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8" r:id="rId6"/>
    <p:sldId id="260" r:id="rId7"/>
    <p:sldId id="261" r:id="rId8"/>
    <p:sldId id="262" r:id="rId9"/>
    <p:sldId id="263" r:id="rId10"/>
    <p:sldId id="269"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0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92224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424521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156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3796300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1529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197342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108614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67739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69908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4B671-A605-451A-A8E2-BED18C1B704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12416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4B671-A605-451A-A8E2-BED18C1B704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114877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4B671-A605-451A-A8E2-BED18C1B704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253841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4B671-A605-451A-A8E2-BED18C1B704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28280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4B671-A605-451A-A8E2-BED18C1B704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183410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4B671-A605-451A-A8E2-BED18C1B704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6A70C-23FD-4867-AFF3-373129B9D36B}" type="slidenum">
              <a:rPr lang="en-IN" smtClean="0"/>
              <a:t>‹#›</a:t>
            </a:fld>
            <a:endParaRPr lang="en-IN"/>
          </a:p>
        </p:txBody>
      </p:sp>
    </p:spTree>
    <p:extLst>
      <p:ext uri="{BB962C8B-B14F-4D97-AF65-F5344CB8AC3E}">
        <p14:creationId xmlns:p14="http://schemas.microsoft.com/office/powerpoint/2010/main" val="34688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6A70C-23FD-4867-AFF3-373129B9D36B}" type="slidenum">
              <a:rPr lang="en-IN" smtClean="0"/>
              <a:t>‹#›</a:t>
            </a:fld>
            <a:endParaRPr lang="en-IN"/>
          </a:p>
        </p:txBody>
      </p:sp>
      <p:sp>
        <p:nvSpPr>
          <p:cNvPr id="5" name="Date Placeholder 4"/>
          <p:cNvSpPr>
            <a:spLocks noGrp="1"/>
          </p:cNvSpPr>
          <p:nvPr>
            <p:ph type="dt" sz="half" idx="10"/>
          </p:nvPr>
        </p:nvSpPr>
        <p:spPr/>
        <p:txBody>
          <a:bodyPr/>
          <a:lstStyle/>
          <a:p>
            <a:fld id="{E354B671-A605-451A-A8E2-BED18C1B7048}" type="datetimeFigureOut">
              <a:rPr lang="en-IN" smtClean="0"/>
              <a:t>05-04-2024</a:t>
            </a:fld>
            <a:endParaRPr lang="en-IN"/>
          </a:p>
        </p:txBody>
      </p:sp>
    </p:spTree>
    <p:extLst>
      <p:ext uri="{BB962C8B-B14F-4D97-AF65-F5344CB8AC3E}">
        <p14:creationId xmlns:p14="http://schemas.microsoft.com/office/powerpoint/2010/main" val="286032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54B671-A605-451A-A8E2-BED18C1B7048}"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96A70C-23FD-4867-AFF3-373129B9D36B}" type="slidenum">
              <a:rPr lang="en-IN" smtClean="0"/>
              <a:t>‹#›</a:t>
            </a:fld>
            <a:endParaRPr lang="en-IN"/>
          </a:p>
        </p:txBody>
      </p:sp>
    </p:spTree>
    <p:extLst>
      <p:ext uri="{BB962C8B-B14F-4D97-AF65-F5344CB8AC3E}">
        <p14:creationId xmlns:p14="http://schemas.microsoft.com/office/powerpoint/2010/main" val="33807321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019A-9F6E-2AB6-517E-A040BC011278}"/>
              </a:ext>
            </a:extLst>
          </p:cNvPr>
          <p:cNvSpPr>
            <a:spLocks noGrp="1"/>
          </p:cNvSpPr>
          <p:nvPr>
            <p:ph type="ctrTitle"/>
          </p:nvPr>
        </p:nvSpPr>
        <p:spPr>
          <a:xfrm>
            <a:off x="-237392" y="740810"/>
            <a:ext cx="9601200" cy="2242039"/>
          </a:xfrm>
        </p:spPr>
        <p:txBody>
          <a:bodyPr/>
          <a:lstStyle/>
          <a:p>
            <a:pPr algn="ctr"/>
            <a:r>
              <a:rPr lang="en-US" sz="4000" b="0" i="0" dirty="0">
                <a:solidFill>
                  <a:srgbClr val="1F1F1F"/>
                </a:solidFill>
                <a:effectLst/>
                <a:latin typeface="Times New Roman" panose="02020603050405020304" pitchFamily="18" charset="0"/>
                <a:cs typeface="Times New Roman" panose="02020603050405020304" pitchFamily="18" charset="0"/>
              </a:rPr>
              <a:t>			Predicting Diabetes Onset Using ANN</a:t>
            </a:r>
            <a:br>
              <a:rPr lang="en-US" b="0" i="0" dirty="0">
                <a:solidFill>
                  <a:srgbClr val="1F1F1F"/>
                </a:solidFill>
                <a:effectLst/>
                <a:latin typeface="Google Sans"/>
              </a:rPr>
            </a:br>
            <a:endParaRPr lang="en-IN" dirty="0"/>
          </a:p>
        </p:txBody>
      </p:sp>
      <p:sp>
        <p:nvSpPr>
          <p:cNvPr id="3" name="Subtitle 2">
            <a:extLst>
              <a:ext uri="{FF2B5EF4-FFF2-40B4-BE49-F238E27FC236}">
                <a16:creationId xmlns:a16="http://schemas.microsoft.com/office/drawing/2014/main" id="{5BF05710-BF84-5DA3-E8BC-708BAE0601CB}"/>
              </a:ext>
            </a:extLst>
          </p:cNvPr>
          <p:cNvSpPr>
            <a:spLocks noGrp="1"/>
          </p:cNvSpPr>
          <p:nvPr>
            <p:ph type="subTitle" idx="1"/>
          </p:nvPr>
        </p:nvSpPr>
        <p:spPr>
          <a:xfrm>
            <a:off x="2051539" y="4200465"/>
            <a:ext cx="4149969" cy="1916725"/>
          </a:xfrm>
        </p:spPr>
        <p:txBody>
          <a:bodyPr>
            <a:normAutofit/>
          </a:bodyPr>
          <a:lstStyle/>
          <a:p>
            <a:pPr algn="l">
              <a:lnSpc>
                <a:spcPct val="110000"/>
              </a:lnSpc>
            </a:pPr>
            <a:r>
              <a:rPr lang="en-US" b="1" dirty="0">
                <a:solidFill>
                  <a:schemeClr val="tx1"/>
                </a:solidFill>
              </a:rPr>
              <a:t>TAMILSELVAN A</a:t>
            </a:r>
          </a:p>
          <a:p>
            <a:pPr algn="l">
              <a:lnSpc>
                <a:spcPct val="110000"/>
              </a:lnSpc>
            </a:pPr>
            <a:r>
              <a:rPr lang="en-US" b="1" dirty="0">
                <a:solidFill>
                  <a:schemeClr val="tx1"/>
                </a:solidFill>
              </a:rPr>
              <a:t>513121104043</a:t>
            </a:r>
          </a:p>
          <a:p>
            <a:pPr algn="l">
              <a:lnSpc>
                <a:spcPct val="110000"/>
              </a:lnSpc>
            </a:pPr>
            <a:r>
              <a:rPr lang="en-US" b="1" dirty="0">
                <a:solidFill>
                  <a:schemeClr val="tx1"/>
                </a:solidFill>
              </a:rPr>
              <a:t>THANTHAI PERIYAR GOVERNMENT INSTITUTE OF TECHNOLOGY, VELLORE-632002.</a:t>
            </a:r>
            <a:endParaRPr lang="en-IN" b="1" dirty="0">
              <a:solidFill>
                <a:schemeClr val="tx1"/>
              </a:solidFill>
            </a:endParaRPr>
          </a:p>
        </p:txBody>
      </p:sp>
      <p:sp>
        <p:nvSpPr>
          <p:cNvPr id="4" name="TextBox 3">
            <a:extLst>
              <a:ext uri="{FF2B5EF4-FFF2-40B4-BE49-F238E27FC236}">
                <a16:creationId xmlns:a16="http://schemas.microsoft.com/office/drawing/2014/main" id="{01BC22C0-AD56-95A9-647F-9B070C34EFCE}"/>
              </a:ext>
            </a:extLst>
          </p:cNvPr>
          <p:cNvSpPr txBox="1"/>
          <p:nvPr/>
        </p:nvSpPr>
        <p:spPr>
          <a:xfrm>
            <a:off x="1310054" y="3716886"/>
            <a:ext cx="2154116" cy="668216"/>
          </a:xfrm>
          <a:prstGeom prst="rect">
            <a:avLst/>
          </a:prstGeom>
          <a:noFill/>
        </p:spPr>
        <p:txBody>
          <a:bodyPr wrap="square" rtlCol="0">
            <a:spAutoFit/>
          </a:bodyPr>
          <a:lstStyle/>
          <a:p>
            <a:r>
              <a:rPr lang="en-US" b="1" dirty="0">
                <a:solidFill>
                  <a:schemeClr val="tx1"/>
                </a:solidFill>
              </a:rPr>
              <a:t>PRESENTED BY:</a:t>
            </a:r>
          </a:p>
          <a:p>
            <a:endParaRPr lang="en-IN" dirty="0"/>
          </a:p>
        </p:txBody>
      </p:sp>
    </p:spTree>
    <p:extLst>
      <p:ext uri="{BB962C8B-B14F-4D97-AF65-F5344CB8AC3E}">
        <p14:creationId xmlns:p14="http://schemas.microsoft.com/office/powerpoint/2010/main" val="78215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8EE9-AFC3-4B15-8D3E-B6B92366F7F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231A247-EBD8-43F0-9ED2-96ED52A05DB8}"/>
              </a:ext>
            </a:extLst>
          </p:cNvPr>
          <p:cNvSpPr>
            <a:spLocks noGrp="1"/>
          </p:cNvSpPr>
          <p:nvPr>
            <p:ph idx="1"/>
          </p:nvPr>
        </p:nvSpPr>
        <p:spPr>
          <a:xfrm>
            <a:off x="1362808" y="609601"/>
            <a:ext cx="7911194" cy="5923084"/>
          </a:xfrm>
        </p:spPr>
        <p:txBody>
          <a:bodyPr>
            <a:normAutofit/>
          </a:bodyPr>
          <a:lstStyle/>
          <a:p>
            <a:pPr algn="l">
              <a:buClrTx/>
              <a:buFont typeface="Wingdings" panose="05000000000000000000" pitchFamily="2" charset="2"/>
              <a:buChar char="Ø"/>
            </a:pPr>
            <a:r>
              <a:rPr lang="en-US" sz="2000" b="1" i="0" dirty="0">
                <a:solidFill>
                  <a:srgbClr val="0D0D0D"/>
                </a:solidFill>
                <a:effectLst/>
                <a:latin typeface="Söhne"/>
              </a:rPr>
              <a:t>Model Evaluation</a:t>
            </a:r>
            <a:r>
              <a:rPr lang="en-US" sz="2000" b="0" i="0" dirty="0">
                <a:solidFill>
                  <a:srgbClr val="0D0D0D"/>
                </a:solidFill>
                <a:effectLst/>
                <a:latin typeface="Söhne"/>
              </a:rPr>
              <a:t>: Evaluate the performance of the trained model using the testing dataset. Common evaluation metrics for classification tasks include accuracy, precision, recall, F1-score, and ROC-AUC.</a:t>
            </a:r>
          </a:p>
          <a:p>
            <a:pPr algn="l">
              <a:buClrTx/>
              <a:buFont typeface="Wingdings" panose="05000000000000000000" pitchFamily="2" charset="2"/>
              <a:buChar char="Ø"/>
            </a:pPr>
            <a:r>
              <a:rPr lang="en-US" sz="2000" b="1" i="0" dirty="0">
                <a:solidFill>
                  <a:srgbClr val="0D0D0D"/>
                </a:solidFill>
                <a:effectLst/>
                <a:latin typeface="Söhne"/>
              </a:rPr>
              <a:t>Hyperparameter Tuning</a:t>
            </a:r>
            <a:r>
              <a:rPr lang="en-US" sz="2000" b="0" i="0" dirty="0">
                <a:solidFill>
                  <a:srgbClr val="0D0D0D"/>
                </a:solidFill>
                <a:effectLst/>
                <a:latin typeface="Söhne"/>
              </a:rPr>
              <a:t>: Fine-tune the hyperparameters of the ANN, such as learning rate, number of epochs, batch size, and architecture parameters, to optimize the model's performance.</a:t>
            </a:r>
          </a:p>
          <a:p>
            <a:pPr algn="l">
              <a:buClrTx/>
              <a:buFont typeface="Wingdings" panose="05000000000000000000" pitchFamily="2" charset="2"/>
              <a:buChar char="Ø"/>
            </a:pPr>
            <a:r>
              <a:rPr lang="en-US" sz="2000" b="1" i="0" dirty="0">
                <a:solidFill>
                  <a:srgbClr val="0D0D0D"/>
                </a:solidFill>
                <a:effectLst/>
                <a:latin typeface="Söhne"/>
              </a:rPr>
              <a:t>Cross-Validation (Optional)</a:t>
            </a:r>
            <a:r>
              <a:rPr lang="en-US" sz="2000" b="0" i="0" dirty="0">
                <a:solidFill>
                  <a:srgbClr val="0D0D0D"/>
                </a:solidFill>
                <a:effectLst/>
                <a:latin typeface="Söhne"/>
              </a:rPr>
              <a:t>: Perform cross-validation to ensure the robustness of the model by splitting the dataset into multiple subsets and training the model on different combinations of these subsets.</a:t>
            </a:r>
          </a:p>
          <a:p>
            <a:pPr algn="l">
              <a:buClrTx/>
              <a:buFont typeface="Wingdings" panose="05000000000000000000" pitchFamily="2" charset="2"/>
              <a:buChar char="Ø"/>
            </a:pPr>
            <a:r>
              <a:rPr lang="en-US" sz="2000" b="1" i="0" dirty="0">
                <a:solidFill>
                  <a:srgbClr val="0D0D0D"/>
                </a:solidFill>
                <a:effectLst/>
                <a:latin typeface="Söhne"/>
              </a:rPr>
              <a:t>Deployment and Monitoring</a:t>
            </a:r>
            <a:r>
              <a:rPr lang="en-US" sz="2000" b="0" i="0" dirty="0">
                <a:solidFill>
                  <a:srgbClr val="0D0D0D"/>
                </a:solidFill>
                <a:effectLst/>
                <a:latin typeface="Söhne"/>
              </a:rPr>
              <a:t>: Once satisfied with the model's performance, deploy it for real-world use. Continuously monitor the model's performance and retrain it periodically with new data to keep it up-to-date and accurate.</a:t>
            </a:r>
          </a:p>
          <a:p>
            <a:pPr algn="l">
              <a:buClrTx/>
              <a:buFont typeface="Wingdings" panose="05000000000000000000" pitchFamily="2" charset="2"/>
              <a:buChar char="Ø"/>
            </a:pPr>
            <a:r>
              <a:rPr lang="en-US" sz="2000" b="1" i="0" dirty="0">
                <a:solidFill>
                  <a:srgbClr val="0D0D0D"/>
                </a:solidFill>
                <a:effectLst/>
                <a:latin typeface="Söhne"/>
              </a:rPr>
              <a:t>Interpretation and Insights</a:t>
            </a:r>
            <a:r>
              <a:rPr lang="en-US" sz="2000" b="0" i="0" dirty="0">
                <a:solidFill>
                  <a:srgbClr val="0D0D0D"/>
                </a:solidFill>
                <a:effectLst/>
                <a:latin typeface="Söhne"/>
              </a:rPr>
              <a:t>: Analyze the trained model to gain insights into which features are most important for predicting diabetes. This can help in understanding the underlying factors contributing to diabetes risk and guide preventive measures</a:t>
            </a:r>
          </a:p>
          <a:p>
            <a:endParaRPr lang="en-IN" dirty="0"/>
          </a:p>
        </p:txBody>
      </p:sp>
    </p:spTree>
    <p:extLst>
      <p:ext uri="{BB962C8B-B14F-4D97-AF65-F5344CB8AC3E}">
        <p14:creationId xmlns:p14="http://schemas.microsoft.com/office/powerpoint/2010/main" val="91178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2BF3-68A6-2F0D-49AA-B0E9B9907B7B}"/>
              </a:ext>
            </a:extLst>
          </p:cNvPr>
          <p:cNvSpPr>
            <a:spLocks noGrp="1"/>
          </p:cNvSpPr>
          <p:nvPr>
            <p:ph type="title"/>
          </p:nvPr>
        </p:nvSpPr>
        <p:spPr/>
        <p:txBody>
          <a:bodyPr>
            <a:normAutofit/>
          </a:bodyPr>
          <a:lstStyle/>
          <a:p>
            <a:r>
              <a:rPr lang="en-US" sz="4000" dirty="0">
                <a:solidFill>
                  <a:schemeClr val="tx1"/>
                </a:solidFill>
                <a:latin typeface="Algerian" panose="04020705040A02060702" pitchFamily="82" charset="0"/>
              </a:rPr>
              <a:t>EVALUATION</a:t>
            </a:r>
            <a:endParaRPr lang="en-IN" sz="40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6B8B621-7FC2-5C1A-FED3-F6B5711ABBCF}"/>
              </a:ext>
            </a:extLst>
          </p:cNvPr>
          <p:cNvSpPr>
            <a:spLocks noGrp="1"/>
          </p:cNvSpPr>
          <p:nvPr>
            <p:ph idx="1"/>
          </p:nvPr>
        </p:nvSpPr>
        <p:spPr>
          <a:xfrm>
            <a:off x="2103964" y="2160589"/>
            <a:ext cx="5743408" cy="3781499"/>
          </a:xfrm>
        </p:spPr>
        <p:txBody>
          <a:bodyPr/>
          <a:lstStyle/>
          <a:p>
            <a:pPr marL="0" indent="0">
              <a:buNone/>
            </a:pPr>
            <a:endParaRPr lang="en-IN" dirty="0"/>
          </a:p>
        </p:txBody>
      </p:sp>
      <p:pic>
        <p:nvPicPr>
          <p:cNvPr id="6" name="Content Placeholder 8">
            <a:extLst>
              <a:ext uri="{FF2B5EF4-FFF2-40B4-BE49-F238E27FC236}">
                <a16:creationId xmlns:a16="http://schemas.microsoft.com/office/drawing/2014/main" id="{37ED5591-13C7-8074-CBCC-C3A07DEDD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64" y="1828800"/>
            <a:ext cx="5949790" cy="4264269"/>
          </a:xfrm>
          <a:prstGeom prst="rect">
            <a:avLst/>
          </a:prstGeom>
        </p:spPr>
      </p:pic>
    </p:spTree>
    <p:extLst>
      <p:ext uri="{BB962C8B-B14F-4D97-AF65-F5344CB8AC3E}">
        <p14:creationId xmlns:p14="http://schemas.microsoft.com/office/powerpoint/2010/main" val="44264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CC31-FE97-6191-5810-2912987E6952}"/>
              </a:ext>
            </a:extLst>
          </p:cNvPr>
          <p:cNvSpPr>
            <a:spLocks noGrp="1"/>
          </p:cNvSpPr>
          <p:nvPr>
            <p:ph type="title"/>
          </p:nvPr>
        </p:nvSpPr>
        <p:spPr>
          <a:xfrm>
            <a:off x="677334" y="609600"/>
            <a:ext cx="8596668" cy="964223"/>
          </a:xfrm>
        </p:spPr>
        <p:txBody>
          <a:bodyPr>
            <a:normAutofit/>
          </a:bodyPr>
          <a:lstStyle/>
          <a:p>
            <a:r>
              <a:rPr lang="en-US" dirty="0">
                <a:solidFill>
                  <a:schemeClr val="tx1"/>
                </a:solidFill>
                <a:latin typeface="Algerian" pitchFamily="82" charset="0"/>
              </a:rPr>
              <a:t>Model EVALUATION by </a:t>
            </a:r>
            <a:r>
              <a:rPr lang="en-US" dirty="0" err="1">
                <a:solidFill>
                  <a:schemeClr val="tx1"/>
                </a:solidFill>
                <a:latin typeface="Algerian" pitchFamily="82" charset="0"/>
              </a:rPr>
              <a:t>visualisation</a:t>
            </a:r>
            <a:endParaRPr lang="en-IN" dirty="0">
              <a:solidFill>
                <a:schemeClr val="tx1"/>
              </a:solidFill>
            </a:endParaRPr>
          </a:p>
        </p:txBody>
      </p:sp>
      <p:pic>
        <p:nvPicPr>
          <p:cNvPr id="4" name="Content Placeholder 3">
            <a:extLst>
              <a:ext uri="{FF2B5EF4-FFF2-40B4-BE49-F238E27FC236}">
                <a16:creationId xmlns:a16="http://schemas.microsoft.com/office/drawing/2014/main" id="{CD4ACAEF-2E75-BD86-E61F-EA3DC8F2A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537" y="2050440"/>
            <a:ext cx="5969977" cy="4197960"/>
          </a:xfrm>
          <a:prstGeom prst="rect">
            <a:avLst/>
          </a:prstGeom>
        </p:spPr>
      </p:pic>
    </p:spTree>
    <p:extLst>
      <p:ext uri="{BB962C8B-B14F-4D97-AF65-F5344CB8AC3E}">
        <p14:creationId xmlns:p14="http://schemas.microsoft.com/office/powerpoint/2010/main" val="166261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E0B6-79E3-1EA4-F0A3-D0964CFFE190}"/>
              </a:ext>
            </a:extLst>
          </p:cNvPr>
          <p:cNvSpPr>
            <a:spLocks noGrp="1"/>
          </p:cNvSpPr>
          <p:nvPr>
            <p:ph type="title"/>
          </p:nvPr>
        </p:nvSpPr>
        <p:spPr>
          <a:xfrm>
            <a:off x="677334" y="609600"/>
            <a:ext cx="8596668" cy="832338"/>
          </a:xfrm>
        </p:spPr>
        <p:txBody>
          <a:bodyPr>
            <a:normAutofit/>
          </a:bodyPr>
          <a:lstStyle/>
          <a:p>
            <a:r>
              <a:rPr lang="en-US" sz="4000" dirty="0">
                <a:solidFill>
                  <a:schemeClr val="tx1"/>
                </a:solidFill>
                <a:latin typeface="Algerian" panose="04020705040A02060702" pitchFamily="82" charset="0"/>
              </a:rPr>
              <a:t>CONCLUSION</a:t>
            </a:r>
            <a:endParaRPr lang="en-IN" sz="40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B423E72-55DC-FC60-DF87-B6E4103D7ED5}"/>
              </a:ext>
            </a:extLst>
          </p:cNvPr>
          <p:cNvSpPr>
            <a:spLocks noGrp="1"/>
          </p:cNvSpPr>
          <p:nvPr>
            <p:ph idx="1"/>
          </p:nvPr>
        </p:nvSpPr>
        <p:spPr>
          <a:xfrm>
            <a:off x="1424354" y="1732085"/>
            <a:ext cx="7849648" cy="4309277"/>
          </a:xfrm>
        </p:spPr>
        <p:txBody>
          <a:bodyPr/>
          <a:lstStyle/>
          <a:p>
            <a:pPr algn="l">
              <a:buClrTx/>
              <a:buFont typeface="Wingdings" panose="05000000000000000000" pitchFamily="2" charset="2"/>
              <a:buChar char="v"/>
            </a:pPr>
            <a:r>
              <a:rPr lang="en-US" sz="2400" b="0" i="0" dirty="0">
                <a:solidFill>
                  <a:schemeClr val="tx1"/>
                </a:solidFill>
                <a:effectLst/>
                <a:latin typeface="Times New Roman" panose="02020603050405020304" pitchFamily="18" charset="0"/>
                <a:cs typeface="Times New Roman" panose="02020603050405020304" pitchFamily="18" charset="0"/>
              </a:rPr>
              <a:t>The conclusion section likely summarizes the project's findings and reiterates its significance. It might also discuss potential future work or improvements to the model. The code snippet you provided wouldn't directly contribute to this section.</a:t>
            </a:r>
          </a:p>
          <a:p>
            <a:pPr algn="l">
              <a:buClrTx/>
              <a:buFont typeface="Wingdings" panose="05000000000000000000" pitchFamily="2" charset="2"/>
              <a:buChar char="v"/>
            </a:pPr>
            <a:r>
              <a:rPr lang="en-US" sz="2400" b="0" i="0" dirty="0">
                <a:solidFill>
                  <a:schemeClr val="tx1"/>
                </a:solidFill>
                <a:effectLst/>
                <a:latin typeface="Times New Roman" panose="02020603050405020304" pitchFamily="18" charset="0"/>
                <a:cs typeface="Times New Roman" panose="02020603050405020304" pitchFamily="18" charset="0"/>
              </a:rPr>
              <a:t>In summary, the code snippet you provided focuses on the "Modeling" section of the project, which details the development of a machine learning model for diabetes prediction using a neural network approach</a:t>
            </a:r>
            <a:r>
              <a:rPr lang="en-US" b="0" i="0" dirty="0">
                <a:solidFill>
                  <a:srgbClr val="1F1F1F"/>
                </a:solidFill>
                <a:effectLst/>
                <a:latin typeface="Google Sans"/>
              </a:rPr>
              <a:t>.</a:t>
            </a:r>
          </a:p>
          <a:p>
            <a:endParaRPr lang="en-IN" dirty="0"/>
          </a:p>
        </p:txBody>
      </p:sp>
    </p:spTree>
    <p:extLst>
      <p:ext uri="{BB962C8B-B14F-4D97-AF65-F5344CB8AC3E}">
        <p14:creationId xmlns:p14="http://schemas.microsoft.com/office/powerpoint/2010/main" val="424222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02835C-03A0-AA86-16EE-A57344470C1B}"/>
              </a:ext>
            </a:extLst>
          </p:cNvPr>
          <p:cNvSpPr txBox="1"/>
          <p:nvPr/>
        </p:nvSpPr>
        <p:spPr>
          <a:xfrm>
            <a:off x="3323492" y="2488223"/>
            <a:ext cx="6559061" cy="830997"/>
          </a:xfrm>
          <a:prstGeom prst="rect">
            <a:avLst/>
          </a:prstGeom>
          <a:noFill/>
        </p:spPr>
        <p:txBody>
          <a:bodyPr wrap="square" rtlCol="0">
            <a:spAutoFit/>
          </a:bodyPr>
          <a:lstStyle/>
          <a:p>
            <a:r>
              <a:rPr lang="en-US" sz="4800" b="1" dirty="0"/>
              <a:t>THANK YOU</a:t>
            </a:r>
            <a:endParaRPr lang="en-IN" sz="4800" b="1" dirty="0"/>
          </a:p>
        </p:txBody>
      </p:sp>
    </p:spTree>
    <p:extLst>
      <p:ext uri="{BB962C8B-B14F-4D97-AF65-F5344CB8AC3E}">
        <p14:creationId xmlns:p14="http://schemas.microsoft.com/office/powerpoint/2010/main" val="323013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FC57-0E2F-1B66-8D37-C1AFD5109547}"/>
              </a:ext>
            </a:extLst>
          </p:cNvPr>
          <p:cNvSpPr>
            <a:spLocks noGrp="1"/>
          </p:cNvSpPr>
          <p:nvPr>
            <p:ph type="title"/>
          </p:nvPr>
        </p:nvSpPr>
        <p:spPr/>
        <p:txBody>
          <a:bodyPr>
            <a:normAutofit/>
          </a:bodyPr>
          <a:lstStyle/>
          <a:p>
            <a:r>
              <a:rPr lang="en-US" sz="4000" dirty="0">
                <a:solidFill>
                  <a:schemeClr val="tx1"/>
                </a:solidFill>
                <a:latin typeface="Algerian" panose="04020705040A02060702" pitchFamily="82" charset="0"/>
                <a:cs typeface="Times New Roman" panose="02020603050405020304" pitchFamily="18" charset="0"/>
              </a:rPr>
              <a:t>AGENDA</a:t>
            </a:r>
            <a:endParaRPr lang="en-IN" sz="4000" dirty="0">
              <a:solidFill>
                <a:schemeClr val="tx1"/>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9023A-9F88-FB3F-C991-494127042171}"/>
              </a:ext>
            </a:extLst>
          </p:cNvPr>
          <p:cNvSpPr>
            <a:spLocks noGrp="1"/>
          </p:cNvSpPr>
          <p:nvPr>
            <p:ph idx="1"/>
          </p:nvPr>
        </p:nvSpPr>
        <p:spPr>
          <a:xfrm>
            <a:off x="1556238" y="1740878"/>
            <a:ext cx="5732585" cy="3956538"/>
          </a:xfrm>
        </p:spPr>
        <p:txBody>
          <a:bodyPr/>
          <a:lstStyle/>
          <a:p>
            <a:pPr>
              <a:buClrTx/>
              <a:buFont typeface="Wingdings" panose="05000000000000000000" pitchFamily="2" charset="2"/>
              <a:buChar char="Ø"/>
            </a:pPr>
            <a:r>
              <a:rPr lang="en-US" dirty="0">
                <a:latin typeface="Bahnschrift" pitchFamily="34" charset="0"/>
              </a:rPr>
              <a:t>Problem Statement</a:t>
            </a:r>
          </a:p>
          <a:p>
            <a:pPr>
              <a:buClrTx/>
              <a:buFont typeface="Wingdings" panose="05000000000000000000" pitchFamily="2" charset="2"/>
              <a:buChar char="Ø"/>
            </a:pPr>
            <a:r>
              <a:rPr lang="en-US" dirty="0">
                <a:latin typeface="Bahnschrift" pitchFamily="34" charset="0"/>
              </a:rPr>
              <a:t>Project Overview</a:t>
            </a:r>
          </a:p>
          <a:p>
            <a:pPr>
              <a:buClrTx/>
              <a:buFont typeface="Wingdings" panose="05000000000000000000" pitchFamily="2" charset="2"/>
              <a:buChar char="Ø"/>
            </a:pPr>
            <a:r>
              <a:rPr lang="en-US" dirty="0">
                <a:latin typeface="Bahnschrift" pitchFamily="34" charset="0"/>
              </a:rPr>
              <a:t>End Users</a:t>
            </a:r>
          </a:p>
          <a:p>
            <a:pPr>
              <a:buClrTx/>
              <a:buFont typeface="Wingdings" panose="05000000000000000000" pitchFamily="2" charset="2"/>
              <a:buChar char="Ø"/>
            </a:pPr>
            <a:r>
              <a:rPr lang="en-US" dirty="0">
                <a:latin typeface="Bahnschrift" pitchFamily="34" charset="0"/>
              </a:rPr>
              <a:t>Our Solution and Proposition</a:t>
            </a:r>
          </a:p>
          <a:p>
            <a:pPr>
              <a:buClrTx/>
              <a:buFont typeface="Wingdings" panose="05000000000000000000" pitchFamily="2" charset="2"/>
              <a:buChar char="Ø"/>
            </a:pPr>
            <a:r>
              <a:rPr lang="en-US" dirty="0">
                <a:latin typeface="Bahnschrift" pitchFamily="34" charset="0"/>
              </a:rPr>
              <a:t>The Wow in Your Solution</a:t>
            </a:r>
          </a:p>
          <a:p>
            <a:pPr>
              <a:buClrTx/>
              <a:buFont typeface="Wingdings" panose="05000000000000000000" pitchFamily="2" charset="2"/>
              <a:buChar char="Ø"/>
            </a:pPr>
            <a:r>
              <a:rPr lang="en-US" dirty="0">
                <a:latin typeface="Bahnschrift" pitchFamily="34" charset="0"/>
              </a:rPr>
              <a:t>Modeling</a:t>
            </a:r>
          </a:p>
          <a:p>
            <a:pPr>
              <a:buClrTx/>
              <a:buFont typeface="Wingdings" panose="05000000000000000000" pitchFamily="2" charset="2"/>
              <a:buChar char="Ø"/>
            </a:pPr>
            <a:r>
              <a:rPr lang="en-US" dirty="0">
                <a:latin typeface="Bahnschrift" pitchFamily="34" charset="0"/>
              </a:rPr>
              <a:t>Results and Evaluation</a:t>
            </a:r>
          </a:p>
          <a:p>
            <a:pPr>
              <a:buClrTx/>
              <a:buFont typeface="Wingdings" panose="05000000000000000000" pitchFamily="2" charset="2"/>
              <a:buChar char="Ø"/>
            </a:pPr>
            <a:r>
              <a:rPr lang="en-US" dirty="0">
                <a:latin typeface="Bahnschrift" pitchFamily="34" charset="0"/>
              </a:rPr>
              <a:t>Conclusion</a:t>
            </a:r>
          </a:p>
          <a:p>
            <a:endParaRPr lang="en-IN" dirty="0"/>
          </a:p>
        </p:txBody>
      </p:sp>
    </p:spTree>
    <p:extLst>
      <p:ext uri="{BB962C8B-B14F-4D97-AF65-F5344CB8AC3E}">
        <p14:creationId xmlns:p14="http://schemas.microsoft.com/office/powerpoint/2010/main" val="155809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9013-F039-2AF8-3C77-9E2BA4995C09}"/>
              </a:ext>
            </a:extLst>
          </p:cNvPr>
          <p:cNvSpPr>
            <a:spLocks noGrp="1"/>
          </p:cNvSpPr>
          <p:nvPr>
            <p:ph type="title"/>
          </p:nvPr>
        </p:nvSpPr>
        <p:spPr>
          <a:xfrm>
            <a:off x="677334" y="609600"/>
            <a:ext cx="8596668" cy="955431"/>
          </a:xfrm>
        </p:spPr>
        <p:txBody>
          <a:bodyPr>
            <a:normAutofit/>
          </a:bodyPr>
          <a:lstStyle/>
          <a:p>
            <a:r>
              <a:rPr lang="en-US" sz="4000" dirty="0">
                <a:solidFill>
                  <a:schemeClr val="tx1"/>
                </a:solidFill>
                <a:latin typeface="Algerian" pitchFamily="82" charset="0"/>
              </a:rPr>
              <a:t>Problem  statement</a:t>
            </a:r>
            <a:endParaRPr lang="en-IN" sz="4000" dirty="0">
              <a:solidFill>
                <a:schemeClr val="tx1"/>
              </a:solidFill>
            </a:endParaRPr>
          </a:p>
        </p:txBody>
      </p:sp>
      <p:sp>
        <p:nvSpPr>
          <p:cNvPr id="3" name="Content Placeholder 2">
            <a:extLst>
              <a:ext uri="{FF2B5EF4-FFF2-40B4-BE49-F238E27FC236}">
                <a16:creationId xmlns:a16="http://schemas.microsoft.com/office/drawing/2014/main" id="{54BFCF77-D310-B5DB-0EB2-F1285D224D3C}"/>
              </a:ext>
            </a:extLst>
          </p:cNvPr>
          <p:cNvSpPr>
            <a:spLocks noGrp="1"/>
          </p:cNvSpPr>
          <p:nvPr>
            <p:ph idx="1"/>
          </p:nvPr>
        </p:nvSpPr>
        <p:spPr>
          <a:xfrm>
            <a:off x="677334" y="1934309"/>
            <a:ext cx="8596668" cy="3341076"/>
          </a:xfrm>
        </p:spPr>
        <p:txBody>
          <a:bodyPr>
            <a:normAutofit fontScale="92500" lnSpcReduction="10000"/>
          </a:bodyPr>
          <a:lstStyle/>
          <a:p>
            <a:pPr>
              <a:buClr>
                <a:schemeClr val="tx1"/>
              </a:buClr>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Diabetes is a prevalent chronic disease affecting millions of people worldwide. Early detection and intervention are crucial for managing the condition effectively and preventing complications</a:t>
            </a:r>
          </a:p>
          <a:p>
            <a:pPr>
              <a:buClr>
                <a:schemeClr val="tx1"/>
              </a:buClr>
              <a:buFont typeface="Wingdings" panose="05000000000000000000" pitchFamily="2" charset="2"/>
              <a:buChar char="Ø"/>
            </a:pPr>
            <a:r>
              <a:rPr lang="en-US" sz="2800" b="0" i="0" dirty="0">
                <a:solidFill>
                  <a:schemeClr val="tx1"/>
                </a:solidFill>
                <a:effectLst/>
                <a:latin typeface="Times New Roman" panose="02020603050405020304" pitchFamily="18" charset="0"/>
                <a:cs typeface="Times New Roman" panose="02020603050405020304" pitchFamily="18" charset="0"/>
              </a:rPr>
              <a:t> In the context of diabetes prediction, the problem statement could be something like: “Develop a machine learning model to accurately predict diabetes onset based on a set of patient data”</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08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D42F-0B25-2BF3-45ED-A668BA756FDF}"/>
              </a:ext>
            </a:extLst>
          </p:cNvPr>
          <p:cNvSpPr>
            <a:spLocks noGrp="1"/>
          </p:cNvSpPr>
          <p:nvPr>
            <p:ph type="title"/>
          </p:nvPr>
        </p:nvSpPr>
        <p:spPr>
          <a:xfrm>
            <a:off x="677334" y="609600"/>
            <a:ext cx="8596668" cy="867508"/>
          </a:xfrm>
        </p:spPr>
        <p:txBody>
          <a:bodyPr>
            <a:normAutofit/>
          </a:bodyPr>
          <a:lstStyle/>
          <a:p>
            <a:r>
              <a:rPr lang="en-US" sz="4000" dirty="0">
                <a:solidFill>
                  <a:schemeClr val="tx1"/>
                </a:solidFill>
                <a:latin typeface="Algerian" panose="04020705040A02060702" pitchFamily="82" charset="0"/>
              </a:rPr>
              <a:t>PROJECT OVERVIEW</a:t>
            </a:r>
            <a:endParaRPr lang="en-IN" sz="40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33795CD-3193-B7C6-A3E7-FB3B0D6A4282}"/>
              </a:ext>
            </a:extLst>
          </p:cNvPr>
          <p:cNvSpPr>
            <a:spLocks noGrp="1"/>
          </p:cNvSpPr>
          <p:nvPr>
            <p:ph idx="1"/>
          </p:nvPr>
        </p:nvSpPr>
        <p:spPr>
          <a:xfrm>
            <a:off x="1292468" y="1943101"/>
            <a:ext cx="7981533" cy="4098262"/>
          </a:xfrm>
        </p:spPr>
        <p:txBody>
          <a:bodyPr>
            <a:normAutofit fontScale="25000" lnSpcReduction="20000"/>
          </a:bodyPr>
          <a:lstStyle/>
          <a:p>
            <a:pPr>
              <a:buClr>
                <a:schemeClr val="tx1"/>
              </a:buClr>
              <a:buFont typeface="Wingdings" panose="05000000000000000000" pitchFamily="2" charset="2"/>
              <a:buChar char="ü"/>
            </a:pPr>
            <a:r>
              <a:rPr lang="en-US" sz="9600" b="0" i="0" dirty="0">
                <a:solidFill>
                  <a:schemeClr val="tx1"/>
                </a:solidFill>
                <a:effectLst/>
                <a:latin typeface="Times New Roman" panose="02020603050405020304" pitchFamily="18" charset="0"/>
                <a:cs typeface="Times New Roman" panose="02020603050405020304" pitchFamily="18" charset="0"/>
              </a:rPr>
              <a:t>The project overview section likely provides a brief introduction to the project, including its goals, methodology, and expected outcomes. </a:t>
            </a:r>
          </a:p>
          <a:p>
            <a:pPr marL="0" indent="0" algn="l">
              <a:buNone/>
            </a:pPr>
            <a:r>
              <a:rPr lang="en-US" sz="9600" b="1" i="0" dirty="0">
                <a:solidFill>
                  <a:srgbClr val="1F1F1F"/>
                </a:solidFill>
                <a:effectLst/>
                <a:latin typeface="Times New Roman" panose="02020603050405020304" pitchFamily="18" charset="0"/>
                <a:cs typeface="Times New Roman" panose="02020603050405020304" pitchFamily="18" charset="0"/>
              </a:rPr>
              <a:t>	1. Motivation:</a:t>
            </a:r>
            <a:endParaRPr lang="en-US" sz="9600" b="0" i="0" dirty="0">
              <a:solidFill>
                <a:srgbClr val="1F1F1F"/>
              </a:solidFill>
              <a:effectLst/>
              <a:latin typeface="Times New Roman" panose="02020603050405020304" pitchFamily="18" charset="0"/>
              <a:cs typeface="Times New Roman" panose="02020603050405020304" pitchFamily="18" charset="0"/>
            </a:endParaRPr>
          </a:p>
          <a:p>
            <a:pPr marL="914400" lvl="2" indent="0">
              <a:buNone/>
            </a:pPr>
            <a:r>
              <a:rPr lang="en-US" sz="9200" b="0" i="0" dirty="0">
                <a:solidFill>
                  <a:srgbClr val="1F1F1F"/>
                </a:solidFill>
                <a:effectLst/>
                <a:latin typeface="Times New Roman" panose="02020603050405020304" pitchFamily="18" charset="0"/>
                <a:cs typeface="Times New Roman" panose="02020603050405020304" pitchFamily="18" charset="0"/>
              </a:rPr>
              <a:t>	Diabetes is a growing health concern worldwide, with significant health and economic consequences.</a:t>
            </a:r>
          </a:p>
          <a:p>
            <a:pPr marL="914400" lvl="2" indent="0">
              <a:buNone/>
            </a:pPr>
            <a:r>
              <a:rPr lang="en-US" sz="9200" b="0" i="0" dirty="0">
                <a:solidFill>
                  <a:srgbClr val="1F1F1F"/>
                </a:solidFill>
                <a:effectLst/>
                <a:latin typeface="Times New Roman" panose="02020603050405020304" pitchFamily="18" charset="0"/>
                <a:cs typeface="Times New Roman" panose="02020603050405020304" pitchFamily="18" charset="0"/>
              </a:rPr>
              <a:t>	Early detection of diabetes is crucial for effective management and preventing complications.</a:t>
            </a:r>
          </a:p>
          <a:p>
            <a:pPr marL="0" indent="0" algn="l">
              <a:buNone/>
            </a:pPr>
            <a:r>
              <a:rPr lang="en-US" sz="9600" b="1" i="0" dirty="0">
                <a:solidFill>
                  <a:srgbClr val="1F1F1F"/>
                </a:solidFill>
                <a:effectLst/>
                <a:latin typeface="Times New Roman" panose="02020603050405020304" pitchFamily="18" charset="0"/>
                <a:cs typeface="Times New Roman" panose="02020603050405020304" pitchFamily="18" charset="0"/>
              </a:rPr>
              <a:t>	2. Objective:</a:t>
            </a:r>
            <a:endParaRPr lang="en-US" sz="9600" b="0" i="0" dirty="0">
              <a:solidFill>
                <a:srgbClr val="1F1F1F"/>
              </a:solidFill>
              <a:effectLst/>
              <a:latin typeface="Times New Roman" panose="02020603050405020304" pitchFamily="18" charset="0"/>
              <a:cs typeface="Times New Roman" panose="02020603050405020304" pitchFamily="18" charset="0"/>
            </a:endParaRPr>
          </a:p>
          <a:p>
            <a:pPr marL="914400" lvl="2" indent="0">
              <a:buNone/>
            </a:pPr>
            <a:r>
              <a:rPr lang="en-US" sz="9200" b="0" i="0" dirty="0">
                <a:solidFill>
                  <a:srgbClr val="1F1F1F"/>
                </a:solidFill>
                <a:effectLst/>
                <a:latin typeface="Times New Roman" panose="02020603050405020304" pitchFamily="18" charset="0"/>
                <a:cs typeface="Times New Roman" panose="02020603050405020304" pitchFamily="18" charset="0"/>
              </a:rPr>
              <a:t>	Develop a machine learning model that can analyze patient health data and predict the likelihood of developing diabetes.</a:t>
            </a:r>
          </a:p>
          <a:p>
            <a:pPr>
              <a:buClr>
                <a:schemeClr val="tx1"/>
              </a:buClr>
              <a:buFont typeface="Wingdings" panose="05000000000000000000" pitchFamily="2" charset="2"/>
              <a:buChar char="ü"/>
            </a:pPr>
            <a:endParaRPr lang="en-US" sz="2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46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15A2B4-415F-00BC-01F5-F5ED66F4727B}"/>
              </a:ext>
            </a:extLst>
          </p:cNvPr>
          <p:cNvSpPr txBox="1"/>
          <p:nvPr/>
        </p:nvSpPr>
        <p:spPr>
          <a:xfrm>
            <a:off x="1441937" y="923191"/>
            <a:ext cx="7798777" cy="5355312"/>
          </a:xfrm>
          <a:prstGeom prst="rect">
            <a:avLst/>
          </a:prstGeom>
          <a:noFill/>
        </p:spPr>
        <p:txBody>
          <a:bodyPr wrap="square">
            <a:spAutoFit/>
          </a:bodyPr>
          <a:lstStyle/>
          <a:p>
            <a:pPr algn="l"/>
            <a:r>
              <a:rPr lang="en-US" sz="2800" b="1" i="0" dirty="0">
                <a:solidFill>
                  <a:srgbClr val="1F1F1F"/>
                </a:solidFill>
                <a:effectLst/>
                <a:latin typeface="Times New Roman" panose="02020603050405020304" pitchFamily="18" charset="0"/>
                <a:cs typeface="Times New Roman" panose="02020603050405020304" pitchFamily="18" charset="0"/>
              </a:rPr>
              <a:t>3. Methodology:</a:t>
            </a:r>
            <a:endParaRPr lang="en-US" sz="2800" b="0" i="0" dirty="0">
              <a:solidFill>
                <a:srgbClr val="1F1F1F"/>
              </a:solidFill>
              <a:effectLst/>
              <a:latin typeface="Times New Roman" panose="02020603050405020304" pitchFamily="18" charset="0"/>
              <a:cs typeface="Times New Roman" panose="02020603050405020304" pitchFamily="18" charset="0"/>
            </a:endParaRPr>
          </a:p>
          <a:p>
            <a:pPr algn="l"/>
            <a:r>
              <a:rPr lang="en-US" sz="2000" dirty="0">
                <a:solidFill>
                  <a:srgbClr val="1F1F1F"/>
                </a:solidFill>
                <a:latin typeface="Times New Roman" panose="02020603050405020304" pitchFamily="18" charset="0"/>
                <a:cs typeface="Times New Roman" panose="02020603050405020304" pitchFamily="18" charset="0"/>
              </a:rPr>
              <a:t>	</a:t>
            </a:r>
            <a:r>
              <a:rPr lang="en-US" sz="2000" b="0" i="0" dirty="0">
                <a:solidFill>
                  <a:srgbClr val="1F1F1F"/>
                </a:solidFill>
                <a:effectLst/>
                <a:latin typeface="Times New Roman" panose="02020603050405020304" pitchFamily="18" charset="0"/>
                <a:cs typeface="Times New Roman" panose="02020603050405020304" pitchFamily="18" charset="0"/>
              </a:rPr>
              <a:t>Utilize a readily available diabetes dataset containing various patient health-related features.</a:t>
            </a:r>
          </a:p>
          <a:p>
            <a:pPr algn="l"/>
            <a:r>
              <a:rPr lang="en-US" sz="2000" b="0" i="0" dirty="0">
                <a:solidFill>
                  <a:srgbClr val="1F1F1F"/>
                </a:solidFill>
                <a:effectLst/>
                <a:latin typeface="Times New Roman" panose="02020603050405020304" pitchFamily="18" charset="0"/>
                <a:cs typeface="Times New Roman" panose="02020603050405020304" pitchFamily="18" charset="0"/>
              </a:rPr>
              <a:t>	Apply data preprocessing techniques to clean and prepare the data for model training.</a:t>
            </a:r>
          </a:p>
          <a:p>
            <a:pPr algn="l"/>
            <a:r>
              <a:rPr lang="en-US" sz="2000" b="0" i="0" dirty="0">
                <a:solidFill>
                  <a:srgbClr val="1F1F1F"/>
                </a:solidFill>
                <a:effectLst/>
                <a:latin typeface="Times New Roman" panose="02020603050405020304" pitchFamily="18" charset="0"/>
                <a:cs typeface="Times New Roman" panose="02020603050405020304" pitchFamily="18" charset="0"/>
              </a:rPr>
              <a:t>	Develop and train a neural network model using the </a:t>
            </a:r>
            <a:r>
              <a:rPr lang="en-US" sz="2000" b="0" i="0" dirty="0" err="1">
                <a:solidFill>
                  <a:srgbClr val="1F1F1F"/>
                </a:solidFill>
                <a:effectLst/>
                <a:latin typeface="Times New Roman" panose="02020603050405020304" pitchFamily="18" charset="0"/>
                <a:cs typeface="Times New Roman" panose="02020603050405020304" pitchFamily="18" charset="0"/>
              </a:rPr>
              <a:t>Keras</a:t>
            </a:r>
            <a:r>
              <a:rPr lang="en-US" sz="2000" b="0" i="0" dirty="0">
                <a:solidFill>
                  <a:srgbClr val="1F1F1F"/>
                </a:solidFill>
                <a:effectLst/>
                <a:latin typeface="Times New Roman" panose="02020603050405020304" pitchFamily="18" charset="0"/>
                <a:cs typeface="Times New Roman" panose="02020603050405020304" pitchFamily="18" charset="0"/>
              </a:rPr>
              <a:t> library.</a:t>
            </a:r>
          </a:p>
          <a:p>
            <a:pPr algn="l"/>
            <a:r>
              <a:rPr lang="en-US" sz="2000" b="0" i="0" dirty="0">
                <a:solidFill>
                  <a:srgbClr val="1F1F1F"/>
                </a:solidFill>
                <a:effectLst/>
                <a:latin typeface="Times New Roman" panose="02020603050405020304" pitchFamily="18" charset="0"/>
                <a:cs typeface="Times New Roman" panose="02020603050405020304" pitchFamily="18" charset="0"/>
              </a:rPr>
              <a:t>	Evaluate the model's performance on unseen data to assess its accuracy in predicting diabetes onset.</a:t>
            </a:r>
          </a:p>
          <a:p>
            <a:pPr algn="l"/>
            <a:endParaRPr lang="en-US" sz="2800" b="1" i="0" dirty="0">
              <a:solidFill>
                <a:srgbClr val="1F1F1F"/>
              </a:solidFill>
              <a:effectLst/>
              <a:latin typeface="Times New Roman" panose="02020603050405020304" pitchFamily="18" charset="0"/>
              <a:cs typeface="Times New Roman" panose="02020603050405020304" pitchFamily="18" charset="0"/>
            </a:endParaRPr>
          </a:p>
          <a:p>
            <a:pPr algn="l"/>
            <a:r>
              <a:rPr lang="en-US" sz="2800" b="1" i="0" dirty="0">
                <a:solidFill>
                  <a:srgbClr val="1F1F1F"/>
                </a:solidFill>
                <a:effectLst/>
                <a:latin typeface="Times New Roman" panose="02020603050405020304" pitchFamily="18" charset="0"/>
                <a:cs typeface="Times New Roman" panose="02020603050405020304" pitchFamily="18" charset="0"/>
              </a:rPr>
              <a:t>4. Expected Outcomes:</a:t>
            </a:r>
            <a:endParaRPr lang="en-US" sz="2800" b="0" i="0" dirty="0">
              <a:solidFill>
                <a:srgbClr val="1F1F1F"/>
              </a:solidFill>
              <a:effectLst/>
              <a:latin typeface="Times New Roman" panose="02020603050405020304" pitchFamily="18" charset="0"/>
              <a:cs typeface="Times New Roman" panose="02020603050405020304" pitchFamily="18" charset="0"/>
            </a:endParaRPr>
          </a:p>
          <a:p>
            <a:pPr algn="l"/>
            <a:r>
              <a:rPr lang="en-US" sz="2000" b="0" i="0" dirty="0">
                <a:solidFill>
                  <a:srgbClr val="1F1F1F"/>
                </a:solidFill>
                <a:effectLst/>
                <a:latin typeface="Times New Roman" panose="02020603050405020304" pitchFamily="18" charset="0"/>
                <a:cs typeface="Times New Roman" panose="02020603050405020304" pitchFamily="18" charset="0"/>
              </a:rPr>
              <a:t>	A well-trained machine learning model with high accuracy in predicting diabetes.</a:t>
            </a:r>
          </a:p>
          <a:p>
            <a:pPr algn="l"/>
            <a:r>
              <a:rPr lang="en-US" sz="2000" b="0" i="0" dirty="0">
                <a:solidFill>
                  <a:srgbClr val="1F1F1F"/>
                </a:solidFill>
                <a:effectLst/>
                <a:latin typeface="Times New Roman" panose="02020603050405020304" pitchFamily="18" charset="0"/>
                <a:cs typeface="Times New Roman" panose="02020603050405020304" pitchFamily="18" charset="0"/>
              </a:rPr>
              <a:t>	Insights into the relationship between specific health factors and diabetes risk.</a:t>
            </a:r>
          </a:p>
          <a:p>
            <a:pPr algn="l"/>
            <a:r>
              <a:rPr lang="en-US" sz="2000" b="0" i="0" dirty="0">
                <a:solidFill>
                  <a:srgbClr val="1F1F1F"/>
                </a:solidFill>
                <a:effectLst/>
                <a:latin typeface="Times New Roman" panose="02020603050405020304" pitchFamily="18" charset="0"/>
                <a:cs typeface="Times New Roman" panose="02020603050405020304" pitchFamily="18" charset="0"/>
              </a:rPr>
              <a:t>	Potential for early detection and improved management of diabetes.</a:t>
            </a:r>
          </a:p>
          <a:p>
            <a:pPr algn="l"/>
            <a:endParaRPr lang="en-US" b="1"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09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3FF3-F7BF-871E-3A9B-8A9890AF96E0}"/>
              </a:ext>
            </a:extLst>
          </p:cNvPr>
          <p:cNvSpPr>
            <a:spLocks noGrp="1"/>
          </p:cNvSpPr>
          <p:nvPr>
            <p:ph type="title"/>
          </p:nvPr>
        </p:nvSpPr>
        <p:spPr>
          <a:xfrm>
            <a:off x="677334" y="609600"/>
            <a:ext cx="8596668" cy="911469"/>
          </a:xfrm>
        </p:spPr>
        <p:txBody>
          <a:bodyPr>
            <a:normAutofit/>
          </a:bodyPr>
          <a:lstStyle/>
          <a:p>
            <a:r>
              <a:rPr lang="en-US" sz="4000" dirty="0">
                <a:solidFill>
                  <a:schemeClr val="tx1"/>
                </a:solidFill>
                <a:latin typeface="Algerian" panose="04020705040A02060702" pitchFamily="82" charset="0"/>
              </a:rPr>
              <a:t>END USERS</a:t>
            </a:r>
            <a:endParaRPr lang="en-IN" sz="40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27E907C-2899-D54B-3056-534E4FC3F7FA}"/>
              </a:ext>
            </a:extLst>
          </p:cNvPr>
          <p:cNvSpPr>
            <a:spLocks noGrp="1"/>
          </p:cNvSpPr>
          <p:nvPr>
            <p:ph idx="1"/>
          </p:nvPr>
        </p:nvSpPr>
        <p:spPr>
          <a:xfrm>
            <a:off x="1397977" y="1890346"/>
            <a:ext cx="7876025" cy="4124639"/>
          </a:xfrm>
        </p:spPr>
        <p:txBody>
          <a:bodyPr>
            <a:normAutofit/>
          </a:bodyPr>
          <a:lstStyle/>
          <a:p>
            <a:pPr>
              <a:buClrTx/>
              <a:buFont typeface="Wingdings" panose="05000000000000000000" pitchFamily="2" charset="2"/>
              <a:buChar char="Ø"/>
            </a:pPr>
            <a:r>
              <a:rPr lang="en-US" sz="2000" b="0" i="0" dirty="0">
                <a:solidFill>
                  <a:srgbClr val="1F1F1F"/>
                </a:solidFill>
                <a:effectLst/>
                <a:latin typeface="Times New Roman" panose="02020603050405020304" pitchFamily="18" charset="0"/>
                <a:cs typeface="Times New Roman" panose="02020603050405020304" pitchFamily="18" charset="0"/>
              </a:rPr>
              <a:t>The end users section likely identifies the intended audience for the project's results. </a:t>
            </a:r>
          </a:p>
          <a:p>
            <a:pPr>
              <a:buClrTx/>
              <a:buFont typeface="Wingdings" panose="05000000000000000000" pitchFamily="2" charset="2"/>
              <a:buChar char="Ø"/>
            </a:pPr>
            <a:r>
              <a:rPr lang="en-US" sz="2000" b="0" i="0" dirty="0">
                <a:solidFill>
                  <a:srgbClr val="1F1F1F"/>
                </a:solidFill>
                <a:effectLst/>
                <a:latin typeface="Times New Roman" panose="02020603050405020304" pitchFamily="18" charset="0"/>
                <a:cs typeface="Times New Roman" panose="02020603050405020304" pitchFamily="18" charset="0"/>
              </a:rPr>
              <a:t>This could include </a:t>
            </a:r>
          </a:p>
          <a:p>
            <a:pPr marL="1371600" lvl="3" indent="0">
              <a:buClrTx/>
              <a:buNone/>
            </a:pPr>
            <a:r>
              <a:rPr lang="en-US" sz="2000" b="0" i="0" dirty="0">
                <a:solidFill>
                  <a:srgbClr val="1F1F1F"/>
                </a:solidFill>
                <a:effectLst/>
                <a:latin typeface="Times New Roman" panose="02020603050405020304" pitchFamily="18" charset="0"/>
                <a:cs typeface="Times New Roman" panose="02020603050405020304" pitchFamily="18" charset="0"/>
              </a:rPr>
              <a:t>healthcare professionals, </a:t>
            </a:r>
          </a:p>
          <a:p>
            <a:pPr marL="1371600" lvl="3" indent="0">
              <a:buNone/>
            </a:pPr>
            <a:r>
              <a:rPr lang="en-US" sz="2000" b="0" i="0" dirty="0">
                <a:solidFill>
                  <a:srgbClr val="1F1F1F"/>
                </a:solidFill>
                <a:effectLst/>
                <a:latin typeface="Times New Roman" panose="02020603050405020304" pitchFamily="18" charset="0"/>
                <a:cs typeface="Times New Roman" panose="02020603050405020304" pitchFamily="18" charset="0"/>
              </a:rPr>
              <a:t>researchers,</a:t>
            </a:r>
          </a:p>
          <a:p>
            <a:pPr marL="1371600" lvl="3" indent="0">
              <a:buNone/>
            </a:pPr>
            <a:r>
              <a:rPr lang="en-US" sz="2000" b="0" i="0" dirty="0">
                <a:solidFill>
                  <a:srgbClr val="1F1F1F"/>
                </a:solidFill>
                <a:effectLst/>
                <a:latin typeface="Times New Roman" panose="02020603050405020304" pitchFamily="18" charset="0"/>
                <a:cs typeface="Times New Roman" panose="02020603050405020304" pitchFamily="18" charset="0"/>
              </a:rPr>
              <a:t>patients</a:t>
            </a:r>
          </a:p>
          <a:p>
            <a:pPr>
              <a:buClrTx/>
              <a:buFont typeface="Wingdings" panose="05000000000000000000" pitchFamily="2" charset="2"/>
              <a:buChar char="Ø"/>
            </a:pPr>
            <a:r>
              <a:rPr lang="en-US" sz="2000" b="0" i="0" dirty="0">
                <a:solidFill>
                  <a:srgbClr val="1F1F1F"/>
                </a:solidFill>
                <a:effectLst/>
                <a:latin typeface="Times New Roman" panose="02020603050405020304" pitchFamily="18" charset="0"/>
                <a:cs typeface="Times New Roman" panose="02020603050405020304" pitchFamily="18" charset="0"/>
              </a:rPr>
              <a:t>The code snippet you provided wouldn't be directly relevant to this section either.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34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653E-168A-5EED-86ED-10EA998F197C}"/>
              </a:ext>
            </a:extLst>
          </p:cNvPr>
          <p:cNvSpPr>
            <a:spLocks noGrp="1"/>
          </p:cNvSpPr>
          <p:nvPr>
            <p:ph type="title"/>
          </p:nvPr>
        </p:nvSpPr>
        <p:spPr/>
        <p:txBody>
          <a:bodyPr>
            <a:normAutofit/>
          </a:bodyPr>
          <a:lstStyle/>
          <a:p>
            <a:r>
              <a:rPr lang="en-US" sz="4000" b="0" dirty="0">
                <a:solidFill>
                  <a:schemeClr val="tx1"/>
                </a:solidFill>
                <a:latin typeface="Algerian" pitchFamily="82" charset="0"/>
              </a:rPr>
              <a:t>the SOLUTION AND ITS VALUE PROPOSITION</a:t>
            </a:r>
            <a:endParaRPr lang="en-IN" sz="4000" dirty="0">
              <a:solidFill>
                <a:schemeClr val="tx1"/>
              </a:solidFill>
            </a:endParaRPr>
          </a:p>
        </p:txBody>
      </p:sp>
      <p:sp>
        <p:nvSpPr>
          <p:cNvPr id="3" name="Content Placeholder 2">
            <a:extLst>
              <a:ext uri="{FF2B5EF4-FFF2-40B4-BE49-F238E27FC236}">
                <a16:creationId xmlns:a16="http://schemas.microsoft.com/office/drawing/2014/main" id="{DCF89D0B-6E3A-0384-0150-847B6B301805}"/>
              </a:ext>
            </a:extLst>
          </p:cNvPr>
          <p:cNvSpPr>
            <a:spLocks noGrp="1"/>
          </p:cNvSpPr>
          <p:nvPr>
            <p:ph idx="1"/>
          </p:nvPr>
        </p:nvSpPr>
        <p:spPr>
          <a:xfrm>
            <a:off x="1565030" y="2239720"/>
            <a:ext cx="7814479" cy="3387356"/>
          </a:xfrm>
        </p:spPr>
        <p:txBody>
          <a:bodyPr>
            <a:noAutofit/>
          </a:bodyPr>
          <a:lstStyle/>
          <a:p>
            <a:pPr>
              <a:buClrTx/>
              <a:buFont typeface="Wingdings" panose="05000000000000000000" pitchFamily="2" charset="2"/>
              <a:buChar char="Ø"/>
            </a:pPr>
            <a:r>
              <a:rPr lang="en-US" sz="3200" b="0" i="0" dirty="0">
                <a:solidFill>
                  <a:srgbClr val="1F1F1F"/>
                </a:solidFill>
                <a:effectLst/>
                <a:latin typeface="Times New Roman" panose="02020603050405020304" pitchFamily="18" charset="0"/>
                <a:cs typeface="Times New Roman" panose="02020603050405020304" pitchFamily="18" charset="0"/>
              </a:rPr>
              <a:t>This section likely describes the proposed solution for addressing the problem statement. In this case, the solution would be the machine learning model for diabetes prediction. The code snippet you provided demonstrates the building of such a model using a neural network approach</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97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15B6-5CBD-3DD4-7B8D-E17735BC1172}"/>
              </a:ext>
            </a:extLst>
          </p:cNvPr>
          <p:cNvSpPr>
            <a:spLocks noGrp="1"/>
          </p:cNvSpPr>
          <p:nvPr>
            <p:ph type="title"/>
          </p:nvPr>
        </p:nvSpPr>
        <p:spPr/>
        <p:txBody>
          <a:bodyPr/>
          <a:lstStyle/>
          <a:p>
            <a:r>
              <a:rPr lang="en-US" sz="4000" dirty="0">
                <a:solidFill>
                  <a:schemeClr val="tx1"/>
                </a:solidFill>
                <a:latin typeface="Algerian" pitchFamily="82" charset="0"/>
              </a:rPr>
              <a:t>THE “WOW” IN  SOLUTION</a:t>
            </a:r>
            <a:br>
              <a:rPr lang="en-US" sz="3600" dirty="0">
                <a:latin typeface="Algerian" pitchFamily="82" charset="0"/>
              </a:rPr>
            </a:br>
            <a:endParaRPr lang="en-IN" dirty="0"/>
          </a:p>
        </p:txBody>
      </p:sp>
      <p:sp>
        <p:nvSpPr>
          <p:cNvPr id="3" name="Content Placeholder 2">
            <a:extLst>
              <a:ext uri="{FF2B5EF4-FFF2-40B4-BE49-F238E27FC236}">
                <a16:creationId xmlns:a16="http://schemas.microsoft.com/office/drawing/2014/main" id="{1CFC741B-4BB5-30E8-ECCF-A3423FBA0182}"/>
              </a:ext>
            </a:extLst>
          </p:cNvPr>
          <p:cNvSpPr>
            <a:spLocks noGrp="1"/>
          </p:cNvSpPr>
          <p:nvPr>
            <p:ph idx="1"/>
          </p:nvPr>
        </p:nvSpPr>
        <p:spPr>
          <a:xfrm>
            <a:off x="2057400" y="2160589"/>
            <a:ext cx="7216601" cy="3880773"/>
          </a:xfrm>
        </p:spPr>
        <p:txBody>
          <a:bodyPr>
            <a:normAutofit/>
          </a:bodyPr>
          <a:lstStyle/>
          <a:p>
            <a:pPr>
              <a:buClrTx/>
              <a:buFont typeface="Wingdings" panose="05000000000000000000" pitchFamily="2" charset="2"/>
              <a:buChar char="ü"/>
            </a:pPr>
            <a:r>
              <a:rPr lang="en-IN" sz="2400" i="0" dirty="0">
                <a:solidFill>
                  <a:srgbClr val="1F1F1F"/>
                </a:solidFill>
                <a:effectLst/>
                <a:latin typeface="Times New Roman" panose="02020603050405020304" pitchFamily="18" charset="0"/>
                <a:cs typeface="Times New Roman" panose="02020603050405020304" pitchFamily="18" charset="0"/>
              </a:rPr>
              <a:t>High Accuracy</a:t>
            </a:r>
          </a:p>
          <a:p>
            <a:pPr>
              <a:buClrTx/>
              <a:buFont typeface="Wingdings" panose="05000000000000000000" pitchFamily="2" charset="2"/>
              <a:buChar char="ü"/>
            </a:pPr>
            <a:r>
              <a:rPr lang="en-IN" sz="2400" i="0" dirty="0">
                <a:solidFill>
                  <a:srgbClr val="1F1F1F"/>
                </a:solidFill>
                <a:effectLst/>
                <a:latin typeface="Times New Roman" panose="02020603050405020304" pitchFamily="18" charset="0"/>
                <a:cs typeface="Times New Roman" panose="02020603050405020304" pitchFamily="18" charset="0"/>
              </a:rPr>
              <a:t>Early Stage Prediction</a:t>
            </a:r>
            <a:endParaRPr lang="en-IN" sz="2400" dirty="0">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lang="en-IN" sz="2400" i="0" dirty="0">
                <a:solidFill>
                  <a:srgbClr val="1F1F1F"/>
                </a:solidFill>
                <a:effectLst/>
                <a:latin typeface="Times New Roman" panose="02020603050405020304" pitchFamily="18" charset="0"/>
                <a:cs typeface="Times New Roman" panose="02020603050405020304" pitchFamily="18" charset="0"/>
              </a:rPr>
              <a:t>Explainability </a:t>
            </a:r>
            <a:endParaRPr lang="en-IN" sz="2400" dirty="0">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lang="en-IN" sz="2400" i="0" dirty="0">
                <a:solidFill>
                  <a:srgbClr val="1F1F1F"/>
                </a:solidFill>
                <a:effectLst/>
                <a:latin typeface="Times New Roman" panose="02020603050405020304" pitchFamily="18" charset="0"/>
                <a:cs typeface="Times New Roman" panose="02020603050405020304" pitchFamily="18" charset="0"/>
              </a:rPr>
              <a:t>Transparency</a:t>
            </a:r>
            <a:endParaRPr lang="en-IN" sz="2400" dirty="0">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lang="en-IN" sz="2400" i="0" dirty="0">
                <a:solidFill>
                  <a:srgbClr val="1F1F1F"/>
                </a:solidFill>
                <a:effectLst/>
                <a:latin typeface="Times New Roman" panose="02020603050405020304" pitchFamily="18" charset="0"/>
                <a:cs typeface="Times New Roman" panose="02020603050405020304" pitchFamily="18" charset="0"/>
              </a:rPr>
              <a:t>Generalizability</a:t>
            </a:r>
            <a:endParaRPr lang="en-IN" sz="2400" dirty="0">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lang="en-IN" sz="2400" i="0" dirty="0">
                <a:solidFill>
                  <a:srgbClr val="1F1F1F"/>
                </a:solidFill>
                <a:effectLst/>
                <a:latin typeface="Times New Roman" panose="02020603050405020304" pitchFamily="18" charset="0"/>
                <a:cs typeface="Times New Roman" panose="02020603050405020304" pitchFamily="18" charset="0"/>
              </a:rPr>
              <a:t>Personalization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2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FCA7-6370-0CC2-F619-3A1619E5F91A}"/>
              </a:ext>
            </a:extLst>
          </p:cNvPr>
          <p:cNvSpPr>
            <a:spLocks noGrp="1"/>
          </p:cNvSpPr>
          <p:nvPr>
            <p:ph type="title"/>
          </p:nvPr>
        </p:nvSpPr>
        <p:spPr>
          <a:xfrm>
            <a:off x="677334" y="609600"/>
            <a:ext cx="8596668" cy="1052146"/>
          </a:xfrm>
        </p:spPr>
        <p:txBody>
          <a:bodyPr>
            <a:normAutofit/>
          </a:bodyPr>
          <a:lstStyle/>
          <a:p>
            <a:r>
              <a:rPr lang="en-US" sz="4000" dirty="0">
                <a:solidFill>
                  <a:schemeClr val="tx1"/>
                </a:solidFill>
                <a:latin typeface="Algerian" pitchFamily="82" charset="0"/>
              </a:rPr>
              <a:t>Modeling</a:t>
            </a:r>
            <a:endParaRPr lang="en-IN" sz="4000" dirty="0">
              <a:solidFill>
                <a:schemeClr val="tx1"/>
              </a:solidFill>
            </a:endParaRPr>
          </a:p>
        </p:txBody>
      </p:sp>
      <p:sp>
        <p:nvSpPr>
          <p:cNvPr id="3" name="Content Placeholder 2">
            <a:extLst>
              <a:ext uri="{FF2B5EF4-FFF2-40B4-BE49-F238E27FC236}">
                <a16:creationId xmlns:a16="http://schemas.microsoft.com/office/drawing/2014/main" id="{CB8ABE89-F418-D6DF-9C2A-1D2878999916}"/>
              </a:ext>
            </a:extLst>
          </p:cNvPr>
          <p:cNvSpPr>
            <a:spLocks noGrp="1"/>
          </p:cNvSpPr>
          <p:nvPr>
            <p:ph idx="1"/>
          </p:nvPr>
        </p:nvSpPr>
        <p:spPr>
          <a:xfrm>
            <a:off x="1433146" y="1310054"/>
            <a:ext cx="8036168" cy="5635869"/>
          </a:xfrm>
        </p:spPr>
        <p:txBody>
          <a:bodyPr>
            <a:normAutofit lnSpcReduction="10000"/>
          </a:bodyPr>
          <a:lstStyle/>
          <a:p>
            <a:pPr algn="l">
              <a:buClrTx/>
              <a:buFont typeface="Wingdings" panose="05000000000000000000" pitchFamily="2" charset="2"/>
              <a:buChar char="Ø"/>
            </a:pPr>
            <a:r>
              <a:rPr lang="en-US" b="1" i="0" dirty="0">
                <a:solidFill>
                  <a:srgbClr val="0D0D0D"/>
                </a:solidFill>
                <a:effectLst/>
                <a:latin typeface="Söhne"/>
              </a:rPr>
              <a:t>Data Collection</a:t>
            </a:r>
            <a:r>
              <a:rPr lang="en-US" b="0" i="0" dirty="0">
                <a:solidFill>
                  <a:srgbClr val="0D0D0D"/>
                </a:solidFill>
                <a:effectLst/>
                <a:latin typeface="Söhne"/>
              </a:rPr>
              <a:t>: Gather a dataset containing relevant information about individuals, including features like age, BMI, glucose levels, blood pressure, family history, etc., along with their corresponding diabetes status (diabetic or non-diabetic).</a:t>
            </a:r>
          </a:p>
          <a:p>
            <a:pPr algn="l">
              <a:buClrTx/>
              <a:buFont typeface="Wingdings" panose="05000000000000000000" pitchFamily="2" charset="2"/>
              <a:buChar char="Ø"/>
            </a:pPr>
            <a:r>
              <a:rPr lang="en-US" b="1" i="0" dirty="0">
                <a:solidFill>
                  <a:srgbClr val="0D0D0D"/>
                </a:solidFill>
                <a:effectLst/>
                <a:latin typeface="Söhne"/>
              </a:rPr>
              <a:t>Data Preprocessing</a:t>
            </a:r>
            <a:r>
              <a:rPr lang="en-US" b="0" i="0" dirty="0">
                <a:solidFill>
                  <a:srgbClr val="0D0D0D"/>
                </a:solidFill>
                <a:effectLst/>
                <a:latin typeface="Söhne"/>
              </a:rPr>
              <a:t>: This step involves cleaning the data, handling missing values, and encoding categorical variables if any. Data normalization may also be necessary to ensure that all features are on a similar scale, which helps in the training process.</a:t>
            </a:r>
          </a:p>
          <a:p>
            <a:pPr algn="l">
              <a:buClrTx/>
              <a:buFont typeface="Wingdings" panose="05000000000000000000" pitchFamily="2" charset="2"/>
              <a:buChar char="Ø"/>
            </a:pPr>
            <a:r>
              <a:rPr lang="en-US" b="1" i="0" dirty="0">
                <a:solidFill>
                  <a:srgbClr val="0D0D0D"/>
                </a:solidFill>
                <a:effectLst/>
                <a:latin typeface="Söhne"/>
              </a:rPr>
              <a:t>Splitting the Data</a:t>
            </a:r>
            <a:r>
              <a:rPr lang="en-US" b="0" i="0" dirty="0">
                <a:solidFill>
                  <a:srgbClr val="0D0D0D"/>
                </a:solidFill>
                <a:effectLst/>
                <a:latin typeface="Söhne"/>
              </a:rPr>
              <a:t>: Split the dataset into training and testing sets. The training set is used to train the model, while the testing set is used to evaluate its performance.</a:t>
            </a:r>
          </a:p>
          <a:p>
            <a:pPr algn="l">
              <a:buClrTx/>
              <a:buFont typeface="Wingdings" panose="05000000000000000000" pitchFamily="2" charset="2"/>
              <a:buChar char="Ø"/>
            </a:pPr>
            <a:r>
              <a:rPr lang="en-US" b="1" i="0" dirty="0">
                <a:solidFill>
                  <a:srgbClr val="0D0D0D"/>
                </a:solidFill>
                <a:effectLst/>
                <a:latin typeface="Söhne"/>
              </a:rPr>
              <a:t>Model Architecture</a:t>
            </a:r>
            <a:r>
              <a:rPr lang="en-US" b="0" i="0" dirty="0">
                <a:solidFill>
                  <a:srgbClr val="0D0D0D"/>
                </a:solidFill>
                <a:effectLst/>
                <a:latin typeface="Söhne"/>
              </a:rPr>
              <a:t>: Define the architecture of the ANN. This includes specifying the number of layers, the number of neurons in each layer, and the activation functions to be used. For binary classification like predicting diabetes, a simple architecture with input, hidden, and output layers suffices.</a:t>
            </a:r>
          </a:p>
          <a:p>
            <a:pPr algn="l">
              <a:buClrTx/>
              <a:buFont typeface="Wingdings" panose="05000000000000000000" pitchFamily="2" charset="2"/>
              <a:buChar char="Ø"/>
            </a:pPr>
            <a:r>
              <a:rPr lang="en-US" b="1" i="0" dirty="0">
                <a:solidFill>
                  <a:srgbClr val="0D0D0D"/>
                </a:solidFill>
                <a:effectLst/>
                <a:latin typeface="Söhne"/>
              </a:rPr>
              <a:t>Model Training</a:t>
            </a:r>
            <a:r>
              <a:rPr lang="en-US" b="0" i="0" dirty="0">
                <a:solidFill>
                  <a:srgbClr val="0D0D0D"/>
                </a:solidFill>
                <a:effectLst/>
                <a:latin typeface="Söhne"/>
              </a:rPr>
              <a:t>: Train the ANN using the training data. This involves feeding the input data forward through the network, computing the output, comparing it with the actual output, and adjusting the weights of the connections using backpropagation and optimization algorithms like gradient descent.</a:t>
            </a:r>
          </a:p>
          <a:p>
            <a:endParaRPr lang="en-IN" dirty="0"/>
          </a:p>
        </p:txBody>
      </p:sp>
    </p:spTree>
    <p:extLst>
      <p:ext uri="{BB962C8B-B14F-4D97-AF65-F5344CB8AC3E}">
        <p14:creationId xmlns:p14="http://schemas.microsoft.com/office/powerpoint/2010/main" val="370667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138</TotalTime>
  <Words>880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Bahnschrift</vt:lpstr>
      <vt:lpstr>Google Sans</vt:lpstr>
      <vt:lpstr>Söhne</vt:lpstr>
      <vt:lpstr>Times New Roman</vt:lpstr>
      <vt:lpstr>Trebuchet MS</vt:lpstr>
      <vt:lpstr>Wingdings</vt:lpstr>
      <vt:lpstr>Wingdings 3</vt:lpstr>
      <vt:lpstr>Facet</vt:lpstr>
      <vt:lpstr>   Predicting Diabetes Onset Using ANN </vt:lpstr>
      <vt:lpstr>AGENDA</vt:lpstr>
      <vt:lpstr>Problem  statement</vt:lpstr>
      <vt:lpstr>PROJECT OVERVIEW</vt:lpstr>
      <vt:lpstr>PowerPoint Presentation</vt:lpstr>
      <vt:lpstr>END USERS</vt:lpstr>
      <vt:lpstr>the SOLUTION AND ITS VALUE PROPOSITION</vt:lpstr>
      <vt:lpstr>THE “WOW” IN  SOLUTION </vt:lpstr>
      <vt:lpstr>Modeling</vt:lpstr>
      <vt:lpstr>PowerPoint Presentation</vt:lpstr>
      <vt:lpstr>EVALUATION</vt:lpstr>
      <vt:lpstr>Model EVALUATION by visualisation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 Onset Using ANN</dc:title>
  <dc:creator>Sanjay N</dc:creator>
  <cp:lastModifiedBy>Sanjay N</cp:lastModifiedBy>
  <cp:revision>6</cp:revision>
  <dcterms:created xsi:type="dcterms:W3CDTF">2024-04-04T17:04:00Z</dcterms:created>
  <dcterms:modified xsi:type="dcterms:W3CDTF">2024-04-05T03:03:03Z</dcterms:modified>
</cp:coreProperties>
</file>