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1"/>
  </p:notesMasterIdLst>
  <p:handoutMasterIdLst>
    <p:handoutMasterId r:id="rId22"/>
  </p:handoutMasterIdLst>
  <p:sldIdLst>
    <p:sldId id="273" r:id="rId5"/>
    <p:sldId id="275" r:id="rId6"/>
    <p:sldId id="284" r:id="rId7"/>
    <p:sldId id="285" r:id="rId8"/>
    <p:sldId id="286" r:id="rId9"/>
    <p:sldId id="287" r:id="rId10"/>
    <p:sldId id="288" r:id="rId11"/>
    <p:sldId id="289" r:id="rId12"/>
    <p:sldId id="290" r:id="rId13"/>
    <p:sldId id="291" r:id="rId14"/>
    <p:sldId id="292" r:id="rId15"/>
    <p:sldId id="293" r:id="rId16"/>
    <p:sldId id="294" r:id="rId17"/>
    <p:sldId id="295" r:id="rId18"/>
    <p:sldId id="296" r:id="rId19"/>
    <p:sldId id="274" r:id="rId20"/>
  </p:sldIdLst>
  <p:sldSz cx="12192000" cy="6858000"/>
  <p:notesSz cx="6858000" cy="9144000"/>
  <p:defaultTextStyle>
    <a:defPPr>
      <a:defRPr lang="en-P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orient="horz" pos="1224" userDrawn="1">
          <p15:clr>
            <a:srgbClr val="A4A3A4"/>
          </p15:clr>
        </p15:guide>
        <p15:guide id="3" pos="7368" userDrawn="1">
          <p15:clr>
            <a:srgbClr val="A4A3A4"/>
          </p15:clr>
        </p15:guide>
        <p15:guide id="4" pos="312" userDrawn="1">
          <p15:clr>
            <a:srgbClr val="A4A3A4"/>
          </p15:clr>
        </p15:guide>
        <p15:guide id="6" orient="horz" pos="2856" userDrawn="1">
          <p15:clr>
            <a:srgbClr val="A4A3A4"/>
          </p15:clr>
        </p15:guide>
        <p15:guide id="7" pos="5928" userDrawn="1">
          <p15:clr>
            <a:srgbClr val="A4A3A4"/>
          </p15:clr>
        </p15:guide>
        <p15:guide id="8" pos="6168" userDrawn="1">
          <p15:clr>
            <a:srgbClr val="A4A3A4"/>
          </p15:clr>
        </p15:guide>
        <p15:guide id="9" pos="1512" userDrawn="1">
          <p15:clr>
            <a:srgbClr val="A4A3A4"/>
          </p15:clr>
        </p15:guide>
        <p15:guide id="10" orient="horz" pos="264" userDrawn="1">
          <p15:clr>
            <a:srgbClr val="A4A3A4"/>
          </p15:clr>
        </p15:guide>
        <p15:guide id="11" pos="2496" userDrawn="1">
          <p15:clr>
            <a:srgbClr val="A4A3A4"/>
          </p15:clr>
        </p15:guide>
        <p15:guide id="12" pos="2688" userDrawn="1">
          <p15:clr>
            <a:srgbClr val="A4A3A4"/>
          </p15:clr>
        </p15:guide>
        <p15:guide id="13" pos="4536" userDrawn="1">
          <p15:clr>
            <a:srgbClr val="A4A3A4"/>
          </p15:clr>
        </p15:guide>
        <p15:guide id="14" pos="4008" userDrawn="1">
          <p15:clr>
            <a:srgbClr val="A4A3A4"/>
          </p15:clr>
        </p15:guide>
        <p15:guide id="15" pos="4944" userDrawn="1">
          <p15:clr>
            <a:srgbClr val="A4A3A4"/>
          </p15:clr>
        </p15:guide>
        <p15:guide id="16" pos="5136" userDrawn="1">
          <p15:clr>
            <a:srgbClr val="A4A3A4"/>
          </p15:clr>
        </p15:guide>
        <p15:guide id="17" orient="horz" pos="1584" userDrawn="1">
          <p15:clr>
            <a:srgbClr val="A4A3A4"/>
          </p15:clr>
        </p15:guide>
        <p15:guide id="18" orient="horz" pos="2736" userDrawn="1">
          <p15:clr>
            <a:srgbClr val="A4A3A4"/>
          </p15:clr>
        </p15:guide>
        <p15:guide id="19" orient="horz" pos="3648" userDrawn="1">
          <p15:clr>
            <a:srgbClr val="A4A3A4"/>
          </p15:clr>
        </p15:guide>
        <p15:guide id="20" orient="horz" pos="864" userDrawn="1">
          <p15:clr>
            <a:srgbClr val="A4A3A4"/>
          </p15:clr>
        </p15:guide>
        <p15:guide id="21" orient="horz" pos="3984" userDrawn="1">
          <p15:clr>
            <a:srgbClr val="A4A3A4"/>
          </p15:clr>
        </p15:guide>
        <p15:guide id="22" pos="456" userDrawn="1">
          <p15:clr>
            <a:srgbClr val="A4A3A4"/>
          </p15:clr>
        </p15:guide>
        <p15:guide id="23" pos="7248" userDrawn="1">
          <p15:clr>
            <a:srgbClr val="A4A3A4"/>
          </p15:clr>
        </p15:guide>
        <p15:guide id="24" orient="horz" pos="1920" userDrawn="1">
          <p15:clr>
            <a:srgbClr val="A4A3A4"/>
          </p15:clr>
        </p15:guide>
        <p15:guide id="25" orient="horz" pos="2256" userDrawn="1">
          <p15:clr>
            <a:srgbClr val="A4A3A4"/>
          </p15:clr>
        </p15:guide>
        <p15:guide id="26" pos="7176" userDrawn="1">
          <p15:clr>
            <a:srgbClr val="A4A3A4"/>
          </p15:clr>
        </p15:guide>
        <p15:guide id="27" orient="horz" pos="1704" userDrawn="1">
          <p15:clr>
            <a:srgbClr val="A4A3A4"/>
          </p15:clr>
        </p15:guide>
        <p15:guide id="28" pos="4176" userDrawn="1">
          <p15:clr>
            <a:srgbClr val="A4A3A4"/>
          </p15:clr>
        </p15:guide>
        <p15:guide id="29" orient="horz" pos="2592" userDrawn="1">
          <p15:clr>
            <a:srgbClr val="A4A3A4"/>
          </p15:clr>
        </p15:guide>
        <p15:guide id="30" pos="6912" userDrawn="1">
          <p15:clr>
            <a:srgbClr val="A4A3A4"/>
          </p15:clr>
        </p15:guide>
        <p15:guide id="31" pos="35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BEB2"/>
    <a:srgbClr val="753F2D"/>
    <a:srgbClr val="5E3324"/>
    <a:srgbClr val="8A4C34"/>
    <a:srgbClr val="815550"/>
    <a:srgbClr val="A3573E"/>
    <a:srgbClr val="E7E6E6"/>
    <a:srgbClr val="C28D6D"/>
    <a:srgbClr val="D2986F"/>
    <a:srgbClr val="333B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43C300-E865-4003-BF5B-380098531113}" v="623" dt="2025-04-23T17:49:09.14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82"/>
    <p:restoredTop sz="96327"/>
  </p:normalViewPr>
  <p:slideViewPr>
    <p:cSldViewPr snapToGrid="0">
      <p:cViewPr>
        <p:scale>
          <a:sx n="100" d="100"/>
          <a:sy n="100" d="100"/>
        </p:scale>
        <p:origin x="-845" y="58"/>
      </p:cViewPr>
      <p:guideLst>
        <p:guide orient="horz" pos="1224"/>
        <p:guide pos="7368"/>
        <p:guide pos="312"/>
        <p:guide orient="horz" pos="2856"/>
        <p:guide pos="5928"/>
        <p:guide pos="6168"/>
        <p:guide pos="1512"/>
        <p:guide orient="horz" pos="264"/>
        <p:guide pos="2496"/>
        <p:guide pos="2688"/>
        <p:guide pos="4536"/>
        <p:guide pos="4008"/>
        <p:guide pos="4944"/>
        <p:guide pos="5136"/>
        <p:guide orient="horz" pos="1584"/>
        <p:guide orient="horz" pos="2736"/>
        <p:guide orient="horz" pos="3648"/>
        <p:guide orient="horz" pos="864"/>
        <p:guide orient="horz" pos="3984"/>
        <p:guide pos="456"/>
        <p:guide pos="7248"/>
        <p:guide orient="horz" pos="1920"/>
        <p:guide orient="horz" pos="2256"/>
        <p:guide pos="7176"/>
        <p:guide orient="horz" pos="1704"/>
        <p:guide pos="4176"/>
        <p:guide orient="horz" pos="2592"/>
        <p:guide pos="6912"/>
        <p:guide pos="355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2371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28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8B30D67-EB7C-4323-A6AB-20071C4FCC2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26DD94-0E47-FE33-5C0F-9E497B99BEF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433F7E-3633-4FA3-974D-CA21FB24834F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636FF0-1B83-FCD7-197D-6F6CBEA8FE0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A88305-7C09-5A95-A84B-C7CEA8D00FA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482836-E43C-41FF-A11B-3D8AB6E68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9817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45F7B4-7442-4021-9F1E-8BC3C363C892}" type="datetimeFigureOut">
              <a:rPr lang="en-US" noProof="0" smtClean="0"/>
              <a:t>4/29/2025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CDE012-9E2E-4477-8B5C-4E7D4E9BCBA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393859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CDE012-9E2E-4477-8B5C-4E7D4E9BCBA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1925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CDE012-9E2E-4477-8B5C-4E7D4E9BCBA6}" type="slidenum">
              <a:rPr lang="en-US" noProof="0" smtClean="0"/>
              <a:t>2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0324392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B8029-33F3-9414-AD10-00871D91AA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67712" y="1408176"/>
            <a:ext cx="6400800" cy="2387600"/>
          </a:xfrm>
        </p:spPr>
        <p:txBody>
          <a:bodyPr anchor="t">
            <a:normAutofit/>
          </a:bodyPr>
          <a:lstStyle>
            <a:lvl1pPr algn="l">
              <a:lnSpc>
                <a:spcPct val="80000"/>
              </a:lnSpc>
              <a:defRPr sz="720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P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32B008-64B6-378D-9C5D-DCC8DFEBC6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67912" y="5047488"/>
            <a:ext cx="5486400" cy="384048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K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5444BA9-47A2-8EBA-F11F-AF833CBC1FB6}"/>
              </a:ext>
            </a:extLst>
          </p:cNvPr>
          <p:cNvGrpSpPr/>
          <p:nvPr userDrawn="1"/>
        </p:nvGrpSpPr>
        <p:grpSpPr>
          <a:xfrm>
            <a:off x="3979533" y="5801746"/>
            <a:ext cx="8221703" cy="0"/>
            <a:chOff x="3733800" y="5539861"/>
            <a:chExt cx="8221703" cy="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F7C7E957-5A54-C6BB-DBCA-B0A579E99122}"/>
                </a:ext>
              </a:extLst>
            </p:cNvPr>
            <p:cNvCxnSpPr>
              <a:cxnSpLocks/>
            </p:cNvCxnSpPr>
            <p:nvPr/>
          </p:nvCxnSpPr>
          <p:spPr>
            <a:xfrm>
              <a:off x="3733800" y="5539861"/>
              <a:ext cx="6054153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75792F5-3B57-83E5-2E85-1B67A64BF570}"/>
                </a:ext>
              </a:extLst>
            </p:cNvPr>
            <p:cNvCxnSpPr>
              <a:cxnSpLocks/>
            </p:cNvCxnSpPr>
            <p:nvPr/>
          </p:nvCxnSpPr>
          <p:spPr>
            <a:xfrm>
              <a:off x="9783803" y="5539861"/>
              <a:ext cx="2171700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80638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CF6E0F-D722-BAD9-C6AD-9A11DAE47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160B7A-B490-F67E-2740-38CA3A987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14A6C9A-83F0-5E94-8A5B-89CB08282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5144" y="1463040"/>
            <a:ext cx="7498080" cy="704088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noProof="0"/>
              <a:t>Click to edit Master title style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2784B99-8374-AA22-4161-578F9BF77E2B}"/>
              </a:ext>
            </a:extLst>
          </p:cNvPr>
          <p:cNvGrpSpPr/>
          <p:nvPr userDrawn="1"/>
        </p:nvGrpSpPr>
        <p:grpSpPr>
          <a:xfrm>
            <a:off x="2400300" y="2535841"/>
            <a:ext cx="9801127" cy="821"/>
            <a:chOff x="2286319" y="5546299"/>
            <a:chExt cx="9801127" cy="903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0F45B19-145D-7398-7A64-A88B28251AAD}"/>
                </a:ext>
              </a:extLst>
            </p:cNvPr>
            <p:cNvCxnSpPr>
              <a:cxnSpLocks/>
            </p:cNvCxnSpPr>
            <p:nvPr/>
          </p:nvCxnSpPr>
          <p:spPr>
            <a:xfrm>
              <a:off x="2286319" y="5546299"/>
              <a:ext cx="7391400" cy="0"/>
            </a:xfrm>
            <a:prstGeom prst="line">
              <a:avLst/>
            </a:prstGeom>
            <a:ln w="571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029EB3C-D7BA-1FCE-3158-8F1116C6F5BE}"/>
                </a:ext>
              </a:extLst>
            </p:cNvPr>
            <p:cNvCxnSpPr>
              <a:cxnSpLocks/>
            </p:cNvCxnSpPr>
            <p:nvPr/>
          </p:nvCxnSpPr>
          <p:spPr>
            <a:xfrm>
              <a:off x="9676016" y="5547202"/>
              <a:ext cx="2411430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F8F78388-68BC-0124-C243-36D5B5DC78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22576" y="2971800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D7FBEF6F-7749-849E-36C5-CC056F30711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322576" y="4443984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8A350182-DD59-73E2-C20A-4B5FE671544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020824" y="3401568"/>
            <a:ext cx="8379220" cy="975260"/>
          </a:xfrm>
        </p:spPr>
        <p:txBody>
          <a:bodyPr numCol="2" spcCol="9144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E14A588-A920-9AE0-A268-A008EAF6FCB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020824" y="4901184"/>
            <a:ext cx="8379220" cy="975260"/>
          </a:xfrm>
        </p:spPr>
        <p:txBody>
          <a:bodyPr numCol="2" spcCol="9144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789022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CF6E0F-D722-BAD9-C6AD-9A11DAE47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160B7A-B490-F67E-2740-38CA3A987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14A6C9A-83F0-5E94-8A5B-89CB08282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1463040"/>
            <a:ext cx="10871708" cy="704088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dirty="0"/>
              <a:t>Click to edit Master title style</a:t>
            </a:r>
            <a:endParaRPr lang="en-PK" dirty="0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F8F78388-68BC-0124-C243-36D5B5DC78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9224" y="2980944"/>
            <a:ext cx="3282696" cy="110642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D7FBEF6F-7749-849E-36C5-CC056F30711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34256" y="2980944"/>
            <a:ext cx="3282696" cy="110642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8A350182-DD59-73E2-C20A-4B5FE671544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4114800"/>
            <a:ext cx="3282696" cy="975260"/>
          </a:xfrm>
        </p:spPr>
        <p:txBody>
          <a:bodyPr numCol="1" spcCol="9144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E14A588-A920-9AE0-A268-A008EAF6FCB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005072" y="4114800"/>
            <a:ext cx="3282696" cy="975260"/>
          </a:xfrm>
        </p:spPr>
        <p:txBody>
          <a:bodyPr numCol="1" spcCol="9144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8221A12-8B19-605A-2244-2D732269C955}"/>
              </a:ext>
            </a:extLst>
          </p:cNvPr>
          <p:cNvGrpSpPr/>
          <p:nvPr userDrawn="1"/>
        </p:nvGrpSpPr>
        <p:grpSpPr>
          <a:xfrm>
            <a:off x="716788" y="2527173"/>
            <a:ext cx="10758424" cy="1564"/>
            <a:chOff x="2792270" y="5541172"/>
            <a:chExt cx="11391900" cy="158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A86C500B-5A93-298F-7CEF-ED445452E460}"/>
                </a:ext>
              </a:extLst>
            </p:cNvPr>
            <p:cNvCxnSpPr>
              <a:cxnSpLocks/>
            </p:cNvCxnSpPr>
            <p:nvPr/>
          </p:nvCxnSpPr>
          <p:spPr>
            <a:xfrm>
              <a:off x="2792270" y="5541172"/>
              <a:ext cx="6760464" cy="0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D7A559BC-EF4A-29D4-CF56-6425516A5D91}"/>
                </a:ext>
              </a:extLst>
            </p:cNvPr>
            <p:cNvCxnSpPr>
              <a:cxnSpLocks/>
            </p:cNvCxnSpPr>
            <p:nvPr/>
          </p:nvCxnSpPr>
          <p:spPr>
            <a:xfrm>
              <a:off x="9552734" y="5541330"/>
              <a:ext cx="4631436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D2D34186-8505-57AE-F518-0C83BF1C06C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266176" y="2980944"/>
            <a:ext cx="3282696" cy="110642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13">
            <a:extLst>
              <a:ext uri="{FF2B5EF4-FFF2-40B4-BE49-F238E27FC236}">
                <a16:creationId xmlns:a16="http://schemas.microsoft.com/office/drawing/2014/main" id="{ABE767DA-9D93-94AD-D34D-2B8A51A7664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973568" y="4114800"/>
            <a:ext cx="3282696" cy="975260"/>
          </a:xfrm>
        </p:spPr>
        <p:txBody>
          <a:bodyPr numCol="1" spcCol="9144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1814756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AE86B75-C16C-C033-D27D-FF84EFB71131}"/>
              </a:ext>
            </a:extLst>
          </p:cNvPr>
          <p:cNvSpPr/>
          <p:nvPr userDrawn="1"/>
        </p:nvSpPr>
        <p:spPr>
          <a:xfrm>
            <a:off x="0" y="0"/>
            <a:ext cx="100203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31443F-EAC2-06D1-A3D1-D73510EAF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3432" y="1426464"/>
            <a:ext cx="6675120" cy="1702816"/>
          </a:xfrm>
        </p:spPr>
        <p:txBody>
          <a:bodyPr anchor="t"/>
          <a:lstStyle>
            <a:lvl1pPr>
              <a:lnSpc>
                <a:spcPct val="80000"/>
              </a:lnSpc>
              <a:defRPr sz="720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80535FC-1B0E-C4EB-FE55-190522219FEA}"/>
              </a:ext>
            </a:extLst>
          </p:cNvPr>
          <p:cNvGrpSpPr/>
          <p:nvPr userDrawn="1"/>
        </p:nvGrpSpPr>
        <p:grpSpPr>
          <a:xfrm>
            <a:off x="3979533" y="5799270"/>
            <a:ext cx="8212467" cy="0"/>
            <a:chOff x="3733800" y="5537385"/>
            <a:chExt cx="8212467" cy="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CA6B206-18E0-06D2-958F-E859A1428A57}"/>
                </a:ext>
              </a:extLst>
            </p:cNvPr>
            <p:cNvCxnSpPr>
              <a:cxnSpLocks/>
            </p:cNvCxnSpPr>
            <p:nvPr/>
          </p:nvCxnSpPr>
          <p:spPr>
            <a:xfrm>
              <a:off x="3733800" y="5537385"/>
              <a:ext cx="6054153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447EEA7-F856-F6C0-18DD-5D37FD51D45B}"/>
                </a:ext>
              </a:extLst>
            </p:cNvPr>
            <p:cNvCxnSpPr>
              <a:cxnSpLocks/>
            </p:cNvCxnSpPr>
            <p:nvPr/>
          </p:nvCxnSpPr>
          <p:spPr>
            <a:xfrm>
              <a:off x="9774567" y="5537385"/>
              <a:ext cx="2171700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9C909AE-4D54-F197-103E-29E9C2597F5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77056" y="3383280"/>
            <a:ext cx="4754880" cy="2057400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200" b="1">
                <a:solidFill>
                  <a:schemeClr val="bg1"/>
                </a:solidFill>
              </a:defRPr>
            </a:lvl1pPr>
            <a:lvl2pPr marL="0" indent="0">
              <a:lnSpc>
                <a:spcPct val="150000"/>
              </a:lnSpc>
              <a:spcBef>
                <a:spcPts val="0"/>
              </a:spcBef>
              <a:buNone/>
              <a:defRPr sz="220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5259683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C28C00-D101-DFF8-7E0A-1AEBF0DBE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4C5F1F-F8B7-6C5F-6A7F-5F8F6128A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  <a:endParaRPr lang="en-P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D9287E-E726-E0E6-2871-FE77159B5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60592E8-155C-36FA-DA0A-52B23CE8A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57633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64B432-06C2-E932-E96F-67CECC2E9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1F3471-B7F6-01DB-D712-136C1626D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  <a:endParaRPr lang="en-P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C05956-4CA5-988F-7C93-317A88D12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8561461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B670E-478C-D301-FCE5-E83002469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3B16CD-30BD-156F-11B4-9CF89A0642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3C54B0-9878-1911-8DE9-EC464D2027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6493B1-79A4-1FA9-B462-853856DE8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97EEE8-8F1E-8F14-E2ED-333A1FF24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DFABEB-B6B7-2591-AE85-265A3F873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0623095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52A6A-C17E-2616-3199-C8D78E7EE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705714-E101-08DD-6A13-D561A3EC2C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6ECB26-D659-5BC3-C669-1B45225D27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464F27-6C3B-1E36-B1DC-ECB72DCF2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C595AB-D292-D355-47CD-748C160B1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1CEE5F-F44A-DD2C-EEC3-D4C76B69D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752938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03BBE-23DC-E951-32B6-0E91B8089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5144" y="1463040"/>
            <a:ext cx="7498080" cy="704088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dirty="0"/>
              <a:t>Click to edit Master title style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10836A-7452-872A-28D0-081C1338DC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2576" y="2953512"/>
            <a:ext cx="7470648" cy="3296563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None/>
              <a:defRPr sz="22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1600" i="1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endParaRPr lang="en-PK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E39F35-2573-69E0-B17D-B4B0F85CE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B5CE41-241D-72CD-1C8F-006A477B5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2789DD7-8E5F-BCF6-7A1E-0AC33BD880AC}"/>
              </a:ext>
            </a:extLst>
          </p:cNvPr>
          <p:cNvGrpSpPr/>
          <p:nvPr userDrawn="1"/>
        </p:nvGrpSpPr>
        <p:grpSpPr>
          <a:xfrm>
            <a:off x="2400300" y="2535841"/>
            <a:ext cx="9801127" cy="821"/>
            <a:chOff x="2286319" y="5546299"/>
            <a:chExt cx="9801127" cy="903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D610F86C-F479-AC03-216E-DD60112AC854}"/>
                </a:ext>
              </a:extLst>
            </p:cNvPr>
            <p:cNvCxnSpPr>
              <a:cxnSpLocks/>
            </p:cNvCxnSpPr>
            <p:nvPr/>
          </p:nvCxnSpPr>
          <p:spPr>
            <a:xfrm>
              <a:off x="2286319" y="5546299"/>
              <a:ext cx="7391400" cy="0"/>
            </a:xfrm>
            <a:prstGeom prst="line">
              <a:avLst/>
            </a:prstGeom>
            <a:ln w="571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A02E8F6-3623-48C2-4F02-9472E2977FB8}"/>
                </a:ext>
              </a:extLst>
            </p:cNvPr>
            <p:cNvCxnSpPr>
              <a:cxnSpLocks/>
            </p:cNvCxnSpPr>
            <p:nvPr/>
          </p:nvCxnSpPr>
          <p:spPr>
            <a:xfrm>
              <a:off x="9676016" y="5547202"/>
              <a:ext cx="2411430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68269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39D39-DAD0-D550-D3C7-42F702A78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6992" y="1709738"/>
            <a:ext cx="7290458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PK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054DFA-4C17-2AA0-0E19-8D452B73AA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56992" y="4589463"/>
            <a:ext cx="729045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F8D5DED-A875-4BFE-015E-C29679EC468C}"/>
              </a:ext>
            </a:extLst>
          </p:cNvPr>
          <p:cNvGrpSpPr/>
          <p:nvPr userDrawn="1"/>
        </p:nvGrpSpPr>
        <p:grpSpPr>
          <a:xfrm>
            <a:off x="3979533" y="5801746"/>
            <a:ext cx="8221703" cy="0"/>
            <a:chOff x="3733800" y="5539861"/>
            <a:chExt cx="8221703" cy="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4ED54A14-B37E-AA5D-2F7D-4530DEF3C347}"/>
                </a:ext>
              </a:extLst>
            </p:cNvPr>
            <p:cNvCxnSpPr>
              <a:cxnSpLocks/>
            </p:cNvCxnSpPr>
            <p:nvPr/>
          </p:nvCxnSpPr>
          <p:spPr>
            <a:xfrm>
              <a:off x="3733800" y="5539861"/>
              <a:ext cx="6054153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611F7DB-0F8D-8E5A-0137-AD5E5B20C351}"/>
                </a:ext>
              </a:extLst>
            </p:cNvPr>
            <p:cNvCxnSpPr>
              <a:cxnSpLocks/>
            </p:cNvCxnSpPr>
            <p:nvPr/>
          </p:nvCxnSpPr>
          <p:spPr>
            <a:xfrm>
              <a:off x="9783803" y="5539861"/>
              <a:ext cx="2171700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22719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lumn dark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2C33EA-A741-FA13-451C-6F35902CBDD0}"/>
              </a:ext>
            </a:extLst>
          </p:cNvPr>
          <p:cNvSpPr/>
          <p:nvPr userDrawn="1"/>
        </p:nvSpPr>
        <p:spPr>
          <a:xfrm>
            <a:off x="0" y="722376"/>
            <a:ext cx="12192000" cy="5413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1882412-D2D4-9CF0-CD39-2EAE79B8A310}"/>
              </a:ext>
            </a:extLst>
          </p:cNvPr>
          <p:cNvCxnSpPr>
            <a:cxnSpLocks/>
          </p:cNvCxnSpPr>
          <p:nvPr userDrawn="1"/>
        </p:nvCxnSpPr>
        <p:spPr>
          <a:xfrm>
            <a:off x="4267200" y="2523744"/>
            <a:ext cx="7924800" cy="883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229B6F2-011B-853F-5BA1-FA1722B6E1C8}"/>
              </a:ext>
            </a:extLst>
          </p:cNvPr>
          <p:cNvCxnSpPr>
            <a:cxnSpLocks/>
          </p:cNvCxnSpPr>
          <p:nvPr userDrawn="1"/>
        </p:nvCxnSpPr>
        <p:spPr>
          <a:xfrm>
            <a:off x="723384" y="2523744"/>
            <a:ext cx="3543816" cy="0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1463040"/>
            <a:ext cx="10515600" cy="575321"/>
          </a:xfrm>
        </p:spPr>
        <p:txBody>
          <a:bodyPr/>
          <a:lstStyle>
            <a:lvl1pPr>
              <a:defRPr sz="50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9224" y="2971800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36208" y="2971800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3401568"/>
            <a:ext cx="5111496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43600" y="3401568"/>
            <a:ext cx="5111496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89611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lumn ligh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2C33EA-A741-FA13-451C-6F35902CBDD0}"/>
              </a:ext>
            </a:extLst>
          </p:cNvPr>
          <p:cNvSpPr/>
          <p:nvPr userDrawn="1"/>
        </p:nvSpPr>
        <p:spPr>
          <a:xfrm>
            <a:off x="0" y="722376"/>
            <a:ext cx="12192000" cy="5413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1463040"/>
            <a:ext cx="10515600" cy="575321"/>
          </a:xfrm>
        </p:spPr>
        <p:txBody>
          <a:bodyPr/>
          <a:lstStyle>
            <a:lvl1pPr>
              <a:defRPr sz="500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9224" y="2971800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36208" y="2971800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3401568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43600" y="3401568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ED40495-D9DB-AA87-4474-68DA5D8CA88C}"/>
              </a:ext>
            </a:extLst>
          </p:cNvPr>
          <p:cNvGrpSpPr/>
          <p:nvPr userDrawn="1"/>
        </p:nvGrpSpPr>
        <p:grpSpPr>
          <a:xfrm rot="10800000">
            <a:off x="726958" y="2521655"/>
            <a:ext cx="11480808" cy="1"/>
            <a:chOff x="2077471" y="5539116"/>
            <a:chExt cx="11480808" cy="1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A15A6649-BE77-6F3F-DF74-0045E0AC6025}"/>
                </a:ext>
              </a:extLst>
            </p:cNvPr>
            <p:cNvCxnSpPr>
              <a:cxnSpLocks/>
            </p:cNvCxnSpPr>
            <p:nvPr/>
          </p:nvCxnSpPr>
          <p:spPr>
            <a:xfrm>
              <a:off x="2077471" y="5539116"/>
              <a:ext cx="4755396" cy="0"/>
            </a:xfrm>
            <a:prstGeom prst="line">
              <a:avLst/>
            </a:prstGeom>
            <a:ln w="571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EF33DD1-C51F-9BE1-2F97-D4025B3E653D}"/>
                </a:ext>
              </a:extLst>
            </p:cNvPr>
            <p:cNvCxnSpPr>
              <a:cxnSpLocks/>
            </p:cNvCxnSpPr>
            <p:nvPr/>
          </p:nvCxnSpPr>
          <p:spPr>
            <a:xfrm>
              <a:off x="6816103" y="5539117"/>
              <a:ext cx="6742176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05874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dark band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6966E69F-7113-AC99-F7E1-A44B7D64DEF3}"/>
              </a:ext>
            </a:extLst>
          </p:cNvPr>
          <p:cNvSpPr/>
          <p:nvPr userDrawn="1"/>
        </p:nvSpPr>
        <p:spPr>
          <a:xfrm>
            <a:off x="0" y="0"/>
            <a:ext cx="12192000" cy="304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PK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1463040"/>
            <a:ext cx="10515600" cy="575321"/>
          </a:xfrm>
        </p:spPr>
        <p:txBody>
          <a:bodyPr/>
          <a:lstStyle>
            <a:lvl1pPr>
              <a:defRPr sz="5000">
                <a:solidFill>
                  <a:schemeClr val="accent5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9224" y="3483864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3931920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43600" y="3931920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F8CCEDA-D691-A48A-BAAF-D004EBE38E55}"/>
              </a:ext>
            </a:extLst>
          </p:cNvPr>
          <p:cNvGrpSpPr/>
          <p:nvPr userDrawn="1"/>
        </p:nvGrpSpPr>
        <p:grpSpPr>
          <a:xfrm rot="16200000" flipV="1">
            <a:off x="8764091" y="3943349"/>
            <a:ext cx="5829301" cy="0"/>
            <a:chOff x="2287349" y="55407920"/>
            <a:chExt cx="11160369" cy="0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605A0EB-A31A-D2D4-5671-D1F763493E1F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934529" y="51760740"/>
              <a:ext cx="0" cy="7294360"/>
            </a:xfrm>
            <a:prstGeom prst="line">
              <a:avLst/>
            </a:prstGeom>
            <a:ln w="444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FEFE03D-E00E-B4FD-6765-44E55D5FA212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1514714" y="53474916"/>
              <a:ext cx="0" cy="3866008"/>
            </a:xfrm>
            <a:prstGeom prst="line">
              <a:avLst/>
            </a:prstGeom>
            <a:ln w="444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36280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on the lef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0F5A1967-7F8F-319E-2E67-BD9E4F074B05}"/>
              </a:ext>
            </a:extLst>
          </p:cNvPr>
          <p:cNvSpPr/>
          <p:nvPr userDrawn="1"/>
        </p:nvSpPr>
        <p:spPr>
          <a:xfrm>
            <a:off x="8115301" y="0"/>
            <a:ext cx="407669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PK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0">
              <a:solidFill>
                <a:schemeClr val="bg2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2425424-7549-BE00-EA05-384DBD00F3B2}"/>
              </a:ext>
            </a:extLst>
          </p:cNvPr>
          <p:cNvGrpSpPr/>
          <p:nvPr userDrawn="1"/>
        </p:nvGrpSpPr>
        <p:grpSpPr>
          <a:xfrm>
            <a:off x="6317679" y="4564864"/>
            <a:ext cx="5858373" cy="385"/>
            <a:chOff x="5440605" y="5540787"/>
            <a:chExt cx="5858373" cy="385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D88329B-DC1A-F93F-7A3A-84FDE2989BB6}"/>
                </a:ext>
              </a:extLst>
            </p:cNvPr>
            <p:cNvCxnSpPr>
              <a:cxnSpLocks/>
            </p:cNvCxnSpPr>
            <p:nvPr/>
          </p:nvCxnSpPr>
          <p:spPr>
            <a:xfrm>
              <a:off x="5440605" y="5541172"/>
              <a:ext cx="1797621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7690B71-E252-7020-6DC7-F643767B2B78}"/>
                </a:ext>
              </a:extLst>
            </p:cNvPr>
            <p:cNvCxnSpPr>
              <a:cxnSpLocks/>
            </p:cNvCxnSpPr>
            <p:nvPr/>
          </p:nvCxnSpPr>
          <p:spPr>
            <a:xfrm>
              <a:off x="7237724" y="5540787"/>
              <a:ext cx="4061254" cy="0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0" y="2514600"/>
            <a:ext cx="4846320" cy="1682749"/>
          </a:xfrm>
        </p:spPr>
        <p:txBody>
          <a:bodyPr/>
          <a:lstStyle>
            <a:lvl1pPr>
              <a:lnSpc>
                <a:spcPct val="100000"/>
              </a:lnSpc>
              <a:defRPr sz="500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936" y="1252728"/>
            <a:ext cx="4828032" cy="49053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30936" y="3584448"/>
            <a:ext cx="4828032" cy="49053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1792224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5760" y="4123944"/>
            <a:ext cx="4754880" cy="941831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93287C28-1CA8-AEA5-1E16-BC0B1E99CD2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0936" y="5065776"/>
            <a:ext cx="4828032" cy="49053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Text Placeholder 13">
            <a:extLst>
              <a:ext uri="{FF2B5EF4-FFF2-40B4-BE49-F238E27FC236}">
                <a16:creationId xmlns:a16="http://schemas.microsoft.com/office/drawing/2014/main" id="{19920C32-5167-72B1-7B9E-709723F907C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65760" y="5605272"/>
            <a:ext cx="4754880" cy="1143254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775982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on the righ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F5F7D9D8-A960-E038-84D2-764C7A50F698}"/>
              </a:ext>
            </a:extLst>
          </p:cNvPr>
          <p:cNvSpPr/>
          <p:nvPr userDrawn="1"/>
        </p:nvSpPr>
        <p:spPr>
          <a:xfrm>
            <a:off x="-12700" y="858"/>
            <a:ext cx="3060700" cy="685714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>
              <a:solidFill>
                <a:schemeClr val="bg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512" y="1399032"/>
            <a:ext cx="4846320" cy="1682749"/>
          </a:xfrm>
        </p:spPr>
        <p:txBody>
          <a:bodyPr/>
          <a:lstStyle>
            <a:lvl1pPr>
              <a:lnSpc>
                <a:spcPct val="80000"/>
              </a:lnSpc>
              <a:defRPr sz="500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45352" y="1252728"/>
            <a:ext cx="4828032" cy="49053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45352" y="3502152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89320" y="1792224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89320" y="3941064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0DF3371-342F-C17D-5A7F-EF76E89A55C5}"/>
              </a:ext>
            </a:extLst>
          </p:cNvPr>
          <p:cNvGrpSpPr/>
          <p:nvPr userDrawn="1"/>
        </p:nvGrpSpPr>
        <p:grpSpPr>
          <a:xfrm>
            <a:off x="-11882" y="3045007"/>
            <a:ext cx="4279082" cy="364"/>
            <a:chOff x="5475479" y="5537794"/>
            <a:chExt cx="4279082" cy="364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4369914-5489-3EA1-5419-F83F6C7A150D}"/>
                </a:ext>
              </a:extLst>
            </p:cNvPr>
            <p:cNvCxnSpPr>
              <a:cxnSpLocks/>
            </p:cNvCxnSpPr>
            <p:nvPr/>
          </p:nvCxnSpPr>
          <p:spPr>
            <a:xfrm>
              <a:off x="5475479" y="5537976"/>
              <a:ext cx="3060700" cy="0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0BDE23CC-0B75-F3A6-1882-265BF90D4A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37690" y="5537794"/>
              <a:ext cx="1216871" cy="364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909772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on the right dark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5749AEB6-4539-A203-D085-8EBE329C08E0}"/>
              </a:ext>
            </a:extLst>
          </p:cNvPr>
          <p:cNvSpPr/>
          <p:nvPr userDrawn="1"/>
        </p:nvSpPr>
        <p:spPr>
          <a:xfrm>
            <a:off x="3962399" y="858"/>
            <a:ext cx="8271641" cy="685714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>
              <a:solidFill>
                <a:schemeClr val="tx2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512" y="1399032"/>
            <a:ext cx="4846320" cy="1682749"/>
          </a:xfrm>
        </p:spPr>
        <p:txBody>
          <a:bodyPr/>
          <a:lstStyle>
            <a:lvl1pPr>
              <a:lnSpc>
                <a:spcPct val="80000"/>
              </a:lnSpc>
              <a:defRPr sz="5000">
                <a:solidFill>
                  <a:schemeClr val="accent4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45352" y="1353312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accent5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45352" y="3502152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accent5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71032" y="1792224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71032" y="3941064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D78A0CF-0A37-4436-67C4-B32FD7703E96}"/>
              </a:ext>
            </a:extLst>
          </p:cNvPr>
          <p:cNvGrpSpPr/>
          <p:nvPr userDrawn="1"/>
        </p:nvGrpSpPr>
        <p:grpSpPr>
          <a:xfrm>
            <a:off x="-28308" y="2514621"/>
            <a:ext cx="5666632" cy="0"/>
            <a:chOff x="5464255" y="5541151"/>
            <a:chExt cx="5666632" cy="0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FC6D8A4-CA31-16C2-95B7-B98F65F29A69}"/>
                </a:ext>
              </a:extLst>
            </p:cNvPr>
            <p:cNvCxnSpPr>
              <a:cxnSpLocks/>
            </p:cNvCxnSpPr>
            <p:nvPr/>
          </p:nvCxnSpPr>
          <p:spPr>
            <a:xfrm>
              <a:off x="5464255" y="5541151"/>
              <a:ext cx="3991534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02097A8D-64FC-CDBD-4497-5E32BC6AF9C2}"/>
                </a:ext>
              </a:extLst>
            </p:cNvPr>
            <p:cNvCxnSpPr>
              <a:cxnSpLocks/>
            </p:cNvCxnSpPr>
            <p:nvPr/>
          </p:nvCxnSpPr>
          <p:spPr>
            <a:xfrm>
              <a:off x="9454487" y="5541151"/>
              <a:ext cx="1676400" cy="0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8193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6BC278-3A9A-4241-1DE5-469D2AB5E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15367"/>
            <a:ext cx="10515600" cy="57532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8A5E58-5605-E2B6-AEBE-7EF159AAD7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21D507-72FD-CB53-B342-C69D562AFD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A3E9A7-861F-C5C4-DD4E-37AC66D867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1480" y="301752"/>
            <a:ext cx="1828800" cy="2743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Presentation title</a:t>
            </a:r>
            <a:endParaRPr lang="en-PK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7A1DC-56B8-6C78-5020-E45478D099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22408" y="301752"/>
            <a:ext cx="1673352" cy="2743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35068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51" r:id="rId3"/>
    <p:sldLayoutId id="2147483660" r:id="rId4"/>
    <p:sldLayoutId id="2147483661" r:id="rId5"/>
    <p:sldLayoutId id="2147483665" r:id="rId6"/>
    <p:sldLayoutId id="2147483662" r:id="rId7"/>
    <p:sldLayoutId id="2147483664" r:id="rId8"/>
    <p:sldLayoutId id="2147483663" r:id="rId9"/>
    <p:sldLayoutId id="2147483652" r:id="rId10"/>
    <p:sldLayoutId id="2147483666" r:id="rId11"/>
    <p:sldLayoutId id="2147483658" r:id="rId12"/>
    <p:sldLayoutId id="2147483654" r:id="rId13"/>
    <p:sldLayoutId id="2147483655" r:id="rId14"/>
    <p:sldLayoutId id="2147483656" r:id="rId15"/>
    <p:sldLayoutId id="2147483657" r:id="rId16"/>
  </p:sldLayoutIdLst>
  <p:hf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>
            <a:extLst>
              <a:ext uri="{FF2B5EF4-FFF2-40B4-BE49-F238E27FC236}">
                <a16:creationId xmlns:a16="http://schemas.microsoft.com/office/drawing/2014/main" id="{04B07C7A-8E1D-7BF7-31C8-5C68C6D2F9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2943" y="1974791"/>
            <a:ext cx="10572261" cy="2387600"/>
          </a:xfrm>
        </p:spPr>
        <p:txBody>
          <a:bodyPr>
            <a:noAutofit/>
          </a:bodyPr>
          <a:lstStyle/>
          <a:p>
            <a:r>
              <a:rPr lang="en-US" sz="4800" b="1" dirty="0">
                <a:latin typeface="Aptos"/>
              </a:rPr>
              <a:t>U.S. Metropolitan Healthcare Landscape Report – Power BI</a:t>
            </a:r>
            <a:endParaRPr lang="en-US" sz="4800" dirty="0">
              <a:latin typeface="Aptos"/>
            </a:endParaRPr>
          </a:p>
        </p:txBody>
      </p:sp>
      <p:sp>
        <p:nvSpPr>
          <p:cNvPr id="11" name="Subtitle 10">
            <a:extLst>
              <a:ext uri="{FF2B5EF4-FFF2-40B4-BE49-F238E27FC236}">
                <a16:creationId xmlns:a16="http://schemas.microsoft.com/office/drawing/2014/main" id="{EF3A7BFE-9123-98C4-791C-9A3FE773CF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dirty="0">
                <a:cs typeface="Arial"/>
              </a:rPr>
              <a:t>TAMILSELVAN K M </a:t>
            </a:r>
          </a:p>
          <a:p>
            <a:r>
              <a:rPr lang="en-US" dirty="0">
                <a:cs typeface="Arial"/>
              </a:rPr>
              <a:t>DATE : 21-04-2025</a:t>
            </a:r>
          </a:p>
        </p:txBody>
      </p:sp>
    </p:spTree>
    <p:extLst>
      <p:ext uri="{BB962C8B-B14F-4D97-AF65-F5344CB8AC3E}">
        <p14:creationId xmlns:p14="http://schemas.microsoft.com/office/powerpoint/2010/main" val="28631039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439C0-8EC8-E533-D36E-7968F3AA3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F09B78-5988-925E-5F12-2D42755468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marL="171450" indent="-171450">
              <a:buChar char="•"/>
            </a:pPr>
            <a:r>
              <a:rPr lang="en-US" sz="2000" b="0" dirty="0">
                <a:solidFill>
                  <a:schemeClr val="tx1"/>
                </a:solidFill>
                <a:latin typeface="Aptos"/>
              </a:rPr>
              <a:t>Found cities that have too few or too many hospitals beds</a:t>
            </a:r>
            <a:endParaRPr lang="en-US" sz="2000">
              <a:solidFill>
                <a:schemeClr val="tx1"/>
              </a:solidFill>
              <a:cs typeface="Arial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7A02DA-B172-83C8-D71F-3C43B6BE2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  <a:endParaRPr lang="en-P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AC804D-9AB6-2379-6D5F-525CB29AE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10</a:t>
            </a:fld>
            <a:endParaRPr lang="en-US" noProof="0"/>
          </a:p>
        </p:txBody>
      </p:sp>
      <p:pic>
        <p:nvPicPr>
          <p:cNvPr id="6" name="Picture 5" descr="A graph with blue dots&#10;&#10;AI-generated content may be incorrect.">
            <a:extLst>
              <a:ext uri="{FF2B5EF4-FFF2-40B4-BE49-F238E27FC236}">
                <a16:creationId xmlns:a16="http://schemas.microsoft.com/office/drawing/2014/main" id="{3577F075-46FC-6AC7-5A28-D9683F39E2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3895" y="3705551"/>
            <a:ext cx="9347416" cy="2536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6415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40B13-CB91-70A4-C645-B58CB51D0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6459" y="1598738"/>
            <a:ext cx="7978244" cy="704088"/>
          </a:xfrm>
        </p:spPr>
        <p:txBody>
          <a:bodyPr/>
          <a:lstStyle/>
          <a:p>
            <a:r>
              <a:rPr lang="en-US" sz="4400" dirty="0">
                <a:solidFill>
                  <a:schemeClr val="tx1"/>
                </a:solidFill>
                <a:cs typeface="Arial"/>
              </a:rPr>
              <a:t>Feature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58D4BB-0B1D-3C97-F699-6092B18859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sz="2000" b="0" dirty="0">
                <a:solidFill>
                  <a:schemeClr val="tx1"/>
                </a:solidFill>
                <a:ea typeface="+mn-lt"/>
                <a:cs typeface="+mn-lt"/>
              </a:rPr>
              <a:t>Created new indicators: beds per hospital, doctors per hospital, Medicare to SSB ratio</a:t>
            </a:r>
          </a:p>
          <a:p>
            <a:r>
              <a:rPr lang="en-US" sz="2000" b="0" dirty="0">
                <a:solidFill>
                  <a:srgbClr val="000000"/>
                </a:solidFill>
                <a:latin typeface="Aptos"/>
                <a:cs typeface="Arial"/>
              </a:rPr>
              <a:t>Beds per hospitals - </a:t>
            </a:r>
            <a:r>
              <a:rPr lang="en-US" sz="2000" b="0" dirty="0" err="1">
                <a:solidFill>
                  <a:srgbClr val="000000"/>
                </a:solidFill>
                <a:latin typeface="Consolas"/>
                <a:cs typeface="Arial"/>
              </a:rPr>
              <a:t>BedsPerHospital</a:t>
            </a:r>
            <a:r>
              <a:rPr lang="en-US" sz="2000" b="0" dirty="0">
                <a:solidFill>
                  <a:srgbClr val="000000"/>
                </a:solidFill>
                <a:latin typeface="Consolas"/>
                <a:cs typeface="Arial"/>
              </a:rPr>
              <a:t> = </a:t>
            </a:r>
            <a:r>
              <a:rPr lang="en-US" sz="2000" b="0" dirty="0">
                <a:solidFill>
                  <a:srgbClr val="001080"/>
                </a:solidFill>
                <a:latin typeface="Consolas"/>
                <a:cs typeface="Arial"/>
              </a:rPr>
              <a:t>MetroHealth83[</a:t>
            </a:r>
            <a:r>
              <a:rPr lang="en-US" sz="2000" b="0" dirty="0" err="1">
                <a:solidFill>
                  <a:srgbClr val="001080"/>
                </a:solidFill>
                <a:latin typeface="Consolas"/>
                <a:cs typeface="Arial"/>
              </a:rPr>
              <a:t>NumBeds</a:t>
            </a:r>
            <a:r>
              <a:rPr lang="en-US" sz="2000" b="0" dirty="0">
                <a:solidFill>
                  <a:srgbClr val="001080"/>
                </a:solidFill>
                <a:latin typeface="Consolas"/>
                <a:cs typeface="Arial"/>
              </a:rPr>
              <a:t>]</a:t>
            </a:r>
            <a:r>
              <a:rPr lang="en-US" sz="2000" b="0" dirty="0">
                <a:solidFill>
                  <a:srgbClr val="000000"/>
                </a:solidFill>
                <a:latin typeface="Consolas"/>
                <a:cs typeface="Arial"/>
              </a:rPr>
              <a:t>/</a:t>
            </a:r>
            <a:r>
              <a:rPr lang="en-US" sz="2000" b="0" dirty="0">
                <a:solidFill>
                  <a:srgbClr val="001080"/>
                </a:solidFill>
                <a:latin typeface="Consolas"/>
                <a:cs typeface="Arial"/>
              </a:rPr>
              <a:t>MetroHealth83[</a:t>
            </a:r>
            <a:r>
              <a:rPr lang="en-US" sz="2000" b="0" dirty="0" err="1">
                <a:solidFill>
                  <a:srgbClr val="001080"/>
                </a:solidFill>
                <a:latin typeface="Consolas"/>
                <a:cs typeface="Arial"/>
              </a:rPr>
              <a:t>NumHospitals</a:t>
            </a:r>
            <a:r>
              <a:rPr lang="en-US" sz="2000" b="0" dirty="0">
                <a:solidFill>
                  <a:srgbClr val="001080"/>
                </a:solidFill>
                <a:latin typeface="Consolas"/>
                <a:cs typeface="Arial"/>
              </a:rPr>
              <a:t>]</a:t>
            </a:r>
          </a:p>
          <a:p>
            <a:r>
              <a:rPr lang="en-US" sz="2000" b="0" dirty="0">
                <a:solidFill>
                  <a:srgbClr val="000000"/>
                </a:solidFill>
                <a:latin typeface="Aptos"/>
                <a:cs typeface="Arial"/>
              </a:rPr>
              <a:t>Doctors per hospitals - </a:t>
            </a:r>
            <a:r>
              <a:rPr lang="en-US" sz="2000" b="0" err="1">
                <a:solidFill>
                  <a:srgbClr val="000000"/>
                </a:solidFill>
                <a:latin typeface="Consolas"/>
                <a:cs typeface="Arial"/>
              </a:rPr>
              <a:t>DoctorsPerHospital</a:t>
            </a:r>
            <a:r>
              <a:rPr lang="en-US" sz="2000" b="0" dirty="0">
                <a:solidFill>
                  <a:srgbClr val="000000"/>
                </a:solidFill>
                <a:latin typeface="Consolas"/>
                <a:cs typeface="Arial"/>
              </a:rPr>
              <a:t> = </a:t>
            </a:r>
            <a:r>
              <a:rPr lang="en-US" sz="2000" b="0" dirty="0">
                <a:solidFill>
                  <a:srgbClr val="001080"/>
                </a:solidFill>
                <a:latin typeface="Consolas"/>
                <a:cs typeface="Arial"/>
              </a:rPr>
              <a:t>MetroHealth83[</a:t>
            </a:r>
            <a:r>
              <a:rPr lang="en-US" sz="2000" b="0" err="1">
                <a:solidFill>
                  <a:srgbClr val="001080"/>
                </a:solidFill>
                <a:latin typeface="Consolas"/>
                <a:cs typeface="Arial"/>
              </a:rPr>
              <a:t>NumMDs</a:t>
            </a:r>
            <a:r>
              <a:rPr lang="en-US" sz="2000" b="0" dirty="0">
                <a:solidFill>
                  <a:srgbClr val="001080"/>
                </a:solidFill>
                <a:latin typeface="Consolas"/>
                <a:cs typeface="Arial"/>
              </a:rPr>
              <a:t>]</a:t>
            </a:r>
            <a:r>
              <a:rPr lang="en-US" sz="2000" b="0" dirty="0">
                <a:solidFill>
                  <a:srgbClr val="000000"/>
                </a:solidFill>
                <a:latin typeface="Consolas"/>
                <a:cs typeface="Arial"/>
              </a:rPr>
              <a:t>/</a:t>
            </a:r>
            <a:r>
              <a:rPr lang="en-US" sz="2000" b="0" dirty="0">
                <a:solidFill>
                  <a:srgbClr val="001080"/>
                </a:solidFill>
                <a:latin typeface="Consolas"/>
                <a:cs typeface="Arial"/>
              </a:rPr>
              <a:t>MetroHealth83[</a:t>
            </a:r>
            <a:r>
              <a:rPr lang="en-US" sz="2000" b="0" err="1">
                <a:solidFill>
                  <a:srgbClr val="001080"/>
                </a:solidFill>
                <a:latin typeface="Consolas"/>
                <a:cs typeface="Arial"/>
              </a:rPr>
              <a:t>NumHospitals</a:t>
            </a:r>
            <a:r>
              <a:rPr lang="en-US" sz="2000" b="0" dirty="0">
                <a:solidFill>
                  <a:srgbClr val="001080"/>
                </a:solidFill>
                <a:latin typeface="Consolas"/>
                <a:cs typeface="Arial"/>
              </a:rPr>
              <a:t>]</a:t>
            </a:r>
          </a:p>
          <a:p>
            <a:r>
              <a:rPr lang="en-US" sz="2000" b="0" dirty="0">
                <a:solidFill>
                  <a:srgbClr val="000000"/>
                </a:solidFill>
                <a:latin typeface="Aptos"/>
                <a:cs typeface="Arial"/>
              </a:rPr>
              <a:t>Medicare to SSB Ratio - </a:t>
            </a:r>
            <a:r>
              <a:rPr lang="en-US" sz="2000" b="0" err="1">
                <a:solidFill>
                  <a:srgbClr val="000000"/>
                </a:solidFill>
                <a:latin typeface="Consolas"/>
                <a:cs typeface="Arial"/>
              </a:rPr>
              <a:t>MedicareToSSBRatio</a:t>
            </a:r>
            <a:r>
              <a:rPr lang="en-US" sz="2000" b="0" dirty="0">
                <a:solidFill>
                  <a:srgbClr val="000000"/>
                </a:solidFill>
                <a:latin typeface="Consolas"/>
                <a:cs typeface="Arial"/>
              </a:rPr>
              <a:t> = </a:t>
            </a:r>
            <a:r>
              <a:rPr lang="en-US" sz="2000" b="0" dirty="0">
                <a:solidFill>
                  <a:srgbClr val="001080"/>
                </a:solidFill>
                <a:latin typeface="Consolas"/>
                <a:cs typeface="Arial"/>
              </a:rPr>
              <a:t>MetroHealth83[</a:t>
            </a:r>
            <a:r>
              <a:rPr lang="en-US" sz="2000" b="0" err="1">
                <a:solidFill>
                  <a:srgbClr val="000000"/>
                </a:solidFill>
                <a:latin typeface="Consolas"/>
                <a:cs typeface="Arial"/>
              </a:rPr>
              <a:t>NumMedicare</a:t>
            </a:r>
            <a:r>
              <a:rPr lang="en-US" sz="2000" b="0" dirty="0">
                <a:solidFill>
                  <a:srgbClr val="001080"/>
                </a:solidFill>
                <a:latin typeface="Consolas"/>
                <a:cs typeface="Arial"/>
              </a:rPr>
              <a:t>]</a:t>
            </a:r>
            <a:r>
              <a:rPr lang="en-US" sz="2000" b="0" dirty="0">
                <a:solidFill>
                  <a:srgbClr val="000000"/>
                </a:solidFill>
                <a:latin typeface="Consolas"/>
                <a:cs typeface="Arial"/>
              </a:rPr>
              <a:t>/</a:t>
            </a:r>
            <a:r>
              <a:rPr lang="en-US" sz="2000" b="0" dirty="0">
                <a:solidFill>
                  <a:srgbClr val="001080"/>
                </a:solidFill>
                <a:latin typeface="Consolas"/>
                <a:cs typeface="Arial"/>
              </a:rPr>
              <a:t>MetroHealth83[</a:t>
            </a:r>
            <a:r>
              <a:rPr lang="en-US" sz="2000" b="0" err="1">
                <a:solidFill>
                  <a:srgbClr val="001080"/>
                </a:solidFill>
                <a:latin typeface="Consolas"/>
                <a:cs typeface="Arial"/>
              </a:rPr>
              <a:t>SSBNum</a:t>
            </a:r>
            <a:r>
              <a:rPr lang="en-US" sz="2000" b="0" dirty="0">
                <a:solidFill>
                  <a:srgbClr val="001080"/>
                </a:solidFill>
                <a:latin typeface="Consolas"/>
                <a:cs typeface="Arial"/>
              </a:rPr>
              <a:t>]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2CA1D8-02C7-66B7-7183-EFF275153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  <a:endParaRPr lang="en-P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BB79CA-B782-E415-CE5C-2BCC36474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11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9122911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69511-4962-8FEC-6F5B-70E4043FF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7D141-E844-9C49-86C1-E9627C3498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dirty="0">
                <a:solidFill>
                  <a:schemeClr val="tx1"/>
                </a:solidFill>
                <a:cs typeface="Arial"/>
              </a:rPr>
              <a:t>Decomposition tree</a:t>
            </a:r>
            <a:endParaRPr lang="en-US">
              <a:solidFill>
                <a:schemeClr val="tx1"/>
              </a:solidFill>
              <a:cs typeface="Arial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BAEE12-EDC6-601C-DAB3-F5F96A4D2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  <a:endParaRPr lang="en-P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5BC854-E223-8340-3200-DD88FE91A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12</a:t>
            </a:fld>
            <a:endParaRPr lang="en-US" noProof="0"/>
          </a:p>
        </p:txBody>
      </p:sp>
      <p:pic>
        <p:nvPicPr>
          <p:cNvPr id="6" name="Picture 5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507EC645-54A1-CE84-D989-2F92E0E0F97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8951" r="164" b="-15"/>
          <a:stretch/>
        </p:blipFill>
        <p:spPr>
          <a:xfrm>
            <a:off x="5668496" y="2745441"/>
            <a:ext cx="6121792" cy="3909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9311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B2732-45C6-58F7-9A43-88072B4D0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6020" y="1463040"/>
            <a:ext cx="8343587" cy="704088"/>
          </a:xfrm>
        </p:spPr>
        <p:txBody>
          <a:bodyPr/>
          <a:lstStyle/>
          <a:p>
            <a:r>
              <a:rPr lang="en-US" sz="4400" dirty="0">
                <a:solidFill>
                  <a:schemeClr val="tx1"/>
                </a:solidFill>
                <a:cs typeface="Arial"/>
              </a:rPr>
              <a:t>Key 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BA0B6F-3D27-A48F-2FA9-08D44694FF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dirty="0">
                <a:solidFill>
                  <a:schemeClr val="tx1"/>
                </a:solidFill>
                <a:cs typeface="Arial"/>
              </a:rPr>
              <a:t>Actions to take</a:t>
            </a:r>
          </a:p>
          <a:p>
            <a:pPr marL="342900" indent="-342900">
              <a:buChar char="•"/>
            </a:pPr>
            <a:r>
              <a:rPr lang="en-US" b="0" dirty="0">
                <a:solidFill>
                  <a:schemeClr val="tx1"/>
                </a:solidFill>
                <a:ea typeface="+mn-lt"/>
                <a:cs typeface="+mn-lt"/>
              </a:rPr>
              <a:t>Increase physician hiring in high-retirement areas</a:t>
            </a:r>
          </a:p>
          <a:p>
            <a:pPr marL="342900" indent="-342900">
              <a:buChar char="•"/>
            </a:pPr>
            <a:r>
              <a:rPr lang="en-US" b="0" dirty="0">
                <a:solidFill>
                  <a:schemeClr val="tx1"/>
                </a:solidFill>
                <a:ea typeface="+mn-lt"/>
                <a:cs typeface="+mn-lt"/>
              </a:rPr>
              <a:t>Expand hospital and bed capacity in underserved cities</a:t>
            </a:r>
          </a:p>
          <a:p>
            <a:pPr marL="342900" indent="-342900">
              <a:buChar char="•"/>
            </a:pPr>
            <a:r>
              <a:rPr lang="en-US" b="0" dirty="0">
                <a:solidFill>
                  <a:schemeClr val="tx1"/>
                </a:solidFill>
                <a:ea typeface="+mn-lt"/>
                <a:cs typeface="+mn-lt"/>
              </a:rPr>
              <a:t>Prioritize Medicare funding in fast-growing regions</a:t>
            </a:r>
          </a:p>
          <a:p>
            <a:pPr marL="342900" indent="-342900">
              <a:buChar char="•"/>
            </a:pPr>
            <a:r>
              <a:rPr lang="en-US" b="0" dirty="0">
                <a:solidFill>
                  <a:schemeClr val="tx1"/>
                </a:solidFill>
                <a:ea typeface="+mn-lt"/>
                <a:cs typeface="+mn-lt"/>
              </a:rPr>
              <a:t>Investigate cities with abnormal outlier stats</a:t>
            </a:r>
            <a:endParaRPr lang="en-US" b="0">
              <a:solidFill>
                <a:schemeClr val="tx1"/>
              </a:solidFill>
              <a:cs typeface="Arial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C6105D-7A06-6A6E-198A-E29C0F82C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  <a:endParaRPr lang="en-P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018D4E-5B11-2C14-0825-E0A39D2FE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13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8115430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17B73-7D6B-11C3-D7C6-F1AC76424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0538FC-AE6B-9655-C133-07CCC25E23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dirty="0">
                <a:solidFill>
                  <a:schemeClr val="tx1"/>
                </a:solidFill>
                <a:cs typeface="Arial"/>
              </a:rPr>
              <a:t>Real-world applications</a:t>
            </a:r>
          </a:p>
          <a:p>
            <a:pPr marL="342900" indent="-342900">
              <a:buChar char="•"/>
            </a:pPr>
            <a:r>
              <a:rPr lang="en-US" b="0" dirty="0">
                <a:solidFill>
                  <a:schemeClr val="tx1"/>
                </a:solidFill>
                <a:ea typeface="+mn-lt"/>
                <a:cs typeface="+mn-lt"/>
              </a:rPr>
              <a:t>Address healthcare inequality</a:t>
            </a:r>
          </a:p>
          <a:p>
            <a:pPr marL="342900" indent="-342900">
              <a:buChar char="•"/>
            </a:pPr>
            <a:r>
              <a:rPr lang="en-US" b="0" dirty="0">
                <a:solidFill>
                  <a:schemeClr val="tx1"/>
                </a:solidFill>
                <a:ea typeface="+mn-lt"/>
                <a:cs typeface="+mn-lt"/>
              </a:rPr>
              <a:t>Improve access to timely care</a:t>
            </a:r>
          </a:p>
          <a:p>
            <a:pPr marL="342900" indent="-342900">
              <a:buChar char="•"/>
            </a:pPr>
            <a:r>
              <a:rPr lang="en-US" b="0" dirty="0">
                <a:solidFill>
                  <a:schemeClr val="tx1"/>
                </a:solidFill>
                <a:ea typeface="+mn-lt"/>
                <a:cs typeface="+mn-lt"/>
              </a:rPr>
              <a:t>Guide future public health policies</a:t>
            </a:r>
            <a:endParaRPr lang="en-US" b="0">
              <a:solidFill>
                <a:schemeClr val="tx1"/>
              </a:solidFill>
              <a:cs typeface="Arial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D1C901-D8EF-8505-C998-B8CD1216D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  <a:endParaRPr lang="en-P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5815C1-F5AE-D59B-96DE-294ED4152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14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9222230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FC353-2ED6-23E5-A865-155189AFC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6020" y="1463040"/>
            <a:ext cx="7790354" cy="704088"/>
          </a:xfrm>
        </p:spPr>
        <p:txBody>
          <a:bodyPr/>
          <a:lstStyle/>
          <a:p>
            <a:r>
              <a:rPr lang="en-US" sz="4400" dirty="0">
                <a:solidFill>
                  <a:schemeClr val="tx1"/>
                </a:solidFill>
                <a:cs typeface="Arial"/>
              </a:rPr>
              <a:t>Project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2FB4CE-A9D9-241F-35C3-0C382D43B5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dirty="0">
                <a:solidFill>
                  <a:schemeClr val="tx1"/>
                </a:solidFill>
                <a:cs typeface="Arial"/>
              </a:rPr>
              <a:t>Summary </a:t>
            </a:r>
          </a:p>
          <a:p>
            <a:r>
              <a:rPr lang="en-US" b="0" dirty="0">
                <a:solidFill>
                  <a:schemeClr val="tx1"/>
                </a:solidFill>
                <a:ea typeface="+mn-lt"/>
                <a:cs typeface="+mn-lt"/>
              </a:rPr>
              <a:t>Analyzed healthcare infrastructure and retirement-related healthcare stress in 83 metro areas</a:t>
            </a:r>
          </a:p>
          <a:p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Key Takeaways</a:t>
            </a:r>
          </a:p>
          <a:p>
            <a:r>
              <a:rPr lang="en-US" b="0" dirty="0">
                <a:solidFill>
                  <a:schemeClr val="tx1"/>
                </a:solidFill>
                <a:ea typeface="+mn-lt"/>
                <a:cs typeface="+mn-lt"/>
              </a:rPr>
              <a:t>Identified cities with potential healthcare gaps</a:t>
            </a:r>
          </a:p>
          <a:p>
            <a:r>
              <a:rPr lang="en-US" b="0" dirty="0">
                <a:solidFill>
                  <a:schemeClr val="tx1"/>
                </a:solidFill>
                <a:ea typeface="+mn-lt"/>
                <a:cs typeface="+mn-lt"/>
              </a:rPr>
              <a:t>Outliers provide actionable targets for intervention</a:t>
            </a:r>
          </a:p>
          <a:p>
            <a:r>
              <a:rPr lang="en-US" b="0" dirty="0">
                <a:solidFill>
                  <a:schemeClr val="tx1"/>
                </a:solidFill>
                <a:ea typeface="+mn-lt"/>
                <a:cs typeface="+mn-lt"/>
              </a:rPr>
              <a:t>Visualization helped uncover patterns and risks</a:t>
            </a:r>
            <a:endParaRPr lang="en-US">
              <a:solidFill>
                <a:schemeClr val="tx1"/>
              </a:solidFill>
              <a:cs typeface="Arial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73BFDE-D884-432B-952B-FEB434E96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  <a:endParaRPr lang="en-P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A58F0B-C32C-9112-766E-2F1B47A47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15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9248326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64AE1-C6FD-2EFB-79A7-7C9A6C853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Thank</a:t>
            </a:r>
            <a:br>
              <a:rPr lang="en-US"/>
            </a:br>
            <a:r>
              <a:rPr lang="en-US"/>
              <a:t>You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465503-663E-A3A1-3290-6BF1923263C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36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103A-7E0F-A503-491C-874CA2A16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rgbClr val="000000"/>
                </a:solidFill>
                <a:latin typeface="Aptos"/>
              </a:rPr>
              <a:t>Introduction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B85CC1-CC9E-26A5-C05A-E64ABEDD9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A7A49E4-DCE3-62DE-B6D1-539EBFFFE6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Aptos"/>
              </a:rPr>
              <a:t>Purpose  </a:t>
            </a:r>
            <a:r>
              <a:rPr lang="en-US" sz="2000" b="0" dirty="0">
                <a:solidFill>
                  <a:srgbClr val="000000"/>
                </a:solidFill>
                <a:latin typeface="Aptos"/>
              </a:rPr>
              <a:t>- </a:t>
            </a:r>
            <a:r>
              <a:rPr lang="en-US" sz="2000" b="0" dirty="0">
                <a:solidFill>
                  <a:srgbClr val="000000"/>
                </a:solidFill>
                <a:ea typeface="+mn-lt"/>
                <a:cs typeface="+mn-lt"/>
              </a:rPr>
              <a:t>Analyze healthcare infrastructure and social security stress in 83 U.S. metropolitan areas.</a:t>
            </a:r>
          </a:p>
          <a:p>
            <a:r>
              <a:rPr lang="en-US" sz="2000" dirty="0">
                <a:solidFill>
                  <a:srgbClr val="000000"/>
                </a:solidFill>
                <a:ea typeface="+mn-lt"/>
                <a:cs typeface="+mn-lt"/>
              </a:rPr>
              <a:t>Problem addressed</a:t>
            </a:r>
            <a:r>
              <a:rPr lang="en-US" sz="2000" b="0" dirty="0">
                <a:solidFill>
                  <a:srgbClr val="000000"/>
                </a:solidFill>
                <a:ea typeface="+mn-lt"/>
                <a:cs typeface="+mn-lt"/>
              </a:rPr>
              <a:t> - Unequal distribution of healthcare resources and rapid growth in elderly population and Medicare recipients.</a:t>
            </a:r>
          </a:p>
          <a:p>
            <a:r>
              <a:rPr lang="en-US" sz="2000" dirty="0">
                <a:solidFill>
                  <a:srgbClr val="000000"/>
                </a:solidFill>
                <a:ea typeface="+mn-lt"/>
                <a:cs typeface="+mn-lt"/>
              </a:rPr>
              <a:t>Importance</a:t>
            </a:r>
            <a:r>
              <a:rPr lang="en-US" sz="2000" b="0" dirty="0">
                <a:solidFill>
                  <a:srgbClr val="000000"/>
                </a:solidFill>
                <a:ea typeface="+mn-lt"/>
                <a:cs typeface="+mn-lt"/>
              </a:rPr>
              <a:t> - Supports better resource planning and healthcare delivery and aims to improve public health outcomes and elderly care</a:t>
            </a:r>
          </a:p>
          <a:p>
            <a:pPr marL="285750" indent="-285750">
              <a:buChar char="•"/>
            </a:pPr>
            <a:endParaRPr lang="en-US" sz="2000" b="0" dirty="0">
              <a:solidFill>
                <a:srgbClr val="000000"/>
              </a:solidFill>
              <a:ea typeface="+mn-lt"/>
              <a:cs typeface="+mn-lt"/>
            </a:endParaRPr>
          </a:p>
          <a:p>
            <a:endParaRPr lang="en-US" sz="2000" b="0" dirty="0">
              <a:solidFill>
                <a:srgbClr val="000000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51793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4A390-14A9-9ED0-F680-E0D0D1A69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7692" y="1118574"/>
            <a:ext cx="8562792" cy="704088"/>
          </a:xfrm>
        </p:spPr>
        <p:txBody>
          <a:bodyPr/>
          <a:lstStyle/>
          <a:p>
            <a:r>
              <a:rPr lang="en-US" sz="4400" b="1" dirty="0">
                <a:solidFill>
                  <a:srgbClr val="000000"/>
                </a:solidFill>
                <a:latin typeface="Aptos"/>
              </a:rPr>
              <a:t>Data collection and quality enhancement</a:t>
            </a:r>
            <a:endParaRPr lang="en-US" sz="4400" dirty="0">
              <a:solidFill>
                <a:srgbClr val="000000"/>
              </a:solidFill>
              <a:latin typeface="Aptos"/>
            </a:endParaRPr>
          </a:p>
          <a:p>
            <a:endParaRPr lang="en-US" dirty="0">
              <a:cs typeface="Arial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575A02-D4BD-C261-7533-396117CC68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2000" b="0" dirty="0">
                <a:solidFill>
                  <a:srgbClr val="000000"/>
                </a:solidFill>
                <a:latin typeface="Aptos"/>
              </a:rPr>
              <a:t>Key steps</a:t>
            </a:r>
          </a:p>
          <a:p>
            <a:pPr marL="283210" indent="-283210">
              <a:lnSpc>
                <a:spcPct val="150000"/>
              </a:lnSpc>
              <a:spcAft>
                <a:spcPts val="0"/>
              </a:spcAft>
              <a:buFont typeface="Arial"/>
              <a:buChar char="•"/>
            </a:pPr>
            <a:r>
              <a:rPr lang="en-US" sz="2000" b="0" dirty="0">
                <a:solidFill>
                  <a:srgbClr val="000000"/>
                </a:solidFill>
                <a:cs typeface="Arial"/>
              </a:rPr>
              <a:t>Verified completeness of key columns</a:t>
            </a:r>
          </a:p>
          <a:p>
            <a:pPr marL="283210" indent="-283210">
              <a:lnSpc>
                <a:spcPct val="150000"/>
              </a:lnSpc>
              <a:spcAft>
                <a:spcPts val="0"/>
              </a:spcAft>
              <a:buFont typeface="Arial"/>
              <a:buChar char="•"/>
            </a:pPr>
            <a:r>
              <a:rPr lang="en-US" sz="2000" b="0" dirty="0">
                <a:solidFill>
                  <a:srgbClr val="000000"/>
                </a:solidFill>
                <a:cs typeface="Arial"/>
              </a:rPr>
              <a:t>No missing or duplicated values found</a:t>
            </a:r>
          </a:p>
          <a:p>
            <a:pPr marL="283210" indent="-283210">
              <a:lnSpc>
                <a:spcPct val="150000"/>
              </a:lnSpc>
              <a:spcAft>
                <a:spcPts val="0"/>
              </a:spcAft>
              <a:buFont typeface="Arial"/>
              <a:buChar char="•"/>
            </a:pPr>
            <a:r>
              <a:rPr lang="en-US" sz="2000" b="0" dirty="0">
                <a:solidFill>
                  <a:srgbClr val="000000"/>
                </a:solidFill>
                <a:cs typeface="Arial"/>
              </a:rPr>
              <a:t>Data types confirmed: City = Text, all others = Numeric</a:t>
            </a:r>
          </a:p>
          <a:p>
            <a:pPr marL="283210" indent="-283210">
              <a:lnSpc>
                <a:spcPct val="150000"/>
              </a:lnSpc>
              <a:spcAft>
                <a:spcPts val="0"/>
              </a:spcAft>
              <a:buFont typeface="Arial"/>
              <a:buChar char="•"/>
            </a:pPr>
            <a:r>
              <a:rPr lang="en-US" sz="2000" b="0" dirty="0">
                <a:solidFill>
                  <a:srgbClr val="000000"/>
                </a:solidFill>
                <a:cs typeface="Arial"/>
              </a:rPr>
              <a:t>Ensured no negative values for hospitals, beds, or physicians</a:t>
            </a:r>
          </a:p>
          <a:p>
            <a:endParaRPr lang="en-US" sz="2000" dirty="0">
              <a:cs typeface="Arial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E23A35-9CA4-CEC9-36D0-13CC0367E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3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381605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89D5C-6B6A-2CA6-CC50-4110BBF12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5582" y="1170766"/>
            <a:ext cx="7498080" cy="704088"/>
          </a:xfrm>
        </p:spPr>
        <p:txBody>
          <a:bodyPr/>
          <a:lstStyle/>
          <a:p>
            <a:r>
              <a:rPr lang="en-US" sz="4400" b="1" dirty="0">
                <a:solidFill>
                  <a:schemeClr val="tx1"/>
                </a:solidFill>
                <a:cs typeface="Arial"/>
              </a:rPr>
              <a:t>Data analysis and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8E431-1CCF-CB74-7B4A-0F69546CCE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sz="2000" dirty="0">
                <a:solidFill>
                  <a:schemeClr val="tx1"/>
                </a:solidFill>
                <a:cs typeface="Arial"/>
              </a:rPr>
              <a:t>Statistical overview</a:t>
            </a:r>
            <a:r>
              <a:rPr lang="en-US" sz="2000" b="0" dirty="0">
                <a:solidFill>
                  <a:schemeClr val="tx1"/>
                </a:solidFill>
                <a:cs typeface="Arial"/>
              </a:rPr>
              <a:t> – Total &amp; average physicians, total beds, total hospitals</a:t>
            </a:r>
          </a:p>
          <a:p>
            <a:endParaRPr lang="en-US" sz="2000" b="0" dirty="0">
              <a:solidFill>
                <a:schemeClr val="tx1"/>
              </a:solidFill>
              <a:cs typeface="Arial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112A50-3450-2321-3905-0C18BBAEE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4</a:t>
            </a:fld>
            <a:endParaRPr lang="en-US" noProof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76F26AF-3B2F-129F-6E18-CF0EED0C26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8368" y="3976623"/>
            <a:ext cx="9503731" cy="1242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2123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8C2F4-9D14-BBE1-633F-C926E5D84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cs typeface="Arial"/>
              </a:rPr>
              <a:t>Power </a:t>
            </a:r>
            <a:r>
              <a:rPr lang="en-US" err="1">
                <a:solidFill>
                  <a:schemeClr val="tx1"/>
                </a:solidFill>
                <a:cs typeface="Arial"/>
              </a:rPr>
              <a:t>bi</a:t>
            </a:r>
            <a:r>
              <a:rPr lang="en-US" dirty="0">
                <a:solidFill>
                  <a:schemeClr val="tx1"/>
                </a:solidFill>
                <a:cs typeface="Arial"/>
              </a:rPr>
              <a:t> visuals</a:t>
            </a:r>
          </a:p>
        </p:txBody>
      </p:sp>
      <p:pic>
        <p:nvPicPr>
          <p:cNvPr id="6" name="Content Placeholder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DF20179E-B13D-A39B-320D-EF340A2285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85780" y="2807831"/>
            <a:ext cx="4055692" cy="3744499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7D579F-7FFA-8CB7-EEFE-25A0B3441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  <a:endParaRPr lang="en-P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51E0B5-F690-9058-6572-C2C4E030D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5</a:t>
            </a:fld>
            <a:endParaRPr lang="en-US" noProof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BFD226-D66D-BBC2-331C-56ED1AE18E77}"/>
              </a:ext>
            </a:extLst>
          </p:cNvPr>
          <p:cNvSpPr txBox="1"/>
          <p:nvPr/>
        </p:nvSpPr>
        <p:spPr>
          <a:xfrm>
            <a:off x="2604169" y="3038198"/>
            <a:ext cx="3598235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cs typeface="Arial"/>
              </a:rPr>
              <a:t>Bar chart </a:t>
            </a:r>
            <a:r>
              <a:rPr lang="en-US" sz="2000" dirty="0">
                <a:cs typeface="Arial"/>
              </a:rPr>
              <a:t>- </a:t>
            </a:r>
            <a:r>
              <a:rPr lang="en-US" sz="2000" dirty="0">
                <a:ea typeface="+mn-lt"/>
                <a:cs typeface="+mn-lt"/>
              </a:rPr>
              <a:t>Distribution of doctors across cities</a:t>
            </a:r>
            <a:endParaRPr lang="en-US" sz="2000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309712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19E1C-A388-3A65-6BBC-6DDB141A1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3EDA3-2C03-248E-66B4-C09B011D47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sz="2000" dirty="0">
                <a:solidFill>
                  <a:schemeClr val="tx1"/>
                </a:solidFill>
                <a:cs typeface="Arial"/>
              </a:rPr>
              <a:t>Scatter chart </a:t>
            </a:r>
            <a:r>
              <a:rPr lang="en-US" sz="2000" b="0" dirty="0">
                <a:solidFill>
                  <a:schemeClr val="tx1"/>
                </a:solidFill>
                <a:cs typeface="Arial"/>
              </a:rPr>
              <a:t>- </a:t>
            </a:r>
            <a:r>
              <a:rPr lang="en-US" sz="2000" b="0" dirty="0">
                <a:solidFill>
                  <a:schemeClr val="tx1"/>
                </a:solidFill>
                <a:ea typeface="+mn-lt"/>
                <a:cs typeface="+mn-lt"/>
              </a:rPr>
              <a:t>Hospital vs. Bed relationship</a:t>
            </a:r>
            <a:endParaRPr lang="en-US" sz="2000" b="0" dirty="0">
              <a:solidFill>
                <a:schemeClr val="tx1"/>
              </a:solidFill>
              <a:cs typeface="Arial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2B0AD0-58FD-C180-36FE-7508E3753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  <a:endParaRPr lang="en-P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333F03-E1F8-E869-6877-E1A86D5B1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6</a:t>
            </a:fld>
            <a:endParaRPr lang="en-US" noProof="0"/>
          </a:p>
        </p:txBody>
      </p:sp>
      <p:pic>
        <p:nvPicPr>
          <p:cNvPr id="6" name="Picture 5" descr="A graph of different colored dots&#10;&#10;AI-generated content may be incorrect.">
            <a:extLst>
              <a:ext uri="{FF2B5EF4-FFF2-40B4-BE49-F238E27FC236}">
                <a16:creationId xmlns:a16="http://schemas.microsoft.com/office/drawing/2014/main" id="{AF2D7D32-DC8F-76F4-E166-28EFE0A25D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8294" y="3593338"/>
            <a:ext cx="8473988" cy="2948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7670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2B912-EAC1-EEF1-411D-237A02A82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E82C42-C39B-A957-C430-4F902C4EEE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dirty="0">
                <a:solidFill>
                  <a:schemeClr val="tx1"/>
                </a:solidFill>
                <a:cs typeface="Arial"/>
              </a:rPr>
              <a:t>Histogram - </a:t>
            </a:r>
            <a:r>
              <a:rPr lang="en-US" b="0" dirty="0">
                <a:solidFill>
                  <a:schemeClr val="tx1"/>
                </a:solidFill>
                <a:ea typeface="+mn-lt"/>
                <a:cs typeface="+mn-lt"/>
              </a:rPr>
              <a:t>Range of Social Security recipients by city</a:t>
            </a:r>
            <a:endParaRPr lang="en-US">
              <a:solidFill>
                <a:schemeClr val="tx1"/>
              </a:solidFill>
              <a:cs typeface="Arial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F9A3B3-8BAA-02CD-E460-69E0390FF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  <a:endParaRPr lang="en-P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1B3A70-5A06-5B30-60D6-1AF81C401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7</a:t>
            </a:fld>
            <a:endParaRPr lang="en-US" noProof="0"/>
          </a:p>
        </p:txBody>
      </p:sp>
      <p:pic>
        <p:nvPicPr>
          <p:cNvPr id="6" name="Picture 5" descr="A graph with numbers and a bar&#10;&#10;AI-generated content may be incorrect.">
            <a:extLst>
              <a:ext uri="{FF2B5EF4-FFF2-40B4-BE49-F238E27FC236}">
                <a16:creationId xmlns:a16="http://schemas.microsoft.com/office/drawing/2014/main" id="{6AB7AA38-6671-CD4B-D90B-AE6AA18AAC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6739" y="3426195"/>
            <a:ext cx="7109042" cy="3199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8949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73C13-273F-37A5-B6CB-C219440A8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solidFill>
                  <a:schemeClr val="tx1"/>
                </a:solidFill>
                <a:cs typeface="Arial"/>
              </a:rPr>
              <a:t>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65CF36-95C6-9903-9946-11EC43E572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marL="342900" indent="-342900">
              <a:buChar char="•"/>
            </a:pPr>
            <a:r>
              <a:rPr lang="en-US" sz="2000" b="0" dirty="0">
                <a:solidFill>
                  <a:schemeClr val="tx1"/>
                </a:solidFill>
                <a:ea typeface="+mn-lt"/>
                <a:cs typeface="+mn-lt"/>
              </a:rPr>
              <a:t>Positive correlation between hospitals and beds</a:t>
            </a:r>
          </a:p>
          <a:p>
            <a:pPr marL="342900" indent="-342900">
              <a:buChar char="•"/>
            </a:pPr>
            <a:r>
              <a:rPr lang="en-US" sz="2000" b="0" dirty="0">
                <a:solidFill>
                  <a:schemeClr val="tx1"/>
                </a:solidFill>
                <a:ea typeface="+mn-lt"/>
                <a:cs typeface="+mn-lt"/>
              </a:rPr>
              <a:t>Some cities are under-resourced based on Medicare vs. Physician data</a:t>
            </a:r>
            <a:endParaRPr lang="en-US" sz="2000" b="0">
              <a:solidFill>
                <a:schemeClr val="tx1"/>
              </a:solidFill>
              <a:cs typeface="Arial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ED02D9-E0BF-7E48-EEF3-289A72893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  <a:endParaRPr lang="en-P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B23AB4-156A-7C18-AB79-9FD925610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8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6100829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C3AA7-20A3-1613-494A-179F8A37F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solidFill>
                  <a:schemeClr val="tx1"/>
                </a:solidFill>
                <a:cs typeface="Arial"/>
              </a:rPr>
              <a:t>Outlier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B240D-FB4F-9366-5B8A-7A5E8306A6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2576" y="2774218"/>
            <a:ext cx="7470648" cy="3296563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000" b="0" dirty="0">
                <a:solidFill>
                  <a:schemeClr val="tx1"/>
                </a:solidFill>
                <a:ea typeface="+mn-lt"/>
                <a:cs typeface="+mn-lt"/>
              </a:rPr>
              <a:t>Highlighted cities with unusual data points</a:t>
            </a:r>
            <a:endParaRPr lang="en-US" sz="2000">
              <a:solidFill>
                <a:schemeClr val="tx1"/>
              </a:solidFill>
              <a:cs typeface="Arial"/>
            </a:endParaRPr>
          </a:p>
          <a:p>
            <a:pPr marL="342900" indent="-342900">
              <a:buChar char="•"/>
            </a:pPr>
            <a:r>
              <a:rPr lang="en-US" sz="2000" b="0" dirty="0">
                <a:solidFill>
                  <a:schemeClr val="tx1"/>
                </a:solidFill>
                <a:latin typeface="Aptos"/>
                <a:cs typeface="Arial"/>
              </a:rPr>
              <a:t>Found cities that with unusual numbers of doctors compare to population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6DFCA6-6AEF-3E5D-64F3-2A2994796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  <a:endParaRPr lang="en-P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DC92C0-4203-08B9-B419-11542052E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9</a:t>
            </a:fld>
            <a:endParaRPr lang="en-US" noProof="0"/>
          </a:p>
        </p:txBody>
      </p:sp>
      <p:pic>
        <p:nvPicPr>
          <p:cNvPr id="6" name="Picture 5" descr="A screenshot of a graph&#10;&#10;AI-generated content may be incorrect.">
            <a:extLst>
              <a:ext uri="{FF2B5EF4-FFF2-40B4-BE49-F238E27FC236}">
                <a16:creationId xmlns:a16="http://schemas.microsoft.com/office/drawing/2014/main" id="{A65901B7-62D9-CBF0-E7E5-68731364A2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4100" y="4008264"/>
            <a:ext cx="9119992" cy="2432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6254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0">
      <a:dk1>
        <a:srgbClr val="000000"/>
      </a:dk1>
      <a:lt1>
        <a:srgbClr val="FFFFFF"/>
      </a:lt1>
      <a:dk2>
        <a:srgbClr val="3B4546"/>
      </a:dk2>
      <a:lt2>
        <a:srgbClr val="E7E6E6"/>
      </a:lt2>
      <a:accent1>
        <a:srgbClr val="753F2C"/>
      </a:accent1>
      <a:accent2>
        <a:srgbClr val="637376"/>
      </a:accent2>
      <a:accent3>
        <a:srgbClr val="BE937E"/>
      </a:accent3>
      <a:accent4>
        <a:srgbClr val="576853"/>
      </a:accent4>
      <a:accent5>
        <a:srgbClr val="EDE9E6"/>
      </a:accent5>
      <a:accent6>
        <a:srgbClr val="D0CDC5"/>
      </a:accent6>
      <a:hlink>
        <a:srgbClr val="4F4F4F"/>
      </a:hlink>
      <a:folHlink>
        <a:srgbClr val="BE937E"/>
      </a:folHlink>
    </a:clrScheme>
    <a:fontScheme name="Custom 13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oject_Status_Report_Win32_jx_v12" id="{5D6FBA16-B4D1-4307-B1D7-61285FA0D9C0}" vid="{1DA9E459-46CB-4408-AA4C-63950E2E54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11F98F7-6576-47F1-AD63-56E26C339747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25B4CAA5-BE7A-46AB-97ED-63B24C46A3A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783CE7D-BFC6-4030-A335-E7F88DB6641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421</Words>
  <Application>Microsoft Office PowerPoint</Application>
  <PresentationFormat>Widescreen</PresentationFormat>
  <Paragraphs>95</Paragraphs>
  <Slides>16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U.S. Metropolitan Healthcare Landscape Report – Power BI</vt:lpstr>
      <vt:lpstr>Introduction</vt:lpstr>
      <vt:lpstr>Data collection and quality enhancement </vt:lpstr>
      <vt:lpstr>Data analysis and insights</vt:lpstr>
      <vt:lpstr>Power bi visuals</vt:lpstr>
      <vt:lpstr>PowerPoint Presentation</vt:lpstr>
      <vt:lpstr>PowerPoint Presentation</vt:lpstr>
      <vt:lpstr>insights</vt:lpstr>
      <vt:lpstr>Outlier analysis</vt:lpstr>
      <vt:lpstr>PowerPoint Presentation</vt:lpstr>
      <vt:lpstr>Feature engineering</vt:lpstr>
      <vt:lpstr>PowerPoint Presentation</vt:lpstr>
      <vt:lpstr>Key recommendations</vt:lpstr>
      <vt:lpstr>PowerPoint Presentation</vt:lpstr>
      <vt:lpstr>Project 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278</cp:revision>
  <dcterms:created xsi:type="dcterms:W3CDTF">2025-04-21T17:11:17Z</dcterms:created>
  <dcterms:modified xsi:type="dcterms:W3CDTF">2025-04-29T16:55:49Z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