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charts/chart1.xml" ContentType="application/vnd.openxmlformats-officedocument.drawingml.chart+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588" autoAdjust="0"/>
    <p:restoredTop sz="94661"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Sheet2!$B$1</c:f>
              <c:strCache>
                <c:ptCount val="1"/>
                <c:pt idx="0">
                  <c:v>Sum of Salary</c:v>
                </c:pt>
              </c:strCache>
            </c:strRef>
          </c:tx>
          <c:spPr>
            <a:solidFill>
              <a:srgbClr val="4F81BD"/>
            </a:solidFill>
            <a:ln w="12700">
              <a:solidFill>
                <a:srgbClr val="000000"/>
              </a:solidFill>
              <a:prstDash val="solid"/>
            </a:ln>
          </c:spPr>
          <c:invertIfNegative val="0"/>
          <c:dLbls>
            <c:showLegendKey val="0"/>
            <c:showVal val="0"/>
            <c:showCatName val="0"/>
            <c:showSerName val="0"/>
            <c:showPercent val="0"/>
            <c:showBubbleSize val="0"/>
            <c:showLeaderLines val="1"/>
          </c:dLbls>
          <c:cat>
            <c:strRef>
              <c:f>'Sheet2'!$A$2:$A$36</c:f>
              <c:strCache>
                <c:ptCount val="35"/>
                <c:pt idx="0">
                  <c:v>PR00419</c:v>
                </c:pt>
                <c:pt idx="1">
                  <c:v>Billi Fellgate</c:v>
                </c:pt>
                <c:pt idx="2">
                  <c:v>PR00882</c:v>
                </c:pt>
                <c:pt idx="3">
                  <c:v> Jill Shipsey</c:v>
                </c:pt>
                <c:pt idx="4">
                  <c:v>PR00893</c:v>
                </c:pt>
                <c:pt idx="5">
                  <c:v>Daisie McNeice</c:v>
                </c:pt>
                <c:pt idx="6">
                  <c:v>PR02603</c:v>
                </c:pt>
                <c:pt idx="7">
                  <c:v>Daisie Dahlman</c:v>
                </c:pt>
                <c:pt idx="8">
                  <c:v>PR03445</c:v>
                </c:pt>
                <c:pt idx="9">
                  <c:v>Myrle Prandoni</c:v>
                </c:pt>
                <c:pt idx="10">
                  <c:v>PR04473</c:v>
                </c:pt>
                <c:pt idx="11">
                  <c:v> Wyn Treadger</c:v>
                </c:pt>
                <c:pt idx="12">
                  <c:v>SQ00691</c:v>
                </c:pt>
                <c:pt idx="13">
                  <c:v>Verla Timmis</c:v>
                </c:pt>
                <c:pt idx="14">
                  <c:v>SQ01854</c:v>
                </c:pt>
                <c:pt idx="15">
                  <c:v>Jessica Callcott</c:v>
                </c:pt>
                <c:pt idx="16">
                  <c:v>SQ04598</c:v>
                </c:pt>
                <c:pt idx="17">
                  <c:v>Pearla  Beteriss</c:v>
                </c:pt>
                <c:pt idx="18">
                  <c:v>TN00214</c:v>
                </c:pt>
                <c:pt idx="19">
                  <c:v>Jo-anne Gobeau</c:v>
                </c:pt>
                <c:pt idx="20">
                  <c:v>TN00464</c:v>
                </c:pt>
                <c:pt idx="21">
                  <c:v>Maritsa Marusic</c:v>
                </c:pt>
                <c:pt idx="22">
                  <c:v>TN02749</c:v>
                </c:pt>
                <c:pt idx="23">
                  <c:v>Mackenzie Hannis</c:v>
                </c:pt>
                <c:pt idx="24">
                  <c:v>TN03416</c:v>
                </c:pt>
                <c:pt idx="25">
                  <c:v>Seward Kubera</c:v>
                </c:pt>
                <c:pt idx="26">
                  <c:v>VT00578</c:v>
                </c:pt>
                <c:pt idx="27">
                  <c:v>Magnum Locksley</c:v>
                </c:pt>
                <c:pt idx="28">
                  <c:v>VT02417</c:v>
                </c:pt>
                <c:pt idx="29">
                  <c:v>Evangelina Lergan</c:v>
                </c:pt>
                <c:pt idx="30">
                  <c:v>VT02539</c:v>
                </c:pt>
                <c:pt idx="31">
                  <c:v>Devinne Tuny</c:v>
                </c:pt>
                <c:pt idx="32">
                  <c:v>VT03849</c:v>
                </c:pt>
                <c:pt idx="33">
                  <c:v>Leonidas Cavaney</c:v>
                </c:pt>
                <c:pt idx="34">
                  <c:v>Grand Total</c:v>
                </c:pt>
              </c:strCache>
            </c:strRef>
          </c:cat>
          <c:val>
            <c:numRef>
              <c:f>'Sheet2'!$B$2:$B$36</c:f>
              <c:numCache>
                <c:formatCode>General</c:formatCode>
                <c:ptCount val="35"/>
                <c:pt idx="0">
                  <c:v>68980.52</c:v>
                </c:pt>
                <c:pt idx="1">
                  <c:v>68980.52</c:v>
                </c:pt>
                <c:pt idx="2">
                  <c:v>52963.65</c:v>
                </c:pt>
                <c:pt idx="3">
                  <c:v>52963.65</c:v>
                </c:pt>
                <c:pt idx="4">
                  <c:v>50310.09</c:v>
                </c:pt>
                <c:pt idx="5">
                  <c:v>50310.09</c:v>
                </c:pt>
                <c:pt idx="6">
                  <c:v>61994.76</c:v>
                </c:pt>
                <c:pt idx="7">
                  <c:v>61994.76</c:v>
                </c:pt>
                <c:pt idx="8">
                  <c:v>62195.47</c:v>
                </c:pt>
                <c:pt idx="9">
                  <c:v>62195.47</c:v>
                </c:pt>
                <c:pt idx="10">
                  <c:v>69192.85</c:v>
                </c:pt>
                <c:pt idx="11">
                  <c:v>69192.85</c:v>
                </c:pt>
                <c:pt idx="12">
                  <c:v>54137.05</c:v>
                </c:pt>
                <c:pt idx="13">
                  <c:v>54137.05</c:v>
                </c:pt>
                <c:pt idx="14">
                  <c:v>66017.18</c:v>
                </c:pt>
                <c:pt idx="15">
                  <c:v>66017.18</c:v>
                </c:pt>
                <c:pt idx="16">
                  <c:v>69913.39</c:v>
                </c:pt>
                <c:pt idx="17">
                  <c:v>69913.39</c:v>
                </c:pt>
                <c:pt idx="18">
                  <c:v>37902.35</c:v>
                </c:pt>
                <c:pt idx="19">
                  <c:v>37902.35</c:v>
                </c:pt>
                <c:pt idx="20">
                  <c:v>52748.63</c:v>
                </c:pt>
                <c:pt idx="21">
                  <c:v>52748.63</c:v>
                </c:pt>
                <c:pt idx="22">
                  <c:v>57002.02</c:v>
                </c:pt>
                <c:pt idx="23">
                  <c:v>57002.02</c:v>
                </c:pt>
                <c:pt idx="24">
                  <c:v>43329.22</c:v>
                </c:pt>
                <c:pt idx="25">
                  <c:v>43329.22</c:v>
                </c:pt>
                <c:pt idx="26">
                  <c:v>42314.39</c:v>
                </c:pt>
                <c:pt idx="27">
                  <c:v>42314.39</c:v>
                </c:pt>
                <c:pt idx="28">
                  <c:v>61214.26</c:v>
                </c:pt>
                <c:pt idx="29">
                  <c:v>61214.26</c:v>
                </c:pt>
                <c:pt idx="30">
                  <c:v>39969.72</c:v>
                </c:pt>
                <c:pt idx="31">
                  <c:v>39969.72</c:v>
                </c:pt>
                <c:pt idx="32">
                  <c:v>52246.29</c:v>
                </c:pt>
                <c:pt idx="33">
                  <c:v>52246.29</c:v>
                </c:pt>
                <c:pt idx="34">
                  <c:v>942431.84</c:v>
                </c:pt>
              </c:numCache>
            </c:numRef>
          </c:val>
        </c:ser>
        <c:gapWidth val="150"/>
        <c:axId val="0"/>
        <c:axId val="1"/>
      </c:barChart>
      <c:catAx>
        <c:axId val="0"/>
        <c:scaling>
          <c:orientation val="minMax"/>
        </c:scaling>
        <c:delete val="0"/>
        <c:axPos val="b"/>
        <c:majorTickMark val="out"/>
        <c:minorTickMark val="none"/>
        <c:tickLblPos val="nextTo"/>
        <c:txPr>
          <a:bodyPr/>
          <a:lstStyle/>
          <a:p>
            <a:pPr>
              <a:defRPr sz="1000" b="0" i="0" u="none" strike="noStrike" baseline="0">
                <a:solidFill>
                  <a:srgbClr val="000000"/>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numFmt formatCode="General" sourceLinked="1"/>
        <c:majorTickMark val="out"/>
        <c:minorTickMark val="none"/>
        <c:tickLblPos val="nextTo"/>
        <c:txPr>
          <a:bodyPr/>
          <a:lstStyle/>
          <a:p>
            <a:pPr>
              <a:defRPr sz="1000" b="0" i="0" u="none" strike="noStrike" baseline="0">
                <a:solidFill>
                  <a:srgbClr val="000000"/>
                </a:solidFill>
                <a:latin typeface="Droid Sans"/>
                <a:ea typeface="Droid Sans"/>
                <a:cs typeface="Lucida Sans"/>
              </a:defRPr>
            </a:pPr>
            <a:endParaRPr lang="zh-CN"/>
          </a:p>
        </c:txPr>
        <c:crosses val="autoZero"/>
        <c:crossBetween val="between"/>
        <c:crossAx val="0"/>
      </c:valAx>
      <c:spPr>
        <a:noFill/>
      </c:spPr>
    </c:plotArea>
    <c:legend>
      <c:legendPos val="r"/>
      <c:layout/>
      <c:overlay val="0"/>
      <c:spPr>
        <a:noFill/>
        <a:ln>
          <a:noFill/>
        </a:ln>
      </c:spPr>
      <c:txPr>
        <a:bodyPr/>
        <a:lstStyle/>
        <a:p>
          <a:pPr>
            <a:defRPr sz="1000" b="0" i="0" u="none" strike="noStrike" baseline="0">
              <a:solidFill>
                <a:srgbClr val="000000"/>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9/8/2024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59545529"/>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67696933"/>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48283393"/>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73906346"/>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37837292"/>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52129930"/>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2262097"/>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79056421"/>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87084581"/>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38629517"/>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27009578"/>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75182638"/>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55153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2028800229"/>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51632847"/>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41902213"/>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51102382"/>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256946"/>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80595280"/>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81243858"/>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81996721"/>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03744615"/>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004865"/>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84078"/>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15738784"/>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11296367"/>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9/8/2024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39925156"/>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themeOverride" Target="../theme/themeOverride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13.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6" y="392866"/>
            <a:ext cx="11993818" cy="1473835"/>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Using Pivot Tables for Employee Turnover                             Analysis</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sp>
        <p:nvSpPr>
          <p:cNvPr id="4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45"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6" name="矩形"/>
          <p:cNvSpPr>
            <a:spLocks/>
          </p:cNvSpPr>
          <p:nvPr/>
        </p:nvSpPr>
        <p:spPr>
          <a:xfrm rot="0">
            <a:off x="2554541" y="3314150"/>
            <a:ext cx="8610599" cy="2625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Tamilselvi K</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a:t>
            </a:r>
            <a:r>
              <a:rPr lang="en-US" altLang="zh-CN" sz="2400" b="0" i="0" u="none" strike="noStrike" kern="1200" cap="none" spc="0" baseline="0">
                <a:solidFill>
                  <a:schemeClr val="tx1"/>
                </a:solidFill>
                <a:latin typeface="Calibri" pitchFamily="0" charset="0"/>
                <a:ea typeface="宋体" pitchFamily="0" charset="0"/>
                <a:cs typeface="Calibri" pitchFamily="0" charset="0"/>
              </a:rPr>
              <a:t>31221</a:t>
            </a:r>
            <a:r>
              <a:rPr lang="en-US" altLang="zh-CN" sz="2400" b="0" i="0" u="none" strike="noStrike" kern="1200" cap="none" spc="0" baseline="0">
                <a:solidFill>
                  <a:schemeClr val="tx1"/>
                </a:solidFill>
                <a:latin typeface="Calibri" pitchFamily="0" charset="0"/>
                <a:ea typeface="宋体" pitchFamily="0" charset="0"/>
                <a:cs typeface="Calibri" pitchFamily="0" charset="0"/>
              </a:rPr>
              <a:t>7232</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NM </a:t>
            </a:r>
            <a:r>
              <a:rPr lang="en-US" altLang="zh-CN" sz="2400" b="0" i="0" u="none" strike="noStrike" kern="1200" cap="none" spc="0" baseline="0">
                <a:solidFill>
                  <a:schemeClr val="tx1"/>
                </a:solidFill>
                <a:latin typeface="Calibri" pitchFamily="0" charset="0"/>
                <a:ea typeface="宋体" pitchFamily="0" charset="0"/>
                <a:cs typeface="Calibri" pitchFamily="0" charset="0"/>
              </a:rPr>
              <a:t>ID             :</a:t>
            </a:r>
            <a:r>
              <a:rPr lang="en-US" altLang="zh-CN" sz="2400" b="0" i="0" u="none" strike="noStrike" kern="1200" cap="none" spc="0" baseline="0">
                <a:solidFill>
                  <a:schemeClr val="tx1"/>
                </a:solidFill>
                <a:latin typeface="Calibri" pitchFamily="0" charset="0"/>
                <a:ea typeface="宋体" pitchFamily="0" charset="0"/>
                <a:cs typeface="Calibri" pitchFamily="0" charset="0"/>
              </a:rPr>
              <a:t>CC023817FF90A5F85764752EB899F174</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a:t>
            </a:r>
            <a:r>
              <a:rPr lang="en-US" altLang="zh-CN" sz="2400" b="0" i="0" u="none" strike="noStrike" kern="1200" cap="none" spc="0" baseline="0">
                <a:solidFill>
                  <a:schemeClr val="tx1"/>
                </a:solidFill>
                <a:latin typeface="Calibri" pitchFamily="0" charset="0"/>
                <a:ea typeface="宋体" pitchFamily="0" charset="0"/>
                <a:cs typeface="Calibri" pitchFamily="0" charset="0"/>
              </a:rPr>
              <a:t>B.com</a:t>
            </a:r>
            <a:r>
              <a:rPr lang="en-US" altLang="zh-CN" sz="2400" b="0" i="0" u="none" strike="noStrike" kern="1200" cap="none" spc="0" baseline="0">
                <a:solidFill>
                  <a:schemeClr val="tx1"/>
                </a:solidFill>
                <a:latin typeface="Calibri" pitchFamily="0" charset="0"/>
                <a:ea typeface="宋体" pitchFamily="0" charset="0"/>
                <a:cs typeface="Calibri" pitchFamily="0" charset="0"/>
              </a:rPr>
              <a:t> General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Shri </a:t>
            </a:r>
            <a:r>
              <a:rPr lang="en-US" altLang="zh-CN" sz="2400" b="0" i="0" u="none" strike="noStrike" kern="1200" cap="none" spc="0" baseline="0">
                <a:solidFill>
                  <a:schemeClr val="tx1"/>
                </a:solidFill>
                <a:latin typeface="Calibri" pitchFamily="0" charset="0"/>
                <a:ea typeface="宋体" pitchFamily="0" charset="0"/>
                <a:cs typeface="Calibri" pitchFamily="0" charset="0"/>
              </a:rPr>
              <a:t>Krishnaswamy</a:t>
            </a:r>
            <a:r>
              <a:rPr lang="en-US" altLang="zh-CN" sz="2400" b="0" i="0" u="none" strike="noStrike" kern="1200" cap="none" spc="0" baseline="0">
                <a:solidFill>
                  <a:schemeClr val="tx1"/>
                </a:solidFill>
                <a:latin typeface="Calibri" pitchFamily="0" charset="0"/>
                <a:ea typeface="宋体" pitchFamily="0" charset="0"/>
                <a:cs typeface="Calibri" pitchFamily="0" charset="0"/>
              </a:rPr>
              <a:t> college for women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58434283"/>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3"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4"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5"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6" name="矩形"/>
          <p:cNvSpPr>
            <a:spLocks/>
          </p:cNvSpPr>
          <p:nvPr/>
        </p:nvSpPr>
        <p:spPr>
          <a:xfrm rot="0">
            <a:off x="2634258" y="1778794"/>
            <a:ext cx="6101952" cy="369331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Pivot tables are a powerful tool in data analysis that can be utilized to model and analyze employee turnover within an organization. By organizing and summarizing large amounts of data, pivot tables can provide insights into patterns and trends related to employee turnover. They can help identify factors contributing to turnover, such as department, tenure, or performance ratings. By manipulating the data using pivot tables, HR professionals can visually represent the information in a clear and concise manner, making it easier to interpret and make informed decisions. Overall, pivot tables are a valuable tool for conducting in-depth analysis of employee turnover and are essential for developing strategies to improve employee retention within an organization.</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87624896"/>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0"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1"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2"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3" name="矩形"/>
          <p:cNvSpPr>
            <a:spLocks/>
          </p:cNvSpPr>
          <p:nvPr/>
        </p:nvSpPr>
        <p:spPr>
          <a:xfrm rot="0">
            <a:off x="2169915" y="2136338"/>
            <a:ext cx="6101952" cy="258532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Using pivot tables for employee turnover analysis provides valuable insights into patterns and trends. By organizing and summarizing data such as employee demographics, departments, and tenure, pivot tables help identify areas with high turnover rates, reasons for leaving, and the impact of factors like age or job role on turnover. This analysis enables HR teams to pinpoint problem areas, understand underlying causes, and develop targeted retention strategies, ultimately improving employee satisfaction and reducing turnover costs.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21089728"/>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4"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65" name="矩形"/>
          <p:cNvSpPr>
            <a:spLocks/>
          </p:cNvSpPr>
          <p:nvPr/>
        </p:nvSpPr>
        <p:spPr>
          <a:xfrm rot="0">
            <a:off x="2083595" y="2003791"/>
            <a:ext cx="6655593" cy="230832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In conclusion, pivot tables are a powerful tool for analyzing employee turnover, offering a clear and organized way to identify trends and problem areas. By enabling a detailed examination of various factors contributing to turnover, they help HR teams make data-driven decisions to enhance employee retention. This method not only aids in understanding the causes of turnover but also supports the development of effective strategies to improve organizational stability and reduce the costs associated with employee attrition.</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100777283"/>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57168" y="2576409"/>
            <a:ext cx="8593228" cy="18535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Using Pivot Tables for Employee Turnover Analysis</a:t>
            </a:r>
            <a:endPar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387479014"/>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684268599"/>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9152929" y="2712362"/>
            <a:ext cx="2762248" cy="3257550"/>
            <a:chOff x="9152929" y="2712362"/>
            <a:chExt cx="2762248" cy="3257550"/>
          </a:xfrm>
        </p:grpSpPr>
        <p:sp>
          <p:nvSpPr>
            <p:cNvPr id="106" name="曲线"/>
            <p:cNvSpPr>
              <a:spLocks/>
            </p:cNvSpPr>
            <p:nvPr/>
          </p:nvSpPr>
          <p:spPr>
            <a:xfrm rot="0">
              <a:off x="10515004" y="5141237"/>
              <a:ext cx="457198" cy="4572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42AF51"/>
            </a:solidFill>
            <a:ln cmpd="sng" cap="flat">
              <a:noFill/>
              <a:prstDash val="solid"/>
              <a:miter/>
            </a:ln>
          </p:spPr>
        </p:sp>
        <p:sp>
          <p:nvSpPr>
            <p:cNvPr id="107" name="曲线"/>
            <p:cNvSpPr>
              <a:spLocks/>
            </p:cNvSpPr>
            <p:nvPr/>
          </p:nvSpPr>
          <p:spPr>
            <a:xfrm rot="0">
              <a:off x="10515004" y="5674637"/>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9152929" y="2712362"/>
              <a:ext cx="2762248"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450056" y="2309812"/>
            <a:ext cx="8476654" cy="1958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problem statement revolves around the need for an efficient method to analyze employee turnover within an organization. By utilizing Pivot Tables, a powerful tool in data analysis, the aim is to streamline the process of organizing and summarizing employee turnover data. This includes identifying trends, patterns, and potential reasons behind employee attrition. The challenge lies in effectively leveraging Pivot Tables to extract actionable insights that can help management make informed decisions to improve employee retention and overall organizational performance.</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541282786"/>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8" name="组合"/>
          <p:cNvGrpSpPr>
            <a:grpSpLocks/>
          </p:cNvGrpSpPr>
          <p:nvPr/>
        </p:nvGrpSpPr>
        <p:grpSpPr>
          <a:xfrm>
            <a:off x="8658225" y="2647950"/>
            <a:ext cx="3533775" cy="3810000"/>
            <a:chOff x="8658225" y="2647950"/>
            <a:chExt cx="3533775" cy="3810000"/>
          </a:xfrm>
        </p:grpSpPr>
        <p:sp>
          <p:nvSpPr>
            <p:cNvPr id="11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7"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0"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3"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24" name="矩形"/>
          <p:cNvSpPr>
            <a:spLocks/>
          </p:cNvSpPr>
          <p:nvPr/>
        </p:nvSpPr>
        <p:spPr>
          <a:xfrm rot="0">
            <a:off x="1214438" y="2334815"/>
            <a:ext cx="6985991" cy="2491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In this project, we will be utilizing pivot tables to analyze employee turnover within a company. Pivot tables are a powerful tool in Microsoft Excel that allows us to summarize and analyze large datasets effectively. By organizing data such as employee information, employment tenure, reasons for leaving, and departmental insights, we can gain valuable insights into patterns and trends related to turnover. Through this analysis, we aim to identify key factors contributing to employee turnover and make informed decisions to improve retention strategies within the organization.</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58611902"/>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8"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9"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1" name="矩形"/>
          <p:cNvSpPr>
            <a:spLocks/>
          </p:cNvSpPr>
          <p:nvPr/>
        </p:nvSpPr>
        <p:spPr>
          <a:xfrm rot="0">
            <a:off x="723901" y="2201882"/>
            <a:ext cx="7178872" cy="3558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end users utilizing Pivot Tables for Employee Turnover Analysis may include HR professionals, managers, and executives within organizations. HR professionals could use Pivot Tables to identify trends in turnover rates, reasons for employee exits, and demographics of employees leaving the company. Managers may utilize Pivot Tables to track turnover within their teams, identify potential areas for improvement, and make data-driven decisions to retain top talent. Executives may rely on Pivot Tables to gain a high-level overview of employee turnover across the organization, measure the effectiveness of retention strategies, and assess the impact of turnover on business performance. By leveraging Pivot Tables for Employee Turnover Analysis, these end users can extract valuable insights to better understand and address turnover challenges within their organizations.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56408237"/>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2" name="图片"/>
          <p:cNvPicPr>
            <a:picLocks/>
          </p:cNvPicPr>
          <p:nvPr/>
        </p:nvPicPr>
        <p:blipFill>
          <a:blip r:embed="rId1" cstate="print"/>
          <a:stretch>
            <a:fillRect/>
          </a:stretch>
        </p:blipFill>
        <p:spPr>
          <a:xfrm rot="0">
            <a:off x="0" y="2019299"/>
            <a:ext cx="2695574" cy="3343275"/>
          </a:xfrm>
          <a:prstGeom prst="rect"/>
          <a:noFill/>
          <a:ln w="12700" cmpd="sng" cap="flat">
            <a:noFill/>
            <a:prstDash val="solid"/>
            <a:miter/>
          </a:ln>
        </p:spPr>
      </p:pic>
      <p:sp>
        <p:nvSpPr>
          <p:cNvPr id="13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6" name="文本框"/>
          <p:cNvSpPr>
            <a:spLocks noGrp="1"/>
          </p:cNvSpPr>
          <p:nvPr>
            <p:ph type="title"/>
          </p:nvPr>
        </p:nvSpPr>
        <p:spPr>
          <a:xfrm rot="0">
            <a:off x="558165" y="857885"/>
            <a:ext cx="9763125"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7"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8"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9" name="矩形"/>
          <p:cNvSpPr>
            <a:spLocks/>
          </p:cNvSpPr>
          <p:nvPr/>
        </p:nvSpPr>
        <p:spPr>
          <a:xfrm rot="0">
            <a:off x="3045023" y="2281555"/>
            <a:ext cx="6399013" cy="313932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Our solution involves using pivot tables for employee turnover analysis, enabling organizations to easily dissect and understand the key factors contributing to turnover within their workforce. By organizing and summarizing large sets of data, pivot tables allow businesses to identify trends, patterns, and correlations that would be otherwise challenging to uncover. This analysis helps in making informed decisions and implementing strategies to reduce turnover rates, ultimately leading to improved staff retention, morale, and productivity. The value proposition lies in the ability to streamline the analysis process, gain actionable insights, and drive more effective retention efforts based on data-driven decisions.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93274679"/>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0"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graphicFrame>
        <p:nvGraphicFramePr>
          <p:cNvPr id="141" name="对象"/>
          <p:cNvGraphicFramePr>
            <a:graphicFrameLocks/>
          </p:cNvGraphicFramePr>
          <p:nvPr/>
        </p:nvGraphicFramePr>
        <p:xfrm>
          <a:off x="2590799" y="1981200"/>
          <a:ext cx="6129337" cy="3838574"/>
        </p:xfrm>
        <a:graphic>
          <a:graphicData uri="http://schemas.openxmlformats.org/drawingml/2006/chart">
            <c:chart xmlns:c="http://schemas.openxmlformats.org/drawingml/2006/chart" r:id="rId1"/>
          </a:graphicData>
        </a:graphic>
      </p:graphicFrame>
    </p:spTree>
    <p:extLst>
      <p:ext uri="{BB962C8B-B14F-4D97-AF65-F5344CB8AC3E}">
        <p14:creationId xmlns:p14="http://schemas.microsoft.com/office/powerpoint/2010/main" val="1032947815"/>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2"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6"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7"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8"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9"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50" name="矩形"/>
          <p:cNvSpPr>
            <a:spLocks/>
          </p:cNvSpPr>
          <p:nvPr/>
        </p:nvSpPr>
        <p:spPr>
          <a:xfrm rot="0">
            <a:off x="2778918" y="2202656"/>
            <a:ext cx="6101952" cy="369331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"wow" in using Pivot Tables for Employee Turnover Analysis lies in the efficiency and in-depth insights they provide. By simply dragging and dropping data fields, Pivot Tables can quickly summarize and analyze large datasets, helping to identify trends, patterns, and potential correlations related to employee turnover. This powerful tool allows users to easily customize views, apply different calculations, and visualize data in a clear and organized manner, making it easier to make data-driven decisions and formulate effective strategies to improve employee retention. Overall, the "wow" factor of Pivot Tables is their ability to streamline complex data analysis processes and uncover valuable information that can lead to impactful changes within an organization.</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88771246"/>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Override1.xml><?xml version="1.0" encoding="utf-8"?>
<a:themeOverride xmlns:a="http://schemas.openxmlformats.org/drawingml/2006/main">
  <a:clrScheme name="scheme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Template>Normal.eit</Template>
  <TotalTime>223</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27</cp:revision>
  <dcterms:created xsi:type="dcterms:W3CDTF">2024-03-29T15:07:22Z</dcterms:created>
  <dcterms:modified xsi:type="dcterms:W3CDTF">2024-09-08T07:39:06Z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