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6" r:id="rId8"/>
    <p:sldId id="261" r:id="rId9"/>
    <p:sldId id="262" r:id="rId10"/>
    <p:sldId id="263" r:id="rId12"/>
    <p:sldId id="264" r:id="rId13"/>
    <p:sldId id="265" r:id="rId14"/>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IN" altLang="" sz="3200">
                <a:latin typeface="Trebuchet MS" panose="020B0603020202020204"/>
                <a:cs typeface="Trebuchet MS" panose="020B0603020202020204"/>
              </a:rPr>
              <a:t>TAMILSELVI A</a:t>
            </a:r>
            <a:endParaRPr lang="en-IN" altLang="" sz="3200">
              <a:latin typeface="Trebuchet MS" panose="020B0603020202020204"/>
              <a:cs typeface="Trebuchet MS" panose="020B0603020202020204"/>
            </a:endParaRPr>
          </a:p>
        </p:txBody>
      </p:sp>
      <p:sp>
        <p:nvSpPr>
          <p:cNvPr id="8" name="object 8"/>
          <p:cNvSpPr txBox="1"/>
          <p:nvPr/>
        </p:nvSpPr>
        <p:spPr>
          <a:xfrm>
            <a:off x="6484620" y="2821305"/>
            <a:ext cx="3583305" cy="751205"/>
          </a:xfrm>
          <a:prstGeom prst="rect">
            <a:avLst/>
          </a:prstGeom>
        </p:spPr>
        <p:txBody>
          <a:bodyPr vert="horz" wrap="square" lIns="0" tIns="12700" rIns="0" bIns="0" rtlCol="0">
            <a:spAutoFit/>
          </a:bodyPr>
          <a:lstStyle/>
          <a:p>
            <a:pPr marL="12700">
              <a:lnSpc>
                <a:spcPct val="100000"/>
              </a:lnSpc>
              <a:spcBef>
                <a:spcPts val="100"/>
              </a:spcBef>
            </a:pPr>
            <a:r>
              <a:rPr lang="en-IN" altLang="" sz="2400">
                <a:latin typeface="Trebuchet MS" panose="020B0603020202020204"/>
                <a:cs typeface="Trebuchet MS" panose="020B0603020202020204"/>
              </a:rPr>
              <a:t>Language Translation Using Machine Learning</a:t>
            </a:r>
            <a:endParaRPr lang="en-IN" altLang=""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lang="en-IN" altLang="" sz="1100">
                <a:latin typeface="Trebuchet MS" panose="020B0603020202020204"/>
                <a:cs typeface="Trebuchet MS" panose="020B0603020202020204"/>
              </a:rPr>
              <a:t>24/03/2024  </a:t>
            </a:r>
            <a:endParaRPr lang="en-IN" altLang=""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790"/>
            <a:ext cx="8986520" cy="3459480"/>
          </a:xfrm>
          <a:prstGeom prst="rect">
            <a:avLst/>
          </a:prstGeom>
        </p:spPr>
        <p:txBody>
          <a:bodyPr vert="horz" wrap="square" lIns="0" tIns="12700" rIns="0" bIns="0" rtlCol="0">
            <a:spAutoFit/>
          </a:bodyPr>
          <a:lstStyle/>
          <a:p>
            <a:pPr marL="12700">
              <a:lnSpc>
                <a:spcPct val="100000"/>
              </a:lnSpc>
              <a:spcBef>
                <a:spcPts val="100"/>
              </a:spcBef>
            </a:pPr>
            <a:r>
              <a:rPr sz="2800">
                <a:latin typeface="Trebuchet MS" panose="020B0603020202020204"/>
                <a:cs typeface="Trebuchet MS" panose="020B0603020202020204"/>
              </a:rPr>
              <a:t>LSTM-based many-to-many encoder-decoder sequence models are the major concern of our project. The study involves training such models using a large dataset that consists of English text and its French translations. Consequently, the models get to know how English input sequences can be mapped systematically to French sentences in order to obtain effective translations.</a:t>
            </a:r>
            <a:endParaRPr sz="2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245100"/>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spc="-60" dirty="0"/>
            </a:br>
            <a:br>
              <a:rPr spc="-60" dirty="0"/>
            </a:br>
            <a:r>
              <a:rPr sz="2800" b="0" spc="-60" dirty="0"/>
              <a:t>After it has been completed, our Language Translator App will show an impressive performance that will automatically</a:t>
            </a:r>
            <a:r>
              <a:rPr lang="en-IN" sz="2800" b="0" spc="-60" dirty="0"/>
              <a:t> </a:t>
            </a:r>
            <a:r>
              <a:rPr sz="2800" b="0" spc="-60" dirty="0"/>
              <a:t>translate English into</a:t>
            </a:r>
            <a:r>
              <a:rPr spc="-60" dirty="0"/>
              <a:t> </a:t>
            </a:r>
            <a:r>
              <a:rPr lang="en-IN" sz="2800" b="0" spc="-60" dirty="0"/>
              <a:t>Frech</a:t>
            </a:r>
            <a:r>
              <a:rPr sz="2800" b="0" spc="-60" dirty="0"/>
              <a:t> language accurately and timely. The users can easily interact with the application resulting in smooth translations that promote interlingual communication and comprehension. Our app becomes a go</a:t>
            </a:r>
            <a:r>
              <a:rPr lang="en-IN" sz="2800" b="0" spc="-60" dirty="0"/>
              <a:t> </a:t>
            </a:r>
            <a:r>
              <a:rPr sz="2800" b="0" spc="-60" dirty="0"/>
              <a:t>to solution for language translation needs through positive feedbacks and wide acceptance</a:t>
            </a:r>
            <a:r>
              <a:rPr lang="en-IN" sz="2800" b="0" spc="-60" dirty="0"/>
              <a:t>.</a:t>
            </a:r>
            <a:endParaRPr lang="en-IN" sz="28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7539355"/>
          </a:xfrm>
          <a:prstGeom prst="rect">
            <a:avLst/>
          </a:prstGeom>
        </p:spPr>
        <p:txBody>
          <a:bodyPr vert="horz" wrap="square" lIns="0" tIns="460692" rIns="0" bIns="0" rtlCol="0">
            <a:spAutoFit/>
          </a:bodyPr>
          <a:lstStyle/>
          <a:p>
            <a:pPr marL="193675">
              <a:lnSpc>
                <a:spcPct val="100000"/>
              </a:lnSpc>
              <a:spcBef>
                <a:spcPts val="130"/>
              </a:spcBef>
            </a:pPr>
            <a:r>
              <a:rPr lang="en-IN" sz="4250"/>
              <a:t>Language Translator App With LSTM Model</a:t>
            </a:r>
            <a:br>
              <a:rPr lang="en-IN" sz="4250"/>
            </a:br>
            <a:br>
              <a:rPr lang="en-IN" sz="4250"/>
            </a:br>
            <a:br>
              <a:rPr lang="en-IN" sz="4250"/>
            </a:br>
            <a:r>
              <a:rPr lang="en-IN" sz="2400" b="0"/>
              <a:t>This project focuses on developing a Language Translator App. It uses a special type of neural network called LSTM (Long Short-Term Memory) to power a many-to-many encoder-decoder sequence model. The app can translate English text into French effortlessly, providing users with a quick and accurate translation solution.</a:t>
            </a:r>
            <a:br>
              <a:rPr lang="en-IN" sz="4250"/>
            </a:br>
            <a:br>
              <a:rPr lang="en-IN" sz="4250"/>
            </a:br>
            <a:br>
              <a:rPr lang="en-IN" sz="4250"/>
            </a:br>
            <a:br>
              <a:rPr lang="en-IN" sz="4250"/>
            </a:br>
            <a:endParaRPr lang="en-IN"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5"/>
            <a:ext cx="10274300" cy="5735955"/>
          </a:xfrm>
          <a:prstGeom prst="rect">
            <a:avLst/>
          </a:prstGeom>
        </p:spPr>
        <p:txBody>
          <a:bodyPr vert="horz" wrap="square" lIns="0" tIns="73279" rIns="0" bIns="0" rtlCol="0">
            <a:spAutoFit/>
          </a:bodyPr>
          <a:lstStyle/>
          <a:p>
            <a:pPr marL="193675" indent="0">
              <a:lnSpc>
                <a:spcPct val="100000"/>
              </a:lnSpc>
              <a:spcBef>
                <a:spcPts val="105"/>
              </a:spcBef>
              <a:buNone/>
            </a:pPr>
            <a:r>
              <a:rPr spc="-10" dirty="0"/>
              <a:t>AGENDA</a:t>
            </a:r>
            <a:br>
              <a:rPr spc="-10" dirty="0"/>
            </a:br>
            <a:br>
              <a:rPr spc="-10" dirty="0"/>
            </a:br>
            <a:r>
              <a:rPr lang="en-IN" spc="-10" dirty="0"/>
              <a:t>  </a:t>
            </a:r>
            <a:r>
              <a:rPr lang="en-IN" sz="2800" spc="-10" dirty="0"/>
              <a:t>1.</a:t>
            </a:r>
            <a:r>
              <a:rPr lang="en-IN" spc="-10" dirty="0"/>
              <a:t> </a:t>
            </a:r>
            <a:r>
              <a:rPr sz="2800" b="0" spc="-10" dirty="0"/>
              <a:t>Build software to he­lp with language translation.</a:t>
            </a:r>
            <a:br>
              <a:rPr sz="2800" b="0" spc="-10" dirty="0"/>
            </a:br>
            <a:br>
              <a:rPr sz="2800" b="0" spc="-10" dirty="0"/>
            </a:br>
            <a:r>
              <a:rPr lang="en-IN" sz="2800" b="0" spc="-10" dirty="0"/>
              <a:t>    </a:t>
            </a:r>
            <a:r>
              <a:rPr lang="en-IN" sz="2800" spc="-10" dirty="0"/>
              <a:t>2.</a:t>
            </a:r>
            <a:r>
              <a:rPr lang="en-IN" sz="2800" b="0" spc="-10" dirty="0"/>
              <a:t> </a:t>
            </a:r>
            <a:r>
              <a:rPr sz="2800" b="0" spc="-10" dirty="0"/>
              <a:t>Use an approach involving LSTM encode­r-decoder, </a:t>
            </a:r>
            <a:r>
              <a:rPr lang="en-IN" sz="2800" b="0" spc="-10" dirty="0"/>
              <a:t>     </a:t>
            </a:r>
            <a:r>
              <a:rPr sz="2800" b="0" spc="-10" dirty="0"/>
              <a:t>mapping seque­nces to sequence­s.</a:t>
            </a:r>
            <a:br>
              <a:rPr sz="2800" b="0" spc="-10" dirty="0"/>
            </a:br>
            <a:br>
              <a:rPr sz="2800" b="0" spc="-10" dirty="0"/>
            </a:br>
            <a:r>
              <a:rPr lang="en-IN" sz="2800" b="0" spc="-10" dirty="0"/>
              <a:t>   </a:t>
            </a:r>
            <a:r>
              <a:rPr lang="en-IN" sz="2800" spc="-10" dirty="0"/>
              <a:t> 3.</a:t>
            </a:r>
            <a:r>
              <a:rPr lang="en-IN" sz="2800" b="0" spc="-10" dirty="0"/>
              <a:t> </a:t>
            </a:r>
            <a:r>
              <a:rPr sz="2800" b="0" spc="-10" dirty="0"/>
              <a:t>Learn the system using an English-Fre­nch dataset.</a:t>
            </a:r>
            <a:br>
              <a:rPr sz="2800" b="0" spc="-10" dirty="0"/>
            </a:br>
            <a:br>
              <a:rPr sz="2800" b="0" spc="-10" dirty="0"/>
            </a:br>
            <a:r>
              <a:rPr lang="en-IN" sz="2800" b="0" spc="-10" dirty="0"/>
              <a:t>    </a:t>
            </a:r>
            <a:r>
              <a:rPr lang="en-IN" sz="2800" spc="-10" dirty="0"/>
              <a:t>4.</a:t>
            </a:r>
            <a:r>
              <a:rPr lang="en-IN" sz="2800" b="0" spc="-10" dirty="0"/>
              <a:t> </a:t>
            </a:r>
            <a:r>
              <a:rPr sz="2800" b="0" spc="-10" dirty="0"/>
              <a:t>Offer a simple graphical inte­rface for smooth user</a:t>
            </a:r>
            <a:r>
              <a:rPr lang="en-IN" sz="2800" b="0" spc="-10" dirty="0"/>
              <a:t> experience.</a:t>
            </a:r>
            <a:endParaRPr sz="28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9135110" cy="47866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sz="4250" spc="-75" dirty="0"/>
            </a:br>
            <a:br>
              <a:rPr sz="4250" spc="-75" dirty="0"/>
            </a:br>
            <a:br>
              <a:rPr sz="4250" spc="-75" dirty="0"/>
            </a:br>
            <a:r>
              <a:rPr sz="2800" b="0" spc="-75" dirty="0"/>
              <a:t>Language barrier issues frequently disrupt smooth talks. This problem exists worldwide today as different language speakers interact regularly. Getting quick, correct translations can be tough for </a:t>
            </a:r>
            <a:r>
              <a:rPr lang="en-IN" sz="2800" b="0" spc="-75" dirty="0"/>
              <a:t>individuals</a:t>
            </a:r>
            <a:r>
              <a:rPr sz="2800" b="0" spc="-75" dirty="0"/>
              <a:t> or companies. Current tools may miss the mark on precision and ease-of-use, leading to annoyance and inefficiency.</a:t>
            </a:r>
            <a:r>
              <a:rPr sz="4250" spc="-75" dirty="0"/>
              <a:t> </a:t>
            </a:r>
            <a:endParaRPr sz="4250" spc="-75" dirty="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8695690" cy="761111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sz="4250" spc="-10" dirty="0"/>
            </a:br>
            <a:br>
              <a:rPr sz="4250" spc="-10" dirty="0"/>
            </a:br>
            <a:r>
              <a:rPr sz="2800" b="0" spc="-10" dirty="0"/>
              <a:t>The demand for trustworthy translation tools motivates our project. We utilize machine learning, like LSTM models, to create software translating English </a:t>
            </a:r>
            <a:r>
              <a:rPr lang="en-IN" sz="2800" b="0" spc="-10" dirty="0"/>
              <a:t>text</a:t>
            </a:r>
            <a:r>
              <a:rPr sz="2800" b="0" spc="-10" dirty="0"/>
              <a:t> into French. Not only developing the model but crafting a userfriendly interface forms our scope. With complex techniques yet simple experience, our aim combines accuracy and speed.</a:t>
            </a:r>
            <a:br>
              <a:rPr sz="4250" spc="-10" dirty="0"/>
            </a:br>
            <a:br>
              <a:rPr sz="4250" spc="-10" dirty="0"/>
            </a:br>
            <a:br>
              <a:rPr sz="4250" spc="-10" dirty="0"/>
            </a:br>
            <a:br>
              <a:rPr sz="4250" spc="-10" dirty="0"/>
            </a:br>
            <a:br>
              <a:rPr sz="4250" spc="-10" dirty="0"/>
            </a:br>
            <a:endParaRPr sz="4250"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8328025" cy="48945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2900"/>
              <a:t>LONG SHORT TERM MEMORY:</a:t>
            </a:r>
            <a:br>
              <a:rPr lang="en-IN" sz="2400" b="0"/>
            </a:br>
            <a:br>
              <a:rPr lang="en-IN" sz="2400" b="0"/>
            </a:br>
            <a:br>
              <a:rPr lang="en-IN" sz="2400" b="0"/>
            </a:br>
            <a:r>
              <a:rPr lang="en-IN" sz="2400" b="0"/>
              <a:t>LST</a:t>
            </a:r>
            <a:r>
              <a:rPr sz="2400" b="0"/>
              <a:t>M stands for Long Short</a:t>
            </a:r>
            <a:r>
              <a:rPr lang="en-IN" sz="2400" b="0"/>
              <a:t> </a:t>
            </a:r>
            <a:r>
              <a:rPr sz="2400" b="0"/>
              <a:t>Term Memory, a special kind of neural network. It can remember things over long periods, unlike regular neural nets that forget easily. LSTM has memory cells that act like little notebooks, writing down information. This lets LSTM understand sequences, like sentences with context from far away words. Traditional neural networks struggle with this, losing info from early words by the end. But LSTM's memory solves that vanishing gradient issue, making it ideal for language tasks requiring long</a:t>
            </a:r>
            <a:r>
              <a:rPr lang="en-IN" sz="2400" b="0"/>
              <a:t> </a:t>
            </a:r>
            <a:r>
              <a:rPr sz="2400" b="0"/>
              <a:t>range dependencies.</a:t>
            </a:r>
            <a:endParaRPr sz="24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5139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sz="3200" spc="-10" dirty="0"/>
            </a:br>
            <a:br>
              <a:rPr sz="3200" spc="-10" dirty="0"/>
            </a:br>
            <a:r>
              <a:rPr lang="en-IN" sz="2800" b="0" spc="-10" dirty="0"/>
              <a:t>The end user of our Language Translator include:</a:t>
            </a:r>
            <a:br>
              <a:rPr lang="en-IN" sz="3200" spc="-10" dirty="0"/>
            </a:br>
            <a:br>
              <a:rPr sz="3200" spc="-10" dirty="0"/>
            </a:br>
            <a:r>
              <a:rPr lang="en-IN" sz="3200" spc="-10" dirty="0"/>
              <a:t>    </a:t>
            </a:r>
            <a:r>
              <a:rPr lang="en-IN" sz="2800" b="0" spc="-10" dirty="0"/>
              <a:t>1. </a:t>
            </a:r>
            <a:r>
              <a:rPr sz="2400" b="0" spc="-10" dirty="0"/>
              <a:t>Travelers going to areas where they speak French.</a:t>
            </a:r>
            <a:br>
              <a:rPr sz="2400" b="0" spc="-10" dirty="0"/>
            </a:br>
            <a:br>
              <a:rPr sz="2400" b="0" spc="-10" dirty="0"/>
            </a:br>
            <a:r>
              <a:rPr lang="en-IN" sz="2400" b="0" spc="-10" dirty="0"/>
              <a:t>     2. </a:t>
            </a:r>
            <a:r>
              <a:rPr sz="2400" b="0" spc="-10" dirty="0"/>
              <a:t>International companies collaborating or trading.</a:t>
            </a:r>
            <a:br>
              <a:rPr sz="2400" b="0" spc="-10" dirty="0"/>
            </a:br>
            <a:br>
              <a:rPr sz="2400" b="0" spc="-10" dirty="0"/>
            </a:br>
            <a:r>
              <a:rPr lang="en-IN" sz="2400" b="0" spc="-10" dirty="0"/>
              <a:t>     3. </a:t>
            </a:r>
            <a:r>
              <a:rPr sz="2400" b="0" spc="-10" dirty="0"/>
              <a:t>Language learners trying to understand French.</a:t>
            </a:r>
            <a:br>
              <a:rPr sz="2400" b="0" spc="-10" dirty="0"/>
            </a:br>
            <a:br>
              <a:rPr sz="2400" b="0" spc="-10" dirty="0"/>
            </a:br>
            <a:r>
              <a:rPr lang="en-IN" sz="2400" b="0" spc="-10" dirty="0"/>
              <a:t>     4. </a:t>
            </a:r>
            <a:r>
              <a:rPr sz="2400" b="0" spc="-10" dirty="0"/>
              <a:t>Academics requiring French translate­d work.</a:t>
            </a:r>
            <a:endParaRPr sz="2400" b="0"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385444"/>
            <a:ext cx="9764395" cy="602551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sz="3600" spc="-10" dirty="0"/>
            </a:br>
            <a:br>
              <a:rPr sz="3600" spc="-10" dirty="0"/>
            </a:br>
            <a:r>
              <a:rPr sz="2400" b="0" spc="-10" dirty="0"/>
              <a:t>Our solution is a Language Translator App with key features and benefits:</a:t>
            </a:r>
            <a:br>
              <a:rPr sz="2400" b="0" spc="-10" dirty="0"/>
            </a:br>
            <a:br>
              <a:rPr sz="2800" b="0" spc="-10" dirty="0"/>
            </a:br>
            <a:r>
              <a:rPr lang="en-IN" sz="2800" b="0" spc="-10" dirty="0"/>
              <a:t>   </a:t>
            </a:r>
            <a:r>
              <a:rPr lang="en-IN" sz="2400" b="0" spc="-10" dirty="0"/>
              <a:t>1.</a:t>
            </a:r>
            <a:r>
              <a:rPr lang="en-IN" sz="2800" b="0" spc="-10" dirty="0"/>
              <a:t> </a:t>
            </a:r>
            <a:r>
              <a:rPr sz="2300" b="0" spc="-10" dirty="0"/>
              <a:t>It's accurate due to LSTM models trained on a large English-French dataset. Precise translations are provided.</a:t>
            </a:r>
            <a:br>
              <a:rPr sz="2300" b="0" spc="-10" dirty="0"/>
            </a:br>
            <a:r>
              <a:rPr lang="en-IN" sz="2300" b="0" spc="-10" dirty="0"/>
              <a:t>    2. </a:t>
            </a:r>
            <a:r>
              <a:rPr sz="2300" b="0" spc="-10" dirty="0"/>
              <a:t>Translations arrive swiftly without delay, thanks to speedy processing.</a:t>
            </a:r>
            <a:br>
              <a:rPr sz="2300" b="0" spc="-10" dirty="0"/>
            </a:br>
            <a:r>
              <a:rPr lang="en-IN" sz="2300" b="0" spc="-10" dirty="0"/>
              <a:t>    3. </a:t>
            </a:r>
            <a:r>
              <a:rPr sz="2300" b="0" spc="-10" dirty="0"/>
              <a:t>The user</a:t>
            </a:r>
            <a:r>
              <a:rPr lang="en-IN" sz="2300" b="0" spc="-10" dirty="0"/>
              <a:t> </a:t>
            </a:r>
            <a:r>
              <a:rPr sz="2300" b="0" spc="-10" dirty="0"/>
              <a:t>friendly interface makes it easy to input English text and get the corresponding French translation effortlessly.</a:t>
            </a:r>
            <a:br>
              <a:rPr sz="2300" b="0" spc="-10" dirty="0"/>
            </a:br>
            <a:r>
              <a:rPr lang="en-IN" sz="2300" b="0" spc="-10" dirty="0"/>
              <a:t>    4. </a:t>
            </a:r>
            <a:r>
              <a:rPr sz="2300" b="0" spc="-10" dirty="0"/>
              <a:t>As a standalone app, it's convenient. Translation services are accessible anytime, anywhere, no internet needed.</a:t>
            </a:r>
            <a:br>
              <a:rPr sz="2300" b="0" spc="-10" dirty="0"/>
            </a:br>
            <a:r>
              <a:rPr lang="en-IN" sz="2300" b="0" spc="-10" dirty="0"/>
              <a:t>    5. </a:t>
            </a:r>
            <a:r>
              <a:rPr sz="2300" b="0" spc="-10" dirty="0"/>
              <a:t>Versatile for diverse users like travelers, businesses, students, researchers. It meets various translation needs perfectly.</a:t>
            </a:r>
            <a:endParaRPr sz="2300" b="0"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558165" y="385444"/>
            <a:ext cx="9764395" cy="483298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sz="4250" spc="-10" dirty="0"/>
            </a:br>
            <a:br>
              <a:rPr sz="4250" spc="-10" dirty="0"/>
            </a:br>
            <a:br>
              <a:rPr sz="4250" spc="-10" dirty="0"/>
            </a:br>
            <a:r>
              <a:rPr sz="2800" b="0" spc="-10" dirty="0"/>
              <a:t>Our project is developing a Language Translator App. It uses a special type of neural network called LSTM (Long Short-Term Memory) to power a many-to-many encoder-decoder sequence model. The app can translate English text into French effortlessly, providing users with a quick and accurate translation solution.</a:t>
            </a:r>
            <a:endParaRPr sz="4250"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4377</Words>
  <Application>WPS Presentation</Application>
  <PresentationFormat>On-screen Show (4:3)</PresentationFormat>
  <Paragraphs>68</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Trebuchet MS</vt:lpstr>
      <vt:lpstr>Microsoft YaHei</vt:lpstr>
      <vt:lpstr>Arial Unicode MS</vt:lpstr>
      <vt:lpstr>Calibri</vt:lpstr>
      <vt:lpstr>Office Theme</vt:lpstr>
      <vt:lpstr>PowerPoint 演示文稿</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ELCOT</cp:lastModifiedBy>
  <cp:revision>1</cp:revision>
  <dcterms:created xsi:type="dcterms:W3CDTF">2024-04-24T12:06:42Z</dcterms:created>
  <dcterms:modified xsi:type="dcterms:W3CDTF">2024-04-24T12:06:43Z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2024-03-20T17:00:00Z</vt:filetime>
  </property>
  <property fmtid="{D5CDD505-2E9C-101B-9397-08002B2CF9AE}" pid="3" name="LastSaved">
    <vt:filetime>2024-04-02T17:00:00Z</vt:filetime>
  </property>
  <property fmtid="{D5CDD505-2E9C-101B-9397-08002B2CF9AE}" pid="4" name="Producer">
    <vt:lpwstr>3-Heights(TM) PDF Security Shell 4.8.25.2 (http://www.pdf-tools.com)</vt:lpwstr>
  </property>
  <property fmtid="{D5CDD505-2E9C-101B-9397-08002B2CF9AE}" pid="5" name="ICV">
    <vt:lpwstr>0EB051864EE34E5FB51FF8DE55A82ED7</vt:lpwstr>
  </property>
  <property fmtid="{D5CDD505-2E9C-101B-9397-08002B2CF9AE}" pid="6" name="KSOProductBuildVer">
    <vt:lpwstr>1033-11.2.0.11219</vt:lpwstr>
  </property>
</Properties>
</file>