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574" autoAdjust="0"/>
  </p:normalViewPr>
  <p:slideViewPr>
    <p:cSldViewPr>
      <p:cViewPr varScale="1">
        <p:scale>
          <a:sx n="116" d="100"/>
          <a:sy n="116" d="100"/>
        </p:scale>
        <p:origin x="360" y="108"/>
      </p:cViewPr>
      <p:guideLst>
        <p:guide orient="horz" pos="2880"/>
        <p:guide pos="2160"/>
      </p:guideLst>
    </p:cSldViewPr>
  </p:slideViewPr>
  <p:outlineViewPr>
    <p:cViewPr>
      <p:scale>
        <a:sx n="33" d="100"/>
        <a:sy n="33" d="100"/>
      </p:scale>
      <p:origin x="0" y="235"/>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ownloads\NAANMUDHALWAN%20PROJECT.xlsx" TargetMode="External" /></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[NAANMUDHALWAN PROJECT.xlsx]Sheet1!PivotTable1</c:name>
    <c:fmtId val="2"/>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view3D>
      <c:rotX val="15"/>
      <c:rotY val="20"/>
      <c:rAngAx val="0"/>
    </c:view3D>
    <c:floor>
      <c:thickness val="0"/>
    </c:floor>
    <c:sideWall>
      <c:thickness val="0"/>
      <c:spPr>
        <a:noFill/>
        <a:ln w="25400">
          <a:noFill/>
        </a:ln>
      </c:spPr>
    </c:sideWall>
    <c:backWall>
      <c:thickness val="0"/>
      <c:spPr>
        <a:noFill/>
        <a:ln w="25400">
          <a:noFill/>
        </a:ln>
      </c:spPr>
    </c:backWall>
    <c:plotArea>
      <c:layout>
        <c:manualLayout>
          <c:layoutTarget val="inner"/>
          <c:xMode val="edge"/>
          <c:yMode val="edge"/>
          <c:x val="2.8972366542536914E-2"/>
          <c:y val="4.0994619859633812E-2"/>
          <c:w val="0.97102763345746312"/>
          <c:h val="0.85057884726034083"/>
        </c:manualLayout>
      </c:layout>
      <c:bar3DChart>
        <c:barDir val="col"/>
        <c:grouping val="clustered"/>
        <c:varyColors val="0"/>
        <c:ser>
          <c:idx val="0"/>
          <c:order val="0"/>
          <c:tx>
            <c:strRef>
              <c:f>Sheet1!$B$3:$B$4</c:f>
              <c:strCache>
                <c:ptCount val="1"/>
                <c:pt idx="0">
                  <c:v>Exceeds</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5F03-41CC-86AA-B3A7C99CCD05}"/>
            </c:ext>
          </c:extLst>
        </c:ser>
        <c:ser>
          <c:idx val="1"/>
          <c:order val="1"/>
          <c:tx>
            <c:strRef>
              <c:f>Sheet1!$C$3:$C$4</c:f>
              <c:strCache>
                <c:ptCount val="1"/>
                <c:pt idx="0">
                  <c:v>Fully Meets</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1-5F03-41CC-86AA-B3A7C99CCD05}"/>
            </c:ext>
          </c:extLst>
        </c:ser>
        <c:ser>
          <c:idx val="2"/>
          <c:order val="2"/>
          <c:tx>
            <c:strRef>
              <c:f>Sheet1!$D$3:$D$4</c:f>
              <c:strCache>
                <c:ptCount val="1"/>
                <c:pt idx="0">
                  <c:v>Needs Improvement</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2-5F03-41CC-86AA-B3A7C99CCD05}"/>
            </c:ext>
          </c:extLst>
        </c:ser>
        <c:ser>
          <c:idx val="3"/>
          <c:order val="3"/>
          <c:tx>
            <c:strRef>
              <c:f>Sheet1!$E$3:$E$4</c:f>
              <c:strCache>
                <c:ptCount val="1"/>
                <c:pt idx="0">
                  <c:v>PIP</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3-5F03-41CC-86AA-B3A7C99CCD05}"/>
            </c:ext>
          </c:extLst>
        </c:ser>
        <c:dLbls>
          <c:showLegendKey val="0"/>
          <c:showVal val="0"/>
          <c:showCatName val="0"/>
          <c:showSerName val="0"/>
          <c:showPercent val="0"/>
          <c:showBubbleSize val="0"/>
        </c:dLbls>
        <c:gapWidth val="150"/>
        <c:shape val="box"/>
        <c:axId val="65921792"/>
        <c:axId val="65923328"/>
        <c:axId val="0"/>
      </c:bar3DChart>
      <c:catAx>
        <c:axId val="65921792"/>
        <c:scaling>
          <c:orientation val="minMax"/>
        </c:scaling>
        <c:delete val="0"/>
        <c:axPos val="b"/>
        <c:numFmt formatCode="General" sourceLinked="0"/>
        <c:majorTickMark val="out"/>
        <c:minorTickMark val="none"/>
        <c:tickLblPos val="nextTo"/>
        <c:crossAx val="65923328"/>
        <c:crosses val="autoZero"/>
        <c:auto val="1"/>
        <c:lblAlgn val="ctr"/>
        <c:lblOffset val="100"/>
        <c:noMultiLvlLbl val="0"/>
      </c:catAx>
      <c:valAx>
        <c:axId val="65923328"/>
        <c:scaling>
          <c:orientation val="minMax"/>
        </c:scaling>
        <c:delete val="1"/>
        <c:axPos val="l"/>
        <c:numFmt formatCode="General" sourceLinked="1"/>
        <c:majorTickMark val="out"/>
        <c:minorTickMark val="none"/>
        <c:tickLblPos val="none"/>
        <c:crossAx val="65921792"/>
        <c:crosses val="autoZero"/>
        <c:crossBetween val="between"/>
      </c:valAx>
      <c:spPr>
        <a:noFill/>
        <a:ln w="25400">
          <a:noFill/>
        </a:ln>
      </c:spPr>
    </c:plotArea>
    <c:plotVisOnly val="1"/>
    <c:dispBlanksAs val="gap"/>
    <c:showDLblsOverMax val="0"/>
  </c:chart>
  <c:txPr>
    <a:bodyPr/>
    <a:lstStyle/>
    <a:p>
      <a:pPr>
        <a:defRPr sz="2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exel .xlsx]Sheet1!PivotTable1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pivotFmt>
      <c:pivotFmt>
        <c:idx val="121"/>
        <c:spPr>
          <a:solidFill>
            <a:schemeClr val="accent1"/>
          </a:solidFill>
          <a:ln w="19050">
            <a:solidFill>
              <a:schemeClr val="lt1"/>
            </a:solidFill>
          </a:ln>
          <a:effectLst/>
        </c:spPr>
      </c:pivotFmt>
      <c:pivotFmt>
        <c:idx val="12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
        <c:idx val="125"/>
        <c:spPr>
          <a:solidFill>
            <a:schemeClr val="accent1"/>
          </a:solidFill>
          <a:ln w="19050">
            <a:solidFill>
              <a:schemeClr val="lt1"/>
            </a:solidFill>
          </a:ln>
          <a:effectLst/>
        </c:spPr>
      </c:pivotFmt>
      <c:pivotFmt>
        <c:idx val="126"/>
        <c:spPr>
          <a:solidFill>
            <a:schemeClr val="accent1"/>
          </a:solidFill>
          <a:ln w="19050">
            <a:solidFill>
              <a:schemeClr val="lt1"/>
            </a:solidFill>
          </a:ln>
          <a:effectLst/>
        </c:spPr>
      </c:pivotFmt>
      <c:pivotFmt>
        <c:idx val="127"/>
        <c:spPr>
          <a:solidFill>
            <a:schemeClr val="accent1"/>
          </a:solidFill>
          <a:ln w="19050">
            <a:solidFill>
              <a:schemeClr val="lt1"/>
            </a:solidFill>
          </a:ln>
          <a:effectLst/>
        </c:spPr>
      </c:pivotFmt>
      <c:pivotFmt>
        <c:idx val="128"/>
        <c:spPr>
          <a:solidFill>
            <a:schemeClr val="accent1"/>
          </a:solidFill>
          <a:ln w="19050">
            <a:solidFill>
              <a:schemeClr val="lt1"/>
            </a:solidFill>
          </a:ln>
          <a:effectLst/>
        </c:spPr>
      </c:pivotFmt>
      <c:pivotFmt>
        <c:idx val="129"/>
        <c:spPr>
          <a:solidFill>
            <a:schemeClr val="accent1"/>
          </a:solidFill>
          <a:ln w="19050">
            <a:solidFill>
              <a:schemeClr val="lt1"/>
            </a:solidFill>
          </a:ln>
          <a:effectLst/>
        </c:spPr>
      </c:pivotFmt>
      <c:pivotFmt>
        <c:idx val="130"/>
        <c:spPr>
          <a:solidFill>
            <a:schemeClr val="accent1"/>
          </a:solidFill>
          <a:ln w="19050">
            <a:solidFill>
              <a:schemeClr val="lt1"/>
            </a:solidFill>
          </a:ln>
          <a:effectLst/>
        </c:spPr>
      </c:pivotFmt>
      <c:pivotFmt>
        <c:idx val="131"/>
        <c:spPr>
          <a:solidFill>
            <a:schemeClr val="accent1"/>
          </a:solidFill>
          <a:ln w="19050">
            <a:solidFill>
              <a:schemeClr val="lt1"/>
            </a:solidFill>
          </a:ln>
          <a:effectLst/>
        </c:spPr>
      </c:pivotFmt>
      <c:pivotFmt>
        <c:idx val="132"/>
        <c:spPr>
          <a:solidFill>
            <a:schemeClr val="accent1"/>
          </a:solidFill>
          <a:ln w="19050">
            <a:solidFill>
              <a:schemeClr val="lt1"/>
            </a:solidFill>
          </a:ln>
          <a:effectLst/>
        </c:spPr>
      </c:pivotFmt>
    </c:pivotFmts>
    <c:plotArea>
      <c:layout/>
      <c:pieChart>
        <c:varyColors val="1"/>
        <c:ser>
          <c:idx val="0"/>
          <c:order val="0"/>
          <c:tx>
            <c:strRef>
              <c:f>Sheet1!$B$3:$B$4</c:f>
              <c:strCache>
                <c:ptCount val="1"/>
                <c:pt idx="0">
                  <c:v>Exceeds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13</c:v>
                </c:pt>
                <c:pt idx="1">
                  <c:v>15</c:v>
                </c:pt>
                <c:pt idx="2">
                  <c:v>12</c:v>
                </c:pt>
                <c:pt idx="3">
                  <c:v>15</c:v>
                </c:pt>
                <c:pt idx="4">
                  <c:v>12</c:v>
                </c:pt>
                <c:pt idx="5">
                  <c:v>7</c:v>
                </c:pt>
                <c:pt idx="6">
                  <c:v>13</c:v>
                </c:pt>
                <c:pt idx="7">
                  <c:v>11</c:v>
                </c:pt>
                <c:pt idx="8">
                  <c:v>17</c:v>
                </c:pt>
                <c:pt idx="9">
                  <c:v>11</c:v>
                </c:pt>
              </c:numCache>
            </c:numRef>
          </c:val>
          <c:extLst>
            <c:ext xmlns:c16="http://schemas.microsoft.com/office/drawing/2014/chart" uri="{C3380CC4-5D6E-409C-BE32-E72D297353CC}">
              <c16:uniqueId val="{00000014-4072-4D75-83EA-3C3D35228C46}"/>
            </c:ext>
          </c:extLst>
        </c:ser>
        <c:ser>
          <c:idx val="1"/>
          <c:order val="1"/>
          <c:tx>
            <c:strRef>
              <c:f>Sheet1!$C$3:$C$4</c:f>
              <c:strCache>
                <c:ptCount val="1"/>
                <c:pt idx="0">
                  <c:v>Fully Meets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105</c:v>
                </c:pt>
                <c:pt idx="1">
                  <c:v>106</c:v>
                </c:pt>
                <c:pt idx="2">
                  <c:v>100</c:v>
                </c:pt>
                <c:pt idx="3">
                  <c:v>96</c:v>
                </c:pt>
                <c:pt idx="4">
                  <c:v>116</c:v>
                </c:pt>
                <c:pt idx="5">
                  <c:v>113</c:v>
                </c:pt>
                <c:pt idx="6">
                  <c:v>107</c:v>
                </c:pt>
                <c:pt idx="7">
                  <c:v>112</c:v>
                </c:pt>
                <c:pt idx="8">
                  <c:v>114</c:v>
                </c:pt>
                <c:pt idx="9">
                  <c:v>114</c:v>
                </c:pt>
              </c:numCache>
            </c:numRef>
          </c:val>
          <c:extLst>
            <c:ext xmlns:c16="http://schemas.microsoft.com/office/drawing/2014/chart" uri="{C3380CC4-5D6E-409C-BE32-E72D297353CC}">
              <c16:uniqueId val="{00000029-4072-4D75-83EA-3C3D35228C46}"/>
            </c:ext>
          </c:extLst>
        </c:ser>
        <c:ser>
          <c:idx val="2"/>
          <c:order val="2"/>
          <c:tx>
            <c:strRef>
              <c:f>Sheet1!$D$3:$D$4</c:f>
              <c:strCache>
                <c:ptCount val="1"/>
                <c:pt idx="0">
                  <c:v>Needs Improvement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5</c:v>
                </c:pt>
                <c:pt idx="1">
                  <c:v>7</c:v>
                </c:pt>
                <c:pt idx="2">
                  <c:v>6</c:v>
                </c:pt>
                <c:pt idx="3">
                  <c:v>12</c:v>
                </c:pt>
                <c:pt idx="4">
                  <c:v>5</c:v>
                </c:pt>
                <c:pt idx="5">
                  <c:v>5</c:v>
                </c:pt>
                <c:pt idx="6">
                  <c:v>14</c:v>
                </c:pt>
                <c:pt idx="7">
                  <c:v>4</c:v>
                </c:pt>
                <c:pt idx="8">
                  <c:v>8</c:v>
                </c:pt>
                <c:pt idx="9">
                  <c:v>7</c:v>
                </c:pt>
              </c:numCache>
            </c:numRef>
          </c:val>
          <c:extLst>
            <c:ext xmlns:c16="http://schemas.microsoft.com/office/drawing/2014/chart" uri="{C3380CC4-5D6E-409C-BE32-E72D297353CC}">
              <c16:uniqueId val="{0000003E-4072-4D75-83EA-3C3D35228C46}"/>
            </c:ext>
          </c:extLst>
        </c:ser>
        <c:ser>
          <c:idx val="3"/>
          <c:order val="3"/>
          <c:tx>
            <c:strRef>
              <c:f>Sheet1!$E$3:$E$4</c:f>
              <c:strCache>
                <c:ptCount val="1"/>
                <c:pt idx="0">
                  <c:v>PIP</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5</c:v>
                </c:pt>
                <c:pt idx="1">
                  <c:v>2</c:v>
                </c:pt>
                <c:pt idx="2">
                  <c:v>1</c:v>
                </c:pt>
                <c:pt idx="3">
                  <c:v>4</c:v>
                </c:pt>
                <c:pt idx="4">
                  <c:v>6</c:v>
                </c:pt>
                <c:pt idx="5">
                  <c:v>4</c:v>
                </c:pt>
                <c:pt idx="6">
                  <c:v>5</c:v>
                </c:pt>
                <c:pt idx="7">
                  <c:v>2</c:v>
                </c:pt>
                <c:pt idx="8">
                  <c:v>3</c:v>
                </c:pt>
                <c:pt idx="9">
                  <c:v>4</c:v>
                </c:pt>
              </c:numCache>
            </c:numRef>
          </c:val>
          <c:extLst>
            <c:ext xmlns:c16="http://schemas.microsoft.com/office/drawing/2014/chart" uri="{C3380CC4-5D6E-409C-BE32-E72D297353CC}">
              <c16:uniqueId val="{00000053-4072-4D75-83EA-3C3D35228C46}"/>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3.xml" /><Relationship Id="rId1" Type="http://schemas.openxmlformats.org/officeDocument/2006/relationships/slideLayout" Target="../slideLayouts/slideLayout4.xml" /><Relationship Id="rId5" Type="http://schemas.openxmlformats.org/officeDocument/2006/relationships/chart" Target="../charts/chart2.xml" /><Relationship Id="rId4" Type="http://schemas.openxmlformats.org/officeDocument/2006/relationships/chart" Target="../charts/chart1.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a:t>T. </a:t>
            </a:r>
            <a:r>
              <a:rPr lang="en-IN" sz="2400" dirty="0" err="1"/>
              <a:t>Tamilselvi</a:t>
            </a:r>
            <a:endParaRPr lang="en-US" sz="2400" dirty="0"/>
          </a:p>
          <a:p>
            <a:r>
              <a:rPr lang="en-US" sz="2400" dirty="0"/>
              <a:t>REGISTER NO: 3122</a:t>
            </a:r>
            <a:r>
              <a:rPr lang="en-IN" sz="2400" dirty="0"/>
              <a:t>16616</a:t>
            </a:r>
            <a:endParaRPr lang="en-US" sz="2400" dirty="0"/>
          </a:p>
          <a:p>
            <a:r>
              <a:rPr lang="en-US" sz="2400" dirty="0"/>
              <a:t>DEPARTMENT:</a:t>
            </a:r>
            <a:r>
              <a:rPr lang="en-IN" sz="2400" dirty="0"/>
              <a:t>B. Com(G) </a:t>
            </a:r>
            <a:endParaRPr lang="en-US" sz="2400" dirty="0"/>
          </a:p>
          <a:p>
            <a:r>
              <a:rPr lang="en-US" sz="2400" dirty="0"/>
              <a:t>COLLEGE: </a:t>
            </a:r>
            <a:r>
              <a:rPr lang="en-IN" sz="2400" dirty="0"/>
              <a:t>R. B . </a:t>
            </a:r>
            <a:r>
              <a:rPr lang="en-IN" sz="2400" dirty="0" err="1"/>
              <a:t>Gothi</a:t>
            </a:r>
            <a:r>
              <a:rPr lang="en-IN" sz="2400" dirty="0"/>
              <a:t> Jain College </a:t>
            </a:r>
            <a:r>
              <a:rPr lang="en-IN" sz="2400"/>
              <a:t>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 Placeholder 9"/>
          <p:cNvSpPr>
            <a:spLocks noGrp="1"/>
          </p:cNvSpPr>
          <p:nvPr>
            <p:ph type="body" idx="1"/>
          </p:nvPr>
        </p:nvSpPr>
        <p:spPr>
          <a:xfrm>
            <a:off x="609600" y="1577340"/>
            <a:ext cx="10972800" cy="5232202"/>
          </a:xfrm>
        </p:spPr>
        <p:txBody>
          <a:bodyPr/>
          <a:lstStyle/>
          <a:p>
            <a:r>
              <a:rPr lang="en-US" sz="3200" dirty="0"/>
              <a:t>    </a:t>
            </a:r>
            <a:r>
              <a:rPr lang="en-US" sz="2800" dirty="0"/>
              <a:t>To visualize employee performance data using a bar chart in </a:t>
            </a:r>
          </a:p>
          <a:p>
            <a:r>
              <a:rPr lang="en-US" sz="2800" dirty="0"/>
              <a:t>    </a:t>
            </a:r>
            <a:r>
              <a:rPr lang="en-US" sz="2800" dirty="0" err="1"/>
              <a:t>exel</a:t>
            </a:r>
            <a:r>
              <a:rPr lang="en-US" sz="2800" dirty="0"/>
              <a:t> , follow these  steps after setting up your data and creating a employee performance :</a:t>
            </a:r>
          </a:p>
          <a:p>
            <a:r>
              <a:rPr lang="en-US" sz="2800" dirty="0"/>
              <a:t>    1. collection of data :</a:t>
            </a:r>
          </a:p>
          <a:p>
            <a:r>
              <a:rPr lang="en-US" sz="2800" dirty="0"/>
              <a:t>     collection of data using </a:t>
            </a:r>
            <a:r>
              <a:rPr lang="en-US" sz="2800" dirty="0" err="1"/>
              <a:t>edunet</a:t>
            </a:r>
            <a:r>
              <a:rPr lang="en-US" sz="2800" dirty="0"/>
              <a:t> dash board </a:t>
            </a:r>
          </a:p>
          <a:p>
            <a:r>
              <a:rPr lang="en-US" sz="2800" dirty="0"/>
              <a:t>    2. select data:</a:t>
            </a:r>
          </a:p>
          <a:p>
            <a:r>
              <a:rPr lang="en-US" sz="2800" dirty="0"/>
              <a:t>        select and highlight data like </a:t>
            </a:r>
            <a:r>
              <a:rPr lang="en-US" sz="2800" dirty="0" err="1"/>
              <a:t>employe</a:t>
            </a:r>
            <a:r>
              <a:rPr lang="en-US" sz="2800" dirty="0"/>
              <a:t> id , name , gender , department ,</a:t>
            </a:r>
          </a:p>
          <a:p>
            <a:r>
              <a:rPr lang="en-US" sz="2800" dirty="0"/>
              <a:t>       performance score .</a:t>
            </a:r>
          </a:p>
          <a:p>
            <a:r>
              <a:rPr lang="en-US" sz="2800" dirty="0"/>
              <a:t>     3. filtering missing value:</a:t>
            </a:r>
          </a:p>
          <a:p>
            <a:r>
              <a:rPr lang="en-US" sz="2800" dirty="0"/>
              <a:t>         filtering missing value is the use conditional format to highlight the </a:t>
            </a:r>
          </a:p>
          <a:p>
            <a:r>
              <a:rPr lang="en-US" sz="2800" dirty="0"/>
              <a:t>          the blank value and filter it </a:t>
            </a:r>
          </a:p>
          <a:p>
            <a:r>
              <a:rPr lang="en-US" sz="2800" dirty="0"/>
              <a:t>        </a:t>
            </a:r>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 </a:t>
            </a:r>
          </a:p>
        </p:txBody>
      </p:sp>
      <p:sp>
        <p:nvSpPr>
          <p:cNvPr id="3" name="Text Placeholder 2"/>
          <p:cNvSpPr>
            <a:spLocks noGrp="1"/>
          </p:cNvSpPr>
          <p:nvPr>
            <p:ph type="body" idx="1"/>
          </p:nvPr>
        </p:nvSpPr>
        <p:spPr>
          <a:xfrm>
            <a:off x="609600" y="1577340"/>
            <a:ext cx="10972800" cy="4924425"/>
          </a:xfrm>
        </p:spPr>
        <p:txBody>
          <a:bodyPr/>
          <a:lstStyle/>
          <a:p>
            <a:r>
              <a:rPr lang="en-US" sz="3200" dirty="0"/>
              <a:t>       4. Entering formula : </a:t>
            </a:r>
          </a:p>
          <a:p>
            <a:r>
              <a:rPr lang="en-US" sz="3200" dirty="0"/>
              <a:t>         entering formula for the Z8 value to compute the very high </a:t>
            </a:r>
          </a:p>
          <a:p>
            <a:r>
              <a:rPr lang="en-US" sz="3200" dirty="0"/>
              <a:t>        ,high , mid, true , low</a:t>
            </a:r>
          </a:p>
          <a:p>
            <a:r>
              <a:rPr lang="en-US" sz="3200" dirty="0"/>
              <a:t>         the formula is = IF (Z8&gt;=5,”VERY HIGH “  </a:t>
            </a:r>
          </a:p>
          <a:p>
            <a:r>
              <a:rPr lang="en-US" sz="3200" dirty="0"/>
              <a:t>          Z8&gt;=4,”HIGH”,Z8&gt;=3,”MED”,TRUE,”LOW</a:t>
            </a:r>
          </a:p>
          <a:p>
            <a:r>
              <a:rPr lang="en-US" sz="3200" dirty="0"/>
              <a:t>       5. pivot table: </a:t>
            </a:r>
          </a:p>
          <a:p>
            <a:r>
              <a:rPr lang="en-US" sz="3200" dirty="0"/>
              <a:t>            using pivot table for showing the result through bar chart </a:t>
            </a:r>
          </a:p>
          <a:p>
            <a:r>
              <a:rPr lang="en-US" sz="3200" dirty="0"/>
              <a:t>        6. bar chart :</a:t>
            </a:r>
          </a:p>
          <a:p>
            <a:r>
              <a:rPr lang="en-US" sz="3200" dirty="0"/>
              <a:t>               bar chart is used for this data is 3D clustered chart  </a:t>
            </a:r>
          </a:p>
          <a:p>
            <a:endParaRPr lang="en-US"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8" name="Chart 7"/>
          <p:cNvGraphicFramePr/>
          <p:nvPr/>
        </p:nvGraphicFramePr>
        <p:xfrm>
          <a:off x="609600" y="8382000"/>
          <a:ext cx="45719" cy="381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EE868D93-3CD9-63F0-7B23-C57A3F120980}"/>
              </a:ext>
            </a:extLst>
          </p:cNvPr>
          <p:cNvGraphicFramePr>
            <a:graphicFrameLocks/>
          </p:cNvGraphicFramePr>
          <p:nvPr>
            <p:extLst>
              <p:ext uri="{D42A27DB-BD31-4B8C-83A1-F6EECF244321}">
                <p14:modId xmlns:p14="http://schemas.microsoft.com/office/powerpoint/2010/main" val="4081580177"/>
              </p:ext>
            </p:extLst>
          </p:nvPr>
        </p:nvGraphicFramePr>
        <p:xfrm>
          <a:off x="1828800" y="2514600"/>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10972800" cy="3447098"/>
          </a:xfrm>
        </p:spPr>
        <p:txBody>
          <a:bodyPr/>
          <a:lstStyle/>
          <a:p>
            <a:r>
              <a:rPr lang="en-US" sz="3200" dirty="0"/>
              <a:t>Utilizing Excel for analyzing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a:t>
            </a:r>
            <a:r>
              <a:rPr lang="en-US" sz="3200"/>
              <a:t>This facilitates detailed analysis and helps in identifying trends and patterns.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62000" y="152400"/>
            <a:ext cx="10681335" cy="75819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152400" y="914400"/>
            <a:ext cx="10972800" cy="5601533"/>
          </a:xfrm>
        </p:spPr>
        <p:txBody>
          <a:bodyPr/>
          <a:lstStyle/>
          <a:p>
            <a:r>
              <a:rPr lang="en-US" sz="2800" b="1" dirty="0"/>
              <a:t>Analyzing employee performance using </a:t>
            </a:r>
            <a:r>
              <a:rPr lang="en-US" sz="2800" b="1" dirty="0" err="1"/>
              <a:t>exel</a:t>
            </a:r>
            <a:r>
              <a:rPr lang="en-US" sz="2800" b="1" dirty="0"/>
              <a:t> </a:t>
            </a:r>
            <a:r>
              <a:rPr lang="en-US" sz="2800" b="1" dirty="0" err="1"/>
              <a:t>invovels</a:t>
            </a:r>
            <a:r>
              <a:rPr lang="en-US" sz="2800" b="1" dirty="0"/>
              <a:t> several </a:t>
            </a:r>
          </a:p>
          <a:p>
            <a:r>
              <a:rPr lang="en-US" sz="2800" b="1" dirty="0"/>
              <a:t>Step to collect ,organize ,and </a:t>
            </a:r>
            <a:r>
              <a:rPr lang="en-US" sz="2800" b="1" dirty="0" err="1"/>
              <a:t>evalute</a:t>
            </a:r>
            <a:r>
              <a:rPr lang="en-US" sz="2800" b="1" dirty="0"/>
              <a:t> data effectively. Here </a:t>
            </a:r>
          </a:p>
          <a:p>
            <a:r>
              <a:rPr lang="en-US" sz="2800" b="1" dirty="0"/>
              <a:t>a step -by-step guide to help you with this process:</a:t>
            </a:r>
          </a:p>
          <a:p>
            <a:pPr marL="514350" indent="-514350">
              <a:buAutoNum type="arabicPeriod"/>
            </a:pPr>
            <a:r>
              <a:rPr lang="en-US" sz="2800" b="1" dirty="0" err="1"/>
              <a:t>Difine</a:t>
            </a:r>
            <a:r>
              <a:rPr lang="en-US" sz="2800" b="1" dirty="0"/>
              <a:t> key performance indicators (KPIs)</a:t>
            </a:r>
          </a:p>
          <a:p>
            <a:pPr marL="514350" indent="-514350">
              <a:buAutoNum type="arabicPeriod"/>
            </a:pPr>
            <a:r>
              <a:rPr lang="en-US" sz="2800" b="1" dirty="0"/>
              <a:t>Enter data </a:t>
            </a:r>
          </a:p>
          <a:p>
            <a:pPr marL="514350" indent="-514350">
              <a:buAutoNum type="arabicPeriod"/>
            </a:pPr>
            <a:r>
              <a:rPr lang="en-US" sz="2800" b="1" dirty="0"/>
              <a:t>Collect data</a:t>
            </a:r>
          </a:p>
          <a:p>
            <a:pPr marL="514350" indent="-514350">
              <a:buAutoNum type="arabicPeriod"/>
            </a:pPr>
            <a:r>
              <a:rPr lang="en-US" sz="2800" b="1" dirty="0"/>
              <a:t>Set up your </a:t>
            </a:r>
            <a:r>
              <a:rPr lang="en-US" sz="2800" b="1" dirty="0" err="1"/>
              <a:t>exel</a:t>
            </a:r>
            <a:r>
              <a:rPr lang="en-US" sz="2800" b="1" dirty="0"/>
              <a:t> </a:t>
            </a:r>
            <a:r>
              <a:rPr lang="en-US" sz="2800" b="1" dirty="0" err="1"/>
              <a:t>spreedsheet</a:t>
            </a:r>
            <a:r>
              <a:rPr lang="en-US" sz="2800" b="1" dirty="0"/>
              <a:t> </a:t>
            </a:r>
          </a:p>
          <a:p>
            <a:pPr marL="514350" indent="-514350">
              <a:buAutoNum type="arabicPeriod"/>
            </a:pPr>
            <a:r>
              <a:rPr lang="en-US" sz="2800" b="1" dirty="0"/>
              <a:t>Calculate performance scores</a:t>
            </a:r>
          </a:p>
          <a:p>
            <a:pPr marL="514350" indent="-514350">
              <a:buAutoNum type="arabicPeriod"/>
            </a:pPr>
            <a:r>
              <a:rPr lang="en-US" sz="2800" b="1" dirty="0"/>
              <a:t>Conditional format  </a:t>
            </a:r>
          </a:p>
          <a:p>
            <a:pPr marL="514350" indent="-514350">
              <a:buAutoNum type="arabicPeriod"/>
            </a:pPr>
            <a:r>
              <a:rPr lang="en-US" sz="2800" b="1" dirty="0"/>
              <a:t>Use pivot table </a:t>
            </a:r>
          </a:p>
          <a:p>
            <a:pPr marL="514350" indent="-514350">
              <a:buAutoNum type="arabicPeriod"/>
            </a:pPr>
            <a:r>
              <a:rPr lang="en-US" sz="2800" b="1" dirty="0"/>
              <a:t>create  chart</a:t>
            </a:r>
          </a:p>
          <a:p>
            <a:pPr marL="514350" indent="-514350">
              <a:buAutoNum type="arabicPeriod"/>
            </a:pPr>
            <a:r>
              <a:rPr lang="en-US" sz="2800" b="1" dirty="0"/>
              <a:t>Analyze the data    </a:t>
            </a:r>
          </a:p>
          <a:p>
            <a:pPr marL="514350" indent="-514350">
              <a:buAutoNum type="arabicPeriod"/>
            </a:pPr>
            <a:r>
              <a:rPr lang="en-US" sz="2800" b="1" dirty="0"/>
              <a:t>Generate report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906000" y="4038600"/>
            <a:ext cx="2695575" cy="32004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2" name="Text Placeholder 11"/>
          <p:cNvSpPr>
            <a:spLocks noGrp="1"/>
          </p:cNvSpPr>
          <p:nvPr>
            <p:ph type="body" idx="1"/>
          </p:nvPr>
        </p:nvSpPr>
        <p:spPr>
          <a:xfrm>
            <a:off x="609600" y="1577340"/>
            <a:ext cx="10972800" cy="3447098"/>
          </a:xfrm>
        </p:spPr>
        <p:txBody>
          <a:bodyPr/>
          <a:lstStyle/>
          <a:p>
            <a:r>
              <a:rPr lang="en-US" sz="3200" dirty="0"/>
              <a:t>Objective:</a:t>
            </a:r>
          </a:p>
          <a:p>
            <a:r>
              <a:rPr lang="en-US" sz="3200" dirty="0"/>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9" name="Text Placeholder 8"/>
          <p:cNvSpPr>
            <a:spLocks noGrp="1"/>
          </p:cNvSpPr>
          <p:nvPr>
            <p:ph type="body" idx="1"/>
          </p:nvPr>
        </p:nvSpPr>
        <p:spPr>
          <a:xfrm>
            <a:off x="609600" y="1577340"/>
            <a:ext cx="10972800" cy="4924425"/>
          </a:xfrm>
        </p:spPr>
        <p:txBody>
          <a:bodyPr/>
          <a:lstStyle/>
          <a:p>
            <a:r>
              <a:rPr lang="en-US" sz="3200" dirty="0"/>
              <a:t>The  end users of an </a:t>
            </a:r>
            <a:r>
              <a:rPr lang="en-US" sz="3200" dirty="0" err="1"/>
              <a:t>empoyee</a:t>
            </a:r>
            <a:r>
              <a:rPr lang="en-US" sz="3200" dirty="0"/>
              <a:t> performance </a:t>
            </a:r>
            <a:r>
              <a:rPr lang="en-US" sz="3200" dirty="0" err="1"/>
              <a:t>analyse</a:t>
            </a:r>
            <a:r>
              <a:rPr lang="en-US" sz="3200" dirty="0"/>
              <a:t> </a:t>
            </a:r>
          </a:p>
          <a:p>
            <a:r>
              <a:rPr lang="en-US" sz="3200" dirty="0"/>
              <a:t>to tool typically include :</a:t>
            </a:r>
          </a:p>
          <a:p>
            <a:r>
              <a:rPr lang="en-US" sz="3200" dirty="0"/>
              <a:t>  1. Hr professionals</a:t>
            </a:r>
          </a:p>
          <a:p>
            <a:r>
              <a:rPr lang="en-US" sz="3200" dirty="0"/>
              <a:t>  2. managers/supervisor </a:t>
            </a:r>
          </a:p>
          <a:p>
            <a:r>
              <a:rPr lang="en-US" sz="3200" dirty="0"/>
              <a:t>  3. </a:t>
            </a:r>
            <a:r>
              <a:rPr lang="en-US" sz="3200" dirty="0" err="1"/>
              <a:t>empoyees</a:t>
            </a:r>
            <a:r>
              <a:rPr lang="en-US" sz="3200" dirty="0"/>
              <a:t> </a:t>
            </a:r>
          </a:p>
          <a:p>
            <a:r>
              <a:rPr lang="en-US" sz="3200" dirty="0"/>
              <a:t>  4. department heads</a:t>
            </a:r>
          </a:p>
          <a:p>
            <a:r>
              <a:rPr lang="en-US" sz="3200" dirty="0"/>
              <a:t>  5. senior leadership</a:t>
            </a:r>
          </a:p>
          <a:p>
            <a:r>
              <a:rPr lang="en-US" sz="3200" dirty="0"/>
              <a:t>  6. it teams </a:t>
            </a:r>
          </a:p>
          <a:p>
            <a:endParaRPr lang="en-US" sz="3200" dirty="0"/>
          </a:p>
          <a:p>
            <a:endParaRPr lang="en-US"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100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2057400" y="2057400"/>
            <a:ext cx="10134600" cy="3323987"/>
          </a:xfrm>
        </p:spPr>
        <p:txBody>
          <a:bodyPr/>
          <a:lstStyle/>
          <a:p>
            <a:r>
              <a:rPr lang="en-US" dirty="0"/>
              <a:t>                                    </a:t>
            </a:r>
            <a:r>
              <a:rPr lang="en-US" sz="3600" dirty="0"/>
              <a:t>conditional formatting – to high light to</a:t>
            </a:r>
          </a:p>
          <a:p>
            <a:r>
              <a:rPr lang="en-US" sz="3600" dirty="0"/>
              <a:t>                 the </a:t>
            </a:r>
            <a:r>
              <a:rPr lang="en-US" sz="3600" dirty="0" err="1"/>
              <a:t>missig</a:t>
            </a:r>
            <a:r>
              <a:rPr lang="en-US" sz="3600" dirty="0"/>
              <a:t> value                                                                                      </a:t>
            </a:r>
          </a:p>
          <a:p>
            <a:r>
              <a:rPr lang="en-US" sz="3600" dirty="0"/>
              <a:t>                 filtering – for removing missing value </a:t>
            </a:r>
          </a:p>
          <a:p>
            <a:r>
              <a:rPr lang="en-US" sz="3600" dirty="0"/>
              <a:t>                 pivot table –summary</a:t>
            </a:r>
          </a:p>
          <a:p>
            <a:r>
              <a:rPr lang="en-US" sz="3600" dirty="0"/>
              <a:t>                 graph –data visualize </a:t>
            </a:r>
          </a:p>
          <a:p>
            <a:r>
              <a:rPr lang="en-US" sz="3600" dirty="0"/>
              <a:t>                         </a:t>
            </a:r>
            <a:endParaRPr lang="en-US" sz="32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4431983"/>
          </a:xfrm>
        </p:spPr>
        <p:txBody>
          <a:bodyPr/>
          <a:lstStyle/>
          <a:p>
            <a:r>
              <a:rPr lang="en-US" sz="3200" dirty="0"/>
              <a:t>  employee= </a:t>
            </a:r>
            <a:r>
              <a:rPr lang="en-US" sz="3200" dirty="0" err="1"/>
              <a:t>edunet</a:t>
            </a:r>
            <a:r>
              <a:rPr lang="en-US" sz="3200" dirty="0"/>
              <a:t> dash board </a:t>
            </a:r>
          </a:p>
          <a:p>
            <a:r>
              <a:rPr lang="en-US" sz="3200" dirty="0"/>
              <a:t> 26 features </a:t>
            </a:r>
          </a:p>
          <a:p>
            <a:r>
              <a:rPr lang="en-US" sz="3200" dirty="0" err="1"/>
              <a:t>Emp</a:t>
            </a:r>
            <a:r>
              <a:rPr lang="en-US" sz="3200" dirty="0"/>
              <a:t> id-num</a:t>
            </a:r>
          </a:p>
          <a:p>
            <a:r>
              <a:rPr lang="en-US" sz="3200" dirty="0"/>
              <a:t>Name-text </a:t>
            </a:r>
          </a:p>
          <a:p>
            <a:r>
              <a:rPr lang="en-US" sz="3200" dirty="0"/>
              <a:t>Emp department</a:t>
            </a:r>
          </a:p>
          <a:p>
            <a:r>
              <a:rPr lang="en-US" sz="3200" dirty="0"/>
              <a:t>High light the missing value </a:t>
            </a:r>
            <a:r>
              <a:rPr lang="en-US" sz="3200" dirty="0" err="1"/>
              <a:t>thorugh</a:t>
            </a:r>
            <a:r>
              <a:rPr lang="en-US" sz="3200" dirty="0"/>
              <a:t> conditional format </a:t>
            </a:r>
          </a:p>
          <a:p>
            <a:r>
              <a:rPr lang="en-US" sz="3200" dirty="0"/>
              <a:t>Performance level </a:t>
            </a:r>
          </a:p>
          <a:p>
            <a:r>
              <a:rPr lang="en-US" sz="3200" dirty="0"/>
              <a:t>Gender- male female </a:t>
            </a:r>
          </a:p>
          <a:p>
            <a:r>
              <a:rPr lang="en-US" sz="3200" dirty="0"/>
              <a:t>Employee rating -num</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609600" y="1577340"/>
            <a:ext cx="10972800" cy="1107996"/>
          </a:xfrm>
        </p:spPr>
        <p:txBody>
          <a:bodyPr/>
          <a:lstStyle/>
          <a:p>
            <a:pPr marL="742950" indent="-742950" algn="l">
              <a:buFont typeface="Arial" pitchFamily="34" charset="0"/>
              <a:buChar char="•"/>
            </a:pPr>
            <a:r>
              <a:rPr lang="en-US" sz="3600" dirty="0"/>
              <a:t>   performance level = IF (Z8&gt;=5,”VERY HIGH “</a:t>
            </a:r>
          </a:p>
          <a:p>
            <a:pPr marL="742950" indent="-742950" algn="l">
              <a:buFont typeface="Arial" pitchFamily="34" charset="0"/>
              <a:buChar char="•"/>
            </a:pPr>
            <a:r>
              <a:rPr lang="en-US" sz="3600" dirty="0"/>
              <a:t>   Z8&gt;=4,”HIGH”,Z8&gt;=3,”MED”,TRUE,”LOW”)</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23487818</TotalTime>
  <Words>612</Words>
  <Application>Microsoft Office PowerPoint</Application>
  <PresentationFormat>Widescreen</PresentationFormat>
  <Paragraphs>106</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 Tamilselvi T. Tamilselvi</cp:lastModifiedBy>
  <cp:revision>90</cp:revision>
  <dcterms:created xsi:type="dcterms:W3CDTF">2024-03-29T15:07:22Z</dcterms:created>
  <dcterms:modified xsi:type="dcterms:W3CDTF">2024-09-09T06:39:57Z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