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S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[TS PROJECT.xlsx]Sheet5!PivotTable19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Sum of SALARY by COMPANY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Cheerper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Sheet5!$A$5:$A$10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Sheet5!$B$5:$B$10</c:f>
              <c:numCache>
                <c:formatCode>General</c:formatCode>
                <c:ptCount val="6"/>
                <c:pt idx="1">
                  <c:v>119684.9132745471</c:v>
                </c:pt>
                <c:pt idx="4">
                  <c:v>106540.15446138399</c:v>
                </c:pt>
                <c:pt idx="5">
                  <c:v>155125.05310476699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E-405C-9B18-7F1212F1F56F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Glasses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Sheet5!$A$5:$A$10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Sheet5!$C$5:$C$10</c:f>
              <c:numCache>
                <c:formatCode>General</c:formatCode>
                <c:ptCount val="6"/>
                <c:pt idx="0">
                  <c:v>49092.147458121697</c:v>
                </c:pt>
                <c:pt idx="1">
                  <c:v>68074.971354126596</c:v>
                </c:pt>
                <c:pt idx="2">
                  <c:v>328435.87468648818</c:v>
                </c:pt>
                <c:pt idx="4">
                  <c:v>370922.96953838103</c:v>
                </c:pt>
                <c:pt idx="5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E-405C-9B18-7F1212F1F56F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Pear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Sheet5!$A$5:$A$10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Sheet5!$D$5:$D$10</c:f>
              <c:numCache>
                <c:formatCode>General</c:formatCode>
                <c:ptCount val="6"/>
                <c:pt idx="2">
                  <c:v>225350.597143483</c:v>
                </c:pt>
                <c:pt idx="3">
                  <c:v>115645.633795949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1E-405C-9B18-7F1212F1F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21654943"/>
        <c:axId val="1521652031"/>
      </c:barChart>
      <c:catAx>
        <c:axId val="1521654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652031"/>
        <c:crosses val="autoZero"/>
        <c:auto val="1"/>
        <c:lblAlgn val="ctr"/>
        <c:lblOffset val="100"/>
        <c:noMultiLvlLbl val="0"/>
      </c:catAx>
      <c:valAx>
        <c:axId val="152165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165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313203"/>
            <a:ext cx="9408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A. TAMIL SELVI</a:t>
            </a:r>
            <a:endParaRPr lang="en-US" sz="2400" dirty="0"/>
          </a:p>
          <a:p>
            <a:r>
              <a:rPr lang="en-US" sz="2400" dirty="0"/>
              <a:t>REGISTER NO: 2213391042063 , 8B4F6CF967B6F54A4F741458AD68F6BD</a:t>
            </a:r>
          </a:p>
          <a:p>
            <a:r>
              <a:rPr lang="en-US" sz="2400" dirty="0"/>
              <a:t>DEPARTMENT</a:t>
            </a:r>
            <a:r>
              <a:rPr lang="en-US" sz="2400" dirty="0" smtClean="0"/>
              <a:t>: BACHELOR OF COMMERCE (CORPORATE SECRETARYSHIP)</a:t>
            </a:r>
            <a:endParaRPr lang="en-US" sz="2400" dirty="0"/>
          </a:p>
          <a:p>
            <a:r>
              <a:rPr lang="en-US" sz="2400" dirty="0" smtClean="0"/>
              <a:t>COLLEGE: QUEEN MARY’S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69247"/>
              </p:ext>
            </p:extLst>
          </p:nvPr>
        </p:nvGraphicFramePr>
        <p:xfrm>
          <a:off x="609600" y="1485900"/>
          <a:ext cx="7835897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178">
                  <a:extLst>
                    <a:ext uri="{9D8B030D-6E8A-4147-A177-3AD203B41FA5}">
                      <a16:colId xmlns:a16="http://schemas.microsoft.com/office/drawing/2014/main" val="656955250"/>
                    </a:ext>
                  </a:extLst>
                </a:gridCol>
                <a:gridCol w="1087590">
                  <a:extLst>
                    <a:ext uri="{9D8B030D-6E8A-4147-A177-3AD203B41FA5}">
                      <a16:colId xmlns:a16="http://schemas.microsoft.com/office/drawing/2014/main" val="2923222169"/>
                    </a:ext>
                  </a:extLst>
                </a:gridCol>
                <a:gridCol w="877935">
                  <a:extLst>
                    <a:ext uri="{9D8B030D-6E8A-4147-A177-3AD203B41FA5}">
                      <a16:colId xmlns:a16="http://schemas.microsoft.com/office/drawing/2014/main" val="914507804"/>
                    </a:ext>
                  </a:extLst>
                </a:gridCol>
                <a:gridCol w="877935">
                  <a:extLst>
                    <a:ext uri="{9D8B030D-6E8A-4147-A177-3AD203B41FA5}">
                      <a16:colId xmlns:a16="http://schemas.microsoft.com/office/drawing/2014/main" val="2154548327"/>
                    </a:ext>
                  </a:extLst>
                </a:gridCol>
                <a:gridCol w="877935">
                  <a:extLst>
                    <a:ext uri="{9D8B030D-6E8A-4147-A177-3AD203B41FA5}">
                      <a16:colId xmlns:a16="http://schemas.microsoft.com/office/drawing/2014/main" val="3584935440"/>
                    </a:ext>
                  </a:extLst>
                </a:gridCol>
                <a:gridCol w="956555">
                  <a:extLst>
                    <a:ext uri="{9D8B030D-6E8A-4147-A177-3AD203B41FA5}">
                      <a16:colId xmlns:a16="http://schemas.microsoft.com/office/drawing/2014/main" val="4135565008"/>
                    </a:ext>
                  </a:extLst>
                </a:gridCol>
                <a:gridCol w="877935">
                  <a:extLst>
                    <a:ext uri="{9D8B030D-6E8A-4147-A177-3AD203B41FA5}">
                      <a16:colId xmlns:a16="http://schemas.microsoft.com/office/drawing/2014/main" val="3231039980"/>
                    </a:ext>
                  </a:extLst>
                </a:gridCol>
                <a:gridCol w="1244834">
                  <a:extLst>
                    <a:ext uri="{9D8B030D-6E8A-4147-A177-3AD203B41FA5}">
                      <a16:colId xmlns:a16="http://schemas.microsoft.com/office/drawing/2014/main" val="30927085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27805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BigData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Design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Search Engine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Support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9194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Cheerper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119684.9133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106540.1545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155125.0531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381350.1208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20134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Glasses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49092.14746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68074.97135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328435.8747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370922.9695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856525.963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584718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225350.5971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115645.6338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340996.2309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196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49092.14746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187759.8846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553786.4718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115645.6338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477463.124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195125.0531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1578872.315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648361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468119"/>
              </p:ext>
            </p:extLst>
          </p:nvPr>
        </p:nvGraphicFramePr>
        <p:xfrm>
          <a:off x="747837" y="2745988"/>
          <a:ext cx="4196541" cy="389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972712"/>
              </p:ext>
            </p:extLst>
          </p:nvPr>
        </p:nvGraphicFramePr>
        <p:xfrm>
          <a:off x="5148949" y="3810002"/>
          <a:ext cx="4385576" cy="213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788">
                  <a:extLst>
                    <a:ext uri="{9D8B030D-6E8A-4147-A177-3AD203B41FA5}">
                      <a16:colId xmlns:a16="http://schemas.microsoft.com/office/drawing/2014/main" val="3282123613"/>
                    </a:ext>
                  </a:extLst>
                </a:gridCol>
                <a:gridCol w="723664">
                  <a:extLst>
                    <a:ext uri="{9D8B030D-6E8A-4147-A177-3AD203B41FA5}">
                      <a16:colId xmlns:a16="http://schemas.microsoft.com/office/drawing/2014/main" val="1626081163"/>
                    </a:ext>
                  </a:extLst>
                </a:gridCol>
                <a:gridCol w="584162">
                  <a:extLst>
                    <a:ext uri="{9D8B030D-6E8A-4147-A177-3AD203B41FA5}">
                      <a16:colId xmlns:a16="http://schemas.microsoft.com/office/drawing/2014/main" val="1604472528"/>
                    </a:ext>
                  </a:extLst>
                </a:gridCol>
                <a:gridCol w="584162">
                  <a:extLst>
                    <a:ext uri="{9D8B030D-6E8A-4147-A177-3AD203B41FA5}">
                      <a16:colId xmlns:a16="http://schemas.microsoft.com/office/drawing/2014/main" val="640447161"/>
                    </a:ext>
                  </a:extLst>
                </a:gridCol>
                <a:gridCol w="584162">
                  <a:extLst>
                    <a:ext uri="{9D8B030D-6E8A-4147-A177-3AD203B41FA5}">
                      <a16:colId xmlns:a16="http://schemas.microsoft.com/office/drawing/2014/main" val="530285799"/>
                    </a:ext>
                  </a:extLst>
                </a:gridCol>
                <a:gridCol w="636476">
                  <a:extLst>
                    <a:ext uri="{9D8B030D-6E8A-4147-A177-3AD203B41FA5}">
                      <a16:colId xmlns:a16="http://schemas.microsoft.com/office/drawing/2014/main" val="3227477996"/>
                    </a:ext>
                  </a:extLst>
                </a:gridCol>
                <a:gridCol w="584162">
                  <a:extLst>
                    <a:ext uri="{9D8B030D-6E8A-4147-A177-3AD203B41FA5}">
                      <a16:colId xmlns:a16="http://schemas.microsoft.com/office/drawing/2014/main" val="2998195868"/>
                    </a:ext>
                  </a:extLst>
                </a:gridCol>
              </a:tblGrid>
              <a:tr h="4266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DEPARTMENT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0590183"/>
                  </a:ext>
                </a:extLst>
              </a:tr>
              <a:tr h="4266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COMPANY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BigData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Design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Search Engine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Support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831448"/>
                  </a:ext>
                </a:extLst>
              </a:tr>
              <a:tr h="4266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Cheerper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119684.9133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106540.1545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155125.0531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2955406"/>
                  </a:ext>
                </a:extLst>
              </a:tr>
              <a:tr h="4266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Glasses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49092.14746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68074.97135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328435.8747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370922.9695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500291"/>
                  </a:ext>
                </a:extLst>
              </a:tr>
              <a:tr h="4266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225350.5971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115645.6338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1655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4070" y="16002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pivot table and graph indicate that </a:t>
            </a:r>
            <a:r>
              <a:rPr lang="en-US" sz="2400" b="1" dirty="0"/>
              <a:t>Design</a:t>
            </a:r>
            <a:r>
              <a:rPr lang="en-US" sz="2400" dirty="0"/>
              <a:t> and </a:t>
            </a:r>
            <a:r>
              <a:rPr lang="en-US" sz="2400" b="1" dirty="0"/>
              <a:t>Search Engine</a:t>
            </a:r>
            <a:r>
              <a:rPr lang="en-US" sz="2400" dirty="0"/>
              <a:t> departments receive the highest salary allocations across all companies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/>
              <a:t>Glasses</a:t>
            </a:r>
            <a:r>
              <a:rPr lang="en-US" sz="2400" dirty="0"/>
              <a:t> has the most balanced distribution of salaries across multiple departments, while </a:t>
            </a:r>
            <a:r>
              <a:rPr lang="en-US" sz="2400" b="1" dirty="0"/>
              <a:t>Pear</a:t>
            </a:r>
            <a:r>
              <a:rPr lang="en-US" sz="2400" dirty="0"/>
              <a:t> focuses heavily on </a:t>
            </a:r>
            <a:r>
              <a:rPr lang="en-US" sz="2400" b="1" dirty="0"/>
              <a:t>Design</a:t>
            </a:r>
            <a:r>
              <a:rPr lang="en-US" sz="2400" dirty="0"/>
              <a:t> and </a:t>
            </a:r>
            <a:r>
              <a:rPr lang="en-US" sz="2400" b="1" dirty="0"/>
              <a:t>Sales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err="1" smtClean="0"/>
              <a:t>Cheerper</a:t>
            </a:r>
            <a:r>
              <a:rPr lang="en-US" sz="2400" dirty="0" smtClean="0"/>
              <a:t> </a:t>
            </a:r>
            <a:r>
              <a:rPr lang="en-US" sz="2400" dirty="0"/>
              <a:t>shows significant investment in </a:t>
            </a:r>
            <a:r>
              <a:rPr lang="en-US" sz="2400" b="1" dirty="0"/>
              <a:t>Search Engine</a:t>
            </a:r>
            <a:r>
              <a:rPr lang="en-US" sz="2400" dirty="0"/>
              <a:t> and </a:t>
            </a:r>
            <a:r>
              <a:rPr lang="en-US" sz="2400" b="1" dirty="0"/>
              <a:t>Support</a:t>
            </a:r>
            <a:r>
              <a:rPr lang="en-US" sz="2400" dirty="0"/>
              <a:t> but none in AI or Sales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Overall, </a:t>
            </a:r>
            <a:r>
              <a:rPr lang="en-US" sz="2400" b="1" dirty="0"/>
              <a:t>Design</a:t>
            </a:r>
            <a:r>
              <a:rPr lang="en-US" sz="2400" dirty="0"/>
              <a:t> leads in total salary distribution.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Employee Dataset 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42619" y="1975038"/>
            <a:ext cx="6019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salary distribution across different departments (AI, Big Data, Design, Sales, Search Engine, and Support) for the companies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Cheerper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Glasses, and Pear.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any significant disparities in salary allocations among the departments and companies.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which departments and companies have the highest or lowest salary expenditures.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potential imbalances and prioritizations in salary distribution that might indicate each company’s strategic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488" y="21336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project involves analyzing salary distribution across six departments (AI, Big Data, Design, Sales, Search Engine, and Support) for three companies: </a:t>
            </a:r>
            <a:r>
              <a:rPr lang="en-US" dirty="0" err="1"/>
              <a:t>Cheerper</a:t>
            </a:r>
            <a:r>
              <a:rPr lang="en-US" dirty="0"/>
              <a:t>, Glasses, and Pear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Pivot Table provides a detailed breakdown of the total salaries allocated by each company within these departments, revealing disparities and focus areas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graph visually represents this data, highlighting significant salary contributions by department for each company.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analysis aims to uncover patterns in departmental investments and strategic priorities across the companies based on their salary allocations.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3900" y="1713583"/>
            <a:ext cx="96393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data for strategic decision-making, focusing on where to allocate resources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Analysts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the salary distribution to ensure it aligns with the company’s financial objectives.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Managers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 and benchmark salaries to maintain fairness and competitiveness within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Heads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Review salary allocations within their departments to justify budgets and plan for future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Consultants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 insights and recommendations based on the salary data to optimize company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19475" y="2925921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Summarizes and organizes data for easy comparison of salary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Visualizes the summarized data, highlighting key trends and differences in salary allocation across departments and companies.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400" y="1339335"/>
            <a:ext cx="7848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table shows total salary sums for different departments (AI, Big Data, Design, Sales, Search Engine, Support) across three companies: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Cheerper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Glasses, and Pear.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company's salary totals are broken down by department, with a grand total for each company and overall.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bar graph visually represents these salary sums by company, using different colors for each department.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highlights how salary distribution varies across departments and companies.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4826" y="1055583"/>
            <a:ext cx="107442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Kaggle's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and log in or sign up.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a relevant dataset related to salaries, companies, and departments.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the dataset in CSV format.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Import to Excel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Microsoft Excel.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downloaded CSV file by clicking on "Data" &gt; "Get Data" &gt; "From Text/CSV".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clean the data if necessary, ensuring that columns like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Salary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are clearly labeled.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Pivot 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your data range and go to "Insert" &gt; "PivotTable".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the "Rows" section and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the "Columns" section.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Salary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the "Values" section to sum the salaries.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pivot table will now display the total salary for each department by company.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Customizing the Pivot Table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 the data as needed, such as adjusting number formats to currency.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"Grand Total" option to sum across rows and columns for an overall total.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Graph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pivot table data.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"Insert" &gt; "Column Chart" to create a bar graph.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 the graph by adding titles, adjusting colors, and setting axis labels.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Adjustments and Analysis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both the pivot table and the graph to ensure they accurately represent the data.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results, observing how salaries vary by department across companies.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and share your Excel file with others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894</Words>
  <Application>Microsoft Office PowerPoint</Application>
  <PresentationFormat>Widescreen</PresentationFormat>
  <Paragraphs>148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Tamilselvi Arumugam</cp:lastModifiedBy>
  <cp:revision>20</cp:revision>
  <dcterms:created xsi:type="dcterms:W3CDTF">2024-03-29T15:07:22Z</dcterms:created>
  <dcterms:modified xsi:type="dcterms:W3CDTF">2024-08-29T13:18:22Z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