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60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6D25-3F6B-C5A6-53AF-27CE0B6F1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70" y="129135"/>
            <a:ext cx="10066118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Machine Learning -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B877B-6FDB-F9DF-9353-71A722D1A0DF}"/>
              </a:ext>
            </a:extLst>
          </p:cNvPr>
          <p:cNvSpPr txBox="1"/>
          <p:nvPr/>
        </p:nvSpPr>
        <p:spPr>
          <a:xfrm>
            <a:off x="1008993" y="1939159"/>
            <a:ext cx="12076386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Similar Datapoints into based on inherit patterns and similarities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Groupings can be done within data not from external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 or Similarity between the datapoints calculated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Defined Library can be modified at runtime also by using Virtual Environment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683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66CB-FDED-E7E9-88E6-7726F1E3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5058-E326-3C62-D141-397E06244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517" y="247122"/>
            <a:ext cx="7064477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Mean shift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65FFBC-AAC7-C6DD-7458-910810713A97}"/>
              </a:ext>
            </a:extLst>
          </p:cNvPr>
          <p:cNvSpPr txBox="1"/>
          <p:nvPr/>
        </p:nvSpPr>
        <p:spPr>
          <a:xfrm>
            <a:off x="979497" y="1614695"/>
            <a:ext cx="12076386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Centroid based Algorithm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Datapoints will be located themselves with the centroid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repeats for centroids and new centroids appears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centroids moves to higher density region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stops when change in centroids is small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clusters determines by Algorithm not in advance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998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6484D-3F88-BCD2-704E-2D5C3554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011F-C3A3-8BFA-EF16-945D33CF1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542" y="129135"/>
            <a:ext cx="8589246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Mean shift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5CF08C-92B1-7A91-D64F-F1756A33BD52}"/>
              </a:ext>
            </a:extLst>
          </p:cNvPr>
          <p:cNvSpPr txBox="1"/>
          <p:nvPr/>
        </p:nvSpPr>
        <p:spPr>
          <a:xfrm>
            <a:off x="1506333" y="1119352"/>
            <a:ext cx="898545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determines the number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effective for datasets with varying densities.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expensive, especially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produce many small clusters or have difficulty converging on some datasets.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B3C1F2A-C348-531E-F6B5-6DC99174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115EB4-3272-DD54-A5AE-3C50604BB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192" y="4289452"/>
            <a:ext cx="5710698" cy="117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56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86646-98CC-8E6F-7DFC-1439FCB8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476A-03EA-C664-C2DD-7D20AE04C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529" y="0"/>
            <a:ext cx="9105439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Mean shift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46C0EC-2A07-D7CA-1DD3-530986A3BEA3}"/>
              </a:ext>
            </a:extLst>
          </p:cNvPr>
          <p:cNvSpPr txBox="1"/>
          <p:nvPr/>
        </p:nvSpPr>
        <p:spPr>
          <a:xfrm>
            <a:off x="861509" y="1358388"/>
            <a:ext cx="5583536" cy="175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AABF2-6295-02A3-CD4C-7B2116B6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78" y="1631623"/>
            <a:ext cx="4535436" cy="35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3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9BAB9-E29F-AFEA-C516-F6455E9DF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B127-2BD7-A8A1-B72F-EF2D30990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517" y="247122"/>
            <a:ext cx="7064477" cy="9902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Spectral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3A286-35D6-3514-F400-59C60DC852DA}"/>
              </a:ext>
            </a:extLst>
          </p:cNvPr>
          <p:cNvSpPr txBox="1"/>
          <p:nvPr/>
        </p:nvSpPr>
        <p:spPr>
          <a:xfrm>
            <a:off x="979497" y="1614695"/>
            <a:ext cx="12076386" cy="5794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 datapoints based on similarity into clusters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Eigenvalues and Eigenvectors used to forecast low dimensions space for clustering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Datapoints are represented as nodes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represented as edge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229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D769B-0714-C7F2-0C3E-1B2BB5B91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90F7-1B27-0909-B1F7-8C166FD2D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542" y="129135"/>
            <a:ext cx="8589246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spectral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31EBD9-6E0F-C964-8E7B-9EA735D7E817}"/>
              </a:ext>
            </a:extLst>
          </p:cNvPr>
          <p:cNvSpPr txBox="1"/>
          <p:nvPr/>
        </p:nvSpPr>
        <p:spPr>
          <a:xfrm>
            <a:off x="1506333" y="1119353"/>
            <a:ext cx="898545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615888C-2023-26A5-B3DD-B055E7654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2091D1-6824-BFDC-B8FF-9D9C0C724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94" y="4289452"/>
            <a:ext cx="5843280" cy="95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23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E17C-ECDD-E4CA-6BCF-DC9496DD8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0DC78-C3DF-1226-9C1C-622C70218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529" y="0"/>
            <a:ext cx="9105439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Spectral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A59CB6-833C-703F-95DD-152BEB49BAF3}"/>
              </a:ext>
            </a:extLst>
          </p:cNvPr>
          <p:cNvSpPr txBox="1"/>
          <p:nvPr/>
        </p:nvSpPr>
        <p:spPr>
          <a:xfrm>
            <a:off x="861509" y="1358388"/>
            <a:ext cx="5583536" cy="175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A548A2-F64A-BF5D-6D94-A314AB1DF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748" y="1358388"/>
            <a:ext cx="5754944" cy="459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00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AD91C-D507-1F43-EA26-61AA239D9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B0573-16F5-851D-C3DB-2A464CBA5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517" y="247122"/>
            <a:ext cx="7064477" cy="99021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DBScan</a:t>
            </a:r>
            <a:r>
              <a:rPr lang="en-IN" dirty="0">
                <a:solidFill>
                  <a:srgbClr val="0070C0"/>
                </a:solidFill>
              </a:rPr>
              <a:t>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9CA53-47B7-284A-2DC1-051F8CD42031}"/>
              </a:ext>
            </a:extLst>
          </p:cNvPr>
          <p:cNvSpPr txBox="1"/>
          <p:nvPr/>
        </p:nvSpPr>
        <p:spPr>
          <a:xfrm>
            <a:off x="979497" y="1614695"/>
            <a:ext cx="12076386" cy="637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Density-Based Spatial Clustering of Applications with Noise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points that are closely packed together in dataspace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clusters can be found in any shape and convex shaped</a:t>
            </a:r>
            <a:r>
              <a:rPr lang="en-IN" dirty="0"/>
              <a:t>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views clusters as areas of high density separated by areas of low density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core samples of high density and expands clusters from them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7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F586F-6C20-7AC8-544F-FFC09CDD2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005D8-6611-512D-BAFE-B278C7E4C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542" y="129135"/>
            <a:ext cx="8589246" cy="99021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DBScan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87B85FD-881C-4305-7412-24EB362F8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99A5A5-4CC7-2FF4-E547-F60912717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001" y="2216558"/>
            <a:ext cx="6909014" cy="99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29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13047-15E6-99B2-6FAA-C0E3707E6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1C4F-61A5-08DA-5901-9E1603431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529" y="0"/>
            <a:ext cx="9105439" cy="99021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DBScan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D6BA22-EC0D-7F67-EFDD-E8661DCC0FB8}"/>
              </a:ext>
            </a:extLst>
          </p:cNvPr>
          <p:cNvSpPr txBox="1"/>
          <p:nvPr/>
        </p:nvSpPr>
        <p:spPr>
          <a:xfrm>
            <a:off x="294968" y="1220639"/>
            <a:ext cx="7610168" cy="4416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key concepts: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Points:	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minimum number of other points with specified distance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Border Points: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within the distance of core point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Points</a:t>
            </a: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neither core points nor border points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984767-C3DE-DE8E-269A-5D9F7158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413" y="1220639"/>
            <a:ext cx="4857750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83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4133D-869E-891B-8012-286A3B7B3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8DF6-DC37-40BF-77E2-DC6AC8631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517" y="247122"/>
            <a:ext cx="7064477" cy="99021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HDBScan</a:t>
            </a:r>
            <a:r>
              <a:rPr lang="en-IN" dirty="0">
                <a:solidFill>
                  <a:srgbClr val="0070C0"/>
                </a:solidFill>
              </a:rPr>
              <a:t> 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D0CC30-46D7-33A6-2204-1A918A606466}"/>
              </a:ext>
            </a:extLst>
          </p:cNvPr>
          <p:cNvSpPr txBox="1"/>
          <p:nvPr/>
        </p:nvSpPr>
        <p:spPr>
          <a:xfrm>
            <a:off x="979497" y="1614695"/>
            <a:ext cx="12076386" cy="637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Density-Based Spatial Clustering of Applications with Noise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 criterion is globally homogeneous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the minimum spanning Tree from fully connected mutual reachability graph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cuts the edges with highest weight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55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5824B-7E1C-74B0-F177-C295B9081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2915-6FC4-EE4B-BBD7-2AB785594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946" y="142218"/>
            <a:ext cx="11603420" cy="9902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Machine Learning – Clustering - Methods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C2A01-C3E4-29A5-F10C-69BE67A00396}"/>
              </a:ext>
            </a:extLst>
          </p:cNvPr>
          <p:cNvSpPr txBox="1"/>
          <p:nvPr/>
        </p:nvSpPr>
        <p:spPr>
          <a:xfrm>
            <a:off x="1923393" y="1513490"/>
            <a:ext cx="11035861" cy="637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K-Means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Affinity Propagation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Mean-Shift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Clustering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Clustering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DBSCAN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HDBSCAN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BIRCH</a:t>
            </a: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D83892-59CE-4C06-52E0-C36C00E85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066" y="1741596"/>
            <a:ext cx="659130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51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A99B8-3C01-731A-79E6-1A929824B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86FE-A3F5-2867-D90A-1E39F61A6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542" y="129135"/>
            <a:ext cx="8589246" cy="99021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HDBScan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9E6A7F4-D95C-17D2-FA51-73F617211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58F4F9-9933-CF48-1251-BEDF7339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504" y="2020530"/>
            <a:ext cx="5187284" cy="17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8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88E8A-1994-57E4-29AE-259B7C91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D5CD-0443-B1F6-7783-3168F248E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0529" y="0"/>
            <a:ext cx="9105439" cy="990217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HDBScan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D4F1D-9A69-AC9C-F4A1-7BC41547F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233" y="1103517"/>
            <a:ext cx="6543675" cy="547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8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A1455-C17D-7AB3-C6DC-76726B332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8245-79C3-AF64-1BEE-4D22B15A7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517" y="247122"/>
            <a:ext cx="7064477" cy="9902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OPTICS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713A3-5F31-7BCD-1757-030DAC3B2C56}"/>
              </a:ext>
            </a:extLst>
          </p:cNvPr>
          <p:cNvSpPr txBox="1"/>
          <p:nvPr/>
        </p:nvSpPr>
        <p:spPr>
          <a:xfrm>
            <a:off x="979497" y="1614695"/>
            <a:ext cx="12076386" cy="867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Points To Identify the Clustering Structure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Density Based Clustering algorithm, similar to DBSCAN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handle datasets with varying densities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calculates the ‘core distance’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determines the maximum of the core distance of one point and the actual distance between 2 points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Reachability point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and Ranges identifies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741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F2D56-89D1-C560-BF61-21C16C6C0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628D-49F8-D432-D98A-C76A528DE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615831"/>
            <a:ext cx="8589246" cy="9902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OPTICS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B8BA2FE-CF1F-FBBC-71DB-8F1555D2E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83C51C-CA83-30C0-4F71-DFFDAA42E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8344" y="2423344"/>
            <a:ext cx="5650906" cy="116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29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F09C-D8BC-EFA0-1F9B-043D3C23A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F454-8792-777C-12C0-0EEA25DCD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923" y="0"/>
            <a:ext cx="8132045" cy="9902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OPTICS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FB4C05-795A-E02A-D296-CFEA7FCFF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272" y="1108204"/>
            <a:ext cx="6510644" cy="57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756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831E0-1823-3E9B-0945-290FF34CA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37D9F-E375-12DA-4768-8280BBB70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38517" y="247122"/>
            <a:ext cx="7064477" cy="9902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BIRCH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>
                <a:solidFill>
                  <a:srgbClr val="7030A0"/>
                </a:solidFill>
              </a:rPr>
              <a:t>clustering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BF563-3476-C3F4-4F25-6E53756D8342}"/>
              </a:ext>
            </a:extLst>
          </p:cNvPr>
          <p:cNvSpPr txBox="1"/>
          <p:nvPr/>
        </p:nvSpPr>
        <p:spPr>
          <a:xfrm>
            <a:off x="979497" y="1614695"/>
            <a:ext cx="12076386" cy="8679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Iterative Reducing and Clustering using Hierarchies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datasets can be clustered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is formed from the summary of datapoints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data into Tree-like structure called Clustering Feature tree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clustering algorithm on the leaves of CF Tree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 Tree has number of subclusters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Subclusters located in the Non terminal CF Tree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215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6B147-FF55-DC7D-DBA4-4D4E743BB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0568-7F38-1514-8F02-A4EABE840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615831"/>
            <a:ext cx="8589246" cy="9902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BIRCH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FD67D4A-C863-9BEB-E657-D41FFD1018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4FC9A6-412A-9DA0-5727-91E86B5B0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93" y="5185786"/>
            <a:ext cx="3784958" cy="130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743CBA-CB7E-6F70-23A3-B67AB42F7C7C}"/>
              </a:ext>
            </a:extLst>
          </p:cNvPr>
          <p:cNvSpPr txBox="1"/>
          <p:nvPr/>
        </p:nvSpPr>
        <p:spPr>
          <a:xfrm>
            <a:off x="466263" y="1630967"/>
            <a:ext cx="1161266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number of data values in the cluster.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Sum </a:t>
            </a: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individual coordinates. This is a measure of the location of the cluster.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 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Squared Sum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sum of the squared coordinates. This is a measure of the spread of the cluster.</a:t>
            </a:r>
          </a:p>
          <a:p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8942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600D1-AB2A-0F6E-A34A-5E697680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388E4-F2FB-240B-AD6A-981C8F6D47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3923" y="0"/>
            <a:ext cx="8132045" cy="99021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BIRCH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C5181D-BAF3-3FBF-3AD6-19C4286A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3923" y="1565173"/>
            <a:ext cx="5231223" cy="40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6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22146-1E42-1CF0-96A5-0190184E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28B83-4637-7AF2-3CBB-51808F8F7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5670" y="129135"/>
            <a:ext cx="10066118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Clustering Evaluation metrics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8AAE3C-EB69-97CE-7664-80370FD789B7}"/>
              </a:ext>
            </a:extLst>
          </p:cNvPr>
          <p:cNvSpPr txBox="1"/>
          <p:nvPr/>
        </p:nvSpPr>
        <p:spPr>
          <a:xfrm>
            <a:off x="-579464" y="1349043"/>
            <a:ext cx="12076386" cy="6948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Rand index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Mutual Information based scores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Homogeneity, completeness and V-measure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Fowlkes-Mallows scores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Silhouette Coefficient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Calinski-Harabasz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Index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Davies-Bouldin Index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Contingency Matrix</a:t>
            </a:r>
          </a:p>
          <a:p>
            <a:pPr marL="2628900" lvl="5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Pair Confusion Matrix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580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68FA6-046E-40DD-6BAE-735F3C4D8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CE48-8434-3150-E424-0646D3A07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4270" y="129135"/>
            <a:ext cx="8397517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K-Means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B77741-3493-52A8-1E08-B03C49000C11}"/>
              </a:ext>
            </a:extLst>
          </p:cNvPr>
          <p:cNvSpPr txBox="1"/>
          <p:nvPr/>
        </p:nvSpPr>
        <p:spPr>
          <a:xfrm>
            <a:off x="1008993" y="1939159"/>
            <a:ext cx="12076386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Similarity based grouping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Inertia concept, samples are separated into n groups of equal variance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Euclidean distance used for measuring distance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Centroids or Mean is calculated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Item categorized with near centroid by iterating all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38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A68CD-94A9-D571-6F11-CE2C33E86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20B3-B8B0-2B56-8BE1-D76986B0A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542" y="129135"/>
            <a:ext cx="8589246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K-Means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BFDC8-D8BB-0FEA-88FA-DD966C986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92" y="2001172"/>
            <a:ext cx="8237743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571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5804-4D29-24F4-FA77-1A8687793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09D22-8A52-DE2A-01CA-4A8A618AE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1470" y="129135"/>
            <a:ext cx="7940317" cy="990217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K-Means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ECBABB-32B2-B8D0-2D42-AADCA6638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618" y="1358388"/>
            <a:ext cx="5391150" cy="3905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12B8D0-2C1C-77B9-D9D0-D2BE1CE48AD6}"/>
              </a:ext>
            </a:extLst>
          </p:cNvPr>
          <p:cNvSpPr txBox="1"/>
          <p:nvPr/>
        </p:nvSpPr>
        <p:spPr>
          <a:xfrm>
            <a:off x="861509" y="1358388"/>
            <a:ext cx="5583536" cy="4062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shows the dataset plots as cluster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Mark is the Centroid of each cluster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5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06720-EFFC-447D-BB13-B1B56E90E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E518-63F6-7BF0-D2E8-38BE0A79C6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678" y="129135"/>
            <a:ext cx="9828110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Affinity Propagation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EB8D68-C9FB-3E23-682C-00E5B46B373D}"/>
              </a:ext>
            </a:extLst>
          </p:cNvPr>
          <p:cNvSpPr txBox="1"/>
          <p:nvPr/>
        </p:nvSpPr>
        <p:spPr>
          <a:xfrm>
            <a:off x="979497" y="1614695"/>
            <a:ext cx="12076386" cy="4639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Clusters by sending messages between pairs of samples until convergence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Exemplars created from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Representative members of the cluster is Exemplars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of dataset until convergence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 are: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Preference – To Control the Exemplars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Damping factor – Number to avoid the oscillations 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4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0CC4C-818B-4319-9086-534E8EFCB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BC6A9-B073-FA16-CC50-22E552A3F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011" y="129135"/>
            <a:ext cx="9946098" cy="9902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Affinity Propagation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E85B2F-21BF-D86D-70CE-AA9F3B5F0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42" y="4261722"/>
            <a:ext cx="5999367" cy="1740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BDD4E-B0C3-72BC-3A65-7546B1219DAD}"/>
              </a:ext>
            </a:extLst>
          </p:cNvPr>
          <p:cNvSpPr txBox="1"/>
          <p:nvPr/>
        </p:nvSpPr>
        <p:spPr>
          <a:xfrm>
            <a:off x="1506333" y="1119352"/>
            <a:ext cx="898545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determines the number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effective for datasets with varying densities.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Computationally expensive, especially for large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produce many small clusters or have difficulty converging on some datasets.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0090D41-3CF0-3A46-6EB0-696946704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3910"/>
            <a:ext cx="65" cy="5478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385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E6AD4-7807-9E82-0D9D-D94AE0761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313A-52FD-D983-6444-5D9F4DFD2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8" y="129135"/>
            <a:ext cx="9105439" cy="9902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Affinity Propagation </a:t>
            </a:r>
            <a:r>
              <a:rPr lang="en-US" dirty="0" err="1">
                <a:solidFill>
                  <a:srgbClr val="7030A0"/>
                </a:solidFill>
              </a:rPr>
              <a:t>CLustering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0AD21-74D0-CA99-4512-DEDE41BA0F23}"/>
              </a:ext>
            </a:extLst>
          </p:cNvPr>
          <p:cNvSpPr txBox="1"/>
          <p:nvPr/>
        </p:nvSpPr>
        <p:spPr>
          <a:xfrm>
            <a:off x="861509" y="1358388"/>
            <a:ext cx="5583536" cy="1754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C7D259-5801-F9B1-CDFE-A1477976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155" y="1292020"/>
            <a:ext cx="542925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25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3173</TotalTime>
  <Words>706</Words>
  <Application>Microsoft Office PowerPoint</Application>
  <PresentationFormat>Widescreen</PresentationFormat>
  <Paragraphs>169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Times New Roman</vt:lpstr>
      <vt:lpstr>Tw Cen MT</vt:lpstr>
      <vt:lpstr>Circuit</vt:lpstr>
      <vt:lpstr>Machine Learning - CLustering</vt:lpstr>
      <vt:lpstr>Machine Learning – Clustering - Methods</vt:lpstr>
      <vt:lpstr>Clustering Evaluation metrics</vt:lpstr>
      <vt:lpstr>K-Means CLustering</vt:lpstr>
      <vt:lpstr>K-Means CLustering</vt:lpstr>
      <vt:lpstr>K-Means CLustering</vt:lpstr>
      <vt:lpstr>Affinity Propagation CLustering</vt:lpstr>
      <vt:lpstr>Affinity Propagation CLustering</vt:lpstr>
      <vt:lpstr>Affinity Propagation CLustering</vt:lpstr>
      <vt:lpstr>Mean shift CLustering</vt:lpstr>
      <vt:lpstr>Mean shift CLustering</vt:lpstr>
      <vt:lpstr>Mean shift CLustering</vt:lpstr>
      <vt:lpstr>Spectral clustering</vt:lpstr>
      <vt:lpstr>spectral CLustering</vt:lpstr>
      <vt:lpstr>Spectral CLustering</vt:lpstr>
      <vt:lpstr>DBScan clustering</vt:lpstr>
      <vt:lpstr>DBScan CLustering</vt:lpstr>
      <vt:lpstr>DBScan CLustering</vt:lpstr>
      <vt:lpstr>HDBScan clustering</vt:lpstr>
      <vt:lpstr>HDBScan CLustering</vt:lpstr>
      <vt:lpstr>HDBScan CLustering</vt:lpstr>
      <vt:lpstr>OPTICS clustering</vt:lpstr>
      <vt:lpstr>OPTICS CLustering</vt:lpstr>
      <vt:lpstr>OPTICS CLustering</vt:lpstr>
      <vt:lpstr>BIRCH clustering</vt:lpstr>
      <vt:lpstr>BIRCH CLustering</vt:lpstr>
      <vt:lpstr>BIRCH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Thulasingam</dc:creator>
  <cp:lastModifiedBy>Ganesh Thulasingam</cp:lastModifiedBy>
  <cp:revision>66</cp:revision>
  <dcterms:created xsi:type="dcterms:W3CDTF">2025-07-14T12:27:16Z</dcterms:created>
  <dcterms:modified xsi:type="dcterms:W3CDTF">2025-07-17T10:37:42Z</dcterms:modified>
</cp:coreProperties>
</file>