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81" r:id="rId4"/>
    <p:sldId id="280" r:id="rId5"/>
    <p:sldId id="260" r:id="rId6"/>
    <p:sldId id="261" r:id="rId7"/>
    <p:sldId id="262" r:id="rId8"/>
    <p:sldId id="263" r:id="rId9"/>
    <p:sldId id="277" r:id="rId10"/>
  </p:sldIdLst>
  <p:sldSz cx="18288000" cy="10287000"/>
  <p:notesSz cx="6858000" cy="9144000"/>
  <p:embeddedFontLst>
    <p:embeddedFont>
      <p:font typeface="Book Antiqua" pitchFamily="18" charset="0"/>
      <p:regular r:id="rId12"/>
      <p:bold r:id="rId13"/>
      <p:italic r:id="rId14"/>
      <p:boldItalic r:id="rId15"/>
    </p:embeddedFont>
    <p:embeddedFont>
      <p:font typeface="Nunito" charset="0"/>
      <p:regular r:id="rId16"/>
      <p:bold r:id="rId17"/>
      <p:italic r:id="rId18"/>
      <p:boldItalic r:id="rId19"/>
    </p:embeddedFont>
    <p:embeddedFont>
      <p:font typeface="Calibri" pitchFamily="34" charset="0"/>
      <p:regular r:id="rId20"/>
      <p:bold r:id="rId21"/>
      <p:italic r:id="rId22"/>
      <p:boldItalic r:id="rId23"/>
    </p:embeddedFont>
    <p:embeddedFont>
      <p:font typeface="Hind Madurai" charset="0"/>
      <p:regular r:id="rId24"/>
      <p:bold r:id="rId25"/>
    </p:embeddedFont>
    <p:embeddedFont>
      <p:font typeface="Consolas" pitchFamily="49" charset="0"/>
      <p:regular r:id="rId26"/>
      <p:bold r:id="rId27"/>
      <p:italic r:id="rId28"/>
      <p:boldItalic r:id="rId29"/>
    </p:embeddedFont>
    <p:embeddedFont>
      <p:font typeface="Forum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-81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xmlns="" id="{8AEF288B-C536-6359-E4C4-6B8A76000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xmlns="" id="{9E5EB644-B82A-FCD3-E82E-8F4F56BE20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xmlns="" id="{AF6DBFDC-0709-931B-1408-7DB25218E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xmlns="" val="2367278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geeksforgeeks.org/foreign-key-in-dbms/" TargetMode="External"/><Relationship Id="rId4" Type="http://schemas.openxmlformats.org/officeDocument/2006/relationships/hyperlink" Target="https://www.geeksforgeeks.org/primary-key-in-dbm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er-key-in-dbm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andidate-key-in-dbms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hyperlink" Target="https://www.geeksforgeeks.org/alternate-key-in-dbm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omposite-key-in-database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40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288520" y="1335598"/>
            <a:ext cx="7864800" cy="1223100"/>
          </a:xfrm>
          <a:prstGeom prst="roundRect">
            <a:avLst>
              <a:gd name="adj" fmla="val 50000"/>
            </a:avLst>
          </a:prstGeom>
          <a:solidFill>
            <a:srgbClr val="F6E1D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 smtClean="0">
                <a:latin typeface="Book Antiqua" pitchFamily="18" charset="0"/>
              </a:rPr>
              <a:t>Sturctured</a:t>
            </a:r>
            <a:r>
              <a:rPr lang="en-US" sz="2800" dirty="0" smtClean="0">
                <a:latin typeface="Book Antiqua" pitchFamily="18" charset="0"/>
              </a:rPr>
              <a:t> Query Language </a:t>
            </a:r>
            <a:endParaRPr sz="2800">
              <a:latin typeface="Book Antiqua" pitchFamily="18" charset="0"/>
            </a:endParaRPr>
          </a:p>
        </p:txBody>
      </p:sp>
      <p:sp>
        <p:nvSpPr>
          <p:cNvPr id="93" name="Google Shape;93;p13"/>
          <p:cNvSpPr/>
          <p:nvPr/>
        </p:nvSpPr>
        <p:spPr>
          <a:xfrm rot="8491555">
            <a:off x="-160398" y="7420021"/>
            <a:ext cx="2191927" cy="3896759"/>
          </a:xfrm>
          <a:custGeom>
            <a:avLst/>
            <a:gdLst/>
            <a:ahLst/>
            <a:cxnLst/>
            <a:rect l="l" t="t" r="r" b="b"/>
            <a:pathLst>
              <a:path w="2191927" h="3896759" extrusionOk="0">
                <a:moveTo>
                  <a:pt x="0" y="0"/>
                </a:moveTo>
                <a:lnTo>
                  <a:pt x="2191927" y="0"/>
                </a:lnTo>
                <a:lnTo>
                  <a:pt x="2191927" y="3896760"/>
                </a:lnTo>
                <a:lnTo>
                  <a:pt x="0" y="3896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11" name="TextBox 10"/>
          <p:cNvSpPr txBox="1"/>
          <p:nvPr/>
        </p:nvSpPr>
        <p:spPr>
          <a:xfrm>
            <a:off x="1509823" y="3317358"/>
            <a:ext cx="1465166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Structured query language (SQL) is a programming language for storing and processing information in a relational database. </a:t>
            </a:r>
            <a:endParaRPr lang="en-US" sz="24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A </a:t>
            </a:r>
            <a:r>
              <a:rPr lang="en-US" sz="2400" dirty="0" smtClean="0">
                <a:latin typeface="Book Antiqua" pitchFamily="18" charset="0"/>
              </a:rPr>
              <a:t>relational database stores information in tabular form, with rows and columns representing different data attributes and the various relationships between the data values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 smtClean="0">
                <a:latin typeface="Book Antiqua" pitchFamily="18" charset="0"/>
              </a:rPr>
              <a:t>You can use SQL statements to store, update, remove, search, and retrieve information from the database. You can also use SQL to maintain and optimize database performance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endParaRPr lang="en-US" sz="2400" dirty="0" smtClean="0">
              <a:latin typeface="Book Antiqua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Free SQL Downloads 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Oracle SQL </a:t>
            </a:r>
            <a:r>
              <a:rPr lang="en-US" sz="2400" dirty="0" smtClean="0">
                <a:latin typeface="Book Antiqua" pitchFamily="18" charset="0"/>
              </a:rPr>
              <a:t>Developer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Microsoft SQL Server </a:t>
            </a:r>
            <a:r>
              <a:rPr lang="en-US" sz="2400" dirty="0" smtClean="0">
                <a:latin typeface="Book Antiqua" pitchFamily="18" charset="0"/>
              </a:rPr>
              <a:t>Express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Book Antiqua" pitchFamily="18" charset="0"/>
              </a:rPr>
              <a:t>SQL Server 2022 Developer</a:t>
            </a:r>
            <a:endParaRPr lang="en-US" sz="2400" dirty="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1D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13547462" y="7219950"/>
            <a:ext cx="3291219" cy="3636706"/>
          </a:xfrm>
          <a:custGeom>
            <a:avLst/>
            <a:gdLst/>
            <a:ahLst/>
            <a:cxnLst/>
            <a:rect l="l" t="t" r="r" b="b"/>
            <a:pathLst>
              <a:path w="3291219" h="3636706" extrusionOk="0">
                <a:moveTo>
                  <a:pt x="0" y="0"/>
                </a:moveTo>
                <a:lnTo>
                  <a:pt x="3291219" y="0"/>
                </a:lnTo>
                <a:lnTo>
                  <a:pt x="3291219" y="3636706"/>
                </a:lnTo>
                <a:lnTo>
                  <a:pt x="0" y="363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B1020F-F925-8490-A443-F2C74C30EBAE}"/>
              </a:ext>
            </a:extLst>
          </p:cNvPr>
          <p:cNvSpPr txBox="1"/>
          <p:nvPr/>
        </p:nvSpPr>
        <p:spPr>
          <a:xfrm>
            <a:off x="342900" y="419100"/>
            <a:ext cx="1634490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Book Antiqua" pitchFamily="18" charset="0"/>
              </a:rPr>
              <a:t>SQL Uses</a:t>
            </a:r>
          </a:p>
          <a:p>
            <a:endParaRPr lang="en-US" sz="2400" b="0" i="0" dirty="0" smtClean="0">
              <a:solidFill>
                <a:schemeClr val="tx1"/>
              </a:solidFill>
              <a:effectLst/>
              <a:latin typeface="Book Antiqua" pitchFamily="18" charset="0"/>
            </a:endParaRPr>
          </a:p>
          <a:p>
            <a:r>
              <a:rPr lang="en-US" sz="2400" b="1" dirty="0" smtClean="0">
                <a:latin typeface="Book Antiqua" pitchFamily="18" charset="0"/>
              </a:rPr>
              <a:t>Data Science &amp; </a:t>
            </a:r>
            <a:r>
              <a:rPr lang="en-US" sz="2400" b="1" dirty="0" smtClean="0">
                <a:latin typeface="Book Antiqua" pitchFamily="18" charset="0"/>
              </a:rPr>
              <a:t>Analytics</a:t>
            </a:r>
          </a:p>
          <a:p>
            <a:r>
              <a:rPr lang="en-US" sz="2400" b="1" dirty="0" smtClean="0">
                <a:latin typeface="Book Antiqua" pitchFamily="18" charset="0"/>
              </a:rPr>
              <a:t>Machine Learning &amp; </a:t>
            </a:r>
            <a:r>
              <a:rPr lang="en-US" sz="2400" b="1" dirty="0" smtClean="0">
                <a:latin typeface="Book Antiqua" pitchFamily="18" charset="0"/>
              </a:rPr>
              <a:t>AI</a:t>
            </a:r>
          </a:p>
          <a:p>
            <a:r>
              <a:rPr lang="en-US" sz="2400" b="1" dirty="0" smtClean="0">
                <a:latin typeface="Book Antiqua" pitchFamily="18" charset="0"/>
              </a:rPr>
              <a:t>Cloud and Big </a:t>
            </a:r>
            <a:r>
              <a:rPr lang="en-US" sz="2400" b="1" dirty="0" smtClean="0">
                <a:latin typeface="Book Antiqua" pitchFamily="18" charset="0"/>
              </a:rPr>
              <a:t>Data</a:t>
            </a:r>
          </a:p>
          <a:p>
            <a:r>
              <a:rPr lang="en-US" sz="2400" b="1" dirty="0" err="1" smtClean="0">
                <a:latin typeface="Book Antiqua" pitchFamily="18" charset="0"/>
              </a:rPr>
              <a:t>Blockchain</a:t>
            </a:r>
            <a:r>
              <a:rPr lang="en-US" sz="2400" b="1" dirty="0" smtClean="0">
                <a:latin typeface="Book Antiqua" pitchFamily="18" charset="0"/>
              </a:rPr>
              <a:t> and Decentralized </a:t>
            </a:r>
            <a:r>
              <a:rPr lang="en-US" sz="2400" b="1" dirty="0" smtClean="0">
                <a:latin typeface="Book Antiqua" pitchFamily="18" charset="0"/>
              </a:rPr>
              <a:t>Systems</a:t>
            </a:r>
          </a:p>
          <a:p>
            <a:endParaRPr lang="en-US" sz="2400" b="1" i="0" dirty="0" smtClean="0">
              <a:solidFill>
                <a:schemeClr val="tx1"/>
              </a:solidFill>
              <a:effectLst/>
              <a:latin typeface="Book Antiqua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r>
              <a:rPr lang="en-IN" sz="2400" dirty="0" smtClean="0">
                <a:solidFill>
                  <a:schemeClr val="tx1"/>
                </a:solidFill>
                <a:latin typeface="Book Antiqua" pitchFamily="18" charset="0"/>
              </a:rPr>
              <a:t>Primary keys </a:t>
            </a:r>
            <a:endParaRPr lang="en-US" sz="2400" b="1" dirty="0" smtClean="0">
              <a:solidFill>
                <a:schemeClr val="tx1"/>
              </a:solidFill>
              <a:latin typeface="Book Antiqua" pitchFamily="18" charset="0"/>
            </a:endParaRPr>
          </a:p>
          <a:p>
            <a:pPr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Primary Key: Ensures each record is unique and identifiable.</a:t>
            </a:r>
          </a:p>
          <a:p>
            <a:pPr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Non-null: Cannot contain NULL values.</a:t>
            </a:r>
          </a:p>
          <a:p>
            <a:pPr fontAlgn="base">
              <a:spcAft>
                <a:spcPts val="1800"/>
              </a:spcAft>
              <a:buFont typeface="+mj-lt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Single or Composite: Can be one column or a combination of </a:t>
            </a:r>
            <a:r>
              <a:rPr lang="en-US" sz="2400" dirty="0" err="1" smtClean="0">
                <a:solidFill>
                  <a:schemeClr val="tx1"/>
                </a:solidFill>
                <a:latin typeface="Book Antiqua" pitchFamily="18" charset="0"/>
              </a:rPr>
              <a:t>columns.Primary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 keys can be classified into two categories 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Simple primary key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 that consists of one column and </a:t>
            </a:r>
            <a:r>
              <a:rPr lang="en-US" sz="2400" b="1" dirty="0" smtClean="0">
                <a:solidFill>
                  <a:schemeClr val="tx1"/>
                </a:solidFill>
                <a:latin typeface="Book Antiqua" pitchFamily="18" charset="0"/>
              </a:rPr>
              <a:t>composite primary key </a:t>
            </a:r>
            <a:r>
              <a:rPr lang="en-US" sz="2400" dirty="0" smtClean="0">
                <a:solidFill>
                  <a:schemeClr val="tx1"/>
                </a:solidFill>
                <a:latin typeface="Book Antiqua" pitchFamily="18" charset="0"/>
              </a:rPr>
              <a:t>that consists of Multiple column.</a:t>
            </a:r>
          </a:p>
          <a:p>
            <a:endParaRPr lang="en-US" sz="18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51E89E4-D166-7AF2-DEB3-35A98257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1347" y="6448084"/>
            <a:ext cx="9856587" cy="25470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1D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/>
          <p:nvPr/>
        </p:nvSpPr>
        <p:spPr>
          <a:xfrm>
            <a:off x="13547462" y="7219950"/>
            <a:ext cx="3291219" cy="3636706"/>
          </a:xfrm>
          <a:custGeom>
            <a:avLst/>
            <a:gdLst/>
            <a:ahLst/>
            <a:cxnLst/>
            <a:rect l="l" t="t" r="r" b="b"/>
            <a:pathLst>
              <a:path w="3291219" h="3636706" extrusionOk="0">
                <a:moveTo>
                  <a:pt x="0" y="0"/>
                </a:moveTo>
                <a:lnTo>
                  <a:pt x="3291219" y="0"/>
                </a:lnTo>
                <a:lnTo>
                  <a:pt x="3291219" y="3636706"/>
                </a:lnTo>
                <a:lnTo>
                  <a:pt x="0" y="363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A7B1020F-F925-8490-A443-F2C74C30EBAE}"/>
              </a:ext>
            </a:extLst>
          </p:cNvPr>
          <p:cNvSpPr txBox="1"/>
          <p:nvPr/>
        </p:nvSpPr>
        <p:spPr>
          <a:xfrm>
            <a:off x="342900" y="419099"/>
            <a:ext cx="16344900" cy="775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sz="2400" b="1" i="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Benefits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:</a:t>
            </a:r>
          </a:p>
          <a:p>
            <a:pPr algn="l" fontAlgn="base"/>
            <a:endParaRPr lang="en-US" sz="2400" b="1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Data Integrity: 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primary key enforces data integrity by ensuring each record is unique.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Efficient Querying: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Since a primary key automatically creates an index, querying for records by the primary key is faster.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Referential Integrity: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Primary keys are used to establish relationships between tables (via foreign keys), ensuring consistency across related data.</a:t>
            </a:r>
          </a:p>
          <a:p>
            <a:pPr algn="l" fontAlgn="base"/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Common </a:t>
            </a:r>
            <a:r>
              <a:rPr lang="en-US" sz="2400" b="1" i="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Issues</a:t>
            </a:r>
          </a:p>
          <a:p>
            <a:pPr algn="l" fontAlgn="base"/>
            <a:endParaRPr lang="en-US" sz="2400" b="1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Avoid NULL values: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Always ensure that the columns involved in the primary key do not accept NULL values.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Choose meaningful primary keys: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If possible, choose a primary key that naturally fits the data and serves as a meaningful identifier, like an ID field.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Composite Keys: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Be cautious when using composite keys. While they are useful in some scenarios, they can make queries more complex. If possible, use a simple key or generate an artificial primary key (like an ID).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Changing Primary Keys: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Once a primary key is established, changing it can be difficult because of the interdependencies with other tables (foreign key constraints). Always plan ahead when designing your database schema.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1D0"/>
        </a:solidFill>
        <a:effectLst/>
      </p:bgPr>
    </p:bg>
    <p:spTree>
      <p:nvGrpSpPr>
        <p:cNvPr id="1" name="Shape 100">
          <a:extLst>
            <a:ext uri="{FF2B5EF4-FFF2-40B4-BE49-F238E27FC236}">
              <a16:creationId xmlns:a16="http://schemas.microsoft.com/office/drawing/2014/main" xmlns="" id="{32354592-6B6F-1EBE-5006-760880A0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>
            <a:extLst>
              <a:ext uri="{FF2B5EF4-FFF2-40B4-BE49-F238E27FC236}">
                <a16:creationId xmlns:a16="http://schemas.microsoft.com/office/drawing/2014/main" xmlns="" id="{711599A9-C99B-D95F-56B1-E18430F703C3}"/>
              </a:ext>
            </a:extLst>
          </p:cNvPr>
          <p:cNvSpPr/>
          <p:nvPr/>
        </p:nvSpPr>
        <p:spPr>
          <a:xfrm>
            <a:off x="13547462" y="7219950"/>
            <a:ext cx="3291219" cy="3636706"/>
          </a:xfrm>
          <a:custGeom>
            <a:avLst/>
            <a:gdLst/>
            <a:ahLst/>
            <a:cxnLst/>
            <a:rect l="l" t="t" r="r" b="b"/>
            <a:pathLst>
              <a:path w="3291219" h="3636706" extrusionOk="0">
                <a:moveTo>
                  <a:pt x="0" y="0"/>
                </a:moveTo>
                <a:lnTo>
                  <a:pt x="3291219" y="0"/>
                </a:lnTo>
                <a:lnTo>
                  <a:pt x="3291219" y="3636706"/>
                </a:lnTo>
                <a:lnTo>
                  <a:pt x="0" y="363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66CE3DA-88EA-9E8C-7404-75BDA68D4623}"/>
              </a:ext>
            </a:extLst>
          </p:cNvPr>
          <p:cNvSpPr txBox="1"/>
          <p:nvPr/>
        </p:nvSpPr>
        <p:spPr>
          <a:xfrm>
            <a:off x="381194" y="410367"/>
            <a:ext cx="15671605" cy="5160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FOREIGN KEY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444444"/>
                </a:solidFill>
                <a:effectLst/>
                <a:latin typeface="Book Antiqua" panose="02040602050305030304" pitchFamily="18" charset="0"/>
              </a:rPr>
              <a:t>key is beneficial when we connect two or more tables so that data from both can be put to use parallelly.</a:t>
            </a:r>
            <a:endParaRPr lang="en-IN" sz="240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342900" indent="-342900" algn="just" rtl="0" fontAlgn="base"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It is a column or set of columns in one table that references the </a:t>
            </a:r>
            <a:r>
              <a:rPr lang="en-US" sz="240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primary key </a:t>
            </a: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columns of another table. This creates a relationship between the two tables, ensuring that the child table (which contains the foreign key) can only have values that exist in the parent table’s primary key column(s).</a:t>
            </a:r>
          </a:p>
          <a:p>
            <a:pPr marL="342900" indent="-342900" algn="just" rtl="0" fontAlgn="base">
              <a:spcAft>
                <a:spcPts val="75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table containing the foreign key is called the </a:t>
            </a:r>
            <a:r>
              <a:rPr lang="en-US" sz="240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foreign table</a:t>
            </a:r>
            <a:r>
              <a:rPr lang="en-US" sz="240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(or child table), and the table that the foreign key references is called the primary table (or parent table).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Book Antiqua" panose="02040602050305030304" pitchFamily="18" charset="0"/>
            </a:endParaRPr>
          </a:p>
          <a:p>
            <a:pPr fontAlgn="base"/>
            <a:r>
              <a:rPr lang="en-US" altLang="en-US" sz="24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Example</a:t>
            </a:r>
            <a:r>
              <a:rPr lang="en-US" altLang="en-US" sz="2400" dirty="0">
                <a:solidFill>
                  <a:schemeClr val="tx1"/>
                </a:solidFill>
                <a:latin typeface="Book Antiqua" panose="02040602050305030304" pitchFamily="18" charset="0"/>
              </a:rPr>
              <a:t>:</a:t>
            </a:r>
          </a:p>
          <a:p>
            <a:pPr fontAlgn="base"/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Table STUDENT </a:t>
            </a:r>
            <a:b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STUD_NO in STUDENT_COURSE is a </a:t>
            </a:r>
            <a:b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</a:br>
            <a:r>
              <a:rPr kumimoji="0" lang="en-US" alt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foreign key to STUD_NO in STUDENT relation. </a:t>
            </a:r>
            <a:endParaRPr kumimoji="0" lang="en-US" altLang="en-US" sz="36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b="0" i="1" dirty="0">
              <a:solidFill>
                <a:schemeClr val="tx1"/>
              </a:solidFill>
              <a:effectLst/>
              <a:latin typeface="Nunito" pitchFamily="2" charset="0"/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xmlns="" id="{98D0F2B2-C44D-AD4E-BA64-F75396B4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281377" y="5502644"/>
          <a:ext cx="6733953" cy="213153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83902"/>
                <a:gridCol w="2905400"/>
                <a:gridCol w="2244651"/>
              </a:tblGrid>
              <a:tr h="737055">
                <a:tc>
                  <a:txBody>
                    <a:bodyPr/>
                    <a:lstStyle/>
                    <a:p>
                      <a:r>
                        <a:rPr lang="en-US" dirty="0" smtClean="0"/>
                        <a:t>STUD_NO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Student _NAME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STUD_COURSE</a:t>
                      </a:r>
                      <a:endParaRPr lang="en-US" dirty="0"/>
                    </a:p>
                  </a:txBody>
                  <a:tcPr/>
                </a:tc>
              </a:tr>
              <a:tr h="13944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3929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1D0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17"/>
          <p:cNvGrpSpPr/>
          <p:nvPr/>
        </p:nvGrpSpPr>
        <p:grpSpPr>
          <a:xfrm>
            <a:off x="9819319" y="-737830"/>
            <a:ext cx="8563931" cy="11581834"/>
            <a:chOff x="0" y="-47625"/>
            <a:chExt cx="2255521" cy="3050360"/>
          </a:xfrm>
        </p:grpSpPr>
        <p:sp>
          <p:nvSpPr>
            <p:cNvPr id="168" name="Google Shape;168;p17"/>
            <p:cNvSpPr/>
            <p:nvPr/>
          </p:nvSpPr>
          <p:spPr>
            <a:xfrm>
              <a:off x="0" y="0"/>
              <a:ext cx="2255521" cy="3002735"/>
            </a:xfrm>
            <a:custGeom>
              <a:avLst/>
              <a:gdLst/>
              <a:ahLst/>
              <a:cxnLst/>
              <a:rect l="l" t="t" r="r" b="b"/>
              <a:pathLst>
                <a:path w="2255521" h="3002735" extrusionOk="0">
                  <a:moveTo>
                    <a:pt x="0" y="0"/>
                  </a:moveTo>
                  <a:lnTo>
                    <a:pt x="2255521" y="0"/>
                  </a:lnTo>
                  <a:lnTo>
                    <a:pt x="2255521" y="3002735"/>
                  </a:lnTo>
                  <a:lnTo>
                    <a:pt x="0" y="3002735"/>
                  </a:lnTo>
                  <a:close/>
                </a:path>
              </a:pathLst>
            </a:custGeom>
            <a:solidFill>
              <a:srgbClr val="F6E1D0"/>
            </a:solidFill>
            <a:ln>
              <a:noFill/>
            </a:ln>
          </p:spPr>
        </p:sp>
        <p:sp>
          <p:nvSpPr>
            <p:cNvPr id="169" name="Google Shape;169;p17"/>
            <p:cNvSpPr txBox="1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DF8AF43-439F-DB46-E9BC-8D5949A1DFB7}"/>
              </a:ext>
            </a:extLst>
          </p:cNvPr>
          <p:cNvSpPr txBox="1"/>
          <p:nvPr/>
        </p:nvSpPr>
        <p:spPr>
          <a:xfrm>
            <a:off x="533400" y="228601"/>
            <a:ext cx="13258800" cy="311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Super Key</a:t>
            </a:r>
          </a:p>
          <a:p>
            <a:pPr algn="just" rtl="0" fontAlgn="base">
              <a:spcAft>
                <a:spcPts val="75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set of one or more attributes 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that can uniquely identify a </a:t>
            </a:r>
            <a:r>
              <a:rPr lang="en-US" sz="2000" b="0" i="0" dirty="0" err="1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tuple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0" i="0" dirty="0" smtClean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is known as 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Super Key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 For Example, STUD_NO, (STUD_NO, STUD_NAME), etc.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super key is a group of single or multiple keys that uniquely identifies rows in a table. It supports NULL values in rows.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super key can contain extra attributes that aren’t necessary for uniqueness. For example, if the “STUD_NO” column can uniquely identify a student, adding “SNAME” to it will still form a valid super key, though it’s unnecessary.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42063F14-CC2B-8701-062C-772164F16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8700" y="4025899"/>
            <a:ext cx="9835205" cy="56840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40F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18"/>
          <p:cNvGrpSpPr/>
          <p:nvPr/>
        </p:nvGrpSpPr>
        <p:grpSpPr>
          <a:xfrm>
            <a:off x="1987061" y="1205599"/>
            <a:ext cx="7371978" cy="1186809"/>
            <a:chOff x="0" y="-45040"/>
            <a:chExt cx="9829304" cy="1582413"/>
          </a:xfrm>
        </p:grpSpPr>
        <p:grpSp>
          <p:nvGrpSpPr>
            <p:cNvPr id="181" name="Google Shape;181;p18"/>
            <p:cNvGrpSpPr/>
            <p:nvPr/>
          </p:nvGrpSpPr>
          <p:grpSpPr>
            <a:xfrm rot="2700000">
              <a:off x="738870" y="170774"/>
              <a:ext cx="1087085" cy="1150784"/>
              <a:chOff x="0" y="-47625"/>
              <a:chExt cx="812800" cy="860425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0" y="0"/>
                <a:ext cx="364514" cy="775280"/>
              </a:xfrm>
              <a:custGeom>
                <a:avLst/>
                <a:gdLst/>
                <a:ahLst/>
                <a:cxnLst/>
                <a:rect l="l" t="t" r="r" b="b"/>
                <a:pathLst>
                  <a:path w="364514" h="775280" extrusionOk="0">
                    <a:moveTo>
                      <a:pt x="105868" y="0"/>
                    </a:moveTo>
                    <a:lnTo>
                      <a:pt x="258646" y="0"/>
                    </a:lnTo>
                    <a:cubicBezTo>
                      <a:pt x="286724" y="0"/>
                      <a:pt x="313652" y="11154"/>
                      <a:pt x="333506" y="31008"/>
                    </a:cubicBezTo>
                    <a:cubicBezTo>
                      <a:pt x="353360" y="50862"/>
                      <a:pt x="364514" y="77790"/>
                      <a:pt x="364514" y="105868"/>
                    </a:cubicBezTo>
                    <a:lnTo>
                      <a:pt x="364514" y="669413"/>
                    </a:lnTo>
                    <a:cubicBezTo>
                      <a:pt x="364514" y="727882"/>
                      <a:pt x="317115" y="775280"/>
                      <a:pt x="258646" y="775280"/>
                    </a:cubicBezTo>
                    <a:lnTo>
                      <a:pt x="105868" y="775280"/>
                    </a:lnTo>
                    <a:cubicBezTo>
                      <a:pt x="77790" y="775280"/>
                      <a:pt x="50862" y="764127"/>
                      <a:pt x="31008" y="744272"/>
                    </a:cubicBezTo>
                    <a:cubicBezTo>
                      <a:pt x="11154" y="724418"/>
                      <a:pt x="0" y="697491"/>
                      <a:pt x="0" y="669413"/>
                    </a:cubicBezTo>
                    <a:lnTo>
                      <a:pt x="0" y="105868"/>
                    </a:lnTo>
                    <a:cubicBezTo>
                      <a:pt x="0" y="47399"/>
                      <a:pt x="47399" y="0"/>
                      <a:pt x="1058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flat" cmpd="sng">
                <a:solidFill>
                  <a:srgbClr val="DF540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400" tIns="13400" rIns="13400" bIns="13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4" name="Google Shape;184;p18"/>
            <p:cNvCxnSpPr/>
            <p:nvPr/>
          </p:nvCxnSpPr>
          <p:spPr>
            <a:xfrm>
              <a:off x="1082610" y="216075"/>
              <a:ext cx="305939" cy="305939"/>
            </a:xfrm>
            <a:prstGeom prst="straightConnector1">
              <a:avLst/>
            </a:prstGeom>
            <a:noFill/>
            <a:ln w="63500" cap="flat" cmpd="sng">
              <a:solidFill>
                <a:srgbClr val="DF540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85" name="Google Shape;185;p18"/>
            <p:cNvGrpSpPr/>
            <p:nvPr/>
          </p:nvGrpSpPr>
          <p:grpSpPr>
            <a:xfrm rot="-8100000">
              <a:off x="405415" y="755421"/>
              <a:ext cx="492800" cy="394775"/>
              <a:chOff x="42800" y="48443"/>
              <a:chExt cx="763908" cy="611957"/>
            </a:xfrm>
          </p:grpSpPr>
          <p:sp>
            <p:nvSpPr>
              <p:cNvPr id="186" name="Google Shape;186;p18"/>
              <p:cNvSpPr/>
              <p:nvPr/>
            </p:nvSpPr>
            <p:spPr>
              <a:xfrm>
                <a:off x="42800" y="48443"/>
                <a:ext cx="763908" cy="545712"/>
              </a:xfrm>
              <a:custGeom>
                <a:avLst/>
                <a:gdLst/>
                <a:ahLst/>
                <a:cxnLst/>
                <a:rect l="l" t="t" r="r" b="b"/>
                <a:pathLst>
                  <a:path w="763908" h="545712" extrusionOk="0">
                    <a:moveTo>
                      <a:pt x="436726" y="28173"/>
                    </a:moveTo>
                    <a:lnTo>
                      <a:pt x="751936" y="469096"/>
                    </a:lnTo>
                    <a:cubicBezTo>
                      <a:pt x="762491" y="483861"/>
                      <a:pt x="763908" y="503287"/>
                      <a:pt x="755606" y="519427"/>
                    </a:cubicBezTo>
                    <a:cubicBezTo>
                      <a:pt x="747304" y="535566"/>
                      <a:pt x="730677" y="545712"/>
                      <a:pt x="712528" y="545712"/>
                    </a:cubicBezTo>
                    <a:lnTo>
                      <a:pt x="51380" y="545712"/>
                    </a:lnTo>
                    <a:cubicBezTo>
                      <a:pt x="33231" y="545712"/>
                      <a:pt x="16604" y="535566"/>
                      <a:pt x="8302" y="519427"/>
                    </a:cubicBezTo>
                    <a:cubicBezTo>
                      <a:pt x="0" y="503287"/>
                      <a:pt x="1417" y="483861"/>
                      <a:pt x="11972" y="469096"/>
                    </a:cubicBezTo>
                    <a:lnTo>
                      <a:pt x="327182" y="28173"/>
                    </a:lnTo>
                    <a:cubicBezTo>
                      <a:pt x="339822" y="10492"/>
                      <a:pt x="360220" y="0"/>
                      <a:pt x="381954" y="0"/>
                    </a:cubicBezTo>
                    <a:cubicBezTo>
                      <a:pt x="403688" y="0"/>
                      <a:pt x="424086" y="10492"/>
                      <a:pt x="436726" y="28173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flat" cmpd="sng">
                <a:solidFill>
                  <a:srgbClr val="DF540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8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400" tIns="13400" rIns="13400" bIns="13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88" name="Google Shape;188;p18"/>
            <p:cNvCxnSpPr/>
            <p:nvPr/>
          </p:nvCxnSpPr>
          <p:spPr>
            <a:xfrm>
              <a:off x="0" y="1057024"/>
              <a:ext cx="388609" cy="0"/>
            </a:xfrm>
            <a:prstGeom prst="straightConnector1">
              <a:avLst/>
            </a:prstGeom>
            <a:noFill/>
            <a:ln w="63500" cap="rnd" cmpd="sng">
              <a:solidFill>
                <a:srgbClr val="DF540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89" name="Google Shape;189;p18"/>
            <p:cNvSpPr txBox="1"/>
            <p:nvPr/>
          </p:nvSpPr>
          <p:spPr>
            <a:xfrm>
              <a:off x="2050455" y="67"/>
              <a:ext cx="6112166" cy="65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b="1" i="0" u="none" strike="noStrike" cap="none">
                  <a:solidFill>
                    <a:srgbClr val="DF540F"/>
                  </a:solidFill>
                  <a:latin typeface="Hind Madurai"/>
                  <a:ea typeface="Hind Madurai"/>
                  <a:cs typeface="Hind Madurai"/>
                  <a:sym typeface="Hind Madurai"/>
                </a:rPr>
                <a:t>ADD A MAIN POINT</a:t>
              </a:r>
              <a:endParaRPr/>
            </a:p>
          </p:txBody>
        </p:sp>
        <p:sp>
          <p:nvSpPr>
            <p:cNvPr id="190" name="Google Shape;190;p18"/>
            <p:cNvSpPr txBox="1"/>
            <p:nvPr/>
          </p:nvSpPr>
          <p:spPr>
            <a:xfrm>
              <a:off x="2050455" y="758892"/>
              <a:ext cx="7778849" cy="503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>
                  <a:solidFill>
                    <a:srgbClr val="DF540F"/>
                  </a:solidFill>
                  <a:latin typeface="Hind Madurai"/>
                  <a:ea typeface="Hind Madurai"/>
                  <a:cs typeface="Hind Madurai"/>
                  <a:sym typeface="Hind Madurai"/>
                </a:rPr>
                <a:t>Briefly elaborate on what you want to discuss. </a:t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1987061" y="2593257"/>
            <a:ext cx="7371978" cy="1186809"/>
            <a:chOff x="0" y="-45040"/>
            <a:chExt cx="9829304" cy="1582413"/>
          </a:xfrm>
        </p:grpSpPr>
        <p:grpSp>
          <p:nvGrpSpPr>
            <p:cNvPr id="192" name="Google Shape;192;p18"/>
            <p:cNvGrpSpPr/>
            <p:nvPr/>
          </p:nvGrpSpPr>
          <p:grpSpPr>
            <a:xfrm rot="2700000">
              <a:off x="738870" y="170774"/>
              <a:ext cx="1087085" cy="1150784"/>
              <a:chOff x="0" y="-47625"/>
              <a:chExt cx="812800" cy="860425"/>
            </a:xfrm>
          </p:grpSpPr>
          <p:sp>
            <p:nvSpPr>
              <p:cNvPr id="193" name="Google Shape;193;p18"/>
              <p:cNvSpPr/>
              <p:nvPr/>
            </p:nvSpPr>
            <p:spPr>
              <a:xfrm>
                <a:off x="0" y="0"/>
                <a:ext cx="364514" cy="775280"/>
              </a:xfrm>
              <a:custGeom>
                <a:avLst/>
                <a:gdLst/>
                <a:ahLst/>
                <a:cxnLst/>
                <a:rect l="l" t="t" r="r" b="b"/>
                <a:pathLst>
                  <a:path w="364514" h="775280" extrusionOk="0">
                    <a:moveTo>
                      <a:pt x="105868" y="0"/>
                    </a:moveTo>
                    <a:lnTo>
                      <a:pt x="258646" y="0"/>
                    </a:lnTo>
                    <a:cubicBezTo>
                      <a:pt x="286724" y="0"/>
                      <a:pt x="313652" y="11154"/>
                      <a:pt x="333506" y="31008"/>
                    </a:cubicBezTo>
                    <a:cubicBezTo>
                      <a:pt x="353360" y="50862"/>
                      <a:pt x="364514" y="77790"/>
                      <a:pt x="364514" y="105868"/>
                    </a:cubicBezTo>
                    <a:lnTo>
                      <a:pt x="364514" y="669413"/>
                    </a:lnTo>
                    <a:cubicBezTo>
                      <a:pt x="364514" y="727882"/>
                      <a:pt x="317115" y="775280"/>
                      <a:pt x="258646" y="775280"/>
                    </a:cubicBezTo>
                    <a:lnTo>
                      <a:pt x="105868" y="775280"/>
                    </a:lnTo>
                    <a:cubicBezTo>
                      <a:pt x="77790" y="775280"/>
                      <a:pt x="50862" y="764127"/>
                      <a:pt x="31008" y="744272"/>
                    </a:cubicBezTo>
                    <a:cubicBezTo>
                      <a:pt x="11154" y="724418"/>
                      <a:pt x="0" y="697491"/>
                      <a:pt x="0" y="669413"/>
                    </a:cubicBezTo>
                    <a:lnTo>
                      <a:pt x="0" y="105868"/>
                    </a:lnTo>
                    <a:cubicBezTo>
                      <a:pt x="0" y="47399"/>
                      <a:pt x="47399" y="0"/>
                      <a:pt x="105868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flat" cmpd="sng">
                <a:solidFill>
                  <a:srgbClr val="DF540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400" tIns="13400" rIns="13400" bIns="13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5" name="Google Shape;195;p18"/>
            <p:cNvCxnSpPr/>
            <p:nvPr/>
          </p:nvCxnSpPr>
          <p:spPr>
            <a:xfrm>
              <a:off x="1082610" y="216075"/>
              <a:ext cx="305939" cy="305939"/>
            </a:xfrm>
            <a:prstGeom prst="straightConnector1">
              <a:avLst/>
            </a:prstGeom>
            <a:noFill/>
            <a:ln w="63500" cap="flat" cmpd="sng">
              <a:solidFill>
                <a:srgbClr val="DF540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96" name="Google Shape;196;p18"/>
            <p:cNvGrpSpPr/>
            <p:nvPr/>
          </p:nvGrpSpPr>
          <p:grpSpPr>
            <a:xfrm rot="-8100000">
              <a:off x="405415" y="755421"/>
              <a:ext cx="492800" cy="394775"/>
              <a:chOff x="42800" y="48443"/>
              <a:chExt cx="763908" cy="611957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42800" y="48443"/>
                <a:ext cx="763908" cy="545712"/>
              </a:xfrm>
              <a:custGeom>
                <a:avLst/>
                <a:gdLst/>
                <a:ahLst/>
                <a:cxnLst/>
                <a:rect l="l" t="t" r="r" b="b"/>
                <a:pathLst>
                  <a:path w="763908" h="545712" extrusionOk="0">
                    <a:moveTo>
                      <a:pt x="436726" y="28173"/>
                    </a:moveTo>
                    <a:lnTo>
                      <a:pt x="751936" y="469096"/>
                    </a:lnTo>
                    <a:cubicBezTo>
                      <a:pt x="762491" y="483861"/>
                      <a:pt x="763908" y="503287"/>
                      <a:pt x="755606" y="519427"/>
                    </a:cubicBezTo>
                    <a:cubicBezTo>
                      <a:pt x="747304" y="535566"/>
                      <a:pt x="730677" y="545712"/>
                      <a:pt x="712528" y="545712"/>
                    </a:cubicBezTo>
                    <a:lnTo>
                      <a:pt x="51380" y="545712"/>
                    </a:lnTo>
                    <a:cubicBezTo>
                      <a:pt x="33231" y="545712"/>
                      <a:pt x="16604" y="535566"/>
                      <a:pt x="8302" y="519427"/>
                    </a:cubicBezTo>
                    <a:cubicBezTo>
                      <a:pt x="0" y="503287"/>
                      <a:pt x="1417" y="483861"/>
                      <a:pt x="11972" y="469096"/>
                    </a:cubicBezTo>
                    <a:lnTo>
                      <a:pt x="327182" y="28173"/>
                    </a:lnTo>
                    <a:cubicBezTo>
                      <a:pt x="339822" y="10492"/>
                      <a:pt x="360220" y="0"/>
                      <a:pt x="381954" y="0"/>
                    </a:cubicBezTo>
                    <a:cubicBezTo>
                      <a:pt x="403688" y="0"/>
                      <a:pt x="424086" y="10492"/>
                      <a:pt x="436726" y="28173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flat" cmpd="sng">
                <a:solidFill>
                  <a:srgbClr val="DF540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8"/>
              <p:cNvSpPr txBox="1"/>
              <p:nvPr/>
            </p:nvSpPr>
            <p:spPr>
              <a:xfrm>
                <a:off x="127000" y="282575"/>
                <a:ext cx="558800" cy="3778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3400" tIns="13400" rIns="13400" bIns="13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99" name="Google Shape;199;p18"/>
            <p:cNvCxnSpPr/>
            <p:nvPr/>
          </p:nvCxnSpPr>
          <p:spPr>
            <a:xfrm>
              <a:off x="0" y="1057024"/>
              <a:ext cx="388609" cy="0"/>
            </a:xfrm>
            <a:prstGeom prst="straightConnector1">
              <a:avLst/>
            </a:prstGeom>
            <a:noFill/>
            <a:ln w="63500" cap="rnd" cmpd="sng">
              <a:solidFill>
                <a:srgbClr val="DF540F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00" name="Google Shape;200;p18"/>
            <p:cNvSpPr txBox="1"/>
            <p:nvPr/>
          </p:nvSpPr>
          <p:spPr>
            <a:xfrm>
              <a:off x="2050455" y="67"/>
              <a:ext cx="6112166" cy="65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999" b="1" i="0" u="none" strike="noStrike" cap="none">
                  <a:solidFill>
                    <a:srgbClr val="DF540F"/>
                  </a:solidFill>
                  <a:latin typeface="Hind Madurai"/>
                  <a:ea typeface="Hind Madurai"/>
                  <a:cs typeface="Hind Madurai"/>
                  <a:sym typeface="Hind Madurai"/>
                </a:rPr>
                <a:t>ADD A MAIN POINT</a:t>
              </a:r>
              <a:endParaRPr/>
            </a:p>
          </p:txBody>
        </p:sp>
        <p:sp>
          <p:nvSpPr>
            <p:cNvPr id="201" name="Google Shape;201;p18"/>
            <p:cNvSpPr txBox="1"/>
            <p:nvPr/>
          </p:nvSpPr>
          <p:spPr>
            <a:xfrm>
              <a:off x="2050455" y="758892"/>
              <a:ext cx="7778849" cy="5031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300" b="0" i="0" u="none" strike="noStrike" cap="none">
                  <a:solidFill>
                    <a:srgbClr val="DF540F"/>
                  </a:solidFill>
                  <a:latin typeface="Hind Madurai"/>
                  <a:ea typeface="Hind Madurai"/>
                  <a:cs typeface="Hind Madurai"/>
                  <a:sym typeface="Hind Madurai"/>
                </a:rPr>
                <a:t>Briefly elaborate on what you want to discuss. </a:t>
              </a: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600D653-6FB8-DBAD-EF2C-1B5617CD5F6F}"/>
              </a:ext>
            </a:extLst>
          </p:cNvPr>
          <p:cNvSpPr txBox="1"/>
          <p:nvPr/>
        </p:nvSpPr>
        <p:spPr>
          <a:xfrm>
            <a:off x="508000" y="889000"/>
            <a:ext cx="12953274" cy="7012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4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Candidate Key</a:t>
            </a:r>
          </a:p>
          <a:p>
            <a:pPr algn="just" rtl="0" fontAlgn="base">
              <a:spcAft>
                <a:spcPts val="750"/>
              </a:spcAft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minimal set of attributes that can uniquely identify a tuple is known as a </a:t>
            </a:r>
            <a:r>
              <a:rPr lang="en-US" sz="2400" b="0" i="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candidate key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 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candidate key is a minimal super key, meaning it can uniquely identify a record but contains no extra attributes.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It is a super key with no repeated data is called a candidate key.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The minimal set of attributes that can uniquely identify a record.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candidate key must contain unique values, ensuring that no two rows have the same value in the candidate key’s columns.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Every table must have at least a single candidate key.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 table can have multiple candidate keys but only one primary key.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For Example, STUD_NO in STUDENT relation.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STUD_NO is the candidate key for relation STUDENT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C8B4327A-83D0-DC88-387B-E9931D11B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26C95FC-FB60-660A-DFF1-FCB334444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188" y="8071664"/>
            <a:ext cx="3886537" cy="20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E1D0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l="51813" t="-2911" r="38964" b="75980"/>
          <a:stretch/>
        </p:blipFill>
        <p:spPr>
          <a:xfrm>
            <a:off x="9475324" y="-299976"/>
            <a:ext cx="1686374" cy="277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9"/>
          <p:cNvSpPr txBox="1"/>
          <p:nvPr/>
        </p:nvSpPr>
        <p:spPr>
          <a:xfrm>
            <a:off x="6371219" y="6089335"/>
            <a:ext cx="2779979" cy="9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6E1D0"/>
                </a:solidFill>
                <a:latin typeface="Hind Madurai"/>
                <a:ea typeface="Hind Madurai"/>
                <a:cs typeface="Hind Madurai"/>
                <a:sym typeface="Hind Madurai"/>
              </a:rPr>
              <a:t>Elaborate on what you want to discuss.</a:t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16253215" y="6253249"/>
            <a:ext cx="1258404" cy="132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499" b="0" i="0" u="none" strike="noStrike" cap="none">
                <a:solidFill>
                  <a:srgbClr val="DF540F"/>
                </a:solidFill>
                <a:latin typeface="Forum"/>
                <a:ea typeface="Forum"/>
                <a:cs typeface="Forum"/>
                <a:sym typeface="Forum"/>
              </a:rPr>
              <a:t>02</a:t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14479321" y="7495943"/>
            <a:ext cx="2779979" cy="90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1" indent="0" algn="r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0" i="0" u="none" strike="noStrike" cap="none">
                <a:solidFill>
                  <a:srgbClr val="F6E1D0"/>
                </a:solidFill>
                <a:latin typeface="Hind Madurai"/>
                <a:ea typeface="Hind Madurai"/>
                <a:cs typeface="Hind Madurai"/>
                <a:sym typeface="Hind Madurai"/>
              </a:rPr>
              <a:t>Elaborate on what you want to discuss.</a:t>
            </a: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t="58864" r="90062"/>
          <a:stretch/>
        </p:blipFill>
        <p:spPr>
          <a:xfrm>
            <a:off x="100" y="6055350"/>
            <a:ext cx="1817323" cy="423165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E67F8AE-6B36-963E-DA4A-E161AF5C46F7}"/>
              </a:ext>
            </a:extLst>
          </p:cNvPr>
          <p:cNvSpPr txBox="1"/>
          <p:nvPr/>
        </p:nvSpPr>
        <p:spPr>
          <a:xfrm>
            <a:off x="101600" y="898751"/>
            <a:ext cx="13614400" cy="5657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Alternate Key</a:t>
            </a:r>
          </a:p>
          <a:p>
            <a:pPr algn="l" rtl="0" fontAlgn="base">
              <a:spcAft>
                <a:spcPts val="75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An </a:t>
            </a:r>
            <a:r>
              <a:rPr lang="en-US" sz="2000" b="1" i="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alternate key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is any candidate key in a table that is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not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chosen as the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primary key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 In other words, all the keys that are not selected as the primary key are considered alternate keys.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An alternate key is also referred to as a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secondary key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because it can uniquely identify records in a table, just like the primary key.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An alternate key can consist of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one or more columns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 (fields) that can uniquely identify a record, but it is not the primary key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STUD_ID,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as well as </a:t>
            </a: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both,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are candidate keys for relation STUDENT but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lang="en-US" altLang="en-US" sz="20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Email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will be an alternate key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(only one out of many candidate keys).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86CA14E-412F-DF31-A5D6-F4D0F2364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85130FF-584B-1889-C66E-1377B11890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4638" y="6530886"/>
            <a:ext cx="6432733" cy="32805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40F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2513FCF-D003-B9BF-AAD0-2EB316ACB4EB}"/>
              </a:ext>
            </a:extLst>
          </p:cNvPr>
          <p:cNvSpPr txBox="1"/>
          <p:nvPr/>
        </p:nvSpPr>
        <p:spPr>
          <a:xfrm>
            <a:off x="190501" y="707551"/>
            <a:ext cx="13525500" cy="5180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sz="2000" b="1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Composite Key</a:t>
            </a:r>
          </a:p>
          <a:p>
            <a:pPr algn="l" rtl="0" fontAlgn="base">
              <a:spcAft>
                <a:spcPts val="750"/>
              </a:spcAft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Sometimes, a table might not have a single column/attribute that uniquely identifies all the records of a table. To uniquely identify rows of a table, a combination of two or more columns/attributes can be used.  It still can give duplicate values in rare cases. So, we need to find the optimal set of attributes that can uniquely identify rows in a table.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It acts as a primary key if there is no primary key in a table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Two or more attributes are used together to make a</a:t>
            </a:r>
            <a:r>
              <a:rPr lang="en-US" sz="2000" b="0" i="0" u="sng" dirty="0">
                <a:solidFill>
                  <a:schemeClr val="tx1"/>
                </a:solidFill>
                <a:effectLst/>
                <a:latin typeface="Book Antiqua" panose="0204060205030503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 composite key 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Different combinations of attributes may give different accuracy in terms of identifying the rows uniquely.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tx1"/>
                </a:solidFill>
                <a:latin typeface="Book Antiqua" panose="02040602050305030304" pitchFamily="18" charset="0"/>
              </a:rPr>
              <a:t>Eg</a:t>
            </a:r>
            <a:r>
              <a:rPr lang="en-US" sz="2000" dirty="0">
                <a:solidFill>
                  <a:schemeClr val="tx1"/>
                </a:solidFill>
                <a:latin typeface="Book Antiqua" panose="02040602050305030304" pitchFamily="18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FULLNAME + DOB can be combined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together to access the details of a student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fontAlgn="base">
              <a:spcAft>
                <a:spcPts val="1800"/>
              </a:spcAft>
            </a:pPr>
            <a:endParaRPr lang="en-US" sz="2000" b="0" i="0" dirty="0"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FFFFFF"/>
              </a:solidFill>
              <a:effectLst/>
              <a:latin typeface="Nunito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432600E8-95EF-6B50-0269-7A142F9F0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833"/>
            <a:ext cx="65" cy="363534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8569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CDCE523-EB7C-B3B6-3EE9-025BC1A1D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959" y="5461139"/>
            <a:ext cx="9472481" cy="451143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540F"/>
        </a:solidFill>
        <a:effectLst/>
      </p:bgPr>
    </p:bg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7" name="Google Shape;537;p34"/>
          <p:cNvGrpSpPr/>
          <p:nvPr/>
        </p:nvGrpSpPr>
        <p:grpSpPr>
          <a:xfrm>
            <a:off x="3720864" y="1001277"/>
            <a:ext cx="10180985" cy="8572760"/>
            <a:chOff x="0" y="-9525"/>
            <a:chExt cx="839267" cy="706694"/>
          </a:xfrm>
        </p:grpSpPr>
        <p:sp>
          <p:nvSpPr>
            <p:cNvPr id="538" name="Google Shape;538;p34"/>
            <p:cNvSpPr/>
            <p:nvPr/>
          </p:nvSpPr>
          <p:spPr>
            <a:xfrm>
              <a:off x="0" y="0"/>
              <a:ext cx="839267" cy="697169"/>
            </a:xfrm>
            <a:custGeom>
              <a:avLst/>
              <a:gdLst/>
              <a:ahLst/>
              <a:cxnLst/>
              <a:rect l="l" t="t" r="r" b="b"/>
              <a:pathLst>
                <a:path w="839267" h="697169" extrusionOk="0">
                  <a:moveTo>
                    <a:pt x="556376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68232"/>
                  </a:cubicBezTo>
                  <a:cubicBezTo>
                    <a:pt x="0" y="372138"/>
                    <a:pt x="66279" y="467279"/>
                    <a:pt x="162037" y="511420"/>
                  </a:cubicBezTo>
                  <a:lnTo>
                    <a:pt x="162037" y="697169"/>
                  </a:lnTo>
                  <a:lnTo>
                    <a:pt x="353844" y="537701"/>
                  </a:lnTo>
                  <a:lnTo>
                    <a:pt x="556376" y="537701"/>
                  </a:lnTo>
                  <a:cubicBezTo>
                    <a:pt x="712818" y="537701"/>
                    <a:pt x="839255" y="414189"/>
                    <a:pt x="839255" y="268224"/>
                  </a:cubicBezTo>
                  <a:cubicBezTo>
                    <a:pt x="839267" y="123512"/>
                    <a:pt x="712818" y="0"/>
                    <a:pt x="5563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flat" cmpd="sng">
              <a:solidFill>
                <a:srgbClr val="F6E1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4"/>
            <p:cNvSpPr txBox="1"/>
            <p:nvPr/>
          </p:nvSpPr>
          <p:spPr>
            <a:xfrm>
              <a:off x="0" y="-9525"/>
              <a:ext cx="812800" cy="530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7888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0" name="Google Shape;540;p34"/>
          <p:cNvGrpSpPr/>
          <p:nvPr/>
        </p:nvGrpSpPr>
        <p:grpSpPr>
          <a:xfrm>
            <a:off x="3954236" y="1183400"/>
            <a:ext cx="9657076" cy="8074900"/>
            <a:chOff x="0" y="-9525"/>
            <a:chExt cx="812811" cy="679643"/>
          </a:xfrm>
        </p:grpSpPr>
        <p:sp>
          <p:nvSpPr>
            <p:cNvPr id="541" name="Google Shape;541;p34"/>
            <p:cNvSpPr/>
            <p:nvPr/>
          </p:nvSpPr>
          <p:spPr>
            <a:xfrm>
              <a:off x="0" y="0"/>
              <a:ext cx="812811" cy="670118"/>
            </a:xfrm>
            <a:custGeom>
              <a:avLst/>
              <a:gdLst/>
              <a:ahLst/>
              <a:cxnLst/>
              <a:rect l="l" t="t" r="r" b="b"/>
              <a:pathLst>
                <a:path w="812811" h="670118" extrusionOk="0">
                  <a:moveTo>
                    <a:pt x="530371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53505"/>
                  </a:cubicBezTo>
                  <a:cubicBezTo>
                    <a:pt x="0" y="345087"/>
                    <a:pt x="66279" y="440228"/>
                    <a:pt x="162037" y="484369"/>
                  </a:cubicBezTo>
                  <a:lnTo>
                    <a:pt x="162037" y="670118"/>
                  </a:lnTo>
                  <a:lnTo>
                    <a:pt x="353844" y="510651"/>
                  </a:lnTo>
                  <a:lnTo>
                    <a:pt x="530371" y="510651"/>
                  </a:lnTo>
                  <a:cubicBezTo>
                    <a:pt x="686363" y="510651"/>
                    <a:pt x="812800" y="387138"/>
                    <a:pt x="812800" y="253501"/>
                  </a:cubicBezTo>
                  <a:cubicBezTo>
                    <a:pt x="812811" y="123512"/>
                    <a:pt x="686363" y="0"/>
                    <a:pt x="530371" y="0"/>
                  </a:cubicBezTo>
                  <a:close/>
                </a:path>
              </a:pathLst>
            </a:custGeom>
            <a:solidFill>
              <a:srgbClr val="F6E1D0"/>
            </a:solidFill>
            <a:ln w="38100" cap="flat" cmpd="sng">
              <a:solidFill>
                <a:srgbClr val="F6E1D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 txBox="1"/>
            <p:nvPr/>
          </p:nvSpPr>
          <p:spPr>
            <a:xfrm>
              <a:off x="0" y="-9525"/>
              <a:ext cx="812800" cy="5302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6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34"/>
          <p:cNvSpPr/>
          <p:nvPr/>
        </p:nvSpPr>
        <p:spPr>
          <a:xfrm flipH="1">
            <a:off x="11155449" y="1464129"/>
            <a:ext cx="6633840" cy="8229600"/>
          </a:xfrm>
          <a:custGeom>
            <a:avLst/>
            <a:gdLst/>
            <a:ahLst/>
            <a:cxnLst/>
            <a:rect l="l" t="t" r="r" b="b"/>
            <a:pathLst>
              <a:path w="6633840" h="8229600" extrusionOk="0">
                <a:moveTo>
                  <a:pt x="6633840" y="0"/>
                </a:moveTo>
                <a:lnTo>
                  <a:pt x="0" y="0"/>
                </a:lnTo>
                <a:lnTo>
                  <a:pt x="0" y="8229600"/>
                </a:lnTo>
                <a:lnTo>
                  <a:pt x="6633840" y="8229600"/>
                </a:lnTo>
                <a:lnTo>
                  <a:pt x="663384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55067"/>
            </a:stretch>
          </a:blipFill>
          <a:ln>
            <a:noFill/>
          </a:ln>
        </p:spPr>
      </p:sp>
      <p:sp>
        <p:nvSpPr>
          <p:cNvPr id="545" name="Google Shape;545;p34"/>
          <p:cNvSpPr txBox="1"/>
          <p:nvPr/>
        </p:nvSpPr>
        <p:spPr>
          <a:xfrm>
            <a:off x="4668993" y="2690614"/>
            <a:ext cx="8227500" cy="359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487" b="0" i="0" u="none" strike="noStrike" cap="none">
                <a:solidFill>
                  <a:srgbClr val="DF540F"/>
                </a:solidFill>
                <a:latin typeface="Forum"/>
                <a:ea typeface="Forum"/>
                <a:cs typeface="Forum"/>
                <a:sym typeface="Forum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328</Words>
  <Application>Microsoft Office PowerPoint</Application>
  <PresentationFormat>Custom</PresentationFormat>
  <Paragraphs>77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Book Antiqua</vt:lpstr>
      <vt:lpstr>Nunito</vt:lpstr>
      <vt:lpstr>Wingdings</vt:lpstr>
      <vt:lpstr>Calibri</vt:lpstr>
      <vt:lpstr>Hind Madurai</vt:lpstr>
      <vt:lpstr>Consolas</vt:lpstr>
      <vt:lpstr>Forum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Tamil Selvi Velusamy</dc:creator>
  <cp:lastModifiedBy>IQAC_sys</cp:lastModifiedBy>
  <cp:revision>19</cp:revision>
  <dcterms:modified xsi:type="dcterms:W3CDTF">2025-03-05T09:17:13Z</dcterms:modified>
</cp:coreProperties>
</file>