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3" r:id="rId9"/>
    <p:sldId id="265" r:id="rId10"/>
    <p:sldId id="295" r:id="rId11"/>
    <p:sldId id="278" r:id="rId12"/>
    <p:sldId id="299" r:id="rId13"/>
    <p:sldId id="292" r:id="rId14"/>
  </p:sldIdLst>
  <p:sldSz cx="9144000" cy="5143500" type="screen16x9"/>
  <p:notesSz cx="6858000" cy="9144000"/>
  <p:embeddedFontLst>
    <p:embeddedFont>
      <p:font typeface="Book Antiqua" panose="02040602050305030304" pitchFamily="18" charset="0"/>
      <p:regular r:id="rId17"/>
      <p:bold r:id="rId18"/>
      <p:italic r:id="rId19"/>
      <p:boldItalic r:id="rId20"/>
    </p:embeddedFont>
    <p:embeddedFont>
      <p:font typeface="Bookman Old Style" panose="02050604050505020204" pitchFamily="18" charset="0"/>
      <p:regular r:id="rId21"/>
      <p:bold r:id="rId22"/>
      <p:italic r:id="rId23"/>
      <p:boldItalic r:id="rId24"/>
    </p:embeddedFont>
    <p:embeddedFont>
      <p:font typeface="Inter-Regular" panose="020B0604020202020204" charset="0"/>
      <p:regular r:id="rId25"/>
      <p:bold r:id="rId26"/>
    </p:embeddedFont>
    <p:embeddedFont>
      <p:font typeface="Playfair Display" panose="00000500000000000000" pitchFamily="2" charset="0"/>
      <p:regular r:id="rId27"/>
      <p:bold r:id="rId28"/>
      <p:italic r:id="rId29"/>
      <p:boldItalic r:id="rId30"/>
    </p:embeddedFont>
    <p:embeddedFont>
      <p:font typeface="Playfair Display Regular" panose="00000500000000000000"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0612979-EF31-4AF9-A8EF-6B6A0A963571}">
  <a:tblStyle styleId="{50612979-EF31-4AF9-A8EF-6B6A0A963571}"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FBDF9CB-71E7-4CE3-B812-B350EE79E3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51" autoAdjust="0"/>
  </p:normalViewPr>
  <p:slideViewPr>
    <p:cSldViewPr snapToGrid="0">
      <p:cViewPr varScale="1">
        <p:scale>
          <a:sx n="116" d="100"/>
          <a:sy n="116" d="100"/>
        </p:scale>
        <p:origin x="490" y="-35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font" Target="fonts/font1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880821A-415D-43F7-BD19-01FA2C83014A}" type="datetimeFigureOut">
              <a:rPr lang="en-US" smtClean="0"/>
              <a:t>1/24/2025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F32324-5D01-4038-ADE5-2467EEF7D26E}"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a:extLst>
            <a:ext uri="{FF2B5EF4-FFF2-40B4-BE49-F238E27FC236}">
              <a16:creationId xmlns:a16="http://schemas.microsoft.com/office/drawing/2014/main" id="{4CE86C0C-BBDA-286C-0877-A70BCE20DA95}"/>
            </a:ext>
          </a:extLst>
        </p:cNvPr>
        <p:cNvGrpSpPr/>
        <p:nvPr/>
      </p:nvGrpSpPr>
      <p:grpSpPr>
        <a:xfrm>
          <a:off x="0" y="0"/>
          <a:ext cx="0" cy="0"/>
          <a:chOff x="0" y="0"/>
          <a:chExt cx="0" cy="0"/>
        </a:xfrm>
      </p:grpSpPr>
      <p:sp>
        <p:nvSpPr>
          <p:cNvPr id="148" name="Google Shape;148;g35f391192_057:notes">
            <a:extLst>
              <a:ext uri="{FF2B5EF4-FFF2-40B4-BE49-F238E27FC236}">
                <a16:creationId xmlns:a16="http://schemas.microsoft.com/office/drawing/2014/main" id="{78577771-82AA-288E-FE18-20A610A781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a:extLst>
              <a:ext uri="{FF2B5EF4-FFF2-40B4-BE49-F238E27FC236}">
                <a16:creationId xmlns:a16="http://schemas.microsoft.com/office/drawing/2014/main" id="{DDAC34E3-3B04-10C2-73FB-2B4377B95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889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87d137f743_0_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87d137f743_0_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77ac4a4f4f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77ac4a4f4f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050" b="1" dirty="0"/>
              <a:t>. Deletion</a:t>
            </a:r>
          </a:p>
          <a:p>
            <a:pPr>
              <a:buFont typeface="Arial" panose="020B0604020202020204" pitchFamily="34" charset="0"/>
              <a:buChar char="•"/>
            </a:pPr>
            <a:r>
              <a:rPr lang="en-US" sz="1050" b="1" dirty="0"/>
              <a:t>Listwise Deletion</a:t>
            </a:r>
            <a:r>
              <a:rPr lang="en-US" sz="1050" dirty="0"/>
              <a:t>: Remove entire rows with missing values. Simple but can lead to significant data loss, affecting analysis accuracy.</a:t>
            </a:r>
          </a:p>
          <a:p>
            <a:pPr>
              <a:buFont typeface="Arial" panose="020B0604020202020204" pitchFamily="34" charset="0"/>
              <a:buChar char="•"/>
            </a:pPr>
            <a:r>
              <a:rPr lang="en-US" sz="1050" b="1" dirty="0"/>
              <a:t>Pairwise Deletion</a:t>
            </a:r>
            <a:r>
              <a:rPr lang="en-US" sz="1050" dirty="0"/>
              <a:t>: Use all available data without deleting entire rows. Useful for correlation and covariance calculations, preserving more data.</a:t>
            </a:r>
          </a:p>
          <a:p>
            <a:r>
              <a:rPr lang="en-US" sz="1050" b="1" dirty="0"/>
              <a:t>2. Imputation</a:t>
            </a:r>
          </a:p>
          <a:p>
            <a:pPr>
              <a:buFont typeface="Arial" panose="020B0604020202020204" pitchFamily="34" charset="0"/>
              <a:buChar char="•"/>
            </a:pPr>
            <a:r>
              <a:rPr lang="en-US" sz="1050" b="1" dirty="0"/>
              <a:t>Mean/Median/Mode Imputation</a:t>
            </a:r>
            <a:r>
              <a:rPr lang="en-US" sz="1050" dirty="0"/>
              <a:t>: Replace missing values with the mean, median, or mode of the column. Easy but can distort data distribution.</a:t>
            </a:r>
          </a:p>
          <a:p>
            <a:pPr>
              <a:buFont typeface="Arial" panose="020B0604020202020204" pitchFamily="34" charset="0"/>
              <a:buChar char="•"/>
            </a:pPr>
            <a:r>
              <a:rPr lang="en-US" sz="1050" b="1" dirty="0"/>
              <a:t>Regression Imputation</a:t>
            </a:r>
            <a:r>
              <a:rPr lang="en-US" sz="1050" dirty="0"/>
              <a:t>: Predict missing values using regression models based on other variables. More accurate but requires complex calculations.</a:t>
            </a:r>
          </a:p>
          <a:p>
            <a:pPr>
              <a:buFont typeface="Arial" panose="020B0604020202020204" pitchFamily="34" charset="0"/>
              <a:buChar char="•"/>
            </a:pPr>
            <a:r>
              <a:rPr lang="en-US" sz="1050" b="1" dirty="0"/>
              <a:t>K-Nearest Neighbors (KNN) Imputation</a:t>
            </a:r>
            <a:r>
              <a:rPr lang="en-US" sz="1050" dirty="0"/>
              <a:t>: Replace missing values with the average of the nearest neighbors. Considers data similarity, improving imputation accuracy.</a:t>
            </a:r>
          </a:p>
          <a:p>
            <a:r>
              <a:rPr lang="en-US" sz="1050" b="1" dirty="0"/>
              <a:t>3. Advanced Techniques</a:t>
            </a:r>
          </a:p>
          <a:p>
            <a:pPr>
              <a:buFont typeface="Arial" panose="020B0604020202020204" pitchFamily="34" charset="0"/>
              <a:buChar char="•"/>
            </a:pPr>
            <a:r>
              <a:rPr lang="en-US" sz="1050" b="1" dirty="0"/>
              <a:t>Multiple Imputation</a:t>
            </a:r>
            <a:r>
              <a:rPr lang="en-US" sz="1050" dirty="0"/>
              <a:t>: Create multiple datasets with different imputed values and combine results. Accounts for uncertainty in missing data, enhancing robustness.</a:t>
            </a:r>
          </a:p>
          <a:p>
            <a:pPr>
              <a:buFont typeface="Arial" panose="020B0604020202020204" pitchFamily="34" charset="0"/>
              <a:buChar char="•"/>
            </a:pPr>
            <a:r>
              <a:rPr lang="en-US" sz="1050" b="1" dirty="0"/>
              <a:t>Machine Learning Models</a:t>
            </a:r>
            <a:r>
              <a:rPr lang="en-US" sz="1050" dirty="0"/>
              <a:t>: Use algorithms like Random Forest or </a:t>
            </a:r>
            <a:r>
              <a:rPr lang="en-US" sz="1050" dirty="0" err="1"/>
              <a:t>XGBoost</a:t>
            </a:r>
            <a:r>
              <a:rPr lang="en-US" sz="1050" dirty="0"/>
              <a:t> to predict missing values. Captures complex patterns, improving imputation accuracy.</a:t>
            </a:r>
          </a:p>
          <a:p>
            <a:r>
              <a:rPr lang="en-US" sz="1050" b="1" dirty="0"/>
              <a:t>4. Domain-Specific Methods</a:t>
            </a:r>
          </a:p>
          <a:p>
            <a:pPr>
              <a:buFont typeface="Arial" panose="020B0604020202020204" pitchFamily="34" charset="0"/>
              <a:buChar char="•"/>
            </a:pPr>
            <a:r>
              <a:rPr lang="en-US" sz="1050" b="1" dirty="0"/>
              <a:t>Expert Knowledge</a:t>
            </a:r>
            <a:r>
              <a:rPr lang="en-US" sz="1050" dirty="0"/>
              <a:t>: Use domain expertise to fill in missing values. Highly accurate but requires input from experts familiar with the data.</a:t>
            </a:r>
          </a:p>
          <a:p>
            <a:pPr>
              <a:buFont typeface="Arial" panose="020B0604020202020204" pitchFamily="34" charset="0"/>
              <a:buChar char="•"/>
            </a:pPr>
            <a:r>
              <a:rPr lang="en-US" sz="1050" b="1" dirty="0"/>
              <a:t>Custom Imputation</a:t>
            </a:r>
            <a:r>
              <a:rPr lang="en-US" sz="1050" dirty="0"/>
              <a:t>: Develop custom methods based on specific dataset characteristics. Tailored to the data, ensuring relevant and accurate imputation.</a:t>
            </a:r>
          </a:p>
          <a:p>
            <a:r>
              <a:rPr lang="en-US" sz="1050" b="1" dirty="0"/>
              <a:t>5. Using Indicators</a:t>
            </a:r>
          </a:p>
          <a:p>
            <a:pPr>
              <a:buFont typeface="Arial" panose="020B0604020202020204" pitchFamily="34" charset="0"/>
              <a:buChar char="•"/>
            </a:pPr>
            <a:r>
              <a:rPr lang="en-US" sz="1050" b="1" dirty="0"/>
              <a:t>Missing Value Indicator</a:t>
            </a:r>
            <a:r>
              <a:rPr lang="en-US" sz="1050" dirty="0"/>
              <a:t>: Create a new binary variable indicating whether a value is missing. Preserves information about the missingness itself, aiding analysis.</a:t>
            </a:r>
          </a:p>
          <a:p>
            <a:r>
              <a:rPr lang="en-US" sz="1050" dirty="0"/>
              <a:t>dataset initially had 1000 rows and 10 columns. After handling missing values, the shape might remain the same if you used imputation techniques. However, if you used deletion methods, the number of rows might decrease.</a:t>
            </a:r>
          </a:p>
          <a:p>
            <a:pPr>
              <a:buFont typeface="Arial" panose="020B0604020202020204" pitchFamily="34" charset="0"/>
              <a:buChar char="•"/>
            </a:pPr>
            <a:r>
              <a:rPr lang="en-US" sz="1050" b="1" dirty="0"/>
              <a:t>Before Handling Missing Values</a:t>
            </a:r>
            <a:r>
              <a:rPr lang="en-US" sz="1050" dirty="0"/>
              <a:t>: (1000, 10)</a:t>
            </a:r>
          </a:p>
          <a:p>
            <a:pPr>
              <a:buFont typeface="Arial" panose="020B0604020202020204" pitchFamily="34" charset="0"/>
              <a:buChar char="•"/>
            </a:pPr>
            <a:r>
              <a:rPr lang="en-US" sz="1050" b="1" dirty="0"/>
              <a:t>After Handling Missing Values</a:t>
            </a:r>
            <a:r>
              <a:rPr lang="en-US" sz="1050" dirty="0"/>
              <a:t>: (1000, 10) (if imputation) or (950, 10) (if deletion)</a:t>
            </a:r>
          </a:p>
          <a:p>
            <a:pPr>
              <a:buFont typeface="Arial" panose="020B0604020202020204" pitchFamily="34" charset="0"/>
              <a:buChar char="•"/>
            </a:pPr>
            <a:endParaRPr lang="en-US" sz="1050" dirty="0"/>
          </a:p>
          <a:p>
            <a:pPr marL="0" lvl="0" indent="0" algn="l" rtl="0">
              <a:spcBef>
                <a:spcPts val="0"/>
              </a:spcBef>
              <a:spcAft>
                <a:spcPts val="0"/>
              </a:spcAft>
              <a:buNone/>
            </a:pPr>
            <a:endParaRPr sz="105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1. Identifying Outliers</a:t>
            </a:r>
          </a:p>
          <a:p>
            <a:pPr>
              <a:buFont typeface="Arial" panose="020B0604020202020204" pitchFamily="34" charset="0"/>
              <a:buChar char="•"/>
            </a:pPr>
            <a:r>
              <a:rPr lang="en-US" b="1" dirty="0"/>
              <a:t>Visual Methods</a:t>
            </a:r>
            <a:r>
              <a:rPr lang="en-US" dirty="0"/>
              <a:t>: Use box plots, scatter plots, or histograms to visually identify outliers.</a:t>
            </a:r>
          </a:p>
          <a:p>
            <a:pPr>
              <a:buFont typeface="Arial" panose="020B0604020202020204" pitchFamily="34" charset="0"/>
              <a:buChar char="•"/>
            </a:pPr>
            <a:r>
              <a:rPr lang="en-US" b="1" dirty="0"/>
              <a:t>Statistical Methods</a:t>
            </a:r>
            <a:r>
              <a:rPr lang="en-US" dirty="0"/>
              <a:t>: Calculate Z-scores or use the IQR (Interquartile Range) method to detect outliers.</a:t>
            </a:r>
          </a:p>
          <a:p>
            <a:r>
              <a:rPr lang="en-US" b="1" dirty="0"/>
              <a:t>2. Handling Outliers</a:t>
            </a:r>
          </a:p>
          <a:p>
            <a:pPr>
              <a:buFont typeface="Arial" panose="020B0604020202020204" pitchFamily="34" charset="0"/>
              <a:buChar char="•"/>
            </a:pPr>
            <a:r>
              <a:rPr lang="en-US" b="1" dirty="0"/>
              <a:t>Removal</a:t>
            </a:r>
            <a:r>
              <a:rPr lang="en-US" dirty="0"/>
              <a:t>: Simply remove the outliers from the dataset. This is straightforward but can lead to loss of valuable data.</a:t>
            </a:r>
          </a:p>
          <a:p>
            <a:pPr>
              <a:buFont typeface="Arial" panose="020B0604020202020204" pitchFamily="34" charset="0"/>
              <a:buChar char="•"/>
            </a:pPr>
            <a:r>
              <a:rPr lang="en-US" b="1" dirty="0"/>
              <a:t>Transformation</a:t>
            </a:r>
            <a:r>
              <a:rPr lang="en-US" dirty="0"/>
              <a:t>: Apply transformations like log, square root, or cube root to reduce the impact of outliers.</a:t>
            </a:r>
          </a:p>
          <a:p>
            <a:pPr>
              <a:buFont typeface="Arial" panose="020B0604020202020204" pitchFamily="34" charset="0"/>
              <a:buChar char="•"/>
            </a:pPr>
            <a:r>
              <a:rPr lang="en-US" b="1" dirty="0"/>
              <a:t>Capping</a:t>
            </a:r>
            <a:r>
              <a:rPr lang="en-US" dirty="0"/>
              <a:t>: Limit the extreme values to a certain percentile (e.g., 1st and 99th percentiles) to reduce their influence.</a:t>
            </a:r>
          </a:p>
          <a:p>
            <a:pPr>
              <a:buFont typeface="Arial" panose="020B0604020202020204" pitchFamily="34" charset="0"/>
              <a:buChar char="•"/>
            </a:pPr>
            <a:r>
              <a:rPr lang="en-US" b="1" dirty="0"/>
              <a:t>Imputation</a:t>
            </a:r>
            <a:r>
              <a:rPr lang="en-US" dirty="0"/>
              <a:t>: Replace outliers with a more acceptable value, such as the mean or median of the data.</a:t>
            </a:r>
          </a:p>
          <a:p>
            <a:pPr>
              <a:buFont typeface="Arial" panose="020B0604020202020204" pitchFamily="34" charset="0"/>
              <a:buChar char="•"/>
            </a:pPr>
            <a:r>
              <a:rPr lang="en-US" b="1" dirty="0"/>
              <a:t>Model-Based Methods</a:t>
            </a:r>
            <a:r>
              <a:rPr lang="en-US" dirty="0"/>
              <a:t>: Use machine learning models to detect and handle outliers. For example, Isolation Forest or DBSCAN (Density-Based Spatial Clustering of Applications with Noise).</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050" b="1" dirty="0"/>
              <a:t>Removal</a:t>
            </a:r>
            <a:r>
              <a:rPr lang="en-US" sz="1050" dirty="0"/>
              <a:t>:</a:t>
            </a:r>
          </a:p>
          <a:p>
            <a:pPr>
              <a:buFont typeface="Arial" panose="020B0604020202020204" pitchFamily="34" charset="0"/>
              <a:buChar char="•"/>
            </a:pPr>
            <a:r>
              <a:rPr lang="en-US" sz="1050" b="1" dirty="0"/>
              <a:t>Simple Removal</a:t>
            </a:r>
            <a:r>
              <a:rPr lang="en-US" sz="1050" dirty="0"/>
              <a:t>: Remove outliers from the dataset. This is straightforward but can lead to loss of valuable data.</a:t>
            </a:r>
          </a:p>
          <a:p>
            <a:pPr>
              <a:buFont typeface="Arial" panose="020B0604020202020204" pitchFamily="34" charset="0"/>
              <a:buChar char="•"/>
            </a:pPr>
            <a:r>
              <a:rPr lang="en-US" sz="1050" b="1" dirty="0"/>
              <a:t>Conditional Removal</a:t>
            </a:r>
            <a:r>
              <a:rPr lang="en-US" sz="1050" dirty="0"/>
              <a:t>: Remove outliers based on specific conditions or thresholds relevant to the analysis.</a:t>
            </a:r>
          </a:p>
          <a:p>
            <a:r>
              <a:rPr lang="en-US" sz="1050" b="1" dirty="0"/>
              <a:t>Imputation</a:t>
            </a:r>
            <a:r>
              <a:rPr lang="en-US" sz="1050" dirty="0"/>
              <a:t>:</a:t>
            </a:r>
          </a:p>
          <a:p>
            <a:pPr>
              <a:buFont typeface="Arial" panose="020B0604020202020204" pitchFamily="34" charset="0"/>
              <a:buChar char="•"/>
            </a:pPr>
            <a:r>
              <a:rPr lang="en-US" sz="1050" b="1" dirty="0"/>
              <a:t>Mean/Median Imputation</a:t>
            </a:r>
            <a:r>
              <a:rPr lang="en-US" sz="1050" dirty="0"/>
              <a:t>: Replace outliers with the mean or median value of the data. This retains the data points while reducing their impact.</a:t>
            </a:r>
          </a:p>
          <a:p>
            <a:r>
              <a:rPr lang="en-US" sz="1050" dirty="0"/>
              <a:t>Handling invalid values is crucial for maintaining the integrity of your dataset. Here are some common techniques:</a:t>
            </a:r>
          </a:p>
          <a:p>
            <a:r>
              <a:rPr lang="en-US" sz="1050" b="1" dirty="0"/>
              <a:t>1. Identification</a:t>
            </a:r>
          </a:p>
          <a:p>
            <a:pPr>
              <a:buFont typeface="Arial" panose="020B0604020202020204" pitchFamily="34" charset="0"/>
              <a:buChar char="•"/>
            </a:pPr>
            <a:r>
              <a:rPr lang="en-US" sz="1050" b="1" dirty="0"/>
              <a:t>Visual Inspection</a:t>
            </a:r>
            <a:r>
              <a:rPr lang="en-US" sz="1050" dirty="0"/>
              <a:t>: Manually inspect the dataset for obvious errors or inconsistencies.</a:t>
            </a:r>
          </a:p>
          <a:p>
            <a:pPr>
              <a:buFont typeface="Arial" panose="020B0604020202020204" pitchFamily="34" charset="0"/>
              <a:buChar char="•"/>
            </a:pPr>
            <a:r>
              <a:rPr lang="en-US" sz="1050" b="1" dirty="0"/>
              <a:t>Statistical Methods</a:t>
            </a:r>
            <a:r>
              <a:rPr lang="en-US" sz="1050" dirty="0"/>
              <a:t>: Use summary statistics to identify values that fall outside expected ranges.</a:t>
            </a:r>
          </a:p>
          <a:p>
            <a:pPr>
              <a:buFont typeface="Arial" panose="020B0604020202020204" pitchFamily="34" charset="0"/>
              <a:buChar char="•"/>
            </a:pPr>
            <a:r>
              <a:rPr lang="en-US" sz="1050" b="1" dirty="0"/>
              <a:t>Domain Knowledge</a:t>
            </a:r>
            <a:r>
              <a:rPr lang="en-US" sz="1050" dirty="0"/>
              <a:t>: Leverage domain expertise to recognize values that are not plausible.</a:t>
            </a:r>
          </a:p>
          <a:p>
            <a:r>
              <a:rPr lang="en-US" sz="1050" b="1" dirty="0"/>
              <a:t>2. Correction</a:t>
            </a:r>
          </a:p>
          <a:p>
            <a:pPr>
              <a:buFont typeface="Arial" panose="020B0604020202020204" pitchFamily="34" charset="0"/>
              <a:buChar char="•"/>
            </a:pPr>
            <a:r>
              <a:rPr lang="en-US" sz="1050" b="1" dirty="0"/>
              <a:t>Manual Correction</a:t>
            </a:r>
            <a:r>
              <a:rPr lang="en-US" sz="1050" dirty="0"/>
              <a:t>: Manually correct invalid values based on domain knowledge or additional data sources.</a:t>
            </a:r>
          </a:p>
          <a:p>
            <a:pPr>
              <a:buFont typeface="Arial" panose="020B0604020202020204" pitchFamily="34" charset="0"/>
              <a:buChar char="•"/>
            </a:pPr>
            <a:r>
              <a:rPr lang="en-US" sz="1050" b="1" dirty="0"/>
              <a:t>Automated Correction</a:t>
            </a:r>
            <a:r>
              <a:rPr lang="en-US" sz="1050" dirty="0"/>
              <a:t>: Use algorithms to automatically correct errors. For example, replacing negative ages with the median age.</a:t>
            </a:r>
          </a:p>
          <a:p>
            <a:r>
              <a:rPr lang="en-US" sz="1050" b="1" dirty="0"/>
              <a:t>3. Imputation</a:t>
            </a:r>
          </a:p>
          <a:p>
            <a:pPr>
              <a:buFont typeface="Arial" panose="020B0604020202020204" pitchFamily="34" charset="0"/>
              <a:buChar char="•"/>
            </a:pPr>
            <a:r>
              <a:rPr lang="en-US" sz="1050" b="1" dirty="0"/>
              <a:t>Mean/Median/Mode Imputation</a:t>
            </a:r>
            <a:r>
              <a:rPr lang="en-US" sz="1050" dirty="0"/>
              <a:t>: Replace invalid values with the mean, median, or mode of the column.</a:t>
            </a:r>
          </a:p>
          <a:p>
            <a:pPr>
              <a:buFont typeface="Arial" panose="020B0604020202020204" pitchFamily="34" charset="0"/>
              <a:buChar char="•"/>
            </a:pPr>
            <a:r>
              <a:rPr lang="en-US" sz="1050" b="1" dirty="0"/>
              <a:t>Regression Imputation</a:t>
            </a:r>
            <a:r>
              <a:rPr lang="en-US" sz="1050" dirty="0"/>
              <a:t>: Predict invalid values using regression models based on other variables.</a:t>
            </a:r>
          </a:p>
          <a:p>
            <a:pPr>
              <a:buFont typeface="Arial" panose="020B0604020202020204" pitchFamily="34" charset="0"/>
              <a:buChar char="•"/>
            </a:pPr>
            <a:r>
              <a:rPr lang="en-US" sz="1050" b="1" dirty="0"/>
              <a:t>K-Nearest Neighbors (KNN) Imputation</a:t>
            </a:r>
            <a:r>
              <a:rPr lang="en-US" sz="1050" dirty="0"/>
              <a:t>: Replace invalid values with the average of the nearest neighbors.</a:t>
            </a:r>
          </a:p>
          <a:p>
            <a:r>
              <a:rPr lang="en-US" sz="1050" b="1" dirty="0"/>
              <a:t>4. Removal</a:t>
            </a:r>
          </a:p>
          <a:p>
            <a:pPr>
              <a:buFont typeface="Arial" panose="020B0604020202020204" pitchFamily="34" charset="0"/>
              <a:buChar char="•"/>
            </a:pPr>
            <a:r>
              <a:rPr lang="en-US" sz="1050" b="1" dirty="0"/>
              <a:t>Row Removal</a:t>
            </a:r>
            <a:r>
              <a:rPr lang="en-US" sz="1050" dirty="0"/>
              <a:t>: Remove rows containing invalid values. This is straightforward but can lead to data loss.</a:t>
            </a:r>
          </a:p>
          <a:p>
            <a:pPr>
              <a:buFont typeface="Arial" panose="020B0604020202020204" pitchFamily="34" charset="0"/>
              <a:buChar char="•"/>
            </a:pPr>
            <a:r>
              <a:rPr lang="en-US" sz="1050" b="1" dirty="0"/>
              <a:t>Column Removal</a:t>
            </a:r>
            <a:r>
              <a:rPr lang="en-US" sz="1050" dirty="0"/>
              <a:t>: Remove columns with a high proportion of invalid values. This is useful when the column is not critical for analysis.</a:t>
            </a:r>
          </a:p>
          <a:p>
            <a:r>
              <a:rPr lang="en-US" sz="1050" b="1" dirty="0"/>
              <a:t>5. Flagging</a:t>
            </a:r>
          </a:p>
          <a:p>
            <a:pPr>
              <a:buFont typeface="Arial" panose="020B0604020202020204" pitchFamily="34" charset="0"/>
              <a:buChar char="•"/>
            </a:pPr>
            <a:r>
              <a:rPr lang="en-US" sz="1050" b="1" dirty="0"/>
              <a:t>Indicator Variables</a:t>
            </a:r>
            <a:r>
              <a:rPr lang="en-US" sz="1050" dirty="0"/>
              <a:t>: Create new binary variables indicating whether a value is invalid. This preserves information about the invalidity itself.</a:t>
            </a:r>
          </a:p>
          <a:p>
            <a:pPr>
              <a:buFont typeface="Arial" panose="020B0604020202020204" pitchFamily="34" charset="0"/>
              <a:buChar char="•"/>
            </a:pPr>
            <a:endParaRPr lang="en-US" sz="1050" dirty="0"/>
          </a:p>
          <a:p>
            <a:pPr marL="0" lvl="0" indent="0" algn="l" rtl="0">
              <a:spcBef>
                <a:spcPts val="0"/>
              </a:spcBef>
              <a:spcAft>
                <a:spcPts val="0"/>
              </a:spcAft>
              <a:buNone/>
            </a:pPr>
            <a:endParaRPr sz="105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rot="10800000">
            <a:off x="-576525" y="577350"/>
            <a:ext cx="3988800" cy="3988800"/>
          </a:xfrm>
          <a:prstGeom prst="chord">
            <a:avLst>
              <a:gd name="adj1" fmla="val 2673960"/>
              <a:gd name="adj2" fmla="val 1892177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2"/>
          <p:cNvPicPr preferRelativeResize="0"/>
          <p:nvPr/>
        </p:nvPicPr>
        <p:blipFill>
          <a:blip r:embed="rId2">
            <a:alphaModFix/>
          </a:blip>
          <a:stretch>
            <a:fillRect/>
          </a:stretch>
        </p:blipFill>
        <p:spPr>
          <a:xfrm>
            <a:off x="4211150" y="0"/>
            <a:ext cx="4932849" cy="4403851"/>
          </a:xfrm>
          <a:prstGeom prst="rect">
            <a:avLst/>
          </a:prstGeom>
          <a:noFill/>
          <a:ln>
            <a:noFill/>
          </a:ln>
        </p:spPr>
      </p:pic>
      <p:sp>
        <p:nvSpPr>
          <p:cNvPr id="12" name="Google Shape;12;p2"/>
          <p:cNvSpPr txBox="1">
            <a:spLocks noGrp="1"/>
          </p:cNvSpPr>
          <p:nvPr>
            <p:ph type="ctrTitle"/>
          </p:nvPr>
        </p:nvSpPr>
        <p:spPr>
          <a:xfrm>
            <a:off x="685800" y="1569375"/>
            <a:ext cx="3942300" cy="2004600"/>
          </a:xfrm>
          <a:prstGeom prst="rect">
            <a:avLst/>
          </a:prstGeom>
        </p:spPr>
        <p:txBody>
          <a:bodyPr spcFirstLastPara="1" wrap="square" lIns="0" tIns="0" rIns="0" bIns="0" anchor="ctr"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3"/>
        <p:cNvGrpSpPr/>
        <p:nvPr/>
      </p:nvGrpSpPr>
      <p:grpSpPr>
        <a:xfrm>
          <a:off x="0" y="0"/>
          <a:ext cx="0" cy="0"/>
          <a:chOff x="0" y="0"/>
          <a:chExt cx="0" cy="0"/>
        </a:xfrm>
      </p:grpSpPr>
      <p:sp>
        <p:nvSpPr>
          <p:cNvPr id="14" name="Google Shape;14;p3"/>
          <p:cNvSpPr/>
          <p:nvPr/>
        </p:nvSpPr>
        <p:spPr>
          <a:xfrm>
            <a:off x="573157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ctrTitle"/>
          </p:nvPr>
        </p:nvSpPr>
        <p:spPr>
          <a:xfrm>
            <a:off x="685800" y="2167338"/>
            <a:ext cx="4102500" cy="437100"/>
          </a:xfrm>
          <a:prstGeom prst="rect">
            <a:avLst/>
          </a:prstGeom>
        </p:spPr>
        <p:txBody>
          <a:bodyPr spcFirstLastPara="1" wrap="square" lIns="0" tIns="0" rIns="0" bIns="0"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endParaRPr/>
          </a:p>
        </p:txBody>
      </p:sp>
      <p:sp>
        <p:nvSpPr>
          <p:cNvPr id="16" name="Google Shape;16;p3"/>
          <p:cNvSpPr txBox="1">
            <a:spLocks noGrp="1"/>
          </p:cNvSpPr>
          <p:nvPr>
            <p:ph type="subTitle" idx="1"/>
          </p:nvPr>
        </p:nvSpPr>
        <p:spPr>
          <a:xfrm>
            <a:off x="685800" y="2701363"/>
            <a:ext cx="4102500" cy="274800"/>
          </a:xfrm>
          <a:prstGeom prst="rect">
            <a:avLst/>
          </a:prstGeom>
        </p:spPr>
        <p:txBody>
          <a:bodyPr spcFirstLastPara="1" wrap="square" lIns="0" tIns="0" rIns="0" bIns="0" anchor="t" anchorCtr="0">
            <a:noAutofit/>
          </a:bodyPr>
          <a:lstStyle>
            <a:lvl1pPr lvl="0" rtl="0">
              <a:spcBef>
                <a:spcPts val="0"/>
              </a:spcBef>
              <a:spcAft>
                <a:spcPts val="0"/>
              </a:spcAft>
              <a:buSzPts val="1600"/>
              <a:buNone/>
              <a:defRPr sz="1600">
                <a:solidFill>
                  <a:schemeClr val="accent2"/>
                </a:solidFill>
              </a:defRPr>
            </a:lvl1pPr>
            <a:lvl2pPr lvl="1" rtl="0">
              <a:spcBef>
                <a:spcPts val="600"/>
              </a:spcBef>
              <a:spcAft>
                <a:spcPts val="0"/>
              </a:spcAft>
              <a:buSzPts val="1600"/>
              <a:buNone/>
              <a:defRPr sz="1600">
                <a:solidFill>
                  <a:schemeClr val="accent2"/>
                </a:solidFill>
              </a:defRPr>
            </a:lvl2pPr>
            <a:lvl3pPr lvl="2" rtl="0">
              <a:spcBef>
                <a:spcPts val="600"/>
              </a:spcBef>
              <a:spcAft>
                <a:spcPts val="0"/>
              </a:spcAft>
              <a:buClr>
                <a:schemeClr val="accent2"/>
              </a:buClr>
              <a:buSzPts val="1600"/>
              <a:buNone/>
              <a:defRPr sz="1600">
                <a:solidFill>
                  <a:schemeClr val="accent2"/>
                </a:solidFill>
              </a:defRPr>
            </a:lvl3pPr>
            <a:lvl4pPr lvl="3" rtl="0">
              <a:spcBef>
                <a:spcPts val="600"/>
              </a:spcBef>
              <a:spcAft>
                <a:spcPts val="0"/>
              </a:spcAft>
              <a:buClr>
                <a:schemeClr val="accent2"/>
              </a:buClr>
              <a:buSzPts val="1600"/>
              <a:buNone/>
              <a:defRPr sz="1600">
                <a:solidFill>
                  <a:schemeClr val="accent2"/>
                </a:solidFill>
              </a:defRPr>
            </a:lvl4pPr>
            <a:lvl5pPr lvl="4" rtl="0">
              <a:spcBef>
                <a:spcPts val="600"/>
              </a:spcBef>
              <a:spcAft>
                <a:spcPts val="0"/>
              </a:spcAft>
              <a:buClr>
                <a:schemeClr val="accent2"/>
              </a:buClr>
              <a:buSzPts val="1600"/>
              <a:buNone/>
              <a:defRPr sz="1600">
                <a:solidFill>
                  <a:schemeClr val="accent2"/>
                </a:solidFill>
              </a:defRPr>
            </a:lvl5pPr>
            <a:lvl6pPr lvl="5" rtl="0">
              <a:spcBef>
                <a:spcPts val="600"/>
              </a:spcBef>
              <a:spcAft>
                <a:spcPts val="0"/>
              </a:spcAft>
              <a:buClr>
                <a:schemeClr val="accent2"/>
              </a:buClr>
              <a:buSzPts val="1600"/>
              <a:buNone/>
              <a:defRPr sz="1600">
                <a:solidFill>
                  <a:schemeClr val="accent2"/>
                </a:solidFill>
              </a:defRPr>
            </a:lvl6pPr>
            <a:lvl7pPr lvl="6" rtl="0">
              <a:spcBef>
                <a:spcPts val="600"/>
              </a:spcBef>
              <a:spcAft>
                <a:spcPts val="0"/>
              </a:spcAft>
              <a:buClr>
                <a:schemeClr val="accent2"/>
              </a:buClr>
              <a:buSzPts val="1600"/>
              <a:buNone/>
              <a:defRPr sz="1600">
                <a:solidFill>
                  <a:schemeClr val="accent2"/>
                </a:solidFill>
              </a:defRPr>
            </a:lvl7pPr>
            <a:lvl8pPr lvl="7" rtl="0">
              <a:spcBef>
                <a:spcPts val="600"/>
              </a:spcBef>
              <a:spcAft>
                <a:spcPts val="0"/>
              </a:spcAft>
              <a:buClr>
                <a:schemeClr val="accent2"/>
              </a:buClr>
              <a:buSzPts val="1600"/>
              <a:buNone/>
              <a:defRPr sz="1600">
                <a:solidFill>
                  <a:schemeClr val="accent2"/>
                </a:solidFill>
              </a:defRPr>
            </a:lvl8pPr>
            <a:lvl9pPr lvl="8" rtl="0">
              <a:spcBef>
                <a:spcPts val="600"/>
              </a:spcBef>
              <a:spcAft>
                <a:spcPts val="600"/>
              </a:spcAft>
              <a:buClr>
                <a:schemeClr val="accent2"/>
              </a:buClr>
              <a:buSzPts val="1600"/>
              <a:buNone/>
              <a:defRPr sz="1600">
                <a:solidFill>
                  <a:schemeClr val="accent2"/>
                </a:solidFill>
              </a:defRPr>
            </a:lvl9pPr>
          </a:lstStyle>
          <a:p>
            <a:endParaRPr/>
          </a:p>
        </p:txBody>
      </p:sp>
      <p:pic>
        <p:nvPicPr>
          <p:cNvPr id="17" name="Google Shape;17;p3"/>
          <p:cNvPicPr preferRelativeResize="0"/>
          <p:nvPr/>
        </p:nvPicPr>
        <p:blipFill>
          <a:blip r:embed="rId2">
            <a:alphaModFix/>
          </a:blip>
          <a:stretch>
            <a:fillRect/>
          </a:stretch>
        </p:blipFill>
        <p:spPr>
          <a:xfrm>
            <a:off x="4874816" y="0"/>
            <a:ext cx="4269193" cy="437063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2"/>
        </a:solidFill>
        <a:effectLst/>
      </p:bgPr>
    </p:bg>
    <p:spTree>
      <p:nvGrpSpPr>
        <p:cNvPr id="1" name="Shape 18"/>
        <p:cNvGrpSpPr/>
        <p:nvPr/>
      </p:nvGrpSpPr>
      <p:grpSpPr>
        <a:xfrm>
          <a:off x="0" y="0"/>
          <a:ext cx="0" cy="0"/>
          <a:chOff x="0" y="0"/>
          <a:chExt cx="0" cy="0"/>
        </a:xfrm>
      </p:grpSpPr>
      <p:sp>
        <p:nvSpPr>
          <p:cNvPr id="19" name="Google Shape;19;p4"/>
          <p:cNvSpPr/>
          <p:nvPr/>
        </p:nvSpPr>
        <p:spPr>
          <a:xfrm rot="-5400000">
            <a:off x="690500" y="-806025"/>
            <a:ext cx="5541300" cy="5541300"/>
          </a:xfrm>
          <a:prstGeom prst="chord">
            <a:avLst>
              <a:gd name="adj1" fmla="val 2673960"/>
              <a:gd name="adj2" fmla="val 18921779"/>
            </a:avLst>
          </a:prstGeom>
          <a:solidFill>
            <a:srgbClr val="610B0B">
              <a:alpha val="206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21" name="Google Shape;21;p4"/>
          <p:cNvPicPr preferRelativeResize="0"/>
          <p:nvPr/>
        </p:nvPicPr>
        <p:blipFill>
          <a:blip r:embed="rId2">
            <a:alphaModFix/>
          </a:blip>
          <a:stretch>
            <a:fillRect/>
          </a:stretch>
        </p:blipFill>
        <p:spPr>
          <a:xfrm>
            <a:off x="5508300" y="0"/>
            <a:ext cx="3635700" cy="4562700"/>
          </a:xfrm>
          <a:prstGeom prst="rect">
            <a:avLst/>
          </a:prstGeom>
          <a:noFill/>
          <a:ln>
            <a:noFill/>
          </a:ln>
        </p:spPr>
      </p:pic>
      <p:sp>
        <p:nvSpPr>
          <p:cNvPr id="22" name="Google Shape;22;p4"/>
          <p:cNvSpPr txBox="1">
            <a:spLocks noGrp="1"/>
          </p:cNvSpPr>
          <p:nvPr>
            <p:ph type="body" idx="1"/>
          </p:nvPr>
        </p:nvSpPr>
        <p:spPr>
          <a:xfrm>
            <a:off x="1219200" y="790200"/>
            <a:ext cx="4407300" cy="3141000"/>
          </a:xfrm>
          <a:prstGeom prst="rect">
            <a:avLst/>
          </a:prstGeom>
        </p:spPr>
        <p:txBody>
          <a:bodyPr spcFirstLastPara="1" wrap="square" lIns="0" tIns="0" rIns="0" bIns="0" anchor="t" anchorCtr="0">
            <a:noAutofit/>
          </a:bodyPr>
          <a:lstStyle>
            <a:lvl1pPr marL="457200" lvl="0"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1pPr>
            <a:lvl2pPr marL="914400" lvl="1"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2pPr>
            <a:lvl3pPr marL="1371600" lvl="2"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3pPr>
            <a:lvl4pPr marL="1828800" lvl="3"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4pPr>
            <a:lvl5pPr marL="2286000" lvl="4"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5pPr>
            <a:lvl6pPr marL="2743200" lvl="5"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6pPr>
            <a:lvl7pPr marL="3200400" lvl="6"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7pPr>
            <a:lvl8pPr marL="3657600" lvl="7" indent="-406400" rtl="0">
              <a:spcBef>
                <a:spcPts val="600"/>
              </a:spcBef>
              <a:spcAft>
                <a:spcPts val="0"/>
              </a:spcAft>
              <a:buClr>
                <a:schemeClr val="lt1"/>
              </a:buClr>
              <a:buSzPts val="2800"/>
              <a:buFont typeface="Inter-Regular"/>
              <a:buChar char="○"/>
              <a:defRPr sz="2800">
                <a:solidFill>
                  <a:schemeClr val="lt1"/>
                </a:solidFill>
                <a:latin typeface="Inter-Regular"/>
                <a:ea typeface="Inter-Regular"/>
                <a:cs typeface="Inter-Regular"/>
                <a:sym typeface="Inter-Regular"/>
              </a:defRPr>
            </a:lvl8pPr>
            <a:lvl9pPr marL="4114800" lvl="8" indent="-406400" rtl="0">
              <a:spcBef>
                <a:spcPts val="600"/>
              </a:spcBef>
              <a:spcAft>
                <a:spcPts val="600"/>
              </a:spcAft>
              <a:buClr>
                <a:schemeClr val="lt1"/>
              </a:buClr>
              <a:buSzPts val="2800"/>
              <a:buFont typeface="Inter-Regular"/>
              <a:buChar char="■"/>
              <a:defRPr sz="2800">
                <a:solidFill>
                  <a:schemeClr val="lt1"/>
                </a:solidFill>
                <a:latin typeface="Inter-Regular"/>
                <a:ea typeface="Inter-Regular"/>
                <a:cs typeface="Inter-Regular"/>
                <a:sym typeface="Inter-Regular"/>
              </a:defRPr>
            </a:lvl9pPr>
          </a:lstStyle>
          <a:p>
            <a:endParaRPr/>
          </a:p>
        </p:txBody>
      </p:sp>
      <p:sp>
        <p:nvSpPr>
          <p:cNvPr id="23" name="Google Shape;23;p4"/>
          <p:cNvSpPr txBox="1"/>
          <p:nvPr/>
        </p:nvSpPr>
        <p:spPr>
          <a:xfrm>
            <a:off x="721100" y="490575"/>
            <a:ext cx="426600" cy="653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 sz="9600">
                <a:solidFill>
                  <a:schemeClr val="accent1"/>
                </a:solidFill>
                <a:latin typeface="Playfair Display"/>
                <a:ea typeface="Playfair Display"/>
                <a:cs typeface="Playfair Display"/>
                <a:sym typeface="Playfair Display"/>
              </a:rPr>
              <a:t>“</a:t>
            </a:r>
            <a:endParaRPr sz="9600">
              <a:solidFill>
                <a:schemeClr val="accent1"/>
              </a:solidFill>
              <a:latin typeface="Playfair Display"/>
              <a:ea typeface="Playfair Display"/>
              <a:cs typeface="Playfair Display"/>
              <a:sym typeface="Playfair Display"/>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
        <p:cNvGrpSpPr/>
        <p:nvPr/>
      </p:nvGrpSpPr>
      <p:grpSpPr>
        <a:xfrm>
          <a:off x="0" y="0"/>
          <a:ext cx="0" cy="0"/>
          <a:chOff x="0" y="0"/>
          <a:chExt cx="0" cy="0"/>
        </a:xfrm>
      </p:grpSpPr>
      <p:sp>
        <p:nvSpPr>
          <p:cNvPr id="25" name="Google Shape;25;p5"/>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5"/>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 name="Google Shape;28;p5"/>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a:lvl1pPr>
            <a:lvl2pPr marL="914400" lvl="1" indent="-355600" rtl="0">
              <a:spcBef>
                <a:spcPts val="600"/>
              </a:spcBef>
              <a:spcAft>
                <a:spcPts val="0"/>
              </a:spcAft>
              <a:buSzPts val="2000"/>
              <a:buChar char="○"/>
              <a:defRPr/>
            </a:lvl2pPr>
            <a:lvl3pPr marL="1371600" lvl="2" indent="-355600" rtl="0">
              <a:spcBef>
                <a:spcPts val="600"/>
              </a:spcBef>
              <a:spcAft>
                <a:spcPts val="0"/>
              </a:spcAft>
              <a:buSzPts val="2000"/>
              <a:buChar char="●"/>
              <a:defRPr/>
            </a:lvl3pPr>
            <a:lvl4pPr marL="1828800" lvl="3" indent="-355600" rtl="0">
              <a:spcBef>
                <a:spcPts val="600"/>
              </a:spcBef>
              <a:spcAft>
                <a:spcPts val="0"/>
              </a:spcAft>
              <a:buSzPts val="2000"/>
              <a:buChar char="●"/>
              <a:defRPr/>
            </a:lvl4pPr>
            <a:lvl5pPr marL="2286000" lvl="4" indent="-355600" rtl="0">
              <a:spcBef>
                <a:spcPts val="600"/>
              </a:spcBef>
              <a:spcAft>
                <a:spcPts val="0"/>
              </a:spcAft>
              <a:buSzPts val="2000"/>
              <a:buChar char="○"/>
              <a:defRPr/>
            </a:lvl5pPr>
            <a:lvl6pPr marL="2743200" lvl="5" indent="-355600" rtl="0">
              <a:spcBef>
                <a:spcPts val="600"/>
              </a:spcBef>
              <a:spcAft>
                <a:spcPts val="0"/>
              </a:spcAft>
              <a:buSzPts val="2000"/>
              <a:buChar char="■"/>
              <a:defRPr/>
            </a:lvl6pPr>
            <a:lvl7pPr marL="3200400" lvl="6" indent="-355600" rtl="0">
              <a:spcBef>
                <a:spcPts val="600"/>
              </a:spcBef>
              <a:spcAft>
                <a:spcPts val="0"/>
              </a:spcAft>
              <a:buSzPts val="2000"/>
              <a:buChar char="●"/>
              <a:defRPr/>
            </a:lvl7pPr>
            <a:lvl8pPr marL="3657600" lvl="7" indent="-355600" rtl="0">
              <a:spcBef>
                <a:spcPts val="600"/>
              </a:spcBef>
              <a:spcAft>
                <a:spcPts val="0"/>
              </a:spcAft>
              <a:buSzPts val="2000"/>
              <a:buChar char="○"/>
              <a:defRPr/>
            </a:lvl8pPr>
            <a:lvl9pPr marL="4114800" lvl="8" indent="-355600" rtl="0">
              <a:spcBef>
                <a:spcPts val="600"/>
              </a:spcBef>
              <a:spcAft>
                <a:spcPts val="600"/>
              </a:spcAft>
              <a:buSzPts val="2000"/>
              <a:buChar char="■"/>
              <a:defRPr/>
            </a:lvl9pPr>
          </a:lstStyle>
          <a:p>
            <a:endParaRPr/>
          </a:p>
        </p:txBody>
      </p:sp>
      <p:sp>
        <p:nvSpPr>
          <p:cNvPr id="29" name="Google Shape;29;p5"/>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0" name="Google Shape;30;p5"/>
          <p:cNvPicPr preferRelativeResize="0"/>
          <p:nvPr/>
        </p:nvPicPr>
        <p:blipFill>
          <a:blip r:embed="rId2">
            <a:alphaModFix/>
          </a:blip>
          <a:stretch>
            <a:fillRect/>
          </a:stretch>
        </p:blipFill>
        <p:spPr>
          <a:xfrm>
            <a:off x="5713131" y="12"/>
            <a:ext cx="3430865" cy="437063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1"/>
        <p:cNvGrpSpPr/>
        <p:nvPr/>
      </p:nvGrpSpPr>
      <p:grpSpPr>
        <a:xfrm>
          <a:off x="0" y="0"/>
          <a:ext cx="0" cy="0"/>
          <a:chOff x="0" y="0"/>
          <a:chExt cx="0" cy="0"/>
        </a:xfrm>
      </p:grpSpPr>
      <p:sp>
        <p:nvSpPr>
          <p:cNvPr id="32" name="Google Shape;32;p6"/>
          <p:cNvSpPr/>
          <p:nvPr/>
        </p:nvSpPr>
        <p:spPr>
          <a:xfrm>
            <a:off x="5733000"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p:nvPr/>
        </p:nvSpPr>
        <p:spPr>
          <a:xfrm rot="10800000">
            <a:off x="-223925" y="228600"/>
            <a:ext cx="1528200" cy="15282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 name="Google Shape;35;p6"/>
          <p:cNvSpPr txBox="1">
            <a:spLocks noGrp="1"/>
          </p:cNvSpPr>
          <p:nvPr>
            <p:ph type="body" idx="1"/>
          </p:nvPr>
        </p:nvSpPr>
        <p:spPr>
          <a:xfrm>
            <a:off x="85527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6" name="Google Shape;36;p6"/>
          <p:cNvSpPr txBox="1">
            <a:spLocks noGrp="1"/>
          </p:cNvSpPr>
          <p:nvPr>
            <p:ph type="body" idx="2"/>
          </p:nvPr>
        </p:nvSpPr>
        <p:spPr>
          <a:xfrm>
            <a:off x="3279125" y="1506350"/>
            <a:ext cx="2125800" cy="28644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600"/>
              </a:spcAft>
              <a:buSzPts val="1600"/>
              <a:buChar char="■"/>
              <a:defRPr sz="1600"/>
            </a:lvl9pPr>
          </a:lstStyle>
          <a:p>
            <a:endParaRPr/>
          </a:p>
        </p:txBody>
      </p:sp>
      <p:sp>
        <p:nvSpPr>
          <p:cNvPr id="37" name="Google Shape;37;p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38" name="Google Shape;38;p6"/>
          <p:cNvPicPr preferRelativeResize="0"/>
          <p:nvPr/>
        </p:nvPicPr>
        <p:blipFill>
          <a:blip r:embed="rId2">
            <a:alphaModFix/>
          </a:blip>
          <a:stretch>
            <a:fillRect/>
          </a:stretch>
        </p:blipFill>
        <p:spPr>
          <a:xfrm>
            <a:off x="5539113" y="0"/>
            <a:ext cx="3604894" cy="437063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 Illustration 3">
  <p:cSld name="BLANK_1_1">
    <p:spTree>
      <p:nvGrpSpPr>
        <p:cNvPr id="1" name="Shape 67"/>
        <p:cNvGrpSpPr/>
        <p:nvPr/>
      </p:nvGrpSpPr>
      <p:grpSpPr>
        <a:xfrm>
          <a:off x="0" y="0"/>
          <a:ext cx="0" cy="0"/>
          <a:chOff x="0" y="0"/>
          <a:chExt cx="0" cy="0"/>
        </a:xfrm>
      </p:grpSpPr>
      <p:sp>
        <p:nvSpPr>
          <p:cNvPr id="68" name="Google Shape;68;p1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69" name="Google Shape;69;p12"/>
          <p:cNvPicPr preferRelativeResize="0"/>
          <p:nvPr/>
        </p:nvPicPr>
        <p:blipFill>
          <a:blip r:embed="rId2">
            <a:alphaModFix/>
          </a:blip>
          <a:stretch>
            <a:fillRect/>
          </a:stretch>
        </p:blipFill>
        <p:spPr>
          <a:xfrm>
            <a:off x="6687216" y="0"/>
            <a:ext cx="2456794" cy="437063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_1_1_1_1">
    <p:spTree>
      <p:nvGrpSpPr>
        <p:cNvPr id="1" name="Shape 73"/>
        <p:cNvGrpSpPr/>
        <p:nvPr/>
      </p:nvGrpSpPr>
      <p:grpSpPr>
        <a:xfrm>
          <a:off x="0" y="0"/>
          <a:ext cx="0" cy="0"/>
          <a:chOff x="0" y="0"/>
          <a:chExt cx="0" cy="0"/>
        </a:xfrm>
      </p:grpSpPr>
      <p:sp>
        <p:nvSpPr>
          <p:cNvPr id="74" name="Google Shape;74;p1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5300" y="748950"/>
            <a:ext cx="4549500" cy="4875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1pPr>
            <a:lvl2pPr lvl="1"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2pPr>
            <a:lvl3pPr lvl="2"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3pPr>
            <a:lvl4pPr lvl="3"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4pPr>
            <a:lvl5pPr lvl="4"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5pPr>
            <a:lvl6pPr lvl="5"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6pPr>
            <a:lvl7pPr lvl="6"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7pPr>
            <a:lvl8pPr lvl="7"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8pPr>
            <a:lvl9pPr lvl="8" rtl="0">
              <a:lnSpc>
                <a:spcPct val="90000"/>
              </a:lnSpc>
              <a:spcBef>
                <a:spcPts val="0"/>
              </a:spcBef>
              <a:spcAft>
                <a:spcPts val="0"/>
              </a:spcAft>
              <a:buClr>
                <a:schemeClr val="dk1"/>
              </a:buClr>
              <a:buSzPts val="3200"/>
              <a:buFont typeface="Playfair Display Regular"/>
              <a:buNone/>
              <a:defRPr sz="3200">
                <a:solidFill>
                  <a:schemeClr val="dk1"/>
                </a:solidFill>
                <a:latin typeface="Playfair Display Regular"/>
                <a:ea typeface="Playfair Display Regular"/>
                <a:cs typeface="Playfair Display Regular"/>
                <a:sym typeface="Playfair Display Regular"/>
              </a:defRPr>
            </a:lvl9pPr>
          </a:lstStyle>
          <a:p>
            <a:endParaRPr/>
          </a:p>
        </p:txBody>
      </p:sp>
      <p:sp>
        <p:nvSpPr>
          <p:cNvPr id="7" name="Google Shape;7;p1"/>
          <p:cNvSpPr txBox="1">
            <a:spLocks noGrp="1"/>
          </p:cNvSpPr>
          <p:nvPr>
            <p:ph type="body" idx="1"/>
          </p:nvPr>
        </p:nvSpPr>
        <p:spPr>
          <a:xfrm>
            <a:off x="855300" y="1506348"/>
            <a:ext cx="4549500" cy="3033900"/>
          </a:xfrm>
          <a:prstGeom prst="rect">
            <a:avLst/>
          </a:prstGeom>
          <a:noFill/>
          <a:ln>
            <a:noFill/>
          </a:ln>
        </p:spPr>
        <p:txBody>
          <a:bodyPr spcFirstLastPara="1" wrap="square" lIns="0" tIns="0" rIns="0" bIns="0" anchor="t" anchorCtr="0">
            <a:noAutofit/>
          </a:bodyPr>
          <a:lstStyle>
            <a:lvl1pPr marL="457200" lvl="0"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1pPr>
            <a:lvl2pPr marL="914400" lvl="1" indent="-355600" rtl="0">
              <a:lnSpc>
                <a:spcPct val="115000"/>
              </a:lnSpc>
              <a:spcBef>
                <a:spcPts val="600"/>
              </a:spcBef>
              <a:spcAft>
                <a:spcPts val="0"/>
              </a:spcAft>
              <a:buClr>
                <a:schemeClr val="accent2"/>
              </a:buClr>
              <a:buSzPts val="2000"/>
              <a:buFont typeface="Inter-Regular"/>
              <a:buChar char="○"/>
              <a:defRPr sz="2000">
                <a:solidFill>
                  <a:schemeClr val="dk2"/>
                </a:solidFill>
                <a:latin typeface="Inter-Regular"/>
                <a:ea typeface="Inter-Regular"/>
                <a:cs typeface="Inter-Regular"/>
                <a:sym typeface="Inter-Regular"/>
              </a:defRPr>
            </a:lvl2pPr>
            <a:lvl3pPr marL="1371600" lvl="2"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3pPr>
            <a:lvl4pPr marL="1828800" lvl="3" indent="-355600" rtl="0">
              <a:lnSpc>
                <a:spcPct val="115000"/>
              </a:lnSpc>
              <a:spcBef>
                <a:spcPts val="600"/>
              </a:spcBef>
              <a:spcAft>
                <a:spcPts val="0"/>
              </a:spcAft>
              <a:buClr>
                <a:schemeClr val="accent1"/>
              </a:buClr>
              <a:buSzPts val="2000"/>
              <a:buFont typeface="Inter-Regular"/>
              <a:buChar char="●"/>
              <a:defRPr sz="2000">
                <a:solidFill>
                  <a:schemeClr val="dk2"/>
                </a:solidFill>
                <a:latin typeface="Inter-Regular"/>
                <a:ea typeface="Inter-Regular"/>
                <a:cs typeface="Inter-Regular"/>
                <a:sym typeface="Inter-Regular"/>
              </a:defRPr>
            </a:lvl4pPr>
            <a:lvl5pPr marL="2286000" lvl="4"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5pPr>
            <a:lvl6pPr marL="2743200" lvl="5"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6pPr>
            <a:lvl7pPr marL="3200400" lvl="6"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7pPr>
            <a:lvl8pPr marL="3657600" lvl="7" indent="-355600" rtl="0">
              <a:lnSpc>
                <a:spcPct val="115000"/>
              </a:lnSpc>
              <a:spcBef>
                <a:spcPts val="600"/>
              </a:spcBef>
              <a:spcAft>
                <a:spcPts val="0"/>
              </a:spcAft>
              <a:buClr>
                <a:schemeClr val="dk2"/>
              </a:buClr>
              <a:buSzPts val="2000"/>
              <a:buFont typeface="Inter-Regular"/>
              <a:buChar char="○"/>
              <a:defRPr sz="2000">
                <a:solidFill>
                  <a:schemeClr val="dk2"/>
                </a:solidFill>
                <a:latin typeface="Inter-Regular"/>
                <a:ea typeface="Inter-Regular"/>
                <a:cs typeface="Inter-Regular"/>
                <a:sym typeface="Inter-Regular"/>
              </a:defRPr>
            </a:lvl8pPr>
            <a:lvl9pPr marL="4114800" lvl="8" indent="-355600" rtl="0">
              <a:lnSpc>
                <a:spcPct val="115000"/>
              </a:lnSpc>
              <a:spcBef>
                <a:spcPts val="600"/>
              </a:spcBef>
              <a:spcAft>
                <a:spcPts val="600"/>
              </a:spcAft>
              <a:buClr>
                <a:schemeClr val="dk2"/>
              </a:buClr>
              <a:buSzPts val="2000"/>
              <a:buFont typeface="Inter-Regular"/>
              <a:buChar char="■"/>
              <a:defRPr sz="2000">
                <a:solidFill>
                  <a:schemeClr val="dk2"/>
                </a:solidFill>
                <a:latin typeface="Inter-Regular"/>
                <a:ea typeface="Inter-Regular"/>
                <a:cs typeface="Inter-Regular"/>
                <a:sym typeface="Inter-Regular"/>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lvl="0" algn="r" rtl="0">
              <a:buNone/>
              <a:defRPr sz="1200">
                <a:solidFill>
                  <a:schemeClr val="accent2"/>
                </a:solidFill>
                <a:latin typeface="Inter-Regular"/>
                <a:ea typeface="Inter-Regular"/>
                <a:cs typeface="Inter-Regular"/>
                <a:sym typeface="Inter-Regular"/>
              </a:defRPr>
            </a:lvl1pPr>
            <a:lvl2pPr lvl="1" algn="r" rtl="0">
              <a:buNone/>
              <a:defRPr sz="1200">
                <a:solidFill>
                  <a:schemeClr val="accent2"/>
                </a:solidFill>
                <a:latin typeface="Inter-Regular"/>
                <a:ea typeface="Inter-Regular"/>
                <a:cs typeface="Inter-Regular"/>
                <a:sym typeface="Inter-Regular"/>
              </a:defRPr>
            </a:lvl2pPr>
            <a:lvl3pPr lvl="2" algn="r" rtl="0">
              <a:buNone/>
              <a:defRPr sz="1200">
                <a:solidFill>
                  <a:schemeClr val="accent2"/>
                </a:solidFill>
                <a:latin typeface="Inter-Regular"/>
                <a:ea typeface="Inter-Regular"/>
                <a:cs typeface="Inter-Regular"/>
                <a:sym typeface="Inter-Regular"/>
              </a:defRPr>
            </a:lvl3pPr>
            <a:lvl4pPr lvl="3" algn="r" rtl="0">
              <a:buNone/>
              <a:defRPr sz="1200">
                <a:solidFill>
                  <a:schemeClr val="accent2"/>
                </a:solidFill>
                <a:latin typeface="Inter-Regular"/>
                <a:ea typeface="Inter-Regular"/>
                <a:cs typeface="Inter-Regular"/>
                <a:sym typeface="Inter-Regular"/>
              </a:defRPr>
            </a:lvl4pPr>
            <a:lvl5pPr lvl="4" algn="r" rtl="0">
              <a:buNone/>
              <a:defRPr sz="1200">
                <a:solidFill>
                  <a:schemeClr val="accent2"/>
                </a:solidFill>
                <a:latin typeface="Inter-Regular"/>
                <a:ea typeface="Inter-Regular"/>
                <a:cs typeface="Inter-Regular"/>
                <a:sym typeface="Inter-Regular"/>
              </a:defRPr>
            </a:lvl5pPr>
            <a:lvl6pPr lvl="5" algn="r" rtl="0">
              <a:buNone/>
              <a:defRPr sz="1200">
                <a:solidFill>
                  <a:schemeClr val="accent2"/>
                </a:solidFill>
                <a:latin typeface="Inter-Regular"/>
                <a:ea typeface="Inter-Regular"/>
                <a:cs typeface="Inter-Regular"/>
                <a:sym typeface="Inter-Regular"/>
              </a:defRPr>
            </a:lvl6pPr>
            <a:lvl7pPr lvl="6" algn="r" rtl="0">
              <a:buNone/>
              <a:defRPr sz="1200">
                <a:solidFill>
                  <a:schemeClr val="accent2"/>
                </a:solidFill>
                <a:latin typeface="Inter-Regular"/>
                <a:ea typeface="Inter-Regular"/>
                <a:cs typeface="Inter-Regular"/>
                <a:sym typeface="Inter-Regular"/>
              </a:defRPr>
            </a:lvl7pPr>
            <a:lvl8pPr lvl="7" algn="r" rtl="0">
              <a:buNone/>
              <a:defRPr sz="1200">
                <a:solidFill>
                  <a:schemeClr val="accent2"/>
                </a:solidFill>
                <a:latin typeface="Inter-Regular"/>
                <a:ea typeface="Inter-Regular"/>
                <a:cs typeface="Inter-Regular"/>
                <a:sym typeface="Inter-Regular"/>
              </a:defRPr>
            </a:lvl8pPr>
            <a:lvl9pPr lvl="8" algn="r" rtl="0">
              <a:buNone/>
              <a:defRPr sz="1200">
                <a:solidFill>
                  <a:schemeClr val="accent2"/>
                </a:solidFill>
                <a:latin typeface="Inter-Regular"/>
                <a:ea typeface="Inter-Regular"/>
                <a:cs typeface="Inter-Regular"/>
                <a:sym typeface="Inter-Regular"/>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8" r:id="rId6"/>
    <p:sldLayoutId id="2147483660"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ctrTitle"/>
          </p:nvPr>
        </p:nvSpPr>
        <p:spPr>
          <a:xfrm>
            <a:off x="238259" y="161366"/>
            <a:ext cx="4713667" cy="256031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H</a:t>
            </a:r>
            <a:r>
              <a:rPr lang="en" dirty="0"/>
              <a:t>ousing Data Analysis</a:t>
            </a:r>
            <a:endParaRPr dirty="0"/>
          </a:p>
        </p:txBody>
      </p:sp>
      <p:sp>
        <p:nvSpPr>
          <p:cNvPr id="4" name="TextBox 3">
            <a:extLst>
              <a:ext uri="{FF2B5EF4-FFF2-40B4-BE49-F238E27FC236}">
                <a16:creationId xmlns:a16="http://schemas.microsoft.com/office/drawing/2014/main" id="{E689E8DD-9352-8F99-5FA8-07282F7B084C}"/>
              </a:ext>
            </a:extLst>
          </p:cNvPr>
          <p:cNvSpPr txBox="1"/>
          <p:nvPr/>
        </p:nvSpPr>
        <p:spPr>
          <a:xfrm>
            <a:off x="238259" y="3162748"/>
            <a:ext cx="4784502" cy="2523768"/>
          </a:xfrm>
          <a:prstGeom prst="rect">
            <a:avLst/>
          </a:prstGeom>
          <a:noFill/>
        </p:spPr>
        <p:txBody>
          <a:bodyPr wrap="square" rtlCol="0">
            <a:spAutoFit/>
          </a:bodyPr>
          <a:lstStyle/>
          <a:p>
            <a:r>
              <a:rPr lang="en-IN" dirty="0"/>
              <a:t> </a:t>
            </a:r>
            <a:r>
              <a:rPr lang="en-IN" sz="1800" dirty="0">
                <a:latin typeface="TimesNewRomanPSMT"/>
              </a:rPr>
              <a:t>Work Submitted by,</a:t>
            </a:r>
          </a:p>
          <a:p>
            <a:r>
              <a:rPr lang="en-IN" sz="1800" dirty="0">
                <a:latin typeface="TimesNewRomanPSMT"/>
              </a:rPr>
              <a:t> </a:t>
            </a:r>
            <a:r>
              <a:rPr lang="en-IN" sz="1800" dirty="0" err="1">
                <a:latin typeface="TimesNewRomanPSMT"/>
              </a:rPr>
              <a:t>V.Tamil</a:t>
            </a:r>
            <a:r>
              <a:rPr lang="en-IN" sz="1800" dirty="0">
                <a:latin typeface="TimesNewRomanPSMT"/>
              </a:rPr>
              <a:t> Selvi</a:t>
            </a:r>
          </a:p>
          <a:p>
            <a:r>
              <a:rPr lang="en-US" sz="1800" b="0" i="0" dirty="0">
                <a:solidFill>
                  <a:srgbClr val="000000"/>
                </a:solidFill>
                <a:effectLst/>
                <a:latin typeface="TimesNewRomanPSMT"/>
              </a:rPr>
              <a:t> DA/DS, Milestone – 1 (Python Data      exploration project)</a:t>
            </a:r>
            <a:r>
              <a:rPr lang="en-US" dirty="0"/>
              <a:t> </a:t>
            </a:r>
          </a:p>
          <a:p>
            <a:r>
              <a:rPr lang="en-US" sz="1800" dirty="0">
                <a:latin typeface="TimesNewRomanPSMT"/>
              </a:rPr>
              <a:t> 24.01.2025</a:t>
            </a:r>
          </a:p>
          <a:p>
            <a:r>
              <a:rPr lang="en-US" sz="1800" dirty="0" err="1">
                <a:latin typeface="TimesNewRomanPSMT"/>
              </a:rPr>
              <a:t>Colab</a:t>
            </a:r>
            <a:r>
              <a:rPr lang="en-US" sz="1800">
                <a:latin typeface="TimesNewRomanPSMT"/>
              </a:rPr>
              <a:t> Link :https://colab.research.google.com/drive/1TQorN1wlgZAJToNsRX8IMMFfl8DSzlWI</a:t>
            </a:r>
            <a:br>
              <a:rPr lang="en-US" dirty="0"/>
            </a:b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a:extLst>
            <a:ext uri="{FF2B5EF4-FFF2-40B4-BE49-F238E27FC236}">
              <a16:creationId xmlns:a16="http://schemas.microsoft.com/office/drawing/2014/main" id="{E2426CC3-55E8-8BB0-154D-D14370FB4628}"/>
            </a:ext>
          </a:extLst>
        </p:cNvPr>
        <p:cNvGrpSpPr/>
        <p:nvPr/>
      </p:nvGrpSpPr>
      <p:grpSpPr>
        <a:xfrm>
          <a:off x="0" y="0"/>
          <a:ext cx="0" cy="0"/>
          <a:chOff x="0" y="0"/>
          <a:chExt cx="0" cy="0"/>
        </a:xfrm>
      </p:grpSpPr>
      <p:sp>
        <p:nvSpPr>
          <p:cNvPr id="151" name="Google Shape;151;p24">
            <a:extLst>
              <a:ext uri="{FF2B5EF4-FFF2-40B4-BE49-F238E27FC236}">
                <a16:creationId xmlns:a16="http://schemas.microsoft.com/office/drawing/2014/main" id="{ACA0AC23-3BEA-5442-86B4-4D41A8B0F39C}"/>
              </a:ext>
            </a:extLst>
          </p:cNvPr>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a:extLst>
              <a:ext uri="{FF2B5EF4-FFF2-40B4-BE49-F238E27FC236}">
                <a16:creationId xmlns:a16="http://schemas.microsoft.com/office/drawing/2014/main" id="{9E943F24-9991-3385-BC0D-44D161892204}"/>
              </a:ext>
            </a:extLst>
          </p:cNvPr>
          <p:cNvSpPr txBox="1">
            <a:spLocks noGrp="1"/>
          </p:cNvSpPr>
          <p:nvPr>
            <p:ph type="title" idx="4294967295"/>
          </p:nvPr>
        </p:nvSpPr>
        <p:spPr>
          <a:xfrm>
            <a:off x="855299" y="-155786"/>
            <a:ext cx="6104665" cy="60853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Exploratory Data Analysis(EDA)</a:t>
            </a:r>
            <a:endParaRPr dirty="0"/>
          </a:p>
        </p:txBody>
      </p:sp>
      <p:sp>
        <p:nvSpPr>
          <p:cNvPr id="153" name="Google Shape;153;p24">
            <a:extLst>
              <a:ext uri="{FF2B5EF4-FFF2-40B4-BE49-F238E27FC236}">
                <a16:creationId xmlns:a16="http://schemas.microsoft.com/office/drawing/2014/main" id="{A7FCC332-0EE9-6E49-5492-C48C8BDC4B57}"/>
              </a:ext>
            </a:extLst>
          </p:cNvPr>
          <p:cNvSpPr txBox="1">
            <a:spLocks noGrp="1"/>
          </p:cNvSpPr>
          <p:nvPr>
            <p:ph type="body" idx="4294967295"/>
          </p:nvPr>
        </p:nvSpPr>
        <p:spPr>
          <a:xfrm>
            <a:off x="-1" y="430306"/>
            <a:ext cx="6809592" cy="4713194"/>
          </a:xfrm>
          <a:prstGeom prst="rect">
            <a:avLst/>
          </a:prstGeom>
        </p:spPr>
        <p:txBody>
          <a:bodyPr spcFirstLastPara="1" wrap="square" lIns="0" tIns="0" rIns="0" bIns="0" anchor="t" anchorCtr="0">
            <a:noAutofit/>
          </a:bodyPr>
          <a:lstStyle/>
          <a:p>
            <a:r>
              <a:rPr lang="en-US" sz="1050" b="1" dirty="0">
                <a:latin typeface="Book Antiqua" panose="02040602050305030304" pitchFamily="18" charset="0"/>
              </a:rPr>
              <a:t>3. Data Cleaning</a:t>
            </a:r>
          </a:p>
          <a:p>
            <a:pPr>
              <a:buFont typeface="Arial" panose="020B0604020202020204" pitchFamily="34" charset="0"/>
              <a:buChar char="•"/>
            </a:pPr>
            <a:r>
              <a:rPr lang="en-US" sz="1050" b="1" dirty="0">
                <a:latin typeface="Book Antiqua" panose="02040602050305030304" pitchFamily="18" charset="0"/>
              </a:rPr>
              <a:t>Handling Missing Values</a:t>
            </a:r>
            <a:r>
              <a:rPr lang="en-US" sz="1050" dirty="0">
                <a:latin typeface="Book Antiqua" panose="02040602050305030304" pitchFamily="18" charset="0"/>
              </a:rPr>
              <a:t>: Identify and address missing values using techniques like imputation or deletion.</a:t>
            </a:r>
          </a:p>
          <a:p>
            <a:pPr>
              <a:buFont typeface="Arial" panose="020B0604020202020204" pitchFamily="34" charset="0"/>
              <a:buChar char="•"/>
            </a:pPr>
            <a:r>
              <a:rPr lang="en-US" sz="1050" b="1" dirty="0">
                <a:latin typeface="Book Antiqua" panose="02040602050305030304" pitchFamily="18" charset="0"/>
              </a:rPr>
              <a:t>Outlier Detection</a:t>
            </a:r>
            <a:r>
              <a:rPr lang="en-US" sz="1050" dirty="0">
                <a:latin typeface="Book Antiqua" panose="02040602050305030304" pitchFamily="18" charset="0"/>
              </a:rPr>
              <a:t>: Identify and handle outliers using statistical methods or visualization techniques.</a:t>
            </a:r>
          </a:p>
          <a:p>
            <a:pPr>
              <a:buFont typeface="Arial" panose="020B0604020202020204" pitchFamily="34" charset="0"/>
              <a:buChar char="•"/>
            </a:pPr>
            <a:r>
              <a:rPr lang="en-US" sz="1050" b="1" dirty="0">
                <a:latin typeface="Book Antiqua" panose="02040602050305030304" pitchFamily="18" charset="0"/>
              </a:rPr>
              <a:t>Data Transformation</a:t>
            </a:r>
            <a:r>
              <a:rPr lang="en-US" sz="1050" dirty="0">
                <a:latin typeface="Book Antiqua" panose="02040602050305030304" pitchFamily="18" charset="0"/>
              </a:rPr>
              <a:t>: Normalize or standardize data to ensure consistency and improve the performance of machine learning models.</a:t>
            </a:r>
          </a:p>
          <a:p>
            <a:r>
              <a:rPr lang="en-US" sz="1050" b="1" dirty="0">
                <a:latin typeface="Book Antiqua" panose="02040602050305030304" pitchFamily="18" charset="0"/>
              </a:rPr>
              <a:t>4. Feature Engineering</a:t>
            </a:r>
          </a:p>
          <a:p>
            <a:pPr>
              <a:buFont typeface="Arial" panose="020B0604020202020204" pitchFamily="34" charset="0"/>
              <a:buChar char="•"/>
            </a:pPr>
            <a:r>
              <a:rPr lang="en-US" sz="1050" b="1" dirty="0">
                <a:latin typeface="Book Antiqua" panose="02040602050305030304" pitchFamily="18" charset="0"/>
              </a:rPr>
              <a:t>Creating New Features</a:t>
            </a:r>
            <a:r>
              <a:rPr lang="en-US" sz="1050" dirty="0">
                <a:latin typeface="Book Antiqua" panose="02040602050305030304" pitchFamily="18" charset="0"/>
              </a:rPr>
              <a:t>: Generate new features from existing data to capture additional information and improve model performance.</a:t>
            </a:r>
          </a:p>
          <a:p>
            <a:pPr>
              <a:buFont typeface="Arial" panose="020B0604020202020204" pitchFamily="34" charset="0"/>
              <a:buChar char="•"/>
            </a:pPr>
            <a:r>
              <a:rPr lang="en-US" sz="1050" b="1" dirty="0">
                <a:latin typeface="Book Antiqua" panose="02040602050305030304" pitchFamily="18" charset="0"/>
              </a:rPr>
              <a:t>Encoding Categorical Variables</a:t>
            </a:r>
            <a:r>
              <a:rPr lang="en-US" sz="1050" dirty="0">
                <a:latin typeface="Book Antiqua" panose="02040602050305030304" pitchFamily="18" charset="0"/>
              </a:rPr>
              <a:t>: Convert categorical variables into numerical format using techniques like one-hot encoding or label encoding.</a:t>
            </a:r>
          </a:p>
          <a:p>
            <a:r>
              <a:rPr lang="en-US" sz="1050" b="1" dirty="0">
                <a:latin typeface="Book Antiqua" panose="02040602050305030304" pitchFamily="18" charset="0"/>
              </a:rPr>
              <a:t>5. Correlation Analysis</a:t>
            </a:r>
          </a:p>
          <a:p>
            <a:pPr>
              <a:buFont typeface="Arial" panose="020B0604020202020204" pitchFamily="34" charset="0"/>
              <a:buChar char="•"/>
            </a:pPr>
            <a:r>
              <a:rPr lang="en-US" sz="1050" b="1" dirty="0">
                <a:latin typeface="Book Antiqua" panose="02040602050305030304" pitchFamily="18" charset="0"/>
              </a:rPr>
              <a:t>Pearson Correlation</a:t>
            </a:r>
            <a:r>
              <a:rPr lang="en-US" sz="1050" dirty="0">
                <a:latin typeface="Book Antiqua" panose="02040602050305030304" pitchFamily="18" charset="0"/>
              </a:rPr>
              <a:t>: Measure the linear relationship between two continuous variables.</a:t>
            </a:r>
          </a:p>
          <a:p>
            <a:pPr>
              <a:buFont typeface="Arial" panose="020B0604020202020204" pitchFamily="34" charset="0"/>
              <a:buChar char="•"/>
            </a:pPr>
            <a:r>
              <a:rPr lang="en-US" sz="1050" b="1" dirty="0">
                <a:latin typeface="Book Antiqua" panose="02040602050305030304" pitchFamily="18" charset="0"/>
              </a:rPr>
              <a:t>Spearman Rank Correlation</a:t>
            </a:r>
            <a:r>
              <a:rPr lang="en-US" sz="1050" dirty="0">
                <a:latin typeface="Book Antiqua" panose="02040602050305030304" pitchFamily="18" charset="0"/>
              </a:rPr>
              <a:t>: Assess the monotonic relationship between two variables, useful for non-linear relationships.</a:t>
            </a:r>
          </a:p>
          <a:p>
            <a:r>
              <a:rPr lang="en-US" sz="1050" b="1" dirty="0">
                <a:latin typeface="Book Antiqua" panose="02040602050305030304" pitchFamily="18" charset="0"/>
              </a:rPr>
              <a:t>6. Dimensionality Reduction</a:t>
            </a:r>
          </a:p>
          <a:p>
            <a:pPr>
              <a:buFont typeface="Arial" panose="020B0604020202020204" pitchFamily="34" charset="0"/>
              <a:buChar char="•"/>
            </a:pPr>
            <a:r>
              <a:rPr lang="en-US" sz="1050" b="1" dirty="0">
                <a:latin typeface="Book Antiqua" panose="02040602050305030304" pitchFamily="18" charset="0"/>
              </a:rPr>
              <a:t>Principal Component Analysis (PCA)</a:t>
            </a:r>
            <a:r>
              <a:rPr lang="en-US" sz="1050" dirty="0">
                <a:latin typeface="Book Antiqua" panose="02040602050305030304" pitchFamily="18" charset="0"/>
              </a:rPr>
              <a:t>: Reduce the dimensionality of the data while retaining most of the variance.</a:t>
            </a:r>
          </a:p>
          <a:p>
            <a:pPr>
              <a:buFont typeface="Arial" panose="020B0604020202020204" pitchFamily="34" charset="0"/>
              <a:buChar char="•"/>
            </a:pPr>
            <a:r>
              <a:rPr lang="en-US" sz="1050" b="1" dirty="0">
                <a:latin typeface="Book Antiqua" panose="02040602050305030304" pitchFamily="18" charset="0"/>
              </a:rPr>
              <a:t>t-Distributed Stochastic Neighbor Embedding (t-SNE)</a:t>
            </a:r>
            <a:r>
              <a:rPr lang="en-US" sz="1050" dirty="0">
                <a:latin typeface="Book Antiqua" panose="02040602050305030304" pitchFamily="18" charset="0"/>
              </a:rPr>
              <a:t>: Visualize high-dimensional data in a lower-dimensional space.</a:t>
            </a:r>
          </a:p>
          <a:p>
            <a:r>
              <a:rPr lang="en-US" sz="1050" b="1" dirty="0">
                <a:latin typeface="Book Antiqua" panose="02040602050305030304" pitchFamily="18" charset="0"/>
              </a:rPr>
              <a:t>7. Hypothesis Testing</a:t>
            </a:r>
          </a:p>
          <a:p>
            <a:pPr>
              <a:buFont typeface="Arial" panose="020B0604020202020204" pitchFamily="34" charset="0"/>
              <a:buChar char="•"/>
            </a:pPr>
            <a:r>
              <a:rPr lang="en-US" sz="1050" b="1" dirty="0">
                <a:latin typeface="Book Antiqua" panose="02040602050305030304" pitchFamily="18" charset="0"/>
              </a:rPr>
              <a:t>T-tests</a:t>
            </a:r>
            <a:r>
              <a:rPr lang="en-US" sz="1050" dirty="0">
                <a:latin typeface="Book Antiqua" panose="02040602050305030304" pitchFamily="18" charset="0"/>
              </a:rPr>
              <a:t>: Compare the means of two groups to determine if they are significantly different.</a:t>
            </a:r>
          </a:p>
          <a:p>
            <a:pPr>
              <a:buFont typeface="Arial" panose="020B0604020202020204" pitchFamily="34" charset="0"/>
              <a:buChar char="•"/>
            </a:pPr>
            <a:r>
              <a:rPr lang="en-US" sz="1050" b="1" dirty="0">
                <a:latin typeface="Book Antiqua" panose="02040602050305030304" pitchFamily="18" charset="0"/>
              </a:rPr>
              <a:t>Chi-Square Tests</a:t>
            </a:r>
            <a:r>
              <a:rPr lang="en-US" sz="1050" dirty="0">
                <a:latin typeface="Book Antiqua" panose="02040602050305030304" pitchFamily="18" charset="0"/>
              </a:rPr>
              <a:t>: Assess the association between categorical variables.</a:t>
            </a:r>
          </a:p>
          <a:p>
            <a:pPr>
              <a:buFont typeface="Arial" panose="020B0604020202020204" pitchFamily="34" charset="0"/>
              <a:buChar char="•"/>
            </a:pPr>
            <a:r>
              <a:rPr lang="en-US" sz="1050" dirty="0">
                <a:latin typeface="Book Antiqua" panose="02040602050305030304" pitchFamily="18" charset="0"/>
              </a:rPr>
              <a:t>.</a:t>
            </a:r>
          </a:p>
        </p:txBody>
      </p:sp>
      <p:sp>
        <p:nvSpPr>
          <p:cNvPr id="154" name="Google Shape;154;p24">
            <a:extLst>
              <a:ext uri="{FF2B5EF4-FFF2-40B4-BE49-F238E27FC236}">
                <a16:creationId xmlns:a16="http://schemas.microsoft.com/office/drawing/2014/main" id="{C7136A30-003B-C2F1-73FF-9FB8C25EAE75}"/>
              </a:ext>
            </a:extLst>
          </p:cNvPr>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pic>
        <p:nvPicPr>
          <p:cNvPr id="155" name="Google Shape;155;p24">
            <a:extLst>
              <a:ext uri="{FF2B5EF4-FFF2-40B4-BE49-F238E27FC236}">
                <a16:creationId xmlns:a16="http://schemas.microsoft.com/office/drawing/2014/main" id="{17574A5A-8423-54C9-168D-F6EAE3A54831}"/>
              </a:ext>
            </a:extLst>
          </p:cNvPr>
          <p:cNvPicPr preferRelativeResize="0"/>
          <p:nvPr/>
        </p:nvPicPr>
        <p:blipFill rotWithShape="1">
          <a:blip r:embed="rId3">
            <a:alphaModFix/>
          </a:blip>
          <a:srcRect l="7362" r="3938"/>
          <a:stretch/>
        </p:blipFill>
        <p:spPr>
          <a:xfrm>
            <a:off x="6873454" y="566593"/>
            <a:ext cx="3971700" cy="3971700"/>
          </a:xfrm>
          <a:prstGeom prst="chord">
            <a:avLst>
              <a:gd name="adj1" fmla="val 2658481"/>
              <a:gd name="adj2" fmla="val 18942614"/>
            </a:avLst>
          </a:prstGeom>
          <a:noFill/>
          <a:ln>
            <a:noFill/>
          </a:ln>
        </p:spPr>
      </p:pic>
    </p:spTree>
    <p:extLst>
      <p:ext uri="{BB962C8B-B14F-4D97-AF65-F5344CB8AC3E}">
        <p14:creationId xmlns:p14="http://schemas.microsoft.com/office/powerpoint/2010/main" val="2723178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37"/>
        <p:cNvGrpSpPr/>
        <p:nvPr/>
      </p:nvGrpSpPr>
      <p:grpSpPr>
        <a:xfrm>
          <a:off x="0" y="0"/>
          <a:ext cx="0" cy="0"/>
          <a:chOff x="0" y="0"/>
          <a:chExt cx="0" cy="0"/>
        </a:xfrm>
      </p:grpSpPr>
      <p:sp>
        <p:nvSpPr>
          <p:cNvPr id="338" name="Google Shape;338;p37"/>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txBox="1">
            <a:spLocks noGrp="1"/>
          </p:cNvSpPr>
          <p:nvPr>
            <p:ph type="ctrTitle" idx="4294967295"/>
          </p:nvPr>
        </p:nvSpPr>
        <p:spPr>
          <a:xfrm>
            <a:off x="685800" y="1105850"/>
            <a:ext cx="4644600" cy="115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10000"/>
              <a:t>Thanks!</a:t>
            </a:r>
            <a:endParaRPr sz="10000"/>
          </a:p>
        </p:txBody>
      </p:sp>
      <p:sp>
        <p:nvSpPr>
          <p:cNvPr id="341" name="Google Shape;341;p37"/>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accent6"/>
                </a:solidFill>
              </a:rPr>
              <a:pPr marL="0" lvl="0" indent="0" algn="r" rtl="0">
                <a:spcBef>
                  <a:spcPts val="0"/>
                </a:spcBef>
                <a:spcAft>
                  <a:spcPts val="0"/>
                </a:spcAft>
                <a:buNone/>
              </a:pPr>
              <a:t>11</a:t>
            </a:fld>
            <a:endParaRPr>
              <a:solidFill>
                <a:schemeClr val="accent6"/>
              </a:solidFill>
            </a:endParaRPr>
          </a:p>
        </p:txBody>
      </p:sp>
      <p:pic>
        <p:nvPicPr>
          <p:cNvPr id="342" name="Google Shape;342;p37"/>
          <p:cNvPicPr preferRelativeResize="0"/>
          <p:nvPr/>
        </p:nvPicPr>
        <p:blipFill rotWithShape="1">
          <a:blip r:embed="rId3">
            <a:alphaModFix/>
          </a:blip>
          <a:srcRect l="790" t="1782" r="16864" b="5384"/>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grpSp>
        <p:nvGrpSpPr>
          <p:cNvPr id="722" name="Google Shape;722;p51"/>
          <p:cNvGrpSpPr/>
          <p:nvPr/>
        </p:nvGrpSpPr>
        <p:grpSpPr>
          <a:xfrm>
            <a:off x="3058888" y="1550127"/>
            <a:ext cx="445718" cy="445753"/>
            <a:chOff x="3706812" y="1035050"/>
            <a:chExt cx="4792662" cy="4787899"/>
          </a:xfrm>
        </p:grpSpPr>
        <p:sp>
          <p:nvSpPr>
            <p:cNvPr id="723" name="Google Shape;723;p51"/>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4" name="Google Shape;724;p51"/>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5" name="Google Shape;725;p51"/>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6" name="Google Shape;726;p51"/>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7" name="Google Shape;727;p51"/>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28" name="Google Shape;728;p51"/>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29" name="Google Shape;729;p51"/>
          <p:cNvGrpSpPr/>
          <p:nvPr/>
        </p:nvGrpSpPr>
        <p:grpSpPr>
          <a:xfrm>
            <a:off x="1779393" y="1550157"/>
            <a:ext cx="443331" cy="445437"/>
            <a:chOff x="1400175" y="1220787"/>
            <a:chExt cx="4473575" cy="4476750"/>
          </a:xfrm>
        </p:grpSpPr>
        <p:sp>
          <p:nvSpPr>
            <p:cNvPr id="730" name="Google Shape;730;p51"/>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1" name="Google Shape;731;p51"/>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2" name="Google Shape;732;p51"/>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3" name="Google Shape;733;p51"/>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34" name="Google Shape;734;p51"/>
          <p:cNvGrpSpPr/>
          <p:nvPr/>
        </p:nvGrpSpPr>
        <p:grpSpPr>
          <a:xfrm>
            <a:off x="1138046" y="1550171"/>
            <a:ext cx="446045" cy="445465"/>
            <a:chOff x="1649412" y="927100"/>
            <a:chExt cx="5011737" cy="5016500"/>
          </a:xfrm>
        </p:grpSpPr>
        <p:sp>
          <p:nvSpPr>
            <p:cNvPr id="735" name="Google Shape;735;p51"/>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6" name="Google Shape;736;p51"/>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37" name="Google Shape;737;p51"/>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38" name="Google Shape;738;p51"/>
          <p:cNvGrpSpPr/>
          <p:nvPr/>
        </p:nvGrpSpPr>
        <p:grpSpPr>
          <a:xfrm>
            <a:off x="2418397" y="1550424"/>
            <a:ext cx="444870" cy="445286"/>
            <a:chOff x="1301750" y="920750"/>
            <a:chExt cx="5095875" cy="5100637"/>
          </a:xfrm>
        </p:grpSpPr>
        <p:sp>
          <p:nvSpPr>
            <p:cNvPr id="739" name="Google Shape;739;p51"/>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0" name="Google Shape;740;p51"/>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1" name="Google Shape;741;p51"/>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2" name="Google Shape;742;p51"/>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3" name="Google Shape;743;p51"/>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44" name="Google Shape;744;p51"/>
          <p:cNvGrpSpPr/>
          <p:nvPr/>
        </p:nvGrpSpPr>
        <p:grpSpPr>
          <a:xfrm>
            <a:off x="4341570" y="1550333"/>
            <a:ext cx="445621" cy="445591"/>
            <a:chOff x="5732756" y="2682276"/>
            <a:chExt cx="719905" cy="719856"/>
          </a:xfrm>
        </p:grpSpPr>
        <p:sp>
          <p:nvSpPr>
            <p:cNvPr id="745" name="Google Shape;745;p51"/>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6" name="Google Shape;746;p51"/>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47" name="Google Shape;747;p51"/>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48" name="Google Shape;748;p51"/>
          <p:cNvGrpSpPr/>
          <p:nvPr/>
        </p:nvGrpSpPr>
        <p:grpSpPr>
          <a:xfrm>
            <a:off x="4982887" y="1550327"/>
            <a:ext cx="445627" cy="445604"/>
            <a:chOff x="6768809" y="2682265"/>
            <a:chExt cx="719915" cy="719877"/>
          </a:xfrm>
        </p:grpSpPr>
        <p:sp>
          <p:nvSpPr>
            <p:cNvPr id="749" name="Google Shape;749;p51"/>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0" name="Google Shape;750;p51"/>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1" name="Google Shape;751;p51"/>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2" name="Google Shape;752;p51"/>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53" name="Google Shape;753;p51"/>
          <p:cNvGrpSpPr/>
          <p:nvPr/>
        </p:nvGrpSpPr>
        <p:grpSpPr>
          <a:xfrm>
            <a:off x="5624209" y="1550356"/>
            <a:ext cx="445753" cy="445545"/>
            <a:chOff x="7804870" y="2682313"/>
            <a:chExt cx="720118" cy="719782"/>
          </a:xfrm>
        </p:grpSpPr>
        <p:sp>
          <p:nvSpPr>
            <p:cNvPr id="754" name="Google Shape;754;p51"/>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5" name="Google Shape;755;p51"/>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6" name="Google Shape;756;p51"/>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7" name="Google Shape;757;p51"/>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58" name="Google Shape;758;p51"/>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59" name="Google Shape;759;p51"/>
          <p:cNvGrpSpPr/>
          <p:nvPr/>
        </p:nvGrpSpPr>
        <p:grpSpPr>
          <a:xfrm>
            <a:off x="6265657" y="1550125"/>
            <a:ext cx="446293" cy="446006"/>
            <a:chOff x="8841135" y="2681940"/>
            <a:chExt cx="720990" cy="720527"/>
          </a:xfrm>
        </p:grpSpPr>
        <p:sp>
          <p:nvSpPr>
            <p:cNvPr id="760" name="Google Shape;760;p51"/>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1" name="Google Shape;761;p51"/>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2" name="Google Shape;762;p51"/>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3" name="Google Shape;763;p51"/>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4" name="Google Shape;764;p51"/>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5" name="Google Shape;765;p51"/>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6" name="Google Shape;766;p51"/>
          <p:cNvGrpSpPr/>
          <p:nvPr/>
        </p:nvGrpSpPr>
        <p:grpSpPr>
          <a:xfrm>
            <a:off x="3699655" y="1550057"/>
            <a:ext cx="445260" cy="445260"/>
            <a:chOff x="4103687" y="1439862"/>
            <a:chExt cx="3986212" cy="3986211"/>
          </a:xfrm>
        </p:grpSpPr>
        <p:sp>
          <p:nvSpPr>
            <p:cNvPr id="767" name="Google Shape;767;p51"/>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68" name="Google Shape;768;p51"/>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69" name="Google Shape;769;p51"/>
          <p:cNvGrpSpPr/>
          <p:nvPr/>
        </p:nvGrpSpPr>
        <p:grpSpPr>
          <a:xfrm>
            <a:off x="6907645" y="1550361"/>
            <a:ext cx="445803" cy="445535"/>
            <a:chOff x="9878272" y="2682320"/>
            <a:chExt cx="720199" cy="719767"/>
          </a:xfrm>
        </p:grpSpPr>
        <p:sp>
          <p:nvSpPr>
            <p:cNvPr id="770" name="Google Shape;770;p51"/>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1" name="Google Shape;771;p51"/>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2" name="Google Shape;772;p51"/>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73" name="Google Shape;773;p51"/>
          <p:cNvGrpSpPr/>
          <p:nvPr/>
        </p:nvGrpSpPr>
        <p:grpSpPr>
          <a:xfrm>
            <a:off x="7549143" y="1550278"/>
            <a:ext cx="445700" cy="445701"/>
            <a:chOff x="10914618" y="2682187"/>
            <a:chExt cx="720033" cy="720033"/>
          </a:xfrm>
        </p:grpSpPr>
        <p:sp>
          <p:nvSpPr>
            <p:cNvPr id="774" name="Google Shape;774;p51"/>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5" name="Google Shape;775;p51"/>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6" name="Google Shape;776;p51"/>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7" name="Google Shape;777;p51"/>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8" name="Google Shape;778;p51"/>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79" name="Google Shape;779;p51"/>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0" name="Google Shape;780;p51"/>
          <p:cNvGrpSpPr/>
          <p:nvPr/>
        </p:nvGrpSpPr>
        <p:grpSpPr>
          <a:xfrm>
            <a:off x="1772664" y="843057"/>
            <a:ext cx="361521" cy="445816"/>
            <a:chOff x="1582665" y="1011072"/>
            <a:chExt cx="584040" cy="720220"/>
          </a:xfrm>
        </p:grpSpPr>
        <p:sp>
          <p:nvSpPr>
            <p:cNvPr id="781" name="Google Shape;781;p51"/>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2" name="Google Shape;782;p51"/>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3" name="Google Shape;783;p51"/>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4" name="Google Shape;784;p51"/>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5" name="Google Shape;785;p51"/>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86" name="Google Shape;786;p51"/>
          <p:cNvGrpSpPr/>
          <p:nvPr/>
        </p:nvGrpSpPr>
        <p:grpSpPr>
          <a:xfrm>
            <a:off x="2374048" y="843078"/>
            <a:ext cx="379481" cy="445796"/>
            <a:chOff x="2554206" y="1011105"/>
            <a:chExt cx="613055" cy="720187"/>
          </a:xfrm>
        </p:grpSpPr>
        <p:sp>
          <p:nvSpPr>
            <p:cNvPr id="787" name="Google Shape;787;p51"/>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8" name="Google Shape;788;p51"/>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89" name="Google Shape;789;p51"/>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790" name="Google Shape;790;p51"/>
          <p:cNvGrpSpPr/>
          <p:nvPr/>
        </p:nvGrpSpPr>
        <p:grpSpPr>
          <a:xfrm>
            <a:off x="6922223" y="797418"/>
            <a:ext cx="460705" cy="491455"/>
            <a:chOff x="9901824" y="937343"/>
            <a:chExt cx="744273" cy="793950"/>
          </a:xfrm>
        </p:grpSpPr>
        <p:grpSp>
          <p:nvGrpSpPr>
            <p:cNvPr id="791" name="Google Shape;791;p51"/>
            <p:cNvGrpSpPr/>
            <p:nvPr/>
          </p:nvGrpSpPr>
          <p:grpSpPr>
            <a:xfrm>
              <a:off x="9901824" y="937343"/>
              <a:ext cx="744273" cy="793950"/>
              <a:chOff x="9901824" y="937343"/>
              <a:chExt cx="744273" cy="793950"/>
            </a:xfrm>
          </p:grpSpPr>
          <p:sp>
            <p:nvSpPr>
              <p:cNvPr id="792" name="Google Shape;792;p51"/>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3" name="Google Shape;793;p51"/>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4" name="Google Shape;794;p51"/>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5" name="Google Shape;795;p51"/>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6" name="Google Shape;796;p51"/>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7" name="Google Shape;797;p51"/>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8" name="Google Shape;798;p51"/>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799" name="Google Shape;799;p51"/>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0" name="Google Shape;800;p51"/>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1" name="Google Shape;801;p51"/>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802" name="Google Shape;802;p51"/>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3" name="Google Shape;803;p51"/>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4" name="Google Shape;804;p51"/>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5" name="Google Shape;805;p51"/>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6" name="Google Shape;806;p51"/>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07" name="Google Shape;807;p51"/>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08" name="Google Shape;808;p51"/>
          <p:cNvGrpSpPr/>
          <p:nvPr/>
        </p:nvGrpSpPr>
        <p:grpSpPr>
          <a:xfrm>
            <a:off x="2993392" y="843244"/>
            <a:ext cx="369868" cy="445629"/>
            <a:chOff x="3554761" y="1011374"/>
            <a:chExt cx="597525" cy="719918"/>
          </a:xfrm>
        </p:grpSpPr>
        <p:sp>
          <p:nvSpPr>
            <p:cNvPr id="809" name="Google Shape;809;p51"/>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0" name="Google Shape;810;p51"/>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1" name="Google Shape;811;p51"/>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2" name="Google Shape;812;p51"/>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13" name="Google Shape;813;p51"/>
          <p:cNvGrpSpPr/>
          <p:nvPr/>
        </p:nvGrpSpPr>
        <p:grpSpPr>
          <a:xfrm>
            <a:off x="3603122" y="843032"/>
            <a:ext cx="370755" cy="445841"/>
            <a:chOff x="4539787" y="1011032"/>
            <a:chExt cx="598958" cy="720261"/>
          </a:xfrm>
        </p:grpSpPr>
        <p:sp>
          <p:nvSpPr>
            <p:cNvPr id="814" name="Google Shape;814;p51"/>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5" name="Google Shape;815;p51"/>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6" name="Google Shape;816;p51"/>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7" name="Google Shape;817;p51"/>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18" name="Google Shape;818;p51"/>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19" name="Google Shape;819;p51"/>
          <p:cNvGrpSpPr/>
          <p:nvPr/>
        </p:nvGrpSpPr>
        <p:grpSpPr>
          <a:xfrm>
            <a:off x="4213740" y="843140"/>
            <a:ext cx="366917" cy="445733"/>
            <a:chOff x="5526246" y="1011207"/>
            <a:chExt cx="592758" cy="720086"/>
          </a:xfrm>
        </p:grpSpPr>
        <p:sp>
          <p:nvSpPr>
            <p:cNvPr id="820" name="Google Shape;820;p51"/>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1" name="Google Shape;821;p51"/>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2" name="Google Shape;822;p51"/>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3" name="Google Shape;823;p51"/>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4" name="Google Shape;824;p51"/>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5" name="Google Shape;825;p51"/>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26" name="Google Shape;826;p51"/>
          <p:cNvGrpSpPr/>
          <p:nvPr/>
        </p:nvGrpSpPr>
        <p:grpSpPr>
          <a:xfrm>
            <a:off x="1168508" y="843134"/>
            <a:ext cx="364294" cy="445740"/>
            <a:chOff x="606645" y="1011196"/>
            <a:chExt cx="588520" cy="720096"/>
          </a:xfrm>
        </p:grpSpPr>
        <p:sp>
          <p:nvSpPr>
            <p:cNvPr id="827" name="Google Shape;827;p51"/>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8" name="Google Shape;828;p51"/>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29" name="Google Shape;829;p51"/>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30" name="Google Shape;830;p51"/>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31" name="Google Shape;831;p51"/>
          <p:cNvGrpSpPr/>
          <p:nvPr/>
        </p:nvGrpSpPr>
        <p:grpSpPr>
          <a:xfrm>
            <a:off x="7622791" y="843111"/>
            <a:ext cx="298405" cy="445762"/>
            <a:chOff x="11033597" y="1011159"/>
            <a:chExt cx="482075" cy="720133"/>
          </a:xfrm>
        </p:grpSpPr>
        <p:sp>
          <p:nvSpPr>
            <p:cNvPr id="832" name="Google Shape;832;p51"/>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3" name="Google Shape;833;p51"/>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4" name="Google Shape;834;p51"/>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835" name="Google Shape;835;p51"/>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836" name="Google Shape;836;p51"/>
          <p:cNvGrpSpPr/>
          <p:nvPr/>
        </p:nvGrpSpPr>
        <p:grpSpPr>
          <a:xfrm>
            <a:off x="6221656" y="797418"/>
            <a:ext cx="460705" cy="491455"/>
            <a:chOff x="8770051" y="937343"/>
            <a:chExt cx="744273" cy="793950"/>
          </a:xfrm>
        </p:grpSpPr>
        <p:sp>
          <p:nvSpPr>
            <p:cNvPr id="837" name="Google Shape;837;p51"/>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51"/>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51"/>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51"/>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51"/>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42" name="Google Shape;842;p51"/>
            <p:cNvGrpSpPr/>
            <p:nvPr/>
          </p:nvGrpSpPr>
          <p:grpSpPr>
            <a:xfrm>
              <a:off x="8770051" y="937343"/>
              <a:ext cx="744273" cy="793950"/>
              <a:chOff x="6565437" y="1588001"/>
              <a:chExt cx="744273" cy="793950"/>
            </a:xfrm>
          </p:grpSpPr>
          <p:sp>
            <p:nvSpPr>
              <p:cNvPr id="843" name="Google Shape;843;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4" name="Google Shape;844;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5" name="Google Shape;845;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6" name="Google Shape;846;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7" name="Google Shape;847;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8" name="Google Shape;848;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49" name="Google Shape;849;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0" name="Google Shape;850;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1" name="Google Shape;851;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2" name="Google Shape;852;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53" name="Google Shape;853;p51"/>
          <p:cNvGrpSpPr/>
          <p:nvPr/>
        </p:nvGrpSpPr>
        <p:grpSpPr>
          <a:xfrm>
            <a:off x="4820520" y="797418"/>
            <a:ext cx="460705" cy="491455"/>
            <a:chOff x="6506504" y="937343"/>
            <a:chExt cx="744273" cy="793950"/>
          </a:xfrm>
        </p:grpSpPr>
        <p:sp>
          <p:nvSpPr>
            <p:cNvPr id="854" name="Google Shape;854;p51"/>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5" name="Google Shape;855;p51"/>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6" name="Google Shape;856;p51"/>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57" name="Google Shape;857;p51"/>
            <p:cNvGrpSpPr/>
            <p:nvPr/>
          </p:nvGrpSpPr>
          <p:grpSpPr>
            <a:xfrm>
              <a:off x="6506504" y="937343"/>
              <a:ext cx="744273" cy="793950"/>
              <a:chOff x="6565437" y="1588001"/>
              <a:chExt cx="744273" cy="793950"/>
            </a:xfrm>
          </p:grpSpPr>
          <p:sp>
            <p:nvSpPr>
              <p:cNvPr id="858" name="Google Shape;858;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59" name="Google Shape;859;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0" name="Google Shape;860;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1" name="Google Shape;861;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2" name="Google Shape;862;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3" name="Google Shape;863;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4" name="Google Shape;864;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5" name="Google Shape;865;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6" name="Google Shape;866;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67" name="Google Shape;867;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68" name="Google Shape;868;p51"/>
          <p:cNvGrpSpPr/>
          <p:nvPr/>
        </p:nvGrpSpPr>
        <p:grpSpPr>
          <a:xfrm>
            <a:off x="5521088" y="797418"/>
            <a:ext cx="460705" cy="491455"/>
            <a:chOff x="7638277" y="937343"/>
            <a:chExt cx="744273" cy="793950"/>
          </a:xfrm>
        </p:grpSpPr>
        <p:sp>
          <p:nvSpPr>
            <p:cNvPr id="869" name="Google Shape;869;p51"/>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0" name="Google Shape;870;p51"/>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1" name="Google Shape;871;p51"/>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2" name="Google Shape;872;p51"/>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73" name="Google Shape;873;p51"/>
            <p:cNvGrpSpPr/>
            <p:nvPr/>
          </p:nvGrpSpPr>
          <p:grpSpPr>
            <a:xfrm>
              <a:off x="7638277" y="937343"/>
              <a:ext cx="744273" cy="793950"/>
              <a:chOff x="6565437" y="1588001"/>
              <a:chExt cx="744273" cy="793950"/>
            </a:xfrm>
          </p:grpSpPr>
          <p:sp>
            <p:nvSpPr>
              <p:cNvPr id="874" name="Google Shape;874;p51"/>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5" name="Google Shape;875;p51"/>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6" name="Google Shape;876;p51"/>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7" name="Google Shape;877;p51"/>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8" name="Google Shape;878;p51"/>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79" name="Google Shape;879;p51"/>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0" name="Google Shape;880;p51"/>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1" name="Google Shape;881;p51"/>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2" name="Google Shape;882;p51"/>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3" name="Google Shape;883;p51"/>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884" name="Google Shape;884;p51"/>
          <p:cNvGrpSpPr/>
          <p:nvPr/>
        </p:nvGrpSpPr>
        <p:grpSpPr>
          <a:xfrm>
            <a:off x="3061198" y="2986973"/>
            <a:ext cx="445779" cy="400764"/>
            <a:chOff x="3778727" y="4460423"/>
            <a:chExt cx="720160" cy="647438"/>
          </a:xfrm>
        </p:grpSpPr>
        <p:sp>
          <p:nvSpPr>
            <p:cNvPr id="885" name="Google Shape;885;p51"/>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6" name="Google Shape;886;p51"/>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7" name="Google Shape;887;p51"/>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8" name="Google Shape;888;p51"/>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89" name="Google Shape;889;p51"/>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0" name="Google Shape;890;p51"/>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1" name="Google Shape;891;p51"/>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2" name="Google Shape;892;p51"/>
          <p:cNvGrpSpPr/>
          <p:nvPr/>
        </p:nvGrpSpPr>
        <p:grpSpPr>
          <a:xfrm>
            <a:off x="1138083" y="2972048"/>
            <a:ext cx="445680" cy="430613"/>
            <a:chOff x="557494" y="4436312"/>
            <a:chExt cx="720000" cy="695660"/>
          </a:xfrm>
        </p:grpSpPr>
        <p:sp>
          <p:nvSpPr>
            <p:cNvPr id="893" name="Google Shape;893;p51"/>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4" name="Google Shape;894;p51"/>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5" name="Google Shape;895;p51"/>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6" name="Google Shape;896;p51"/>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897" name="Google Shape;897;p51"/>
          <p:cNvGrpSpPr/>
          <p:nvPr/>
        </p:nvGrpSpPr>
        <p:grpSpPr>
          <a:xfrm>
            <a:off x="4343305" y="2964459"/>
            <a:ext cx="445833" cy="445792"/>
            <a:chOff x="5926265" y="4424051"/>
            <a:chExt cx="720246" cy="720181"/>
          </a:xfrm>
        </p:grpSpPr>
        <p:sp>
          <p:nvSpPr>
            <p:cNvPr id="898" name="Google Shape;898;p51"/>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899" name="Google Shape;899;p51"/>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0" name="Google Shape;900;p51"/>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1" name="Google Shape;901;p51"/>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2" name="Google Shape;902;p51"/>
          <p:cNvGrpSpPr/>
          <p:nvPr/>
        </p:nvGrpSpPr>
        <p:grpSpPr>
          <a:xfrm>
            <a:off x="1779066" y="2984013"/>
            <a:ext cx="445680" cy="406684"/>
            <a:chOff x="1631150" y="4455641"/>
            <a:chExt cx="720000" cy="657002"/>
          </a:xfrm>
        </p:grpSpPr>
        <p:sp>
          <p:nvSpPr>
            <p:cNvPr id="903" name="Google Shape;903;p51"/>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4" name="Google Shape;904;p51"/>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5" name="Google Shape;905;p51"/>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6" name="Google Shape;906;p51"/>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07" name="Google Shape;907;p51"/>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08" name="Google Shape;908;p51"/>
          <p:cNvGrpSpPr/>
          <p:nvPr/>
        </p:nvGrpSpPr>
        <p:grpSpPr>
          <a:xfrm>
            <a:off x="2420095" y="2983429"/>
            <a:ext cx="445680" cy="407853"/>
            <a:chOff x="2704878" y="4454697"/>
            <a:chExt cx="720000" cy="658889"/>
          </a:xfrm>
        </p:grpSpPr>
        <p:sp>
          <p:nvSpPr>
            <p:cNvPr id="909" name="Google Shape;909;p51"/>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0" name="Google Shape;910;p51"/>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1" name="Google Shape;911;p51"/>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2" name="Google Shape;912;p51"/>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3" name="Google Shape;913;p51"/>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14" name="Google Shape;914;p51"/>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15" name="Google Shape;915;p51"/>
          <p:cNvGrpSpPr/>
          <p:nvPr/>
        </p:nvGrpSpPr>
        <p:grpSpPr>
          <a:xfrm>
            <a:off x="3702366" y="2985387"/>
            <a:ext cx="445549" cy="403935"/>
            <a:chOff x="4852681" y="4457861"/>
            <a:chExt cx="719788" cy="652561"/>
          </a:xfrm>
        </p:grpSpPr>
        <p:sp>
          <p:nvSpPr>
            <p:cNvPr id="916" name="Google Shape;916;p51"/>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17" name="Google Shape;917;p51"/>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18" name="Google Shape;918;p51"/>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19" name="Google Shape;919;p51"/>
          <p:cNvGrpSpPr/>
          <p:nvPr/>
        </p:nvGrpSpPr>
        <p:grpSpPr>
          <a:xfrm>
            <a:off x="4984527" y="2975824"/>
            <a:ext cx="445818" cy="423063"/>
            <a:chOff x="7000306" y="4442411"/>
            <a:chExt cx="720224" cy="683463"/>
          </a:xfrm>
        </p:grpSpPr>
        <p:sp>
          <p:nvSpPr>
            <p:cNvPr id="920" name="Google Shape;920;p51"/>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1" name="Google Shape;921;p51"/>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2" name="Google Shape;922;p51"/>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3" name="Google Shape;923;p51"/>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4" name="Google Shape;924;p51"/>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25" name="Google Shape;925;p51"/>
          <p:cNvGrpSpPr/>
          <p:nvPr/>
        </p:nvGrpSpPr>
        <p:grpSpPr>
          <a:xfrm>
            <a:off x="5625735" y="2973621"/>
            <a:ext cx="445779" cy="427468"/>
            <a:chOff x="8074325" y="4438852"/>
            <a:chExt cx="720160" cy="690579"/>
          </a:xfrm>
        </p:grpSpPr>
        <p:sp>
          <p:nvSpPr>
            <p:cNvPr id="926" name="Google Shape;926;p51"/>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7" name="Google Shape;927;p51"/>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8" name="Google Shape;928;p51"/>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29" name="Google Shape;929;p51"/>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30" name="Google Shape;930;p51"/>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31" name="Google Shape;931;p51"/>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32" name="Google Shape;932;p51"/>
          <p:cNvGrpSpPr/>
          <p:nvPr/>
        </p:nvGrpSpPr>
        <p:grpSpPr>
          <a:xfrm>
            <a:off x="6908080" y="2987570"/>
            <a:ext cx="445629" cy="399565"/>
            <a:chOff x="9878975" y="4425243"/>
            <a:chExt cx="719918" cy="645502"/>
          </a:xfrm>
        </p:grpSpPr>
        <p:sp>
          <p:nvSpPr>
            <p:cNvPr id="933" name="Google Shape;933;p51"/>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4" name="Google Shape;934;p51"/>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5" name="Google Shape;935;p51"/>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36" name="Google Shape;936;p51"/>
          <p:cNvGrpSpPr/>
          <p:nvPr/>
        </p:nvGrpSpPr>
        <p:grpSpPr>
          <a:xfrm>
            <a:off x="7549097" y="2976371"/>
            <a:ext cx="445785" cy="421964"/>
            <a:chOff x="10914544" y="4407150"/>
            <a:chExt cx="720170" cy="681687"/>
          </a:xfrm>
        </p:grpSpPr>
        <p:sp>
          <p:nvSpPr>
            <p:cNvPr id="937" name="Google Shape;937;p51"/>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8" name="Google Shape;938;p51"/>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39" name="Google Shape;939;p51"/>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0" name="Google Shape;940;p51"/>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1" name="Google Shape;941;p51"/>
          <p:cNvGrpSpPr/>
          <p:nvPr/>
        </p:nvGrpSpPr>
        <p:grpSpPr>
          <a:xfrm>
            <a:off x="6266887" y="2984485"/>
            <a:ext cx="445805" cy="405735"/>
            <a:chOff x="8843122" y="4420259"/>
            <a:chExt cx="720202" cy="655469"/>
          </a:xfrm>
        </p:grpSpPr>
        <p:sp>
          <p:nvSpPr>
            <p:cNvPr id="942" name="Google Shape;942;p51"/>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3" name="Google Shape;943;p51"/>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4" name="Google Shape;944;p51"/>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5" name="Google Shape;945;p51"/>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6" name="Google Shape;946;p51"/>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47" name="Google Shape;947;p51"/>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48" name="Google Shape;948;p51"/>
          <p:cNvGrpSpPr/>
          <p:nvPr/>
        </p:nvGrpSpPr>
        <p:grpSpPr>
          <a:xfrm>
            <a:off x="3069757" y="2283047"/>
            <a:ext cx="445812" cy="394518"/>
            <a:chOff x="1510757" y="3225422"/>
            <a:chExt cx="720214" cy="637347"/>
          </a:xfrm>
        </p:grpSpPr>
        <p:sp>
          <p:nvSpPr>
            <p:cNvPr id="949" name="Google Shape;949;p51"/>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0" name="Google Shape;950;p51"/>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1" name="Google Shape;951;p51"/>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2" name="Google Shape;952;p51"/>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3" name="Google Shape;953;p51"/>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4" name="Google Shape;954;p51"/>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5" name="Google Shape;955;p51"/>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56" name="Google Shape;956;p51"/>
          <p:cNvGrpSpPr/>
          <p:nvPr/>
        </p:nvGrpSpPr>
        <p:grpSpPr>
          <a:xfrm>
            <a:off x="3761148" y="2300567"/>
            <a:ext cx="445767" cy="359478"/>
            <a:chOff x="2595501" y="3253725"/>
            <a:chExt cx="720141" cy="580739"/>
          </a:xfrm>
        </p:grpSpPr>
        <p:sp>
          <p:nvSpPr>
            <p:cNvPr id="957" name="Google Shape;957;p51"/>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8" name="Google Shape;958;p51"/>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59" name="Google Shape;959;p51"/>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0" name="Google Shape;960;p51"/>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1" name="Google Shape;961;p51"/>
          <p:cNvGrpSpPr/>
          <p:nvPr/>
        </p:nvGrpSpPr>
        <p:grpSpPr>
          <a:xfrm>
            <a:off x="5143819" y="2257535"/>
            <a:ext cx="443879" cy="445541"/>
            <a:chOff x="4764809" y="3184208"/>
            <a:chExt cx="717090" cy="719775"/>
          </a:xfrm>
        </p:grpSpPr>
        <p:sp>
          <p:nvSpPr>
            <p:cNvPr id="962" name="Google Shape;962;p51"/>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3" name="Google Shape;963;p51"/>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4" name="Google Shape;964;p51"/>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5" name="Google Shape;965;p51"/>
          <p:cNvGrpSpPr/>
          <p:nvPr/>
        </p:nvGrpSpPr>
        <p:grpSpPr>
          <a:xfrm>
            <a:off x="4452495" y="2286500"/>
            <a:ext cx="445746" cy="387612"/>
            <a:chOff x="3680173" y="3231000"/>
            <a:chExt cx="720106" cy="626190"/>
          </a:xfrm>
        </p:grpSpPr>
        <p:sp>
          <p:nvSpPr>
            <p:cNvPr id="966" name="Google Shape;966;p51"/>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7" name="Google Shape;967;p51"/>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68" name="Google Shape;968;p51"/>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69" name="Google Shape;969;p51"/>
          <p:cNvGrpSpPr/>
          <p:nvPr/>
        </p:nvGrpSpPr>
        <p:grpSpPr>
          <a:xfrm>
            <a:off x="6524582" y="2257496"/>
            <a:ext cx="443283" cy="445620"/>
            <a:chOff x="6931035" y="3184144"/>
            <a:chExt cx="716128" cy="719903"/>
          </a:xfrm>
        </p:grpSpPr>
        <p:sp>
          <p:nvSpPr>
            <p:cNvPr id="970" name="Google Shape;970;p51"/>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1" name="Google Shape;971;p51"/>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2" name="Google Shape;972;p51"/>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3" name="Google Shape;973;p51"/>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4" name="Google Shape;974;p51"/>
          <p:cNvGrpSpPr/>
          <p:nvPr/>
        </p:nvGrpSpPr>
        <p:grpSpPr>
          <a:xfrm>
            <a:off x="5833276" y="2257448"/>
            <a:ext cx="445727" cy="445714"/>
            <a:chOff x="5846429" y="3184067"/>
            <a:chExt cx="720076" cy="720055"/>
          </a:xfrm>
        </p:grpSpPr>
        <p:sp>
          <p:nvSpPr>
            <p:cNvPr id="975" name="Google Shape;975;p51"/>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6" name="Google Shape;976;p51"/>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7" name="Google Shape;977;p51"/>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78" name="Google Shape;978;p51"/>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79" name="Google Shape;979;p51"/>
          <p:cNvGrpSpPr/>
          <p:nvPr/>
        </p:nvGrpSpPr>
        <p:grpSpPr>
          <a:xfrm>
            <a:off x="2520481" y="2257393"/>
            <a:ext cx="303698" cy="445825"/>
            <a:chOff x="655600" y="3183978"/>
            <a:chExt cx="490627" cy="720234"/>
          </a:xfrm>
        </p:grpSpPr>
        <p:sp>
          <p:nvSpPr>
            <p:cNvPr id="980" name="Google Shape;980;p51"/>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1" name="Google Shape;981;p51"/>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2" name="Google Shape;982;p51"/>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3" name="Google Shape;983;p51"/>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984" name="Google Shape;984;p51"/>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985" name="Google Shape;985;p51"/>
          <p:cNvGrpSpPr/>
          <p:nvPr/>
        </p:nvGrpSpPr>
        <p:grpSpPr>
          <a:xfrm>
            <a:off x="7213443" y="2257509"/>
            <a:ext cx="189785" cy="445592"/>
            <a:chOff x="8011692" y="3184166"/>
            <a:chExt cx="306600" cy="719859"/>
          </a:xfrm>
        </p:grpSpPr>
        <p:sp>
          <p:nvSpPr>
            <p:cNvPr id="986" name="Google Shape;986;p51"/>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7" name="Google Shape;987;p51"/>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8" name="Google Shape;988;p51"/>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89" name="Google Shape;989;p51"/>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0" name="Google Shape;990;p51"/>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1" name="Google Shape;991;p51"/>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992" name="Google Shape;992;p51"/>
          <p:cNvGrpSpPr/>
          <p:nvPr/>
        </p:nvGrpSpPr>
        <p:grpSpPr>
          <a:xfrm>
            <a:off x="7648230" y="2257259"/>
            <a:ext cx="246199" cy="445516"/>
            <a:chOff x="4556125" y="630237"/>
            <a:chExt cx="3081338" cy="5568950"/>
          </a:xfrm>
        </p:grpSpPr>
        <p:sp>
          <p:nvSpPr>
            <p:cNvPr id="993" name="Google Shape;993;p51"/>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4" name="Google Shape;994;p51"/>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5" name="Google Shape;995;p51"/>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6" name="Google Shape;996;p51"/>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7" name="Google Shape;997;p51"/>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8" name="Google Shape;998;p51"/>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999" name="Google Shape;999;p51"/>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00" name="Google Shape;1000;p51"/>
          <p:cNvGrpSpPr/>
          <p:nvPr/>
        </p:nvGrpSpPr>
        <p:grpSpPr>
          <a:xfrm>
            <a:off x="1829253" y="2257459"/>
            <a:ext cx="445768" cy="445697"/>
            <a:chOff x="1674084" y="3214987"/>
            <a:chExt cx="720142" cy="720027"/>
          </a:xfrm>
        </p:grpSpPr>
        <p:sp>
          <p:nvSpPr>
            <p:cNvPr id="1001" name="Google Shape;1001;p51"/>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2" name="Google Shape;1002;p51"/>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3" name="Google Shape;1003;p51"/>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4" name="Google Shape;1004;p51"/>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5" name="Google Shape;1005;p51"/>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6" name="Google Shape;1006;p51"/>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7" name="Google Shape;1007;p51"/>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8" name="Google Shape;1008;p51"/>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09" name="Google Shape;1009;p51"/>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0" name="Google Shape;1010;p51"/>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1" name="Google Shape;1011;p51"/>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2" name="Google Shape;1012;p51"/>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3" name="Google Shape;1013;p51"/>
          <p:cNvGrpSpPr/>
          <p:nvPr/>
        </p:nvGrpSpPr>
        <p:grpSpPr>
          <a:xfrm>
            <a:off x="1138094" y="2257421"/>
            <a:ext cx="445578" cy="445773"/>
            <a:chOff x="557511" y="3214925"/>
            <a:chExt cx="719836" cy="720150"/>
          </a:xfrm>
        </p:grpSpPr>
        <p:sp>
          <p:nvSpPr>
            <p:cNvPr id="1014" name="Google Shape;1014;p51"/>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5" name="Google Shape;1015;p51"/>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6" name="Google Shape;1016;p51"/>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17" name="Google Shape;1017;p51"/>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18" name="Google Shape;1018;p51"/>
          <p:cNvGrpSpPr/>
          <p:nvPr/>
        </p:nvGrpSpPr>
        <p:grpSpPr>
          <a:xfrm>
            <a:off x="1081977" y="3693756"/>
            <a:ext cx="445905" cy="400522"/>
            <a:chOff x="1147762" y="1131887"/>
            <a:chExt cx="5137150" cy="4619626"/>
          </a:xfrm>
        </p:grpSpPr>
        <p:sp>
          <p:nvSpPr>
            <p:cNvPr id="1019" name="Google Shape;1019;p51"/>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0" name="Google Shape;1020;p51"/>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21" name="Google Shape;1021;p51"/>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22" name="Google Shape;1022;p51"/>
          <p:cNvGrpSpPr/>
          <p:nvPr/>
        </p:nvGrpSpPr>
        <p:grpSpPr>
          <a:xfrm>
            <a:off x="1879306" y="3687410"/>
            <a:ext cx="445901" cy="413282"/>
            <a:chOff x="1570037" y="1341437"/>
            <a:chExt cx="4943475" cy="4576762"/>
          </a:xfrm>
        </p:grpSpPr>
        <p:sp>
          <p:nvSpPr>
            <p:cNvPr id="1023" name="Google Shape;1023;p51"/>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4" name="Google Shape;1024;p51"/>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5" name="Google Shape;1025;p51"/>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6" name="Google Shape;1026;p51"/>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7" name="Google Shape;1027;p51"/>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1028" name="Google Shape;1028;p51"/>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1029" name="Google Shape;1029;p51"/>
          <p:cNvGrpSpPr/>
          <p:nvPr/>
        </p:nvGrpSpPr>
        <p:grpSpPr>
          <a:xfrm>
            <a:off x="4364629" y="3671511"/>
            <a:ext cx="441332" cy="445721"/>
            <a:chOff x="5770007" y="5489899"/>
            <a:chExt cx="712976" cy="720067"/>
          </a:xfrm>
        </p:grpSpPr>
        <p:sp>
          <p:nvSpPr>
            <p:cNvPr id="1030" name="Google Shape;1030;p51"/>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1" name="Google Shape;1031;p51"/>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2" name="Google Shape;1032;p51"/>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3" name="Google Shape;1033;p51"/>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4" name="Google Shape;1034;p51"/>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5" name="Google Shape;1035;p51"/>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6" name="Google Shape;1036;p51"/>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37" name="Google Shape;1037;p51"/>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38" name="Google Shape;1038;p51"/>
          <p:cNvGrpSpPr/>
          <p:nvPr/>
        </p:nvGrpSpPr>
        <p:grpSpPr>
          <a:xfrm>
            <a:off x="5157420" y="3693981"/>
            <a:ext cx="445651" cy="400824"/>
            <a:chOff x="7050768" y="5526199"/>
            <a:chExt cx="719953" cy="647534"/>
          </a:xfrm>
        </p:grpSpPr>
        <p:sp>
          <p:nvSpPr>
            <p:cNvPr id="1039" name="Google Shape;1039;p51"/>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0" name="Google Shape;1040;p51"/>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1" name="Google Shape;1041;p51"/>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2" name="Google Shape;1042;p51"/>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3" name="Google Shape;1043;p51"/>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4" name="Google Shape;1044;p51"/>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5" name="Google Shape;1045;p51"/>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6" name="Google Shape;1046;p51"/>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7" name="Google Shape;1047;p51"/>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8" name="Google Shape;1048;p51"/>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49" name="Google Shape;1049;p51"/>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0" name="Google Shape;1050;p51"/>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51" name="Google Shape;1051;p51"/>
          <p:cNvGrpSpPr/>
          <p:nvPr/>
        </p:nvGrpSpPr>
        <p:grpSpPr>
          <a:xfrm>
            <a:off x="6751936" y="3694051"/>
            <a:ext cx="445681" cy="400651"/>
            <a:chOff x="9626723" y="5526313"/>
            <a:chExt cx="720002" cy="647256"/>
          </a:xfrm>
        </p:grpSpPr>
        <p:sp>
          <p:nvSpPr>
            <p:cNvPr id="1052" name="Google Shape;1052;p51"/>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3" name="Google Shape;1053;p51"/>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4" name="Google Shape;1054;p51"/>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5" name="Google Shape;1055;p51"/>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6" name="Google Shape;1056;p51"/>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7" name="Google Shape;1057;p51"/>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8" name="Google Shape;1058;p51"/>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59" name="Google Shape;1059;p51"/>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0" name="Google Shape;1060;p51"/>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1" name="Google Shape;1061;p51"/>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2" name="Google Shape;1062;p51"/>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3" name="Google Shape;1063;p51"/>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64" name="Google Shape;1064;p51"/>
          <p:cNvGrpSpPr/>
          <p:nvPr/>
        </p:nvGrpSpPr>
        <p:grpSpPr>
          <a:xfrm>
            <a:off x="7549176" y="3671488"/>
            <a:ext cx="445582" cy="445743"/>
            <a:chOff x="10914672" y="5489861"/>
            <a:chExt cx="719842" cy="720102"/>
          </a:xfrm>
        </p:grpSpPr>
        <p:sp>
          <p:nvSpPr>
            <p:cNvPr id="1065" name="Google Shape;1065;p51"/>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6" name="Google Shape;1066;p51"/>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7" name="Google Shape;1067;p51"/>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8" name="Google Shape;1068;p51"/>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69" name="Google Shape;1069;p51"/>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0" name="Google Shape;1070;p51"/>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1" name="Google Shape;1071;p51"/>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2" name="Google Shape;1072;p51"/>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3" name="Google Shape;1073;p51"/>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4" name="Google Shape;1074;p51"/>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5" name="Google Shape;1075;p51"/>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6" name="Google Shape;1076;p51"/>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77" name="Google Shape;1077;p51"/>
          <p:cNvGrpSpPr/>
          <p:nvPr/>
        </p:nvGrpSpPr>
        <p:grpSpPr>
          <a:xfrm>
            <a:off x="5954636" y="3681752"/>
            <a:ext cx="445821" cy="425246"/>
            <a:chOff x="8338678" y="5506443"/>
            <a:chExt cx="720227" cy="686988"/>
          </a:xfrm>
        </p:grpSpPr>
        <p:sp>
          <p:nvSpPr>
            <p:cNvPr id="1078" name="Google Shape;1078;p51"/>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79" name="Google Shape;1079;p51"/>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0" name="Google Shape;1080;p51"/>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1" name="Google Shape;1081;p51"/>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2" name="Google Shape;1082;p51"/>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3" name="Google Shape;1083;p51"/>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084" name="Google Shape;1084;p51"/>
          <p:cNvGrpSpPr/>
          <p:nvPr/>
        </p:nvGrpSpPr>
        <p:grpSpPr>
          <a:xfrm>
            <a:off x="2676293" y="3736342"/>
            <a:ext cx="1336824" cy="316035"/>
            <a:chOff x="3042485" y="5594633"/>
            <a:chExt cx="2159652" cy="510557"/>
          </a:xfrm>
        </p:grpSpPr>
        <p:sp>
          <p:nvSpPr>
            <p:cNvPr id="1085" name="Google Shape;1085;p51"/>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6" name="Google Shape;1086;p51"/>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7" name="Google Shape;1087;p51"/>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8" name="Google Shape;1088;p51"/>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89" name="Google Shape;1089;p51"/>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0" name="Google Shape;1090;p51"/>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1" name="Google Shape;1091;p51"/>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2" name="Google Shape;1092;p51"/>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3" name="Google Shape;1093;p51"/>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4" name="Google Shape;1094;p51"/>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5" name="Google Shape;1095;p51"/>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6" name="Google Shape;1096;p51"/>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7" name="Google Shape;1097;p51"/>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8" name="Google Shape;1098;p51"/>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099" name="Google Shape;1099;p51"/>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0" name="Google Shape;1100;p51"/>
          <p:cNvGrpSpPr/>
          <p:nvPr/>
        </p:nvGrpSpPr>
        <p:grpSpPr>
          <a:xfrm>
            <a:off x="1879183" y="4379878"/>
            <a:ext cx="445738" cy="442950"/>
            <a:chOff x="1442627" y="5710929"/>
            <a:chExt cx="594318" cy="590600"/>
          </a:xfrm>
        </p:grpSpPr>
        <p:sp>
          <p:nvSpPr>
            <p:cNvPr id="1101" name="Google Shape;1101;p51"/>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2" name="Google Shape;1102;p51"/>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3" name="Google Shape;1103;p51"/>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4" name="Google Shape;1104;p51"/>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05" name="Google Shape;1105;p51"/>
          <p:cNvGrpSpPr/>
          <p:nvPr/>
        </p:nvGrpSpPr>
        <p:grpSpPr>
          <a:xfrm>
            <a:off x="6788033" y="4378458"/>
            <a:ext cx="373053" cy="445791"/>
            <a:chOff x="8095060" y="5664590"/>
            <a:chExt cx="497404" cy="594389"/>
          </a:xfrm>
        </p:grpSpPr>
        <p:grpSp>
          <p:nvGrpSpPr>
            <p:cNvPr id="1106" name="Google Shape;1106;p51"/>
            <p:cNvGrpSpPr/>
            <p:nvPr/>
          </p:nvGrpSpPr>
          <p:grpSpPr>
            <a:xfrm>
              <a:off x="8095060" y="5969027"/>
              <a:ext cx="497404" cy="289951"/>
              <a:chOff x="8095060" y="5969027"/>
              <a:chExt cx="497404" cy="289951"/>
            </a:xfrm>
          </p:grpSpPr>
          <p:sp>
            <p:nvSpPr>
              <p:cNvPr id="1107" name="Google Shape;1107;p51"/>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8" name="Google Shape;1108;p51"/>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09" name="Google Shape;1109;p51"/>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0" name="Google Shape;1110;p51"/>
            <p:cNvGrpSpPr/>
            <p:nvPr/>
          </p:nvGrpSpPr>
          <p:grpSpPr>
            <a:xfrm>
              <a:off x="8095060" y="5867832"/>
              <a:ext cx="497404" cy="289312"/>
              <a:chOff x="8095060" y="5867832"/>
              <a:chExt cx="497404" cy="289312"/>
            </a:xfrm>
          </p:grpSpPr>
          <p:sp>
            <p:nvSpPr>
              <p:cNvPr id="1111" name="Google Shape;1111;p51"/>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2" name="Google Shape;1112;p51"/>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3" name="Google Shape;1113;p51"/>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4" name="Google Shape;1114;p51"/>
            <p:cNvGrpSpPr/>
            <p:nvPr/>
          </p:nvGrpSpPr>
          <p:grpSpPr>
            <a:xfrm>
              <a:off x="8095060" y="5765998"/>
              <a:ext cx="497404" cy="289312"/>
              <a:chOff x="8095060" y="5765998"/>
              <a:chExt cx="497404" cy="289312"/>
            </a:xfrm>
          </p:grpSpPr>
          <p:sp>
            <p:nvSpPr>
              <p:cNvPr id="1115" name="Google Shape;1115;p51"/>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6" name="Google Shape;1116;p51"/>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17" name="Google Shape;1117;p51"/>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18" name="Google Shape;1118;p51"/>
            <p:cNvGrpSpPr/>
            <p:nvPr/>
          </p:nvGrpSpPr>
          <p:grpSpPr>
            <a:xfrm>
              <a:off x="8095060" y="5664590"/>
              <a:ext cx="497404" cy="290164"/>
              <a:chOff x="8095060" y="5664590"/>
              <a:chExt cx="497404" cy="290164"/>
            </a:xfrm>
          </p:grpSpPr>
          <p:sp>
            <p:nvSpPr>
              <p:cNvPr id="1119" name="Google Shape;1119;p51"/>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0" name="Google Shape;1120;p51"/>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1" name="Google Shape;1121;p51"/>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1122" name="Google Shape;1122;p51"/>
          <p:cNvGrpSpPr/>
          <p:nvPr/>
        </p:nvGrpSpPr>
        <p:grpSpPr>
          <a:xfrm>
            <a:off x="2870825" y="4378486"/>
            <a:ext cx="557162" cy="445734"/>
            <a:chOff x="4607809" y="5664627"/>
            <a:chExt cx="742883" cy="594312"/>
          </a:xfrm>
        </p:grpSpPr>
        <p:sp>
          <p:nvSpPr>
            <p:cNvPr id="1123" name="Google Shape;1123;p51"/>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4" name="Google Shape;1124;p51"/>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5" name="Google Shape;1125;p51"/>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6" name="Google Shape;1126;p51"/>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7" name="Google Shape;1127;p51"/>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8" name="Google Shape;1128;p51"/>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29" name="Google Shape;1129;p51"/>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30" name="Google Shape;1130;p51"/>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31" name="Google Shape;1131;p51"/>
          <p:cNvGrpSpPr/>
          <p:nvPr/>
        </p:nvGrpSpPr>
        <p:grpSpPr>
          <a:xfrm>
            <a:off x="3973890" y="4378543"/>
            <a:ext cx="1079865" cy="445620"/>
            <a:chOff x="2571250" y="5664711"/>
            <a:chExt cx="1439820" cy="594160"/>
          </a:xfrm>
        </p:grpSpPr>
        <p:sp>
          <p:nvSpPr>
            <p:cNvPr id="1132" name="Google Shape;1132;p51"/>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3" name="Google Shape;1133;p51"/>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4" name="Google Shape;1134;p51"/>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5" name="Google Shape;1135;p51"/>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6" name="Google Shape;1136;p51"/>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7" name="Google Shape;1137;p51"/>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38" name="Google Shape;1138;p51"/>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9" name="Google Shape;1139;p51"/>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0" name="Google Shape;1140;p51"/>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1" name="Google Shape;1141;p51"/>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2" name="Google Shape;1142;p51"/>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3" name="Google Shape;1143;p51"/>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4" name="Google Shape;1144;p51"/>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5" name="Google Shape;1145;p51"/>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6" name="Google Shape;1146;p51"/>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7" name="Google Shape;1147;p51"/>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1148" name="Google Shape;1148;p51"/>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9" name="Google Shape;1149;p51"/>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0" name="Google Shape;1150;p51"/>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1" name="Google Shape;1151;p51"/>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2" name="Google Shape;1152;p51"/>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3" name="Google Shape;1153;p51"/>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4" name="Google Shape;1154;p51"/>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5" name="Google Shape;1155;p51"/>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56" name="Google Shape;1156;p51"/>
          <p:cNvGrpSpPr/>
          <p:nvPr/>
        </p:nvGrpSpPr>
        <p:grpSpPr>
          <a:xfrm>
            <a:off x="5599659" y="4378335"/>
            <a:ext cx="642470" cy="446036"/>
            <a:chOff x="6332670" y="5663946"/>
            <a:chExt cx="856627" cy="594715"/>
          </a:xfrm>
        </p:grpSpPr>
        <p:grpSp>
          <p:nvGrpSpPr>
            <p:cNvPr id="1157" name="Google Shape;1157;p51"/>
            <p:cNvGrpSpPr/>
            <p:nvPr/>
          </p:nvGrpSpPr>
          <p:grpSpPr>
            <a:xfrm>
              <a:off x="6392364" y="5663946"/>
              <a:ext cx="796933" cy="185801"/>
              <a:chOff x="3321050" y="1066800"/>
              <a:chExt cx="6505573" cy="1508125"/>
            </a:xfrm>
          </p:grpSpPr>
          <p:sp>
            <p:nvSpPr>
              <p:cNvPr id="1158" name="Google Shape;1158;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59" name="Google Shape;1159;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0" name="Google Shape;1160;p51"/>
            <p:cNvGrpSpPr/>
            <p:nvPr/>
          </p:nvGrpSpPr>
          <p:grpSpPr>
            <a:xfrm flipH="1">
              <a:off x="6332670" y="5868403"/>
              <a:ext cx="796933" cy="185801"/>
              <a:chOff x="3321050" y="1066800"/>
              <a:chExt cx="6505573" cy="1508125"/>
            </a:xfrm>
          </p:grpSpPr>
          <p:sp>
            <p:nvSpPr>
              <p:cNvPr id="1161" name="Google Shape;1161;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2" name="Google Shape;1162;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1163" name="Google Shape;1163;p51"/>
            <p:cNvGrpSpPr/>
            <p:nvPr/>
          </p:nvGrpSpPr>
          <p:grpSpPr>
            <a:xfrm>
              <a:off x="6392364" y="6072860"/>
              <a:ext cx="796933" cy="185801"/>
              <a:chOff x="3321050" y="1066800"/>
              <a:chExt cx="6505573" cy="1508125"/>
            </a:xfrm>
          </p:grpSpPr>
          <p:sp>
            <p:nvSpPr>
              <p:cNvPr id="1164" name="Google Shape;1164;p51"/>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1165" name="Google Shape;1165;p51"/>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1166" name="Google Shape;1166;p51"/>
          <p:cNvSpPr txBox="1">
            <a:spLocks noGrp="1"/>
          </p:cNvSpPr>
          <p:nvPr>
            <p:ph type="title" idx="4294967295"/>
          </p:nvPr>
        </p:nvSpPr>
        <p:spPr>
          <a:xfrm>
            <a:off x="855300" y="249075"/>
            <a:ext cx="7433400" cy="396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a:t>Diagrams and infographics</a:t>
            </a:r>
            <a:endParaRPr sz="2000"/>
          </a:p>
        </p:txBody>
      </p:sp>
      <p:sp>
        <p:nvSpPr>
          <p:cNvPr id="1167" name="Google Shape;1167;p5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13</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855300" y="484094"/>
            <a:ext cx="4549500" cy="55939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Introduction</a:t>
            </a:r>
            <a:endParaRPr dirty="0"/>
          </a:p>
        </p:txBody>
      </p:sp>
      <p:sp>
        <p:nvSpPr>
          <p:cNvPr id="86" name="Google Shape;86;p16"/>
          <p:cNvSpPr txBox="1">
            <a:spLocks noGrp="1"/>
          </p:cNvSpPr>
          <p:nvPr>
            <p:ph type="body" idx="1"/>
          </p:nvPr>
        </p:nvSpPr>
        <p:spPr>
          <a:xfrm>
            <a:off x="1698840" y="1332485"/>
            <a:ext cx="2926947" cy="2864400"/>
          </a:xfrm>
          <a:prstGeom prst="rect">
            <a:avLst/>
          </a:prstGeom>
        </p:spPr>
        <p:txBody>
          <a:bodyPr spcFirstLastPara="1" wrap="square" lIns="0" tIns="0" rIns="0" bIns="0" anchor="t" anchorCtr="0">
            <a:noAutofit/>
          </a:bodyPr>
          <a:lstStyle/>
          <a:p>
            <a:pPr marL="0" lvl="0" indent="0" algn="l" rtl="0">
              <a:spcBef>
                <a:spcPts val="600"/>
              </a:spcBef>
              <a:spcAft>
                <a:spcPts val="0"/>
              </a:spcAft>
              <a:buClr>
                <a:schemeClr val="dk1"/>
              </a:buClr>
              <a:buSzPts val="1100"/>
              <a:buFont typeface="Arial"/>
              <a:buNone/>
            </a:pPr>
            <a:r>
              <a:rPr lang="en" sz="1100" b="1" dirty="0">
                <a:solidFill>
                  <a:schemeClr val="tx1"/>
                </a:solidFill>
                <a:latin typeface="Bookman Old Style" pitchFamily="18" charset="0"/>
              </a:rPr>
              <a:t>PRIMARY OBJECTIVES </a:t>
            </a:r>
            <a:endParaRPr sz="1100" dirty="0">
              <a:solidFill>
                <a:schemeClr val="tx1"/>
              </a:solidFill>
              <a:latin typeface="Bookman Old Style" pitchFamily="18" charset="0"/>
            </a:endParaRP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Price Prediction</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Market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Customer Segmentation</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Investment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Affordability Analysis</a:t>
            </a:r>
          </a:p>
          <a:p>
            <a:pPr marL="171450" indent="-171450">
              <a:buClr>
                <a:schemeClr val="dk1"/>
              </a:buClr>
              <a:buSzPts val="1100"/>
              <a:buFont typeface="Wingdings" panose="05000000000000000000" pitchFamily="2" charset="2"/>
              <a:buChar char="Ø"/>
            </a:pPr>
            <a:r>
              <a:rPr lang="en-US" sz="1400" dirty="0">
                <a:solidFill>
                  <a:schemeClr val="tx1">
                    <a:lumMod val="50000"/>
                  </a:schemeClr>
                </a:solidFill>
                <a:latin typeface="Bookman Old Style" panose="02050604050505020204" pitchFamily="18" charset="0"/>
              </a:rPr>
              <a:t>Risk Assessment </a:t>
            </a:r>
          </a:p>
          <a:p>
            <a:pPr marL="0" lvl="0" indent="0" algn="l" rtl="0">
              <a:spcBef>
                <a:spcPts val="600"/>
              </a:spcBef>
              <a:spcAft>
                <a:spcPts val="0"/>
              </a:spcAft>
              <a:buClr>
                <a:schemeClr val="dk1"/>
              </a:buClr>
              <a:buSzPts val="1100"/>
              <a:buFont typeface="Arial"/>
              <a:buNone/>
            </a:pPr>
            <a:endParaRPr lang="en-US" sz="1000" dirty="0"/>
          </a:p>
          <a:p>
            <a:pPr marL="0" lvl="0" indent="0" algn="l" rtl="0">
              <a:spcBef>
                <a:spcPts val="600"/>
              </a:spcBef>
              <a:spcAft>
                <a:spcPts val="0"/>
              </a:spcAft>
              <a:buClr>
                <a:schemeClr val="dk1"/>
              </a:buClr>
              <a:buSzPts val="1100"/>
              <a:buFont typeface="Arial"/>
              <a:buNone/>
            </a:pPr>
            <a:endParaRPr lang="en-US" sz="1000" dirty="0"/>
          </a:p>
          <a:p>
            <a:pPr marL="0" lvl="0" indent="0" algn="l" rtl="0">
              <a:spcBef>
                <a:spcPts val="600"/>
              </a:spcBef>
              <a:spcAft>
                <a:spcPts val="0"/>
              </a:spcAft>
              <a:buClr>
                <a:schemeClr val="dk1"/>
              </a:buClr>
              <a:buSzPts val="1100"/>
              <a:buFont typeface="Arial"/>
              <a:buNone/>
            </a:pPr>
            <a:endParaRPr sz="1400" dirty="0"/>
          </a:p>
        </p:txBody>
      </p:sp>
      <p:sp>
        <p:nvSpPr>
          <p:cNvPr id="88" name="Google Shape;88;p16"/>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505100" y="0"/>
            <a:ext cx="2396700" cy="51435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30000" dirty="0">
                <a:solidFill>
                  <a:schemeClr val="lt2"/>
                </a:solidFill>
                <a:latin typeface="Inter-Regular"/>
                <a:ea typeface="Inter-Regular"/>
                <a:cs typeface="Inter-Regular"/>
                <a:sym typeface="Inter-Regular"/>
              </a:rPr>
              <a:t>1</a:t>
            </a:r>
            <a:endParaRPr sz="30000" dirty="0">
              <a:solidFill>
                <a:schemeClr val="lt2"/>
              </a:solidFill>
              <a:latin typeface="Inter-Regular"/>
              <a:ea typeface="Inter-Regular"/>
              <a:cs typeface="Inter-Regular"/>
              <a:sym typeface="Inter-Regular"/>
            </a:endParaRPr>
          </a:p>
        </p:txBody>
      </p:sp>
      <p:sp>
        <p:nvSpPr>
          <p:cNvPr id="94" name="Google Shape;94;p17"/>
          <p:cNvSpPr txBox="1">
            <a:spLocks noGrp="1"/>
          </p:cNvSpPr>
          <p:nvPr>
            <p:ph type="ctrTitle"/>
          </p:nvPr>
        </p:nvSpPr>
        <p:spPr>
          <a:xfrm>
            <a:off x="685800" y="315764"/>
            <a:ext cx="4102500" cy="585479"/>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dirty="0"/>
              <a:t>Introduction</a:t>
            </a:r>
            <a:endParaRPr dirty="0"/>
          </a:p>
        </p:txBody>
      </p:sp>
      <p:sp>
        <p:nvSpPr>
          <p:cNvPr id="95" name="Google Shape;95;p17"/>
          <p:cNvSpPr txBox="1">
            <a:spLocks noGrp="1"/>
          </p:cNvSpPr>
          <p:nvPr>
            <p:ph type="subTitle" idx="1"/>
          </p:nvPr>
        </p:nvSpPr>
        <p:spPr>
          <a:xfrm>
            <a:off x="177617" y="993340"/>
            <a:ext cx="5088446" cy="3572081"/>
          </a:xfrm>
          <a:prstGeom prst="rect">
            <a:avLst/>
          </a:prstGeom>
        </p:spPr>
        <p:txBody>
          <a:bodyPr spcFirstLastPara="1" wrap="square" lIns="0" tIns="0" rIns="0" bIns="0" anchor="t" anchorCtr="0">
            <a:noAutofit/>
          </a:bodyPr>
          <a:lstStyle/>
          <a:p>
            <a:r>
              <a:rPr lang="en-US" sz="1000" b="1" dirty="0">
                <a:solidFill>
                  <a:schemeClr val="accent2">
                    <a:lumMod val="50000"/>
                  </a:schemeClr>
                </a:solidFill>
              </a:rPr>
              <a:t>Understanding Data</a:t>
            </a:r>
          </a:p>
          <a:p>
            <a:pPr>
              <a:buFont typeface="Arial" panose="020B0604020202020204" pitchFamily="34" charset="0"/>
              <a:buChar char="•"/>
            </a:pPr>
            <a:r>
              <a:rPr lang="en-US" sz="1000" b="1" dirty="0">
                <a:solidFill>
                  <a:schemeClr val="accent2">
                    <a:lumMod val="50000"/>
                  </a:schemeClr>
                </a:solidFill>
              </a:rPr>
              <a:t>Foundation</a:t>
            </a:r>
            <a:r>
              <a:rPr lang="en-US" sz="1000" dirty="0">
                <a:solidFill>
                  <a:schemeClr val="accent2">
                    <a:lumMod val="50000"/>
                  </a:schemeClr>
                </a:solidFill>
              </a:rPr>
              <a:t>: Knowing your data is the first step. It helps you ask the right questions and choose the right methods.</a:t>
            </a:r>
          </a:p>
          <a:p>
            <a:pPr>
              <a:buFont typeface="Arial" panose="020B0604020202020204" pitchFamily="34" charset="0"/>
              <a:buChar char="•"/>
            </a:pPr>
            <a:r>
              <a:rPr lang="en-US" sz="1000" b="1" dirty="0">
                <a:solidFill>
                  <a:schemeClr val="accent2">
                    <a:lumMod val="50000"/>
                  </a:schemeClr>
                </a:solidFill>
              </a:rPr>
              <a:t>Quality Check</a:t>
            </a:r>
            <a:r>
              <a:rPr lang="en-US" sz="1000" dirty="0">
                <a:solidFill>
                  <a:schemeClr val="accent2">
                    <a:lumMod val="50000"/>
                  </a:schemeClr>
                </a:solidFill>
              </a:rPr>
              <a:t>: Understanding data helps you spot missing values and errors, ensuring reliable analysis.</a:t>
            </a:r>
          </a:p>
          <a:p>
            <a:r>
              <a:rPr lang="en-US" sz="1000" b="1" dirty="0">
                <a:solidFill>
                  <a:schemeClr val="accent2">
                    <a:lumMod val="50000"/>
                  </a:schemeClr>
                </a:solidFill>
              </a:rPr>
              <a:t>Preprocessing Data</a:t>
            </a:r>
          </a:p>
          <a:p>
            <a:pPr>
              <a:buFont typeface="Arial" panose="020B0604020202020204" pitchFamily="34" charset="0"/>
              <a:buChar char="•"/>
            </a:pPr>
            <a:r>
              <a:rPr lang="en-US" sz="1000" b="1" dirty="0">
                <a:solidFill>
                  <a:schemeClr val="accent2">
                    <a:lumMod val="50000"/>
                  </a:schemeClr>
                </a:solidFill>
              </a:rPr>
              <a:t>Cleaning</a:t>
            </a:r>
            <a:r>
              <a:rPr lang="en-US" sz="1000" dirty="0">
                <a:solidFill>
                  <a:schemeClr val="accent2">
                    <a:lumMod val="50000"/>
                  </a:schemeClr>
                </a:solidFill>
              </a:rPr>
              <a:t>: Remove duplicates, fix errors, and handle missing values to ensure clean data.</a:t>
            </a:r>
          </a:p>
          <a:p>
            <a:pPr>
              <a:buFont typeface="Arial" panose="020B0604020202020204" pitchFamily="34" charset="0"/>
              <a:buChar char="•"/>
            </a:pPr>
            <a:r>
              <a:rPr lang="en-US" sz="1000" b="1" dirty="0">
                <a:solidFill>
                  <a:schemeClr val="accent2">
                    <a:lumMod val="50000"/>
                  </a:schemeClr>
                </a:solidFill>
              </a:rPr>
              <a:t>Transforming</a:t>
            </a:r>
            <a:r>
              <a:rPr lang="en-US" sz="1000" dirty="0">
                <a:solidFill>
                  <a:schemeClr val="accent2">
                    <a:lumMod val="50000"/>
                  </a:schemeClr>
                </a:solidFill>
              </a:rPr>
              <a:t>: Normalize or standardize data, encode categories, and create new features to improve model performance.</a:t>
            </a:r>
          </a:p>
          <a:p>
            <a:pPr>
              <a:buFont typeface="Arial" panose="020B0604020202020204" pitchFamily="34" charset="0"/>
              <a:buChar char="•"/>
            </a:pPr>
            <a:r>
              <a:rPr lang="en-US" sz="1000" b="1" dirty="0">
                <a:solidFill>
                  <a:schemeClr val="accent2">
                    <a:lumMod val="50000"/>
                  </a:schemeClr>
                </a:solidFill>
              </a:rPr>
              <a:t>Integrating</a:t>
            </a:r>
            <a:r>
              <a:rPr lang="en-US" sz="1000" dirty="0">
                <a:solidFill>
                  <a:schemeClr val="accent2">
                    <a:lumMod val="50000"/>
                  </a:schemeClr>
                </a:solidFill>
              </a:rPr>
              <a:t>: Combine data from different sources for a complete view.</a:t>
            </a:r>
          </a:p>
          <a:p>
            <a:r>
              <a:rPr lang="en-US" sz="1000" b="1" dirty="0">
                <a:solidFill>
                  <a:schemeClr val="accent2">
                    <a:lumMod val="50000"/>
                  </a:schemeClr>
                </a:solidFill>
              </a:rPr>
              <a:t>Visualizing Data</a:t>
            </a:r>
          </a:p>
          <a:p>
            <a:pPr>
              <a:buFont typeface="Arial" panose="020B0604020202020204" pitchFamily="34" charset="0"/>
              <a:buChar char="•"/>
            </a:pPr>
            <a:r>
              <a:rPr lang="en-US" sz="1000" b="1" dirty="0">
                <a:solidFill>
                  <a:schemeClr val="accent2">
                    <a:lumMod val="50000"/>
                  </a:schemeClr>
                </a:solidFill>
              </a:rPr>
              <a:t>Exploration</a:t>
            </a:r>
            <a:r>
              <a:rPr lang="en-US" sz="1000" dirty="0">
                <a:solidFill>
                  <a:schemeClr val="accent2">
                    <a:lumMod val="50000"/>
                  </a:schemeClr>
                </a:solidFill>
              </a:rPr>
              <a:t>: Use charts and graphs to find patterns and trends. This helps in forming hypotheses.</a:t>
            </a:r>
          </a:p>
          <a:p>
            <a:pPr>
              <a:buFont typeface="Arial" panose="020B0604020202020204" pitchFamily="34" charset="0"/>
              <a:buChar char="•"/>
            </a:pPr>
            <a:r>
              <a:rPr lang="en-US" sz="1000" b="1" dirty="0">
                <a:solidFill>
                  <a:schemeClr val="accent2">
                    <a:lumMod val="50000"/>
                  </a:schemeClr>
                </a:solidFill>
              </a:rPr>
              <a:t>Communication</a:t>
            </a:r>
            <a:r>
              <a:rPr lang="en-US" sz="1000" dirty="0">
                <a:solidFill>
                  <a:schemeClr val="accent2">
                    <a:lumMod val="50000"/>
                  </a:schemeClr>
                </a:solidFill>
              </a:rPr>
              <a:t>: Visuals make it easier to share findings with others.</a:t>
            </a:r>
          </a:p>
          <a:p>
            <a:pPr>
              <a:buFont typeface="Arial" panose="020B0604020202020204" pitchFamily="34" charset="0"/>
              <a:buChar char="•"/>
            </a:pPr>
            <a:r>
              <a:rPr lang="en-US" sz="1000" b="1" dirty="0">
                <a:solidFill>
                  <a:schemeClr val="accent2">
                    <a:lumMod val="50000"/>
                  </a:schemeClr>
                </a:solidFill>
              </a:rPr>
              <a:t>Decision Making</a:t>
            </a:r>
            <a:r>
              <a:rPr lang="en-US" sz="1000" dirty="0">
                <a:solidFill>
                  <a:schemeClr val="accent2">
                    <a:lumMod val="50000"/>
                  </a:schemeClr>
                </a:solidFill>
              </a:rPr>
              <a:t>: Good visualizations highlight key insights, aiding in data-driven decisions</a:t>
            </a:r>
            <a:r>
              <a:rPr lang="en-US" sz="1000"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9"/>
        <p:cNvGrpSpPr/>
        <p:nvPr/>
      </p:nvGrpSpPr>
      <p:grpSpPr>
        <a:xfrm>
          <a:off x="0" y="0"/>
          <a:ext cx="0" cy="0"/>
          <a:chOff x="0" y="0"/>
          <a:chExt cx="0" cy="0"/>
        </a:xfrm>
      </p:grpSpPr>
      <p:sp>
        <p:nvSpPr>
          <p:cNvPr id="100" name="Google Shape;100;p18"/>
          <p:cNvSpPr/>
          <p:nvPr/>
        </p:nvSpPr>
        <p:spPr>
          <a:xfrm rot="10800000">
            <a:off x="-348346" y="421850"/>
            <a:ext cx="2375400" cy="2375400"/>
          </a:xfrm>
          <a:prstGeom prst="chord">
            <a:avLst>
              <a:gd name="adj1" fmla="val 2673960"/>
              <a:gd name="adj2" fmla="val 18921779"/>
            </a:avLst>
          </a:prstGeom>
          <a:solidFill>
            <a:srgbClr val="FFF0ED">
              <a:alpha val="290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8"/>
          <p:cNvSpPr txBox="1">
            <a:spLocks noGrp="1"/>
          </p:cNvSpPr>
          <p:nvPr>
            <p:ph type="ctrTitle" idx="4294967295"/>
          </p:nvPr>
        </p:nvSpPr>
        <p:spPr>
          <a:xfrm>
            <a:off x="96592" y="289776"/>
            <a:ext cx="5872766" cy="72765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Data Understanding </a:t>
            </a:r>
            <a:endParaRPr sz="4400" dirty="0"/>
          </a:p>
        </p:txBody>
      </p:sp>
      <p:sp>
        <p:nvSpPr>
          <p:cNvPr id="102" name="Google Shape;102;p18"/>
          <p:cNvSpPr txBox="1">
            <a:spLocks noGrp="1"/>
          </p:cNvSpPr>
          <p:nvPr>
            <p:ph type="subTitle" idx="4294967295"/>
          </p:nvPr>
        </p:nvSpPr>
        <p:spPr>
          <a:xfrm>
            <a:off x="186744" y="1149506"/>
            <a:ext cx="5550656" cy="3815300"/>
          </a:xfrm>
          <a:prstGeom prst="rect">
            <a:avLst/>
          </a:prstGeom>
        </p:spPr>
        <p:txBody>
          <a:bodyPr spcFirstLastPara="1" wrap="square" lIns="0" tIns="0" rIns="0" bIns="0" numCol="2" anchor="t" anchorCtr="0">
            <a:noAutofit/>
          </a:bodyPr>
          <a:lstStyle/>
          <a:p>
            <a:pPr marL="0" lvl="0" indent="0" algn="ctr" rtl="0">
              <a:spcBef>
                <a:spcPts val="600"/>
              </a:spcBef>
              <a:spcAft>
                <a:spcPts val="0"/>
              </a:spcAft>
              <a:buNone/>
            </a:pPr>
            <a:r>
              <a:rPr lang="en-US" sz="1800" b="0" i="0" dirty="0">
                <a:solidFill>
                  <a:srgbClr val="000000"/>
                </a:solidFill>
                <a:effectLst/>
                <a:latin typeface="TimesNewRomanPSMT"/>
              </a:rPr>
              <a:t>Overview of the dataset structure</a:t>
            </a:r>
            <a:r>
              <a:rPr lang="en-US" dirty="0"/>
              <a:t> </a:t>
            </a:r>
          </a:p>
          <a:p>
            <a:pPr marL="0" lvl="0" indent="0" algn="l" rtl="0">
              <a:spcBef>
                <a:spcPts val="600"/>
              </a:spcBef>
              <a:spcAft>
                <a:spcPts val="0"/>
              </a:spcAft>
              <a:buNone/>
            </a:pPr>
            <a:r>
              <a:rPr lang="en-US" sz="1800" dirty="0">
                <a:solidFill>
                  <a:srgbClr val="000000"/>
                </a:solidFill>
                <a:latin typeface="TimesNewRomanPSMT"/>
              </a:rPr>
              <a:t>N</a:t>
            </a:r>
            <a:r>
              <a:rPr lang="en-US" sz="1800" b="0" i="0" dirty="0">
                <a:solidFill>
                  <a:srgbClr val="000000"/>
                </a:solidFill>
                <a:effectLst/>
                <a:latin typeface="TimesNewRomanPSMT"/>
              </a:rPr>
              <a:t>umber of rows : 4600</a:t>
            </a:r>
          </a:p>
          <a:p>
            <a:pPr marL="0" lvl="0" indent="0" algn="l" rtl="0">
              <a:spcBef>
                <a:spcPts val="600"/>
              </a:spcBef>
              <a:spcAft>
                <a:spcPts val="0"/>
              </a:spcAft>
              <a:buNone/>
            </a:pPr>
            <a:r>
              <a:rPr lang="en-US" sz="1800" b="0" i="0" dirty="0">
                <a:solidFill>
                  <a:srgbClr val="000000"/>
                </a:solidFill>
                <a:effectLst/>
                <a:latin typeface="TimesNewRomanPSMT"/>
              </a:rPr>
              <a:t>Number of Columns : 18</a:t>
            </a:r>
          </a:p>
          <a:p>
            <a:pPr marL="0" lvl="0" indent="0" algn="l" rtl="0">
              <a:spcBef>
                <a:spcPts val="600"/>
              </a:spcBef>
              <a:spcAft>
                <a:spcPts val="0"/>
              </a:spcAft>
              <a:buNone/>
            </a:pPr>
            <a:r>
              <a:rPr lang="en-US" sz="1800" dirty="0">
                <a:solidFill>
                  <a:srgbClr val="000000"/>
                </a:solidFill>
                <a:latin typeface="TimesNewRomanPSMT"/>
              </a:rPr>
              <a:t>D</a:t>
            </a:r>
            <a:r>
              <a:rPr lang="en-US" sz="1800" b="0" i="0" dirty="0">
                <a:solidFill>
                  <a:srgbClr val="000000"/>
                </a:solidFill>
                <a:effectLst/>
                <a:latin typeface="TimesNewRomanPSMT"/>
              </a:rPr>
              <a:t>ata types :   </a:t>
            </a:r>
            <a:r>
              <a:rPr lang="en-US" sz="1800" b="0" i="0" dirty="0" err="1">
                <a:solidFill>
                  <a:srgbClr val="000000"/>
                </a:solidFill>
                <a:effectLst/>
                <a:latin typeface="TimesNewRomanPSMT"/>
              </a:rPr>
              <a:t>Int</a:t>
            </a:r>
            <a:r>
              <a:rPr lang="en-US" sz="1800" b="0" i="0" dirty="0">
                <a:solidFill>
                  <a:srgbClr val="000000"/>
                </a:solidFill>
                <a:effectLst/>
                <a:latin typeface="TimesNewRomanPSMT"/>
              </a:rPr>
              <a:t>, </a:t>
            </a:r>
            <a:r>
              <a:rPr lang="en-US" sz="1800" b="0" i="0" dirty="0" err="1">
                <a:solidFill>
                  <a:srgbClr val="000000"/>
                </a:solidFill>
                <a:effectLst/>
                <a:latin typeface="TimesNewRomanPSMT"/>
              </a:rPr>
              <a:t>Object,Float</a:t>
            </a:r>
            <a:r>
              <a:rPr lang="en-US" sz="1800" b="0" i="0" dirty="0">
                <a:solidFill>
                  <a:srgbClr val="000000"/>
                </a:solidFill>
                <a:effectLst/>
                <a:latin typeface="TimesNewRomanPSMT"/>
              </a:rPr>
              <a:t>   </a:t>
            </a:r>
          </a:p>
          <a:p>
            <a:pPr marL="0" lvl="0" indent="0" algn="ctr" rtl="0">
              <a:spcBef>
                <a:spcPts val="600"/>
              </a:spcBef>
              <a:spcAft>
                <a:spcPts val="0"/>
              </a:spcAft>
              <a:buNone/>
            </a:pPr>
            <a:r>
              <a:rPr lang="en-US" sz="1800" dirty="0">
                <a:solidFill>
                  <a:srgbClr val="000000"/>
                </a:solidFill>
                <a:latin typeface="TimesNewRomanPSMT"/>
              </a:rPr>
              <a:t>After Cleaning </a:t>
            </a:r>
          </a:p>
          <a:p>
            <a:pPr marL="0" lvl="0" indent="0" algn="just">
              <a:buNone/>
            </a:pPr>
            <a:r>
              <a:rPr lang="en-US" sz="1800" dirty="0">
                <a:solidFill>
                  <a:srgbClr val="000000"/>
                </a:solidFill>
                <a:latin typeface="TimesNewRomanPSMT"/>
              </a:rPr>
              <a:t>Number of rows : 4510</a:t>
            </a:r>
          </a:p>
          <a:p>
            <a:pPr marL="0" lvl="0" indent="0" algn="just">
              <a:buNone/>
            </a:pPr>
            <a:r>
              <a:rPr lang="en-US" sz="1800" dirty="0">
                <a:solidFill>
                  <a:srgbClr val="000000"/>
                </a:solidFill>
                <a:latin typeface="TimesNewRomanPSMT"/>
              </a:rPr>
              <a:t>Number of Columns : 18</a:t>
            </a:r>
          </a:p>
          <a:p>
            <a:pPr marL="0" lvl="0" indent="0" algn="l" rtl="0">
              <a:spcBef>
                <a:spcPts val="600"/>
              </a:spcBef>
              <a:spcAft>
                <a:spcPts val="0"/>
              </a:spcAft>
              <a:buNone/>
            </a:pPr>
            <a:endParaRPr lang="en-US" sz="1800" dirty="0">
              <a:solidFill>
                <a:srgbClr val="000000"/>
              </a:solidFill>
              <a:latin typeface="TimesNewRomanPSMT"/>
            </a:endParaRPr>
          </a:p>
          <a:p>
            <a:pPr marL="0" lvl="0" indent="0" algn="l" rtl="0">
              <a:spcBef>
                <a:spcPts val="600"/>
              </a:spcBef>
              <a:spcAft>
                <a:spcPts val="0"/>
              </a:spcAft>
              <a:buNone/>
            </a:pPr>
            <a:endParaRPr lang="en-US" sz="1800" b="0" i="0" dirty="0">
              <a:solidFill>
                <a:srgbClr val="000000"/>
              </a:solidFill>
              <a:effectLst/>
              <a:latin typeface="TimesNewRomanPSMT"/>
            </a:endParaRPr>
          </a:p>
          <a:p>
            <a:pPr marL="0" lvl="0" indent="0" algn="l" rtl="0">
              <a:spcBef>
                <a:spcPts val="600"/>
              </a:spcBef>
              <a:spcAft>
                <a:spcPts val="0"/>
              </a:spcAft>
              <a:buNone/>
            </a:pPr>
            <a:r>
              <a:rPr lang="en-US" sz="1800" dirty="0">
                <a:solidFill>
                  <a:srgbClr val="000000"/>
                </a:solidFill>
                <a:latin typeface="TimesNewRomanPSMT"/>
              </a:rPr>
              <a:t>      </a:t>
            </a:r>
            <a:r>
              <a:rPr lang="en-IN" sz="1800" b="0" i="0" dirty="0">
                <a:solidFill>
                  <a:srgbClr val="000000"/>
                </a:solidFill>
                <a:effectLst/>
                <a:latin typeface="TimesNewRomanPSMT"/>
              </a:rPr>
              <a:t>Summary statistics</a:t>
            </a:r>
            <a:r>
              <a:rPr lang="en-IN" dirty="0"/>
              <a:t> </a:t>
            </a:r>
          </a:p>
          <a:p>
            <a:pPr marL="0" lvl="0" indent="0" algn="l" rtl="0">
              <a:spcBef>
                <a:spcPts val="600"/>
              </a:spcBef>
              <a:spcAft>
                <a:spcPts val="0"/>
              </a:spcAft>
              <a:buNone/>
            </a:pPr>
            <a:r>
              <a:rPr lang="en-IN" sz="1800" dirty="0">
                <a:solidFill>
                  <a:srgbClr val="000000"/>
                </a:solidFill>
                <a:latin typeface="TimesNewRomanPSMT"/>
              </a:rPr>
              <a:t>M</a:t>
            </a:r>
            <a:r>
              <a:rPr lang="en-IN" sz="1800" b="0" i="0" dirty="0">
                <a:solidFill>
                  <a:srgbClr val="000000"/>
                </a:solidFill>
                <a:effectLst/>
                <a:latin typeface="TimesNewRomanPSMT"/>
              </a:rPr>
              <a:t>ean :</a:t>
            </a:r>
          </a:p>
          <a:p>
            <a:pPr marL="0" lvl="0" indent="0" algn="l" rtl="0">
              <a:spcBef>
                <a:spcPts val="600"/>
              </a:spcBef>
              <a:spcAft>
                <a:spcPts val="0"/>
              </a:spcAft>
              <a:buNone/>
            </a:pPr>
            <a:r>
              <a:rPr lang="en-IN" sz="1800" dirty="0">
                <a:solidFill>
                  <a:srgbClr val="000000"/>
                </a:solidFill>
                <a:latin typeface="TimesNewRomanPSMT"/>
              </a:rPr>
              <a:t>M</a:t>
            </a:r>
            <a:r>
              <a:rPr lang="en-IN" sz="1800" b="0" i="0" dirty="0">
                <a:solidFill>
                  <a:srgbClr val="000000"/>
                </a:solidFill>
                <a:effectLst/>
                <a:latin typeface="TimesNewRomanPSMT"/>
              </a:rPr>
              <a:t>edian : </a:t>
            </a:r>
          </a:p>
          <a:p>
            <a:pPr marL="0" lvl="0" indent="0" algn="l" rtl="0">
              <a:spcBef>
                <a:spcPts val="600"/>
              </a:spcBef>
              <a:spcAft>
                <a:spcPts val="0"/>
              </a:spcAft>
              <a:buNone/>
            </a:pPr>
            <a:r>
              <a:rPr lang="en-IN" sz="1800" dirty="0">
                <a:solidFill>
                  <a:srgbClr val="000000"/>
                </a:solidFill>
                <a:latin typeface="TimesNewRomanPSMT"/>
              </a:rPr>
              <a:t>M</a:t>
            </a:r>
            <a:r>
              <a:rPr lang="en-IN" sz="1800" b="0" i="0" dirty="0">
                <a:solidFill>
                  <a:srgbClr val="000000"/>
                </a:solidFill>
                <a:effectLst/>
                <a:latin typeface="TimesNewRomanPSMT"/>
              </a:rPr>
              <a:t>in : </a:t>
            </a:r>
          </a:p>
          <a:p>
            <a:pPr marL="0" lvl="0" indent="0" algn="l" rtl="0">
              <a:spcBef>
                <a:spcPts val="600"/>
              </a:spcBef>
              <a:spcAft>
                <a:spcPts val="0"/>
              </a:spcAft>
              <a:buNone/>
            </a:pPr>
            <a:r>
              <a:rPr lang="en-IN" sz="1800" dirty="0">
                <a:solidFill>
                  <a:srgbClr val="000000"/>
                </a:solidFill>
                <a:latin typeface="TimesNewRomanPSMT"/>
              </a:rPr>
              <a:t>M</a:t>
            </a:r>
            <a:r>
              <a:rPr lang="en-IN" sz="1800" b="0" i="0" dirty="0">
                <a:solidFill>
                  <a:srgbClr val="000000"/>
                </a:solidFill>
                <a:effectLst/>
                <a:latin typeface="TimesNewRomanPSMT"/>
              </a:rPr>
              <a:t>ax</a:t>
            </a:r>
            <a:r>
              <a:rPr lang="en-IN" dirty="0"/>
              <a:t> : </a:t>
            </a:r>
            <a:br>
              <a:rPr lang="en-IN" dirty="0"/>
            </a:br>
            <a:br>
              <a:rPr lang="en-IN" dirty="0"/>
            </a:br>
            <a:br>
              <a:rPr lang="en-US" dirty="0"/>
            </a:br>
            <a:endParaRPr lang="en-US" dirty="0"/>
          </a:p>
        </p:txBody>
      </p:sp>
      <p:sp>
        <p:nvSpPr>
          <p:cNvPr id="103" name="Google Shape;103;p18"/>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pic>
        <p:nvPicPr>
          <p:cNvPr id="104" name="Google Shape;104;p18"/>
          <p:cNvPicPr preferRelativeResize="0"/>
          <p:nvPr/>
        </p:nvPicPr>
        <p:blipFill rotWithShape="1">
          <a:blip r:embed="rId3">
            <a:alphaModFix/>
          </a:blip>
          <a:srcRect l="790" t="1782" r="16864" b="5384"/>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body" idx="1"/>
          </p:nvPr>
        </p:nvSpPr>
        <p:spPr>
          <a:xfrm>
            <a:off x="1219200" y="1178418"/>
            <a:ext cx="4934174" cy="2752782"/>
          </a:xfrm>
          <a:prstGeom prst="rect">
            <a:avLst/>
          </a:prstGeom>
        </p:spPr>
        <p:txBody>
          <a:bodyPr spcFirstLastPara="1" wrap="square" lIns="0" tIns="0" rIns="0" bIns="0" anchor="t" anchorCtr="0">
            <a:noAutofit/>
          </a:bodyPr>
          <a:lstStyle/>
          <a:p>
            <a:pPr marL="0" lvl="0" indent="0" algn="just" rtl="0">
              <a:spcBef>
                <a:spcPts val="0"/>
              </a:spcBef>
              <a:buNone/>
            </a:pPr>
            <a:r>
              <a:rPr lang="en-IN" sz="2000" b="0" i="0" dirty="0">
                <a:solidFill>
                  <a:srgbClr val="000000"/>
                </a:solidFill>
                <a:effectLst/>
                <a:latin typeface="TimesNewRomanPSMT"/>
              </a:rPr>
              <a:t>Insights</a:t>
            </a:r>
            <a:r>
              <a:rPr lang="en-IN" sz="3200" dirty="0"/>
              <a:t> </a:t>
            </a:r>
            <a:br>
              <a:rPr lang="en-IN" sz="3200" dirty="0"/>
            </a:br>
            <a:r>
              <a:rPr lang="en-IN" sz="2000" dirty="0">
                <a:solidFill>
                  <a:srgbClr val="000000"/>
                </a:solidFill>
                <a:latin typeface="TimesNewRomanPSMT"/>
              </a:rPr>
              <a:t>N</a:t>
            </a:r>
            <a:r>
              <a:rPr lang="en-IN" sz="2000" b="0" i="0" dirty="0">
                <a:solidFill>
                  <a:srgbClr val="000000"/>
                </a:solidFill>
                <a:effectLst/>
                <a:latin typeface="TimesNewRomanPSMT"/>
              </a:rPr>
              <a:t>otable patterns : </a:t>
            </a:r>
          </a:p>
          <a:p>
            <a:pPr marL="0" lvl="0" indent="0" algn="l" rtl="0">
              <a:spcBef>
                <a:spcPts val="0"/>
              </a:spcBef>
              <a:buNone/>
            </a:pPr>
            <a:r>
              <a:rPr lang="en-IN" sz="2000" b="0" i="0" dirty="0">
                <a:solidFill>
                  <a:srgbClr val="000000"/>
                </a:solidFill>
                <a:effectLst/>
                <a:latin typeface="TimesNewRomanPSMT"/>
              </a:rPr>
              <a:t>Outliers : </a:t>
            </a:r>
            <a:endParaRPr lang="en-IN" sz="2000" dirty="0">
              <a:solidFill>
                <a:srgbClr val="000000"/>
              </a:solidFill>
              <a:latin typeface="TimesNewRomanPSMT"/>
            </a:endParaRPr>
          </a:p>
          <a:p>
            <a:pPr marL="0" lvl="0" indent="0" algn="l" rtl="0">
              <a:spcBef>
                <a:spcPts val="0"/>
              </a:spcBef>
              <a:buNone/>
            </a:pPr>
            <a:r>
              <a:rPr lang="en-IN" sz="2000" dirty="0">
                <a:solidFill>
                  <a:srgbClr val="000000"/>
                </a:solidFill>
                <a:latin typeface="TimesNewRomanPSMT"/>
              </a:rPr>
              <a:t>M</a:t>
            </a:r>
            <a:r>
              <a:rPr lang="en-IN" sz="2000" b="0" i="0" dirty="0">
                <a:solidFill>
                  <a:srgbClr val="000000"/>
                </a:solidFill>
                <a:effectLst/>
                <a:latin typeface="TimesNewRomanPSMT"/>
              </a:rPr>
              <a:t>issing values observed :</a:t>
            </a:r>
            <a:br>
              <a:rPr lang="en-IN" dirty="0"/>
            </a:br>
            <a:r>
              <a:rPr lang="en" dirty="0"/>
              <a:t>.</a:t>
            </a:r>
            <a:endParaRPr dirty="0"/>
          </a:p>
        </p:txBody>
      </p:sp>
      <p:sp>
        <p:nvSpPr>
          <p:cNvPr id="110" name="Google Shape;110;p19"/>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2" name="TextBox 1">
            <a:extLst>
              <a:ext uri="{FF2B5EF4-FFF2-40B4-BE49-F238E27FC236}">
                <a16:creationId xmlns:a16="http://schemas.microsoft.com/office/drawing/2014/main" id="{83C9D0A4-AE45-E67E-922D-46B85485D040}"/>
              </a:ext>
            </a:extLst>
          </p:cNvPr>
          <p:cNvSpPr txBox="1"/>
          <p:nvPr/>
        </p:nvSpPr>
        <p:spPr>
          <a:xfrm>
            <a:off x="2467557" y="164743"/>
            <a:ext cx="5035550" cy="738664"/>
          </a:xfrm>
          <a:prstGeom prst="rect">
            <a:avLst/>
          </a:prstGeom>
          <a:noFill/>
        </p:spPr>
        <p:txBody>
          <a:bodyPr wrap="square" rtlCol="0">
            <a:spAutoFit/>
          </a:bodyPr>
          <a:lstStyle/>
          <a:p>
            <a:r>
              <a:rPr lang="en-IN" sz="2800" b="1" i="0" dirty="0">
                <a:solidFill>
                  <a:srgbClr val="000000"/>
                </a:solidFill>
                <a:effectLst/>
                <a:latin typeface="TimesNewRomanPS-BoldMT"/>
              </a:rPr>
              <a:t>Initial Exploration</a:t>
            </a:r>
            <a:r>
              <a:rPr lang="en-IN" sz="2000" dirty="0"/>
              <a:t> </a:t>
            </a:r>
            <a:br>
              <a:rPr lang="en-IN" dirty="0"/>
            </a:b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0"/>
          <p:cNvSpPr txBox="1">
            <a:spLocks noGrp="1"/>
          </p:cNvSpPr>
          <p:nvPr>
            <p:ph type="title"/>
          </p:nvPr>
        </p:nvSpPr>
        <p:spPr>
          <a:xfrm>
            <a:off x="855300" y="748950"/>
            <a:ext cx="4549500" cy="487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sz="1800" b="1" i="0" dirty="0">
                <a:solidFill>
                  <a:srgbClr val="000000"/>
                </a:solidFill>
                <a:effectLst/>
                <a:latin typeface="TimesNewRomanPS-BoldMT"/>
              </a:rPr>
              <a:t>Missing Values Handling</a:t>
            </a:r>
            <a:r>
              <a:rPr lang="en-IN" dirty="0"/>
              <a:t> </a:t>
            </a:r>
            <a:br>
              <a:rPr lang="en-IN" dirty="0"/>
            </a:br>
            <a:endParaRPr dirty="0"/>
          </a:p>
        </p:txBody>
      </p:sp>
      <p:sp>
        <p:nvSpPr>
          <p:cNvPr id="116" name="Google Shape;116;p20"/>
          <p:cNvSpPr txBox="1">
            <a:spLocks noGrp="1"/>
          </p:cNvSpPr>
          <p:nvPr>
            <p:ph type="body" idx="1"/>
          </p:nvPr>
        </p:nvSpPr>
        <p:spPr>
          <a:xfrm>
            <a:off x="855300" y="1506348"/>
            <a:ext cx="4549500" cy="3033900"/>
          </a:xfrm>
          <a:prstGeom prst="rect">
            <a:avLst/>
          </a:prstGeom>
        </p:spPr>
        <p:txBody>
          <a:bodyPr spcFirstLastPara="1" wrap="square" lIns="0" tIns="0" rIns="0" bIns="0" anchor="t" anchorCtr="0">
            <a:noAutofit/>
          </a:bodyPr>
          <a:lstStyle/>
          <a:p>
            <a:pPr marL="457200" lvl="0" indent="-355600" algn="l" rtl="0">
              <a:spcBef>
                <a:spcPts val="600"/>
              </a:spcBef>
              <a:spcAft>
                <a:spcPts val="0"/>
              </a:spcAft>
              <a:buSzPts val="2000"/>
              <a:buChar char="✓"/>
            </a:pPr>
            <a:r>
              <a:rPr lang="en-IN" dirty="0"/>
              <a:t>Deletion</a:t>
            </a:r>
          </a:p>
          <a:p>
            <a:r>
              <a:rPr lang="en-IN" dirty="0"/>
              <a:t>Imputation</a:t>
            </a:r>
          </a:p>
          <a:p>
            <a:r>
              <a:rPr lang="en-IN" dirty="0"/>
              <a:t>Using Indicators </a:t>
            </a:r>
          </a:p>
          <a:p>
            <a:r>
              <a:rPr lang="en-IN" dirty="0"/>
              <a:t>Domain Specific Methods </a:t>
            </a:r>
          </a:p>
          <a:p>
            <a:r>
              <a:rPr lang="en-US" dirty="0"/>
              <a:t>Before-and-after comparison: </a:t>
            </a:r>
          </a:p>
          <a:p>
            <a:r>
              <a:rPr lang="en-US" dirty="0"/>
              <a:t>Shape of the dataset </a:t>
            </a:r>
            <a:br>
              <a:rPr lang="en-US" dirty="0"/>
            </a:br>
            <a:endParaRPr lang="en-IN" dirty="0"/>
          </a:p>
        </p:txBody>
      </p:sp>
      <p:sp>
        <p:nvSpPr>
          <p:cNvPr id="117" name="Google Shape;117;p20"/>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ctrTitle" idx="4294967295"/>
          </p:nvPr>
        </p:nvSpPr>
        <p:spPr>
          <a:xfrm>
            <a:off x="685800" y="925588"/>
            <a:ext cx="5149256" cy="68570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IN" sz="2800" b="1" i="0" dirty="0">
                <a:solidFill>
                  <a:srgbClr val="000000"/>
                </a:solidFill>
                <a:effectLst/>
                <a:latin typeface="TimesNewRomanPS-BoldMT"/>
              </a:rPr>
              <a:t>Outlier Handling</a:t>
            </a:r>
            <a:r>
              <a:rPr lang="en-IN" sz="6600" dirty="0"/>
              <a:t> </a:t>
            </a:r>
            <a:br>
              <a:rPr lang="en-IN" sz="4800" dirty="0"/>
            </a:br>
            <a:endParaRPr sz="7200" dirty="0">
              <a:solidFill>
                <a:schemeClr val="lt1"/>
              </a:solidFill>
            </a:endParaRPr>
          </a:p>
        </p:txBody>
      </p:sp>
      <p:sp>
        <p:nvSpPr>
          <p:cNvPr id="123" name="Google Shape;123;p21"/>
          <p:cNvSpPr txBox="1">
            <a:spLocks noGrp="1"/>
          </p:cNvSpPr>
          <p:nvPr>
            <p:ph type="subTitle" idx="4294967295"/>
          </p:nvPr>
        </p:nvSpPr>
        <p:spPr>
          <a:xfrm>
            <a:off x="203931" y="736783"/>
            <a:ext cx="5276805" cy="4177295"/>
          </a:xfrm>
          <a:prstGeom prst="rect">
            <a:avLst/>
          </a:prstGeom>
        </p:spPr>
        <p:txBody>
          <a:bodyPr spcFirstLastPara="1" wrap="square" lIns="0" tIns="0" rIns="0" bIns="0" anchor="t" anchorCtr="0">
            <a:noAutofit/>
          </a:bodyPr>
          <a:lstStyle/>
          <a:p>
            <a:pPr marL="0" lvl="0" indent="0" algn="l" rtl="0">
              <a:spcBef>
                <a:spcPts val="600"/>
              </a:spcBef>
              <a:spcAft>
                <a:spcPts val="600"/>
              </a:spcAft>
              <a:buNone/>
            </a:pPr>
            <a:r>
              <a:rPr lang="en-US" sz="1600" dirty="0">
                <a:solidFill>
                  <a:schemeClr val="bg1"/>
                </a:solidFill>
              </a:rPr>
              <a:t>Handling outliers is essential to ensure the accuracy and reliability of your data analysis.</a:t>
            </a:r>
          </a:p>
          <a:p>
            <a:pPr marL="914400" lvl="2" indent="0">
              <a:spcAft>
                <a:spcPts val="600"/>
              </a:spcAft>
              <a:buNone/>
            </a:pPr>
            <a:r>
              <a:rPr lang="en-IN" sz="1600" b="1" dirty="0">
                <a:solidFill>
                  <a:schemeClr val="bg1"/>
                </a:solidFill>
              </a:rPr>
              <a:t>Identifying Outliers</a:t>
            </a:r>
            <a:endParaRPr lang="en-US" sz="1600" b="1" dirty="0">
              <a:solidFill>
                <a:schemeClr val="bg1"/>
              </a:solidFill>
            </a:endParaRPr>
          </a:p>
          <a:p>
            <a:pPr marL="914400" lvl="2" indent="0">
              <a:spcAft>
                <a:spcPts val="600"/>
              </a:spcAft>
              <a:buNone/>
            </a:pPr>
            <a:r>
              <a:rPr lang="en-IN" sz="1600" b="1" dirty="0">
                <a:solidFill>
                  <a:schemeClr val="bg1"/>
                </a:solidFill>
              </a:rPr>
              <a:t>Handling Outliers</a:t>
            </a:r>
          </a:p>
          <a:p>
            <a:pPr marL="0" lvl="0" indent="0" algn="l" rtl="0">
              <a:spcBef>
                <a:spcPts val="600"/>
              </a:spcBef>
              <a:spcAft>
                <a:spcPts val="600"/>
              </a:spcAft>
              <a:buNone/>
            </a:pPr>
            <a:r>
              <a:rPr lang="en-US" sz="1600" dirty="0">
                <a:solidFill>
                  <a:schemeClr val="bg1"/>
                </a:solidFill>
              </a:rPr>
              <a:t>Strategies for identifying and handling outliers</a:t>
            </a:r>
            <a:endParaRPr lang="en-IN" sz="1600" b="1" dirty="0">
              <a:solidFill>
                <a:schemeClr val="bg1"/>
              </a:solidFill>
            </a:endParaRPr>
          </a:p>
          <a:p>
            <a:pPr marL="0" lvl="0" indent="0" algn="l" rtl="0">
              <a:spcBef>
                <a:spcPts val="600"/>
              </a:spcBef>
              <a:spcAft>
                <a:spcPts val="600"/>
              </a:spcAft>
              <a:buNone/>
            </a:pPr>
            <a:r>
              <a:rPr lang="en-IN" sz="1600" b="1" dirty="0">
                <a:solidFill>
                  <a:schemeClr val="bg1"/>
                </a:solidFill>
              </a:rPr>
              <a:t>Visual Methods</a:t>
            </a:r>
            <a:r>
              <a:rPr lang="en-IN" sz="1600" dirty="0">
                <a:solidFill>
                  <a:schemeClr val="bg1"/>
                </a:solidFill>
              </a:rPr>
              <a:t>:</a:t>
            </a:r>
            <a:r>
              <a:rPr lang="en-IN" sz="1600" b="1" dirty="0">
                <a:solidFill>
                  <a:schemeClr val="bg1"/>
                </a:solidFill>
              </a:rPr>
              <a:t> Box Plot, Histogram , Scatterplot</a:t>
            </a:r>
          </a:p>
          <a:p>
            <a:pPr marL="0" lvl="0" indent="0" algn="l" rtl="0">
              <a:spcBef>
                <a:spcPts val="600"/>
              </a:spcBef>
              <a:spcAft>
                <a:spcPts val="600"/>
              </a:spcAft>
              <a:buNone/>
            </a:pPr>
            <a:r>
              <a:rPr lang="en-IN" sz="1600" b="1" dirty="0">
                <a:solidFill>
                  <a:schemeClr val="bg1"/>
                </a:solidFill>
              </a:rPr>
              <a:t>Statistical Methods :</a:t>
            </a:r>
          </a:p>
          <a:p>
            <a:pPr marL="1371600" lvl="3" indent="0">
              <a:spcAft>
                <a:spcPts val="600"/>
              </a:spcAft>
              <a:buNone/>
            </a:pPr>
            <a:r>
              <a:rPr lang="en-IN" sz="1600" b="1" dirty="0">
                <a:solidFill>
                  <a:schemeClr val="bg1"/>
                </a:solidFill>
              </a:rPr>
              <a:t>Z- Score </a:t>
            </a:r>
          </a:p>
          <a:p>
            <a:pPr marL="1371600" lvl="3" indent="0">
              <a:spcAft>
                <a:spcPts val="600"/>
              </a:spcAft>
              <a:buNone/>
            </a:pPr>
            <a:r>
              <a:rPr lang="en-IN" sz="1600" b="1" dirty="0">
                <a:solidFill>
                  <a:schemeClr val="bg1"/>
                </a:solidFill>
              </a:rPr>
              <a:t>Interquartile Range </a:t>
            </a:r>
            <a:endParaRPr sz="1600" dirty="0">
              <a:solidFill>
                <a:schemeClr val="bg1"/>
              </a:solidFill>
            </a:endParaRPr>
          </a:p>
        </p:txBody>
      </p:sp>
      <p:sp>
        <p:nvSpPr>
          <p:cNvPr id="124" name="Google Shape;124;p21"/>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1"/>
                </a:solidFill>
              </a:rPr>
              <a:pPr marL="0" lvl="0" indent="0" algn="r" rtl="0">
                <a:spcBef>
                  <a:spcPts val="0"/>
                </a:spcBef>
                <a:spcAft>
                  <a:spcPts val="0"/>
                </a:spcAft>
                <a:buNone/>
              </a:pPr>
              <a:t>7</a:t>
            </a:fld>
            <a:endParaRPr>
              <a:solidFill>
                <a:schemeClr val="lt1"/>
              </a:solidFill>
            </a:endParaRPr>
          </a:p>
        </p:txBody>
      </p:sp>
      <p:sp>
        <p:nvSpPr>
          <p:cNvPr id="125" name="Google Shape;125;p21"/>
          <p:cNvSpPr/>
          <p:nvPr/>
        </p:nvSpPr>
        <p:spPr>
          <a:xfrm>
            <a:off x="5733000" y="577350"/>
            <a:ext cx="3988800" cy="3988800"/>
          </a:xfrm>
          <a:prstGeom prst="chord">
            <a:avLst>
              <a:gd name="adj1" fmla="val 2673960"/>
              <a:gd name="adj2" fmla="val 18921779"/>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1"/>
          <p:cNvSpPr/>
          <p:nvPr/>
        </p:nvSpPr>
        <p:spPr>
          <a:xfrm>
            <a:off x="6923409" y="1611296"/>
            <a:ext cx="1799891" cy="1823854"/>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7" name="Google Shape;127;p21"/>
          <p:cNvSpPr/>
          <p:nvPr/>
        </p:nvSpPr>
        <p:spPr>
          <a:xfrm rot="1473096">
            <a:off x="5286885" y="2521954"/>
            <a:ext cx="1052374" cy="1025082"/>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8" name="Google Shape;128;p21"/>
          <p:cNvSpPr/>
          <p:nvPr/>
        </p:nvSpPr>
        <p:spPr>
          <a:xfrm>
            <a:off x="6575291" y="1437000"/>
            <a:ext cx="460690" cy="447672"/>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129" name="Google Shape;129;p21"/>
          <p:cNvSpPr/>
          <p:nvPr/>
        </p:nvSpPr>
        <p:spPr>
          <a:xfrm rot="2487177">
            <a:off x="6279019" y="3468403"/>
            <a:ext cx="327755" cy="31849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body" idx="1"/>
          </p:nvPr>
        </p:nvSpPr>
        <p:spPr>
          <a:xfrm>
            <a:off x="344245" y="1420009"/>
            <a:ext cx="3711388" cy="2950741"/>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IN" b="1" dirty="0"/>
              <a:t>Identification</a:t>
            </a:r>
          </a:p>
          <a:p>
            <a:pPr marL="0" lvl="0" indent="0" algn="l" rtl="0">
              <a:spcBef>
                <a:spcPts val="600"/>
              </a:spcBef>
              <a:spcAft>
                <a:spcPts val="0"/>
              </a:spcAft>
              <a:buNone/>
            </a:pPr>
            <a:r>
              <a:rPr lang="en-IN" b="1" dirty="0"/>
              <a:t>Correction</a:t>
            </a:r>
          </a:p>
          <a:p>
            <a:pPr marL="0" lvl="0" indent="0" algn="l" rtl="0">
              <a:spcBef>
                <a:spcPts val="600"/>
              </a:spcBef>
              <a:spcAft>
                <a:spcPts val="0"/>
              </a:spcAft>
              <a:buNone/>
            </a:pPr>
            <a:r>
              <a:rPr lang="en-IN" dirty="0"/>
              <a:t>Imputation</a:t>
            </a:r>
            <a:endParaRPr lang="en-IN" b="1" dirty="0"/>
          </a:p>
          <a:p>
            <a:pPr marL="0" lvl="0" indent="0" algn="l" rtl="0">
              <a:spcBef>
                <a:spcPts val="600"/>
              </a:spcBef>
              <a:spcAft>
                <a:spcPts val="0"/>
              </a:spcAft>
              <a:buNone/>
            </a:pPr>
            <a:r>
              <a:rPr lang="en-IN" dirty="0"/>
              <a:t>Removal</a:t>
            </a:r>
            <a:endParaRPr lang="en-IN" b="1" dirty="0"/>
          </a:p>
          <a:p>
            <a:pPr marL="0" lvl="0" indent="0" algn="l" rtl="0">
              <a:spcBef>
                <a:spcPts val="600"/>
              </a:spcBef>
              <a:spcAft>
                <a:spcPts val="0"/>
              </a:spcAft>
              <a:buNone/>
            </a:pPr>
            <a:r>
              <a:rPr lang="en-IN" b="1" dirty="0"/>
              <a:t>Flagging</a:t>
            </a:r>
            <a:endParaRPr dirty="0"/>
          </a:p>
        </p:txBody>
      </p:sp>
      <p:sp>
        <p:nvSpPr>
          <p:cNvPr id="135" name="Google Shape;135;p22"/>
          <p:cNvSpPr txBox="1">
            <a:spLocks noGrp="1"/>
          </p:cNvSpPr>
          <p:nvPr>
            <p:ph type="title"/>
          </p:nvPr>
        </p:nvSpPr>
        <p:spPr>
          <a:xfrm>
            <a:off x="855275" y="302606"/>
            <a:ext cx="5670365" cy="816189"/>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IN" sz="2400" b="1" i="0" dirty="0">
                <a:solidFill>
                  <a:srgbClr val="000000"/>
                </a:solidFill>
                <a:effectLst/>
                <a:latin typeface="TimesNewRomanPS-BoldMT"/>
              </a:rPr>
              <a:t>Handling Invalid Values</a:t>
            </a:r>
            <a:r>
              <a:rPr lang="en-IN" sz="4000" dirty="0"/>
              <a:t> </a:t>
            </a:r>
            <a:br>
              <a:rPr lang="en-IN" dirty="0"/>
            </a:br>
            <a:br>
              <a:rPr lang="en-US" dirty="0"/>
            </a:br>
            <a:endParaRPr dirty="0"/>
          </a:p>
        </p:txBody>
      </p:sp>
      <p:sp>
        <p:nvSpPr>
          <p:cNvPr id="137" name="Google Shape;137;p22"/>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p:nvPr/>
        </p:nvSpPr>
        <p:spPr>
          <a:xfrm rot="10800000">
            <a:off x="-576525" y="577350"/>
            <a:ext cx="3988800" cy="3988800"/>
          </a:xfrm>
          <a:prstGeom prst="chord">
            <a:avLst>
              <a:gd name="adj1" fmla="val 2673960"/>
              <a:gd name="adj2" fmla="val 1892177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4"/>
          <p:cNvSpPr txBox="1">
            <a:spLocks noGrp="1"/>
          </p:cNvSpPr>
          <p:nvPr>
            <p:ph type="title" idx="4294967295"/>
          </p:nvPr>
        </p:nvSpPr>
        <p:spPr>
          <a:xfrm>
            <a:off x="855299" y="0"/>
            <a:ext cx="6104665" cy="62394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IN" dirty="0"/>
              <a:t>Exploratory Data Analysis(EDA)</a:t>
            </a:r>
            <a:endParaRPr dirty="0"/>
          </a:p>
        </p:txBody>
      </p:sp>
      <p:sp>
        <p:nvSpPr>
          <p:cNvPr id="153" name="Google Shape;153;p24"/>
          <p:cNvSpPr txBox="1">
            <a:spLocks noGrp="1"/>
          </p:cNvSpPr>
          <p:nvPr>
            <p:ph type="body" idx="4294967295"/>
          </p:nvPr>
        </p:nvSpPr>
        <p:spPr>
          <a:xfrm>
            <a:off x="-1" y="940714"/>
            <a:ext cx="5916707" cy="4202786"/>
          </a:xfrm>
          <a:prstGeom prst="rect">
            <a:avLst/>
          </a:prstGeom>
        </p:spPr>
        <p:txBody>
          <a:bodyPr spcFirstLastPara="1" wrap="square" lIns="0" tIns="0" rIns="0" bIns="0" anchor="t" anchorCtr="0">
            <a:noAutofit/>
          </a:bodyPr>
          <a:lstStyle/>
          <a:p>
            <a:r>
              <a:rPr lang="en-US" sz="1050" dirty="0">
                <a:latin typeface="Book Antiqua" panose="02040602050305030304" pitchFamily="18" charset="0"/>
              </a:rPr>
              <a:t>Exploratory Data Analysis (EDA) is a crucial step in understanding the underlying patterns and relationships in your data. Here are some common EDA techniques:</a:t>
            </a:r>
          </a:p>
          <a:p>
            <a:r>
              <a:rPr lang="en-US" sz="1050" b="1" dirty="0">
                <a:latin typeface="Book Antiqua" panose="02040602050305030304" pitchFamily="18" charset="0"/>
              </a:rPr>
              <a:t>1. Descriptive Statistics</a:t>
            </a:r>
          </a:p>
          <a:p>
            <a:pPr>
              <a:buFont typeface="Arial" panose="020B0604020202020204" pitchFamily="34" charset="0"/>
              <a:buChar char="•"/>
            </a:pPr>
            <a:r>
              <a:rPr lang="en-US" sz="1050" b="1" dirty="0">
                <a:latin typeface="Book Antiqua" panose="02040602050305030304" pitchFamily="18" charset="0"/>
              </a:rPr>
              <a:t>Summary Statistics</a:t>
            </a:r>
            <a:r>
              <a:rPr lang="en-US" sz="1050" dirty="0">
                <a:latin typeface="Book Antiqua" panose="02040602050305030304" pitchFamily="18" charset="0"/>
              </a:rPr>
              <a:t>: Calculate mean, median, mode, standard deviation, and other summary statistics to understand the central tendency and dispersion of the data.</a:t>
            </a:r>
          </a:p>
          <a:p>
            <a:pPr>
              <a:buFont typeface="Arial" panose="020B0604020202020204" pitchFamily="34" charset="0"/>
              <a:buChar char="•"/>
            </a:pPr>
            <a:r>
              <a:rPr lang="en-US" sz="1050" b="1" dirty="0">
                <a:latin typeface="Book Antiqua" panose="02040602050305030304" pitchFamily="18" charset="0"/>
              </a:rPr>
              <a:t>Frequency Distribution</a:t>
            </a:r>
            <a:r>
              <a:rPr lang="en-US" sz="1050" dirty="0">
                <a:latin typeface="Book Antiqua" panose="02040602050305030304" pitchFamily="18" charset="0"/>
              </a:rPr>
              <a:t>: Analyze the frequency of different values in a dataset to identify common and rare occurrences.</a:t>
            </a:r>
          </a:p>
          <a:p>
            <a:r>
              <a:rPr lang="en-US" sz="1050" b="1" dirty="0">
                <a:latin typeface="Book Antiqua" panose="02040602050305030304" pitchFamily="18" charset="0"/>
              </a:rPr>
              <a:t>2. Data Visualization</a:t>
            </a:r>
          </a:p>
          <a:p>
            <a:pPr>
              <a:buFont typeface="Arial" panose="020B0604020202020204" pitchFamily="34" charset="0"/>
              <a:buChar char="•"/>
            </a:pPr>
            <a:r>
              <a:rPr lang="en-US" sz="1050" b="1" dirty="0">
                <a:latin typeface="Book Antiqua" panose="02040602050305030304" pitchFamily="18" charset="0"/>
              </a:rPr>
              <a:t>Histograms</a:t>
            </a:r>
            <a:r>
              <a:rPr lang="en-US" sz="1050" dirty="0">
                <a:latin typeface="Book Antiqua" panose="02040602050305030304" pitchFamily="18" charset="0"/>
              </a:rPr>
              <a:t>: Visualize the distribution of a single variable to identify patterns, skewness, and outliers.</a:t>
            </a:r>
          </a:p>
          <a:p>
            <a:pPr>
              <a:buFont typeface="Arial" panose="020B0604020202020204" pitchFamily="34" charset="0"/>
              <a:buChar char="•"/>
            </a:pPr>
            <a:r>
              <a:rPr lang="en-US" sz="1050" b="1" dirty="0">
                <a:latin typeface="Book Antiqua" panose="02040602050305030304" pitchFamily="18" charset="0"/>
              </a:rPr>
              <a:t>Box Plots</a:t>
            </a:r>
            <a:r>
              <a:rPr lang="en-US" sz="1050" dirty="0">
                <a:latin typeface="Book Antiqua" panose="02040602050305030304" pitchFamily="18" charset="0"/>
              </a:rPr>
              <a:t>: Display the distribution of data and identify outliers by showing the median, quartiles, and extreme values.</a:t>
            </a:r>
          </a:p>
          <a:p>
            <a:pPr>
              <a:buFont typeface="Arial" panose="020B0604020202020204" pitchFamily="34" charset="0"/>
              <a:buChar char="•"/>
            </a:pPr>
            <a:r>
              <a:rPr lang="en-US" sz="1050" b="1" dirty="0">
                <a:latin typeface="Book Antiqua" panose="02040602050305030304" pitchFamily="18" charset="0"/>
              </a:rPr>
              <a:t>Scatter Plots</a:t>
            </a:r>
            <a:r>
              <a:rPr lang="en-US" sz="1050" dirty="0">
                <a:latin typeface="Book Antiqua" panose="02040602050305030304" pitchFamily="18" charset="0"/>
              </a:rPr>
              <a:t>: Examine the relationship between two continuous variables and identify potential correlations or patterns.</a:t>
            </a:r>
          </a:p>
          <a:p>
            <a:pPr>
              <a:buFont typeface="Arial" panose="020B0604020202020204" pitchFamily="34" charset="0"/>
              <a:buChar char="•"/>
            </a:pPr>
            <a:r>
              <a:rPr lang="en-US" sz="1050" b="1" dirty="0">
                <a:latin typeface="Book Antiqua" panose="02040602050305030304" pitchFamily="18" charset="0"/>
              </a:rPr>
              <a:t>Bar Charts</a:t>
            </a:r>
            <a:r>
              <a:rPr lang="en-US" sz="1050" dirty="0">
                <a:latin typeface="Book Antiqua" panose="02040602050305030304" pitchFamily="18" charset="0"/>
              </a:rPr>
              <a:t>: Compare categorical data by showing the frequency or proportion of different categories.</a:t>
            </a:r>
          </a:p>
          <a:p>
            <a:pPr>
              <a:buFont typeface="Arial" panose="020B0604020202020204" pitchFamily="34" charset="0"/>
              <a:buChar char="•"/>
            </a:pPr>
            <a:r>
              <a:rPr lang="en-US" sz="1050" b="1" dirty="0">
                <a:latin typeface="Book Antiqua" panose="02040602050305030304" pitchFamily="18" charset="0"/>
              </a:rPr>
              <a:t>Heatmaps</a:t>
            </a:r>
            <a:r>
              <a:rPr lang="en-US" sz="1050" dirty="0">
                <a:latin typeface="Book Antiqua" panose="02040602050305030304" pitchFamily="18" charset="0"/>
              </a:rPr>
              <a:t>: Visualize the correlation matrix to identify relationships between multiple variables.</a:t>
            </a:r>
          </a:p>
        </p:txBody>
      </p:sp>
      <p:sp>
        <p:nvSpPr>
          <p:cNvPr id="154" name="Google Shape;154;p24"/>
          <p:cNvSpPr txBox="1">
            <a:spLocks noGrp="1"/>
          </p:cNvSpPr>
          <p:nvPr>
            <p:ph type="sldNum" idx="12"/>
          </p:nvPr>
        </p:nvSpPr>
        <p:spPr>
          <a:xfrm>
            <a:off x="8404384" y="46736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9</a:t>
            </a:fld>
            <a:endParaRPr/>
          </a:p>
        </p:txBody>
      </p:sp>
      <p:pic>
        <p:nvPicPr>
          <p:cNvPr id="155" name="Google Shape;155;p24"/>
          <p:cNvPicPr preferRelativeResize="0"/>
          <p:nvPr/>
        </p:nvPicPr>
        <p:blipFill rotWithShape="1">
          <a:blip r:embed="rId3">
            <a:alphaModFix/>
          </a:blip>
          <a:srcRect l="7362" r="3938"/>
          <a:stretch/>
        </p:blipFill>
        <p:spPr>
          <a:xfrm>
            <a:off x="5737400" y="578825"/>
            <a:ext cx="3971700" cy="3971700"/>
          </a:xfrm>
          <a:prstGeom prst="chord">
            <a:avLst>
              <a:gd name="adj1" fmla="val 2658481"/>
              <a:gd name="adj2" fmla="val 18942614"/>
            </a:avLst>
          </a:prstGeom>
          <a:noFill/>
          <a:ln>
            <a:noFill/>
          </a:ln>
        </p:spPr>
      </p:pic>
    </p:spTree>
  </p:cSld>
  <p:clrMapOvr>
    <a:masterClrMapping/>
  </p:clrMapOvr>
</p:sld>
</file>

<file path=ppt/theme/theme1.xml><?xml version="1.0" encoding="utf-8"?>
<a:theme xmlns:a="http://schemas.openxmlformats.org/drawingml/2006/main" name="Feeble template">
  <a:themeElements>
    <a:clrScheme name="Custom 347">
      <a:dk1>
        <a:srgbClr val="333A47"/>
      </a:dk1>
      <a:lt1>
        <a:srgbClr val="FFFFFF"/>
      </a:lt1>
      <a:dk2>
        <a:srgbClr val="707379"/>
      </a:dk2>
      <a:lt2>
        <a:srgbClr val="FFF0ED"/>
      </a:lt2>
      <a:accent1>
        <a:srgbClr val="FFB9A7"/>
      </a:accent1>
      <a:accent2>
        <a:srgbClr val="D26A50"/>
      </a:accent2>
      <a:accent3>
        <a:srgbClr val="8BB0C4"/>
      </a:accent3>
      <a:accent4>
        <a:srgbClr val="5F759B"/>
      </a:accent4>
      <a:accent5>
        <a:srgbClr val="E2C7A1"/>
      </a:accent5>
      <a:accent6>
        <a:srgbClr val="B28F64"/>
      </a:accent6>
      <a:hlink>
        <a:srgbClr val="425C8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TotalTime>
  <Words>1531</Words>
  <Application>Microsoft Office PowerPoint</Application>
  <PresentationFormat>On-screen Show (16:9)</PresentationFormat>
  <Paragraphs>160</Paragraphs>
  <Slides>13</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Playfair Display</vt:lpstr>
      <vt:lpstr>TimesNewRomanPS-BoldMT</vt:lpstr>
      <vt:lpstr>Bookman Old Style</vt:lpstr>
      <vt:lpstr>Calibri</vt:lpstr>
      <vt:lpstr>Book Antiqua</vt:lpstr>
      <vt:lpstr>Inter-Regular</vt:lpstr>
      <vt:lpstr>TimesNewRomanPSMT</vt:lpstr>
      <vt:lpstr>Wingdings</vt:lpstr>
      <vt:lpstr>Playfair Display Regular</vt:lpstr>
      <vt:lpstr>Feeble template</vt:lpstr>
      <vt:lpstr>Housing Data Analysis</vt:lpstr>
      <vt:lpstr>Introduction</vt:lpstr>
      <vt:lpstr>Introduction</vt:lpstr>
      <vt:lpstr>Data Understanding </vt:lpstr>
      <vt:lpstr>PowerPoint Presentation</vt:lpstr>
      <vt:lpstr>Missing Values Handling  </vt:lpstr>
      <vt:lpstr>Outlier Handling  </vt:lpstr>
      <vt:lpstr>Handling Invalid Values   </vt:lpstr>
      <vt:lpstr>Exploratory Data Analysis(EDA)</vt:lpstr>
      <vt:lpstr>Exploratory Data Analysis(EDA)</vt:lpstr>
      <vt:lpstr>Thanks!</vt:lpstr>
      <vt:lpstr>PowerPoint Presentation</vt:lpstr>
      <vt:lpstr>Diagrams and 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Housing Data Analysis</dc:title>
  <dc:creator>Tamil Selvi Velusamy</dc:creator>
  <cp:lastModifiedBy>Tamil Selvi Velusamy</cp:lastModifiedBy>
  <cp:revision>12</cp:revision>
  <dcterms:modified xsi:type="dcterms:W3CDTF">2025-01-24T13:04:15Z</dcterms:modified>
</cp:coreProperties>
</file>