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528" y="1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kgbm6\Downloads\nandhu.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[nandhu.xlsx]Sheet6!PivotTable4</c:name>
    <c:fmtId val="10"/>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spPr>
          <a:solidFill>
            <a:schemeClr val="accent1"/>
          </a:solidFill>
          <a:ln w="19050">
            <a:solidFill>
              <a:schemeClr val="lt1"/>
            </a:solidFill>
          </a:ln>
          <a:effectLst/>
        </c:spPr>
        <c:marker>
          <c:symbol val="none"/>
        </c:marker>
      </c:pivotFmt>
      <c:pivotFmt>
        <c:idx val="7"/>
        <c:spPr>
          <a:solidFill>
            <a:schemeClr val="accent1"/>
          </a:solidFill>
          <a:ln w="19050">
            <a:solidFill>
              <a:schemeClr val="lt1"/>
            </a:solidFill>
          </a:ln>
          <a:effectLst/>
        </c:spPr>
        <c:marker>
          <c:symbol val="none"/>
        </c:marker>
      </c:pivotFmt>
    </c:pivotFmts>
    <c:plotArea>
      <c:layout/>
      <c:pieChart>
        <c:varyColors val="1"/>
        <c:ser>
          <c:idx val="0"/>
          <c:order val="0"/>
          <c:tx>
            <c:strRef>
              <c:f>Sheet6!$B$3:$B$4</c:f>
              <c:strCache>
                <c:ptCount val="1"/>
                <c:pt idx="0">
                  <c:v>Female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cat>
            <c:strRef>
              <c:f>Sheet6!$A$5:$A$23</c:f>
              <c:strCache>
                <c:ptCount val="18"/>
                <c:pt idx="0">
                  <c:v> Leena Bruckshaw</c:v>
                </c:pt>
                <c:pt idx="1">
                  <c:v> Wyn Treadger</c:v>
                </c:pt>
                <c:pt idx="2">
                  <c:v>Billi Fellgate</c:v>
                </c:pt>
                <c:pt idx="3">
                  <c:v>Cletus McGarahan </c:v>
                </c:pt>
                <c:pt idx="4">
                  <c:v>Collen Dunbleton</c:v>
                </c:pt>
                <c:pt idx="5">
                  <c:v>Devinne Tuny</c:v>
                </c:pt>
                <c:pt idx="6">
                  <c:v>Evangelina Lergan</c:v>
                </c:pt>
                <c:pt idx="7">
                  <c:v>Freddy Linford</c:v>
                </c:pt>
                <c:pt idx="8">
                  <c:v>Jessica Callcott</c:v>
                </c:pt>
                <c:pt idx="9">
                  <c:v>Jo-anne Gobeau</c:v>
                </c:pt>
                <c:pt idx="10">
                  <c:v>Mackenzie Hannis</c:v>
                </c:pt>
                <c:pt idx="11">
                  <c:v>Magnum Locksley</c:v>
                </c:pt>
                <c:pt idx="12">
                  <c:v>Maritsa Marusic</c:v>
                </c:pt>
                <c:pt idx="13">
                  <c:v>Mick Spraberry</c:v>
                </c:pt>
                <c:pt idx="14">
                  <c:v>Minerva Ricardot</c:v>
                </c:pt>
                <c:pt idx="15">
                  <c:v>Oona Donan</c:v>
                </c:pt>
                <c:pt idx="16">
                  <c:v>Pearla  Beteriss</c:v>
                </c:pt>
                <c:pt idx="17">
                  <c:v>Verla Timmis</c:v>
                </c:pt>
              </c:strCache>
            </c:strRef>
          </c:cat>
          <c:val>
            <c:numRef>
              <c:f>Sheet6!$B$5:$B$23</c:f>
              <c:numCache>
                <c:formatCode>General</c:formatCode>
                <c:ptCount val="18"/>
                <c:pt idx="1">
                  <c:v>1</c:v>
                </c:pt>
                <c:pt idx="2">
                  <c:v>1</c:v>
                </c:pt>
                <c:pt idx="3">
                  <c:v>1</c:v>
                </c:pt>
                <c:pt idx="7">
                  <c:v>1</c:v>
                </c:pt>
                <c:pt idx="8">
                  <c:v>1</c:v>
                </c:pt>
                <c:pt idx="9">
                  <c:v>1</c:v>
                </c:pt>
                <c:pt idx="10">
                  <c:v>1</c:v>
                </c:pt>
                <c:pt idx="11">
                  <c:v>1</c:v>
                </c:pt>
                <c:pt idx="13">
                  <c:v>1</c:v>
                </c:pt>
                <c:pt idx="15">
                  <c:v>1</c:v>
                </c:pt>
              </c:numCache>
            </c:numRef>
          </c:val>
        </c:ser>
        <c:ser>
          <c:idx val="1"/>
          <c:order val="1"/>
          <c:tx>
            <c:strRef>
              <c:f>Sheet6!$C$3:$C$4</c:f>
              <c:strCache>
                <c:ptCount val="1"/>
                <c:pt idx="0">
                  <c:v>Male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cat>
            <c:strRef>
              <c:f>Sheet6!$A$5:$A$23</c:f>
              <c:strCache>
                <c:ptCount val="18"/>
                <c:pt idx="0">
                  <c:v> Leena Bruckshaw</c:v>
                </c:pt>
                <c:pt idx="1">
                  <c:v> Wyn Treadger</c:v>
                </c:pt>
                <c:pt idx="2">
                  <c:v>Billi Fellgate</c:v>
                </c:pt>
                <c:pt idx="3">
                  <c:v>Cletus McGarahan </c:v>
                </c:pt>
                <c:pt idx="4">
                  <c:v>Collen Dunbleton</c:v>
                </c:pt>
                <c:pt idx="5">
                  <c:v>Devinne Tuny</c:v>
                </c:pt>
                <c:pt idx="6">
                  <c:v>Evangelina Lergan</c:v>
                </c:pt>
                <c:pt idx="7">
                  <c:v>Freddy Linford</c:v>
                </c:pt>
                <c:pt idx="8">
                  <c:v>Jessica Callcott</c:v>
                </c:pt>
                <c:pt idx="9">
                  <c:v>Jo-anne Gobeau</c:v>
                </c:pt>
                <c:pt idx="10">
                  <c:v>Mackenzie Hannis</c:v>
                </c:pt>
                <c:pt idx="11">
                  <c:v>Magnum Locksley</c:v>
                </c:pt>
                <c:pt idx="12">
                  <c:v>Maritsa Marusic</c:v>
                </c:pt>
                <c:pt idx="13">
                  <c:v>Mick Spraberry</c:v>
                </c:pt>
                <c:pt idx="14">
                  <c:v>Minerva Ricardot</c:v>
                </c:pt>
                <c:pt idx="15">
                  <c:v>Oona Donan</c:v>
                </c:pt>
                <c:pt idx="16">
                  <c:v>Pearla  Beteriss</c:v>
                </c:pt>
                <c:pt idx="17">
                  <c:v>Verla Timmis</c:v>
                </c:pt>
              </c:strCache>
            </c:strRef>
          </c:cat>
          <c:val>
            <c:numRef>
              <c:f>Sheet6!$C$5:$C$23</c:f>
              <c:numCache>
                <c:formatCode>General</c:formatCode>
                <c:ptCount val="18"/>
                <c:pt idx="0">
                  <c:v>1</c:v>
                </c:pt>
                <c:pt idx="4">
                  <c:v>1</c:v>
                </c:pt>
                <c:pt idx="5">
                  <c:v>1</c:v>
                </c:pt>
                <c:pt idx="6">
                  <c:v>1</c:v>
                </c:pt>
                <c:pt idx="12">
                  <c:v>1</c:v>
                </c:pt>
                <c:pt idx="14">
                  <c:v>1</c:v>
                </c:pt>
                <c:pt idx="16">
                  <c:v>1</c:v>
                </c:pt>
                <c:pt idx="17">
                  <c:v>1</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619374" y="3290233"/>
            <a:ext cx="8610600" cy="2677656"/>
          </a:xfrm>
          <a:prstGeom prst="rect">
            <a:avLst/>
          </a:prstGeom>
          <a:noFill/>
        </p:spPr>
        <p:txBody>
          <a:bodyPr wrap="square" rtlCol="0">
            <a:spAutoFit/>
          </a:bodyPr>
          <a:lstStyle/>
          <a:p>
            <a:r>
              <a:rPr lang="en-US" sz="2400" dirty="0"/>
              <a:t>STUDENT </a:t>
            </a:r>
            <a:r>
              <a:rPr lang="en-US" sz="2400" dirty="0" smtClean="0"/>
              <a:t>NAME: TAMILSELVI S</a:t>
            </a:r>
            <a:endParaRPr lang="en-US" sz="2400" dirty="0"/>
          </a:p>
          <a:p>
            <a:r>
              <a:rPr lang="en-US" sz="2400" dirty="0"/>
              <a:t>REGISTER NO</a:t>
            </a:r>
            <a:r>
              <a:rPr lang="en-US" sz="2400" dirty="0" smtClean="0"/>
              <a:t>: </a:t>
            </a:r>
            <a:r>
              <a:rPr lang="en-US" sz="2400" dirty="0"/>
              <a:t>2213391042064, 84A238E757C18CCA58C48F838B06EA87</a:t>
            </a:r>
            <a:endParaRPr lang="en-US" sz="2400" dirty="0"/>
          </a:p>
          <a:p>
            <a:r>
              <a:rPr lang="en-US" sz="2400" dirty="0"/>
              <a:t>DEPARTMENT</a:t>
            </a:r>
            <a:r>
              <a:rPr lang="en-US" sz="2400" dirty="0" smtClean="0"/>
              <a:t>: BACHELOR OF COMMERCE (CORPORATE SECRETARYSHIP)</a:t>
            </a:r>
            <a:endParaRPr lang="en-US" sz="2400" dirty="0"/>
          </a:p>
          <a:p>
            <a:r>
              <a:rPr lang="en-US" sz="2400" dirty="0" smtClean="0"/>
              <a:t>COLLEGE : QUEEN MARY’S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457200" y="1600200"/>
            <a:ext cx="8229600" cy="4524315"/>
          </a:xfrm>
          <a:prstGeom prst="rect">
            <a:avLst/>
          </a:prstGeom>
        </p:spPr>
        <p:txBody>
          <a:bodyPr wrap="square">
            <a:spAutoFit/>
          </a:bodyPr>
          <a:lstStyle/>
          <a:p>
            <a:r>
              <a:rPr lang="en-US" dirty="0" smtClean="0"/>
              <a:t>a</a:t>
            </a:r>
            <a:r>
              <a:rPr lang="en-US" dirty="0"/>
              <a:t>. </a:t>
            </a:r>
            <a:r>
              <a:rPr lang="en-US" b="1" dirty="0"/>
              <a:t>Data Modeling:</a:t>
            </a:r>
            <a:endParaRPr lang="en-US" dirty="0"/>
          </a:p>
          <a:p>
            <a:pPr>
              <a:buFont typeface="Arial" panose="020B0604020202020204" pitchFamily="34" charset="0"/>
              <a:buChar char="•"/>
            </a:pPr>
            <a:r>
              <a:rPr lang="en-US" b="1" dirty="0"/>
              <a:t>Purpose:</a:t>
            </a:r>
            <a:r>
              <a:rPr lang="en-US" dirty="0"/>
              <a:t> To organize and structure data within databases or information systems.</a:t>
            </a:r>
          </a:p>
          <a:p>
            <a:pPr>
              <a:buFont typeface="Arial" panose="020B0604020202020204" pitchFamily="34" charset="0"/>
              <a:buChar char="•"/>
            </a:pPr>
            <a:r>
              <a:rPr lang="en-US" b="1" dirty="0"/>
              <a:t>Techniques:</a:t>
            </a:r>
            <a:r>
              <a:rPr lang="en-US" dirty="0"/>
              <a:t> Entity-Relationship Diagrams (ERD), UML diagrams, Data Flow Diagrams (DFD).</a:t>
            </a:r>
          </a:p>
          <a:p>
            <a:pPr>
              <a:buFont typeface="Arial" panose="020B0604020202020204" pitchFamily="34" charset="0"/>
              <a:buChar char="•"/>
            </a:pPr>
            <a:r>
              <a:rPr lang="en-US" b="1" dirty="0"/>
              <a:t>Example:</a:t>
            </a:r>
            <a:r>
              <a:rPr lang="en-US" dirty="0"/>
              <a:t> Designing a database schema for a CRM system to include tables for customers, sales, and interactions.</a:t>
            </a:r>
          </a:p>
          <a:p>
            <a:r>
              <a:rPr lang="en-US" dirty="0" smtClean="0"/>
              <a:t>b</a:t>
            </a:r>
            <a:r>
              <a:rPr lang="en-US" dirty="0"/>
              <a:t>. </a:t>
            </a:r>
            <a:r>
              <a:rPr lang="en-US" b="1" dirty="0"/>
              <a:t>Process Modeling:</a:t>
            </a:r>
            <a:endParaRPr lang="en-US" dirty="0"/>
          </a:p>
          <a:p>
            <a:pPr>
              <a:buFont typeface="Arial" panose="020B0604020202020204" pitchFamily="34" charset="0"/>
              <a:buChar char="•"/>
            </a:pPr>
            <a:r>
              <a:rPr lang="en-US" b="1" dirty="0"/>
              <a:t>Purpose:</a:t>
            </a:r>
            <a:r>
              <a:rPr lang="en-US" dirty="0"/>
              <a:t> To represent and analyze business processes and workflows.</a:t>
            </a:r>
          </a:p>
          <a:p>
            <a:pPr>
              <a:buFont typeface="Arial" panose="020B0604020202020204" pitchFamily="34" charset="0"/>
              <a:buChar char="•"/>
            </a:pPr>
            <a:r>
              <a:rPr lang="en-US" b="1" dirty="0"/>
              <a:t>Techniques:</a:t>
            </a:r>
            <a:r>
              <a:rPr lang="en-US" dirty="0"/>
              <a:t> Business Process Model and Notation (BPMN), flowcharts, SIPOC diagrams.</a:t>
            </a:r>
          </a:p>
          <a:p>
            <a:pPr>
              <a:buFont typeface="Arial" panose="020B0604020202020204" pitchFamily="34" charset="0"/>
              <a:buChar char="•"/>
            </a:pPr>
            <a:r>
              <a:rPr lang="en-US" b="1" dirty="0"/>
              <a:t>Example:</a:t>
            </a:r>
            <a:r>
              <a:rPr lang="en-US" dirty="0"/>
              <a:t> Mapping out the sales process from lead generation to customer onboarding.</a:t>
            </a:r>
          </a:p>
          <a:p>
            <a:r>
              <a:rPr lang="en-US" dirty="0" smtClean="0"/>
              <a:t>c</a:t>
            </a:r>
            <a:r>
              <a:rPr lang="en-US" dirty="0"/>
              <a:t>. </a:t>
            </a:r>
            <a:r>
              <a:rPr lang="en-US" b="1" dirty="0"/>
              <a:t>Predictive Modeling:</a:t>
            </a:r>
            <a:endParaRPr lang="en-US" dirty="0"/>
          </a:p>
          <a:p>
            <a:pPr>
              <a:buFont typeface="Arial" panose="020B0604020202020204" pitchFamily="34" charset="0"/>
              <a:buChar char="•"/>
            </a:pPr>
            <a:r>
              <a:rPr lang="en-US" b="1" dirty="0"/>
              <a:t>Purpose:</a:t>
            </a:r>
            <a:r>
              <a:rPr lang="en-US" dirty="0"/>
              <a:t> To predict future outcomes based on historical data.</a:t>
            </a:r>
          </a:p>
          <a:p>
            <a:pPr>
              <a:buFont typeface="Arial" panose="020B0604020202020204" pitchFamily="34" charset="0"/>
              <a:buChar char="•"/>
            </a:pPr>
            <a:r>
              <a:rPr lang="en-US" b="1" dirty="0"/>
              <a:t>Techniques:</a:t>
            </a:r>
            <a:r>
              <a:rPr lang="en-US" dirty="0"/>
              <a:t> Regression analysis, time series analysis, machine learning algorithms.</a:t>
            </a:r>
          </a:p>
          <a:p>
            <a:pPr>
              <a:buFont typeface="Arial" panose="020B0604020202020204" pitchFamily="34" charset="0"/>
              <a:buChar char="•"/>
            </a:pPr>
            <a:r>
              <a:rPr lang="en-US" b="1" dirty="0"/>
              <a:t>Example:</a:t>
            </a:r>
            <a:r>
              <a:rPr lang="en-US" dirty="0"/>
              <a:t> Predicting customer churn based on past behavior and engagement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Table 1"/>
          <p:cNvGraphicFramePr>
            <a:graphicFrameLocks noGrp="1"/>
          </p:cNvGraphicFramePr>
          <p:nvPr>
            <p:extLst>
              <p:ext uri="{D42A27DB-BD31-4B8C-83A1-F6EECF244321}">
                <p14:modId xmlns:p14="http://schemas.microsoft.com/office/powerpoint/2010/main" val="3679094751"/>
              </p:ext>
            </p:extLst>
          </p:nvPr>
        </p:nvGraphicFramePr>
        <p:xfrm>
          <a:off x="763496" y="1695460"/>
          <a:ext cx="3503704" cy="4381491"/>
        </p:xfrm>
        <a:graphic>
          <a:graphicData uri="http://schemas.openxmlformats.org/drawingml/2006/table">
            <a:tbl>
              <a:tblPr>
                <a:tableStyleId>{5C22544A-7EE6-4342-B048-85BDC9FD1C3A}</a:tableStyleId>
              </a:tblPr>
              <a:tblGrid>
                <a:gridCol w="2047692"/>
                <a:gridCol w="719441"/>
                <a:gridCol w="239814"/>
                <a:gridCol w="496757"/>
              </a:tblGrid>
              <a:tr h="343591">
                <a:tc>
                  <a:txBody>
                    <a:bodyPr/>
                    <a:lstStyle/>
                    <a:p>
                      <a:pPr algn="l" fontAlgn="b"/>
                      <a:r>
                        <a:rPr lang="en-IN" sz="1100" u="none" strike="noStrike" dirty="0">
                          <a:effectLst/>
                        </a:rPr>
                        <a:t>Count of Salary</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Column Labels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tc>
              </a:tr>
              <a:tr h="343591">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Female</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Male</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b"/>
                </a:tc>
              </a:tr>
              <a:tr h="175613">
                <a:tc>
                  <a:txBody>
                    <a:bodyPr/>
                    <a:lstStyle/>
                    <a:p>
                      <a:pPr algn="l" fontAlgn="b"/>
                      <a:r>
                        <a:rPr lang="en-IN" sz="1100" u="none" strike="noStrike" dirty="0">
                          <a:effectLst/>
                        </a:rPr>
                        <a:t> </a:t>
                      </a:r>
                      <a:r>
                        <a:rPr lang="en-IN" sz="1100" u="none" strike="noStrike" dirty="0" err="1">
                          <a:effectLst/>
                        </a:rPr>
                        <a:t>Leena</a:t>
                      </a:r>
                      <a:r>
                        <a:rPr lang="en-IN" sz="1100" u="none" strike="noStrike" dirty="0">
                          <a:effectLst/>
                        </a:rPr>
                        <a:t> </a:t>
                      </a:r>
                      <a:r>
                        <a:rPr lang="en-IN" sz="1100" u="none" strike="noStrike" dirty="0" err="1">
                          <a:effectLst/>
                        </a:rPr>
                        <a:t>Bruckshaw</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r>
              <a:tr h="175613">
                <a:tc>
                  <a:txBody>
                    <a:bodyPr/>
                    <a:lstStyle/>
                    <a:p>
                      <a:pPr algn="l" fontAlgn="b"/>
                      <a:r>
                        <a:rPr lang="en-IN" sz="1100" u="none" strike="noStrike">
                          <a:effectLst/>
                        </a:rPr>
                        <a:t> Wyn Treadger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r>
              <a:tr h="175613">
                <a:tc>
                  <a:txBody>
                    <a:bodyPr/>
                    <a:lstStyle/>
                    <a:p>
                      <a:pPr algn="l" fontAlgn="b"/>
                      <a:r>
                        <a:rPr lang="en-IN" sz="1100" u="none" strike="noStrike">
                          <a:effectLst/>
                        </a:rPr>
                        <a:t>Billi Fellgate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r>
              <a:tr h="175613">
                <a:tc>
                  <a:txBody>
                    <a:bodyPr/>
                    <a:lstStyle/>
                    <a:p>
                      <a:pPr algn="l" fontAlgn="b"/>
                      <a:r>
                        <a:rPr lang="en-IN" sz="1100" u="none" strike="noStrike">
                          <a:effectLst/>
                        </a:rPr>
                        <a:t>Cletus McGarahan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r>
              <a:tr h="175613">
                <a:tc>
                  <a:txBody>
                    <a:bodyPr/>
                    <a:lstStyle/>
                    <a:p>
                      <a:pPr algn="l" fontAlgn="b"/>
                      <a:r>
                        <a:rPr lang="en-IN" sz="1100" u="none" strike="noStrike">
                          <a:effectLst/>
                        </a:rPr>
                        <a:t>Collen Dunbleton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r>
              <a:tr h="175613">
                <a:tc>
                  <a:txBody>
                    <a:bodyPr/>
                    <a:lstStyle/>
                    <a:p>
                      <a:pPr algn="l" fontAlgn="b"/>
                      <a:r>
                        <a:rPr lang="en-IN" sz="1100" u="none" strike="noStrike">
                          <a:effectLst/>
                        </a:rPr>
                        <a:t>Devinne Tuny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r>
              <a:tr h="175613">
                <a:tc>
                  <a:txBody>
                    <a:bodyPr/>
                    <a:lstStyle/>
                    <a:p>
                      <a:pPr algn="l" fontAlgn="b"/>
                      <a:r>
                        <a:rPr lang="en-IN" sz="1100" u="none" strike="noStrike">
                          <a:effectLst/>
                        </a:rPr>
                        <a:t>Evangelina Lergan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r>
              <a:tr h="175613">
                <a:tc>
                  <a:txBody>
                    <a:bodyPr/>
                    <a:lstStyle/>
                    <a:p>
                      <a:pPr algn="l" fontAlgn="b"/>
                      <a:r>
                        <a:rPr lang="en-IN" sz="1100" u="none" strike="noStrike">
                          <a:effectLst/>
                        </a:rPr>
                        <a:t>Freddy Linford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r>
              <a:tr h="182049">
                <a:tc>
                  <a:txBody>
                    <a:bodyPr/>
                    <a:lstStyle/>
                    <a:p>
                      <a:pPr algn="l" fontAlgn="b"/>
                      <a:r>
                        <a:rPr lang="en-IN" sz="1100" u="none" strike="noStrike" dirty="0" err="1" smtClean="0">
                          <a:effectLst/>
                        </a:rPr>
                        <a:t>jessica</a:t>
                      </a:r>
                      <a:r>
                        <a:rPr lang="en-IN" sz="1100" u="none" strike="noStrike" dirty="0" smtClean="0">
                          <a:effectLst/>
                        </a:rPr>
                        <a:t> </a:t>
                      </a:r>
                      <a:r>
                        <a:rPr lang="en-IN" sz="1100" u="none" strike="noStrike" dirty="0" err="1">
                          <a:effectLst/>
                        </a:rPr>
                        <a:t>Callcott</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r>
              <a:tr h="175613">
                <a:tc>
                  <a:txBody>
                    <a:bodyPr/>
                    <a:lstStyle/>
                    <a:p>
                      <a:pPr algn="l" fontAlgn="b"/>
                      <a:r>
                        <a:rPr lang="en-IN" sz="1100" u="none" strike="noStrike">
                          <a:effectLst/>
                        </a:rPr>
                        <a:t>Jo-anne Gobeau</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r>
              <a:tr h="175613">
                <a:tc>
                  <a:txBody>
                    <a:bodyPr/>
                    <a:lstStyle/>
                    <a:p>
                      <a:pPr algn="l" fontAlgn="b"/>
                      <a:r>
                        <a:rPr lang="en-IN" sz="1100" u="none" strike="noStrike">
                          <a:effectLst/>
                        </a:rPr>
                        <a:t>Mackenzie Hannis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r>
              <a:tr h="175613">
                <a:tc>
                  <a:txBody>
                    <a:bodyPr/>
                    <a:lstStyle/>
                    <a:p>
                      <a:pPr algn="l" fontAlgn="b"/>
                      <a:r>
                        <a:rPr lang="en-IN" sz="1100" u="none" strike="noStrike">
                          <a:effectLst/>
                        </a:rPr>
                        <a:t>Magnum Locksley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r>
              <a:tr h="175613">
                <a:tc>
                  <a:txBody>
                    <a:bodyPr/>
                    <a:lstStyle/>
                    <a:p>
                      <a:pPr algn="l" fontAlgn="b"/>
                      <a:r>
                        <a:rPr lang="en-IN" sz="1100" u="none" strike="noStrike">
                          <a:effectLst/>
                        </a:rPr>
                        <a:t>Maritsa Marusic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r>
              <a:tr h="175613">
                <a:tc>
                  <a:txBody>
                    <a:bodyPr/>
                    <a:lstStyle/>
                    <a:p>
                      <a:pPr algn="l" fontAlgn="b"/>
                      <a:r>
                        <a:rPr lang="en-IN" sz="1100" u="none" strike="noStrike">
                          <a:effectLst/>
                        </a:rPr>
                        <a:t>Mick Spraberry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r>
              <a:tr h="175613">
                <a:tc>
                  <a:txBody>
                    <a:bodyPr/>
                    <a:lstStyle/>
                    <a:p>
                      <a:pPr algn="l" fontAlgn="b"/>
                      <a:r>
                        <a:rPr lang="en-IN" sz="1100" u="none" strike="noStrike">
                          <a:effectLst/>
                        </a:rPr>
                        <a:t>Minerva Ricardot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r>
              <a:tr h="175613">
                <a:tc>
                  <a:txBody>
                    <a:bodyPr/>
                    <a:lstStyle/>
                    <a:p>
                      <a:pPr algn="l" fontAlgn="b"/>
                      <a:r>
                        <a:rPr lang="en-IN" sz="1100" u="none" strike="noStrike">
                          <a:effectLst/>
                        </a:rPr>
                        <a:t>Oona Donan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r>
              <a:tr h="175613">
                <a:tc>
                  <a:txBody>
                    <a:bodyPr/>
                    <a:lstStyle/>
                    <a:p>
                      <a:pPr algn="l" fontAlgn="b"/>
                      <a:r>
                        <a:rPr lang="en-IN" sz="1100" u="none" strike="noStrike">
                          <a:effectLst/>
                        </a:rPr>
                        <a:t>Pearla  Beteriss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r>
              <a:tr h="175613">
                <a:tc>
                  <a:txBody>
                    <a:bodyPr/>
                    <a:lstStyle/>
                    <a:p>
                      <a:pPr algn="l" fontAlgn="b"/>
                      <a:r>
                        <a:rPr lang="en-IN" sz="1100" u="none" strike="noStrike">
                          <a:effectLst/>
                        </a:rPr>
                        <a:t>Verla Timmis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r>
              <a:tr h="175613">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18</a:t>
                      </a:r>
                      <a:endParaRPr lang="en-IN" sz="1100" b="1" i="0" u="none" strike="noStrike">
                        <a:solidFill>
                          <a:srgbClr val="000000"/>
                        </a:solidFill>
                        <a:effectLst/>
                        <a:latin typeface="Calibri" panose="020F0502020204030204" pitchFamily="34" charset="0"/>
                      </a:endParaRPr>
                    </a:p>
                  </a:txBody>
                  <a:tcPr marL="7620" marR="7620" marT="7620" marB="0" anchor="b"/>
                </a:tc>
              </a:tr>
              <a:tr h="175613">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r>
              <a:tr h="175613">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graphicFrame>
        <p:nvGraphicFramePr>
          <p:cNvPr id="10" name="Chart 9"/>
          <p:cNvGraphicFramePr/>
          <p:nvPr>
            <p:extLst>
              <p:ext uri="{D42A27DB-BD31-4B8C-83A1-F6EECF244321}">
                <p14:modId xmlns:p14="http://schemas.microsoft.com/office/powerpoint/2010/main" val="1206904445"/>
              </p:ext>
            </p:extLst>
          </p:nvPr>
        </p:nvGraphicFramePr>
        <p:xfrm>
          <a:off x="4876800" y="2514600"/>
          <a:ext cx="3505200" cy="302894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609600" y="1734707"/>
            <a:ext cx="77724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Enhanced Understanding:</a:t>
            </a:r>
            <a:r>
              <a:rPr kumimoji="0" lang="en-US" sz="1800" b="0" i="0" u="none" strike="noStrike" cap="none" normalizeH="0" baseline="0" dirty="0" smtClean="0">
                <a:ln>
                  <a:noFill/>
                </a:ln>
                <a:solidFill>
                  <a:schemeClr val="tx1"/>
                </a:solidFill>
                <a:effectLst/>
                <a:latin typeface="Arial" panose="020B0604020202020204" pitchFamily="34" charset="0"/>
              </a:rPr>
              <a:t> Models help in visualizing and understanding complex systems or processes, making it easier to identify relationships, dependencies, and potential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Informed Decision-Making:</a:t>
            </a:r>
            <a:r>
              <a:rPr kumimoji="0" lang="en-US" sz="1800" b="0" i="0" u="none" strike="noStrike" cap="none" normalizeH="0" baseline="0" dirty="0" smtClean="0">
                <a:ln>
                  <a:noFill/>
                </a:ln>
                <a:solidFill>
                  <a:schemeClr val="tx1"/>
                </a:solidFill>
                <a:effectLst/>
                <a:latin typeface="Arial" panose="020B0604020202020204" pitchFamily="34" charset="0"/>
              </a:rPr>
              <a:t> By simulating different scenarios and analyzing data, models support better decision-making by providing a clearer picture of potential outcomes and impacts.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Optimized Processes:</a:t>
            </a:r>
            <a:r>
              <a:rPr kumimoji="0" lang="en-US" sz="1800" b="0" i="0" u="none" strike="noStrike" cap="none" normalizeH="0" baseline="0" dirty="0" smtClean="0">
                <a:ln>
                  <a:noFill/>
                </a:ln>
                <a:solidFill>
                  <a:schemeClr val="tx1"/>
                </a:solidFill>
                <a:effectLst/>
                <a:latin typeface="Arial" panose="020B0604020202020204" pitchFamily="34" charset="0"/>
              </a:rPr>
              <a:t> Process modeling identifies inefficiencies and opportunities for improvement, leading to more streamlined and effective operations.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Predictive Insights:</a:t>
            </a:r>
            <a:r>
              <a:rPr kumimoji="0" lang="en-US" sz="1800" b="0" i="0" u="none" strike="noStrike" cap="none" normalizeH="0" baseline="0" dirty="0" smtClean="0">
                <a:ln>
                  <a:noFill/>
                </a:ln>
                <a:solidFill>
                  <a:schemeClr val="tx1"/>
                </a:solidFill>
                <a:effectLst/>
                <a:latin typeface="Arial" panose="020B0604020202020204" pitchFamily="34" charset="0"/>
              </a:rPr>
              <a:t> Predictive modeling leverages historical data to forecast future trends and behaviors, enabling proactive strategies and risk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Arial" panose="020B0604020202020204" pitchFamily="34" charset="0"/>
              </a:rPr>
              <a:t>Strategic Planning:</a:t>
            </a:r>
            <a:r>
              <a:rPr kumimoji="0" lang="en-US" b="0" i="0" u="none" strike="noStrike" cap="none" normalizeH="0" baseline="0" dirty="0" smtClean="0">
                <a:ln>
                  <a:noFill/>
                </a:ln>
                <a:solidFill>
                  <a:schemeClr val="tx1"/>
                </a:solidFill>
                <a:effectLst/>
                <a:latin typeface="Arial" panose="020B0604020202020204" pitchFamily="34" charset="0"/>
              </a:rPr>
              <a:t> Simulation modeling allows for the evaluation of various strategies and their potential effects, helping in the development of robust plans and strategies.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Employee Salary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4800" y="2286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304800" y="1169225"/>
            <a:ext cx="6096000" cy="5262979"/>
          </a:xfrm>
          <a:prstGeom prst="rect">
            <a:avLst/>
          </a:prstGeom>
        </p:spPr>
        <p:txBody>
          <a:bodyPr>
            <a:spAutoFit/>
          </a:bodyPr>
          <a:lstStyle/>
          <a:p>
            <a:pPr>
              <a:buFont typeface="Arial" panose="020B0604020202020204" pitchFamily="34" charset="0"/>
              <a:buChar char="•"/>
            </a:pPr>
            <a:r>
              <a:rPr lang="en-US" sz="2400" b="1" dirty="0" smtClean="0"/>
              <a:t>Analysis</a:t>
            </a:r>
            <a:r>
              <a:rPr lang="en-US" sz="2400" dirty="0"/>
              <a:t>: Interpreting or analyzing data like the table you provided.</a:t>
            </a:r>
          </a:p>
          <a:p>
            <a:pPr>
              <a:buFont typeface="Arial" panose="020B0604020202020204" pitchFamily="34" charset="0"/>
              <a:buChar char="•"/>
            </a:pPr>
            <a:r>
              <a:rPr lang="en-US" sz="2400" b="1" dirty="0"/>
              <a:t>Decision Making</a:t>
            </a:r>
            <a:r>
              <a:rPr lang="en-US" sz="2400" dirty="0"/>
              <a:t>: Weighing options or considering factors to make informed decisions.</a:t>
            </a:r>
          </a:p>
          <a:p>
            <a:pPr>
              <a:buFont typeface="Arial" panose="020B0604020202020204" pitchFamily="34" charset="0"/>
              <a:buChar char="•"/>
            </a:pPr>
            <a:r>
              <a:rPr lang="en-US" sz="2400" b="1" dirty="0"/>
              <a:t>Troubleshooting</a:t>
            </a:r>
            <a:r>
              <a:rPr lang="en-US" sz="2400" dirty="0"/>
              <a:t>: </a:t>
            </a:r>
            <a:r>
              <a:rPr lang="en-US" sz="2400" dirty="0" smtClean="0"/>
              <a:t>Identifying </a:t>
            </a:r>
            <a:r>
              <a:rPr lang="en-US" sz="2400" dirty="0"/>
              <a:t>and resolving issues, whether technical or procedural.</a:t>
            </a:r>
          </a:p>
          <a:p>
            <a:pPr>
              <a:buFont typeface="Arial" panose="020B0604020202020204" pitchFamily="34" charset="0"/>
              <a:buChar char="•"/>
            </a:pPr>
            <a:r>
              <a:rPr lang="en-US" sz="2400" b="1" dirty="0"/>
              <a:t>Mathematical Problems</a:t>
            </a:r>
            <a:r>
              <a:rPr lang="en-US" sz="2400" dirty="0"/>
              <a:t>: Solving equations, calculations, or understanding mathematical concepts.</a:t>
            </a:r>
          </a:p>
          <a:p>
            <a:pPr>
              <a:buFont typeface="Arial" panose="020B0604020202020204" pitchFamily="34" charset="0"/>
              <a:buChar char="•"/>
            </a:pPr>
            <a:r>
              <a:rPr lang="en-US" sz="2400" b="1" dirty="0"/>
              <a:t>Strategy Development</a:t>
            </a:r>
            <a:r>
              <a:rPr lang="en-US" sz="2400" dirty="0"/>
              <a:t>: Planning strategies for projects, business, or personal goals.</a:t>
            </a:r>
          </a:p>
          <a:p>
            <a:r>
              <a:rPr lang="en-US" sz="2400" dirty="0"/>
              <a:t>Feel free to provide more details about the problem you're encountering, and I'll do my best to help!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990601"/>
            <a:ext cx="7162800" cy="4387098"/>
          </a:xfrm>
          <a:prstGeom prst="rect">
            <a:avLst/>
          </a:prstGeom>
        </p:spPr>
        <p:txBody>
          <a:bodyPr vert="horz" wrap="square" lIns="0" tIns="16510" rIns="0" bIns="0" rtlCol="0">
            <a:spAutoFit/>
          </a:bodyPr>
          <a:lstStyle/>
          <a:p>
            <a:r>
              <a:rPr lang="en-US" sz="4400" dirty="0"/>
              <a:t>Project Overview </a:t>
            </a:r>
            <a:r>
              <a:rPr lang="en-US" sz="2000" dirty="0" smtClean="0"/>
              <a:t/>
            </a:r>
            <a:br>
              <a:rPr lang="en-US" sz="2000" dirty="0" smtClean="0"/>
            </a:br>
            <a:r>
              <a:rPr lang="en-US" sz="2000" dirty="0"/>
              <a:t/>
            </a:r>
            <a:br>
              <a:rPr lang="en-US" sz="2000" dirty="0"/>
            </a:br>
            <a:r>
              <a:rPr lang="en-US" sz="2000" dirty="0"/>
              <a:t>1. Project Title:</a:t>
            </a:r>
            <a:br>
              <a:rPr lang="en-US" sz="2000" dirty="0"/>
            </a:br>
            <a:r>
              <a:rPr lang="en-US" sz="2000" dirty="0"/>
              <a:t>A concise and descriptive name for the project</a:t>
            </a:r>
            <a:r>
              <a:rPr lang="en-US" sz="2000" dirty="0" smtClean="0"/>
              <a:t>.</a:t>
            </a:r>
            <a:br>
              <a:rPr lang="en-US" sz="2000" dirty="0" smtClean="0"/>
            </a:br>
            <a:r>
              <a:rPr lang="en-US" sz="2000" dirty="0"/>
              <a:t/>
            </a:r>
            <a:br>
              <a:rPr lang="en-US" sz="2000" dirty="0"/>
            </a:br>
            <a:r>
              <a:rPr lang="en-US" sz="2000" dirty="0"/>
              <a:t>2. Project Objective:</a:t>
            </a:r>
            <a:br>
              <a:rPr lang="en-US" sz="2000" dirty="0"/>
            </a:br>
            <a:r>
              <a:rPr lang="en-US" sz="2000" dirty="0"/>
              <a:t>A clear and specific statement of what the project aims to achieve. What problem or need is the project addressing</a:t>
            </a:r>
            <a:r>
              <a:rPr lang="en-US" sz="2000" dirty="0" smtClean="0"/>
              <a:t>?</a:t>
            </a:r>
            <a:br>
              <a:rPr lang="en-US" sz="2000" dirty="0" smtClean="0"/>
            </a:br>
            <a:r>
              <a:rPr lang="en-US" sz="2000" dirty="0"/>
              <a:t/>
            </a:r>
            <a:br>
              <a:rPr lang="en-US" sz="2000" dirty="0"/>
            </a:br>
            <a:r>
              <a:rPr lang="en-US" sz="2000" dirty="0"/>
              <a:t>3. Background:</a:t>
            </a:r>
            <a:br>
              <a:rPr lang="en-US" sz="2000" dirty="0"/>
            </a:br>
            <a:r>
              <a:rPr lang="en-US" sz="2000" dirty="0"/>
              <a:t>Context or background information that explains why the project is important. This may include relevant history, current challenges, or market conditions.</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228600" y="990602"/>
            <a:ext cx="8686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517845" y="1857375"/>
            <a:ext cx="6181725" cy="5016758"/>
          </a:xfrm>
          <a:prstGeom prst="rect">
            <a:avLst/>
          </a:prstGeom>
        </p:spPr>
        <p:txBody>
          <a:bodyPr wrap="square">
            <a:spAutoFit/>
          </a:bodyPr>
          <a:lstStyle/>
          <a:p>
            <a:r>
              <a:rPr lang="en-US" sz="2000" dirty="0" smtClean="0"/>
              <a:t>1</a:t>
            </a:r>
            <a:r>
              <a:rPr lang="en-US" sz="2000" dirty="0"/>
              <a:t>. </a:t>
            </a:r>
            <a:r>
              <a:rPr lang="en-US" sz="2000" b="1" dirty="0"/>
              <a:t>Define the Project’s Purpose:</a:t>
            </a:r>
            <a:endParaRPr lang="en-US" sz="2000" dirty="0"/>
          </a:p>
          <a:p>
            <a:pPr>
              <a:buFont typeface="Arial" panose="020B0604020202020204" pitchFamily="34" charset="0"/>
              <a:buChar char="•"/>
            </a:pPr>
            <a:r>
              <a:rPr lang="en-US" sz="2000" dirty="0"/>
              <a:t>Understand the primary goal of the project. What problem is it solving or what need is it fulfilling?</a:t>
            </a:r>
          </a:p>
          <a:p>
            <a:r>
              <a:rPr lang="en-US" sz="2000" dirty="0" smtClean="0"/>
              <a:t>2</a:t>
            </a:r>
            <a:r>
              <a:rPr lang="en-US" sz="2000" dirty="0"/>
              <a:t>. </a:t>
            </a:r>
            <a:r>
              <a:rPr lang="en-US" sz="2000" b="1" dirty="0"/>
              <a:t>Analyze Stakeholder Impact:</a:t>
            </a:r>
            <a:endParaRPr lang="en-US" sz="2000" dirty="0"/>
          </a:p>
          <a:p>
            <a:pPr>
              <a:buFont typeface="Arial" panose="020B0604020202020204" pitchFamily="34" charset="0"/>
              <a:buChar char="•"/>
            </a:pPr>
            <a:r>
              <a:rPr lang="en-US" sz="2000" dirty="0"/>
              <a:t>Identify stakeholders who are directly affected by the project’s outcome. This includes those who will use the product, service, or system on a regular basis.</a:t>
            </a:r>
          </a:p>
          <a:p>
            <a:r>
              <a:rPr lang="en-US" sz="2000" dirty="0" smtClean="0"/>
              <a:t>3</a:t>
            </a:r>
            <a:r>
              <a:rPr lang="en-US" sz="2000" dirty="0"/>
              <a:t>. </a:t>
            </a:r>
            <a:r>
              <a:rPr lang="en-US" sz="2000" b="1" dirty="0"/>
              <a:t>Consider Different User Groups:</a:t>
            </a:r>
            <a:endParaRPr lang="en-US" sz="2000" dirty="0"/>
          </a:p>
          <a:p>
            <a:pPr>
              <a:buFont typeface="Arial" panose="020B0604020202020204" pitchFamily="34" charset="0"/>
              <a:buChar char="•"/>
            </a:pPr>
            <a:r>
              <a:rPr lang="en-US" sz="2000" b="1" dirty="0"/>
              <a:t>Primary Users:</a:t>
            </a:r>
            <a:r>
              <a:rPr lang="en-US" sz="2000" dirty="0"/>
              <a:t> Those who will use the system or product most frequently.</a:t>
            </a:r>
          </a:p>
          <a:p>
            <a:pPr>
              <a:buFont typeface="Arial" panose="020B0604020202020204" pitchFamily="34" charset="0"/>
              <a:buChar char="•"/>
            </a:pPr>
            <a:r>
              <a:rPr lang="en-US" sz="2000" b="1" dirty="0"/>
              <a:t>Secondary Users:</a:t>
            </a:r>
            <a:r>
              <a:rPr lang="en-US" sz="2000" dirty="0"/>
              <a:t> Those who may interact with the system or product occasionally or indirectly benefit from it.</a:t>
            </a:r>
          </a:p>
          <a:p>
            <a:pPr>
              <a:buFont typeface="Arial" panose="020B0604020202020204" pitchFamily="34" charset="0"/>
              <a:buChar char="•"/>
            </a:pPr>
            <a:r>
              <a:rPr lang="en-US" sz="2000" b="1" dirty="0"/>
              <a:t>Tertiary Users:</a:t>
            </a:r>
            <a:r>
              <a:rPr lang="en-US" sz="2000" dirty="0"/>
              <a:t> Those who might be impacted by the project’s outcomes but do not use the product or system directly.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151" y="1905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819400" y="1208201"/>
            <a:ext cx="6467475" cy="4445448"/>
          </a:xfrm>
          <a:prstGeom prst="rect">
            <a:avLst/>
          </a:prstGeom>
        </p:spPr>
        <p:txBody>
          <a:bodyPr vert="horz" wrap="square" lIns="0" tIns="13335" rIns="0" bIns="0" rtlCol="0">
            <a:spAutoFit/>
          </a:bodyPr>
          <a:lstStyle/>
          <a:p>
            <a:r>
              <a:rPr lang="en-US" sz="1800" b="0" dirty="0" smtClean="0"/>
              <a:t>1</a:t>
            </a:r>
            <a:r>
              <a:rPr lang="en-US" sz="1800" b="0" dirty="0"/>
              <a:t>. Solution Overview:</a:t>
            </a:r>
            <a:br>
              <a:rPr lang="en-US" sz="1800" b="0" dirty="0"/>
            </a:br>
            <a:r>
              <a:rPr lang="en-US" sz="1800" b="0" dirty="0"/>
              <a:t>Briefly describe what the solution is, including its key features or components. This should provide a clear understanding of what the solution entails.</a:t>
            </a:r>
            <a:br>
              <a:rPr lang="en-US" sz="1800" b="0" dirty="0"/>
            </a:br>
            <a:r>
              <a:rPr lang="en-US" sz="1800" b="0" dirty="0" smtClean="0"/>
              <a:t>2</a:t>
            </a:r>
            <a:r>
              <a:rPr lang="en-US" sz="1800" b="0" dirty="0"/>
              <a:t>. Key Features and Functionality:</a:t>
            </a:r>
            <a:br>
              <a:rPr lang="en-US" sz="1800" b="0" dirty="0"/>
            </a:br>
            <a:r>
              <a:rPr lang="en-US" sz="1800" b="0" dirty="0"/>
              <a:t>Detail the main features of the solution and how they address the specific needs or problems of the end users. Include any unique aspects that differentiate it from other solutions.</a:t>
            </a:r>
            <a:br>
              <a:rPr lang="en-US" sz="1800" b="0" dirty="0"/>
            </a:br>
            <a:r>
              <a:rPr lang="en-US" sz="1800" b="0" dirty="0" smtClean="0"/>
              <a:t>3</a:t>
            </a:r>
            <a:r>
              <a:rPr lang="en-US" sz="1800" b="0" dirty="0"/>
              <a:t>. Technology and Approach:</a:t>
            </a:r>
            <a:br>
              <a:rPr lang="en-US" sz="1800" b="0" dirty="0"/>
            </a:br>
            <a:r>
              <a:rPr lang="en-US" sz="1800" b="0" dirty="0"/>
              <a:t>Explain the technology or methodology used to develop the solution. This could include software, hardware, processes, or a combination.</a:t>
            </a:r>
            <a:br>
              <a:rPr lang="en-US" sz="1800" b="0" dirty="0"/>
            </a:br>
            <a:r>
              <a:rPr lang="en-US" sz="1800" b="0" dirty="0" smtClean="0"/>
              <a:t>4</a:t>
            </a:r>
            <a:r>
              <a:rPr lang="en-US" sz="1800" b="0" dirty="0"/>
              <a:t>. Implementation Plan:</a:t>
            </a:r>
            <a:br>
              <a:rPr lang="en-US" sz="1800" b="0" dirty="0"/>
            </a:br>
            <a:r>
              <a:rPr lang="en-US" sz="1800" b="0" dirty="0"/>
              <a:t>Provide a high-level overview of how the solution will be implemented. This includes any necessary steps, timelines, and resources.</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flipH="1">
            <a:off x="84365" y="220173"/>
            <a:ext cx="6324602" cy="461665"/>
          </a:xfrm>
          <a:prstGeom prst="rect">
            <a:avLst/>
          </a:prstGeom>
        </p:spPr>
        <p:txBody>
          <a:bodyPr wrap="square">
            <a:spAutoFit/>
          </a:bodyPr>
          <a:lstStyle/>
          <a:p>
            <a:r>
              <a:rPr lang="en-US" sz="2400" b="1" dirty="0"/>
              <a:t>OUR SOLUTION AND ITS VALUE PROPOSITION</a:t>
            </a:r>
            <a:endParaRPr lang="en-IN"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914400" y="1524000"/>
            <a:ext cx="6096000" cy="3785652"/>
          </a:xfrm>
          <a:prstGeom prst="rect">
            <a:avLst/>
          </a:prstGeom>
        </p:spPr>
        <p:txBody>
          <a:bodyPr>
            <a:spAutoFit/>
          </a:bodyPr>
          <a:lstStyle/>
          <a:p>
            <a:r>
              <a:rPr lang="en-US" sz="2000" b="1" dirty="0"/>
              <a:t>1. Dataset Title:</a:t>
            </a:r>
            <a:endParaRPr lang="en-US" sz="2000" dirty="0"/>
          </a:p>
          <a:p>
            <a:pPr>
              <a:buFont typeface="Arial" panose="020B0604020202020204" pitchFamily="34" charset="0"/>
              <a:buChar char="•"/>
            </a:pPr>
            <a:r>
              <a:rPr lang="en-US" sz="2000" dirty="0"/>
              <a:t>A clear and descriptive name for the dataset.</a:t>
            </a:r>
          </a:p>
          <a:p>
            <a:r>
              <a:rPr lang="en-US" sz="2000" b="1" dirty="0"/>
              <a:t>2. Dataset Overview:</a:t>
            </a:r>
            <a:endParaRPr lang="en-US" sz="2000" dirty="0"/>
          </a:p>
          <a:p>
            <a:pPr>
              <a:buFont typeface="Arial" panose="020B0604020202020204" pitchFamily="34" charset="0"/>
              <a:buChar char="•"/>
            </a:pPr>
            <a:r>
              <a:rPr lang="en-US" sz="2000" dirty="0"/>
              <a:t>A brief summary of what the dataset represents and its purpose.</a:t>
            </a:r>
          </a:p>
          <a:p>
            <a:r>
              <a:rPr lang="en-US" sz="2000" b="1" dirty="0"/>
              <a:t>3. Data Source:</a:t>
            </a:r>
            <a:endParaRPr lang="en-US" sz="2000" dirty="0"/>
          </a:p>
          <a:p>
            <a:pPr>
              <a:buFont typeface="Arial" panose="020B0604020202020204" pitchFamily="34" charset="0"/>
              <a:buChar char="•"/>
            </a:pPr>
            <a:r>
              <a:rPr lang="en-US" sz="2000" dirty="0"/>
              <a:t>Where the data comes from, including any relevant details about the origin, collection methods, or organization responsible for the data.</a:t>
            </a:r>
          </a:p>
          <a:p>
            <a:r>
              <a:rPr lang="en-US" sz="2000" b="1" dirty="0"/>
              <a:t>4. Data Collection Method:</a:t>
            </a:r>
            <a:endParaRPr lang="en-US" sz="2000" dirty="0"/>
          </a:p>
          <a:p>
            <a:pPr>
              <a:buFont typeface="Arial" panose="020B0604020202020204" pitchFamily="34" charset="0"/>
              <a:buChar char="•"/>
            </a:pPr>
            <a:r>
              <a:rPr lang="en-US" sz="2000" dirty="0"/>
              <a:t>How the data was collected, including the tools or methods used (e.g., surveys, sensors, web scraping).</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963612" y="651306"/>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438400" y="1604274"/>
            <a:ext cx="7924800" cy="4278094"/>
          </a:xfrm>
          <a:prstGeom prst="rect">
            <a:avLst/>
          </a:prstGeom>
          <a:noFill/>
        </p:spPr>
        <p:txBody>
          <a:bodyPr wrap="square" rtlCol="0">
            <a:spAutoFit/>
          </a:bodyPr>
          <a:lstStyle/>
          <a:p>
            <a:r>
              <a:rPr lang="en-US" sz="1600" dirty="0" smtClean="0"/>
              <a:t>1</a:t>
            </a:r>
            <a:r>
              <a:rPr lang="en-US" sz="1600" dirty="0"/>
              <a:t>. </a:t>
            </a:r>
            <a:r>
              <a:rPr lang="en-US" sz="1600" b="1" dirty="0"/>
              <a:t>Unique Selling Points (USPs):</a:t>
            </a:r>
            <a:endParaRPr lang="en-US" sz="1600" dirty="0"/>
          </a:p>
          <a:p>
            <a:r>
              <a:rPr lang="en-US" sz="1600" b="1" dirty="0"/>
              <a:t>Innovative Features:</a:t>
            </a:r>
            <a:r>
              <a:rPr lang="en-US" sz="1600" dirty="0"/>
              <a:t> What are the standout features that differentiate your solution from others? These could be technological advancements, novel functionalities, or groundbreaking approaches.</a:t>
            </a:r>
          </a:p>
          <a:p>
            <a:r>
              <a:rPr lang="en-US" sz="1600" b="1" dirty="0"/>
              <a:t>Exceptional Performance:</a:t>
            </a:r>
            <a:r>
              <a:rPr lang="en-US" sz="1600" dirty="0"/>
              <a:t> How does your solution outperform competitors in terms of speed, efficiency, or reliability</a:t>
            </a:r>
            <a:r>
              <a:rPr lang="en-US" sz="1600" dirty="0" smtClean="0"/>
              <a:t>?</a:t>
            </a:r>
            <a:endParaRPr lang="en-US" sz="1600" dirty="0"/>
          </a:p>
          <a:p>
            <a:r>
              <a:rPr lang="en-US" sz="1600" dirty="0" smtClean="0"/>
              <a:t>2</a:t>
            </a:r>
            <a:r>
              <a:rPr lang="en-US" sz="1600" dirty="0"/>
              <a:t>. </a:t>
            </a:r>
            <a:r>
              <a:rPr lang="en-US" sz="1600" b="1" dirty="0"/>
              <a:t>Transformative Benefits:</a:t>
            </a:r>
            <a:endParaRPr lang="en-US" sz="1600" dirty="0"/>
          </a:p>
          <a:p>
            <a:r>
              <a:rPr lang="en-US" sz="1600" b="1" dirty="0"/>
              <a:t>Game-Changing Impact:</a:t>
            </a:r>
            <a:r>
              <a:rPr lang="en-US" sz="1600" dirty="0"/>
              <a:t> Describe how your solution creates a significant positive change or solves a major problem in a way that hasn't been done before.</a:t>
            </a:r>
          </a:p>
          <a:p>
            <a:r>
              <a:rPr lang="en-US" sz="1600" b="1" dirty="0"/>
              <a:t>User Experience:</a:t>
            </a:r>
            <a:r>
              <a:rPr lang="en-US" sz="1600" dirty="0"/>
              <a:t> Highlight any aspects that enhance the user experience significantly, such as intuitive design, ease of use, or exceptional customer support.</a:t>
            </a:r>
          </a:p>
          <a:p>
            <a:r>
              <a:rPr lang="en-US" sz="1600" dirty="0" smtClean="0"/>
              <a:t>3</a:t>
            </a:r>
            <a:r>
              <a:rPr lang="en-US" sz="1600" dirty="0"/>
              <a:t>. </a:t>
            </a:r>
            <a:r>
              <a:rPr lang="en-US" sz="1600" b="1" dirty="0"/>
              <a:t>Quantifiable Results:</a:t>
            </a:r>
            <a:endParaRPr lang="en-US" sz="1600" dirty="0"/>
          </a:p>
          <a:p>
            <a:r>
              <a:rPr lang="en-US" sz="1600" b="1" dirty="0"/>
              <a:t>Measurable Improvements:</a:t>
            </a:r>
            <a:r>
              <a:rPr lang="en-US" sz="1600" dirty="0"/>
              <a:t> Provide concrete data or statistics that demonstrate the effectiveness of your solution. For example, cost savings, increased productivity, or enhanced accuracy.</a:t>
            </a:r>
          </a:p>
          <a:p>
            <a:r>
              <a:rPr lang="en-US" sz="1600" b="1" dirty="0"/>
              <a:t>Success Stories:</a:t>
            </a:r>
            <a:r>
              <a:rPr lang="en-US" sz="1600" dirty="0"/>
              <a:t> Share case studies or testimonials that showcase successful implementations and positive feedback from users.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213</TotalTime>
  <Words>922</Words>
  <Application>Microsoft Office PowerPoint</Application>
  <PresentationFormat>Widescreen</PresentationFormat>
  <Paragraphs>155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   1. Project Title: A concise and descriptive name for the project.  2. Project Objective: A clear and specific statement of what the project aims to achieve. What problem or need is the project addressing?  3. Background: Context or background information that explains why the project is important. This may include relevant history, current challenges, or market conditions.</vt:lpstr>
      <vt:lpstr>WHO ARE THE END USERS?</vt:lpstr>
      <vt:lpstr>1. Solution Overview: Briefly describe what the solution is, including its key features or components. This should provide a clear understanding of what the solution entails. 2. Key Features and Functionality: Detail the main features of the solution and how they address the specific needs or problems of the end users. Include any unique aspects that differentiate it from other solutions. 3. Technology and Approach: Explain the technology or methodology used to develop the solution. This could include software, hardware, processes, or a combination. 4. Implementation Plan: Provide a high-level overview of how the solution will be implemented. This includes any necessary steps, timelines, and resources.</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Microsoft account</cp:lastModifiedBy>
  <cp:revision>16</cp:revision>
  <dcterms:created xsi:type="dcterms:W3CDTF">2024-03-29T15:07:22Z</dcterms:created>
  <dcterms:modified xsi:type="dcterms:W3CDTF">2024-08-29T13:24:53Z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