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2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7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6" name="Holder 3"/>
          <p:cNvSpPr>
            <a:spLocks noGrp="1"/>
          </p:cNvSpPr>
          <p:nvPr>
            <p:ph type="body" idx="1"/>
          </p:nvPr>
        </p:nvSpPr>
        <p:spPr/>
        <p:txBody>
          <a:bodyPr bIns="0" lIns="0" rIns="0" tIns="0"/>
          <a:p/>
        </p:txBody>
      </p:sp>
      <p:sp>
        <p:nvSpPr>
          <p:cNvPr id="10487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altLang="en-IN" dirty="0" sz="2400" lang="en-US"/>
              <a:t>T</a:t>
            </a:r>
            <a:r>
              <a:rPr altLang="en-IN" dirty="0" sz="2400" lang="en-US"/>
              <a:t>a</a:t>
            </a:r>
            <a:r>
              <a:rPr altLang="en-IN" dirty="0" sz="2400" lang="en-US"/>
              <a:t>m</a:t>
            </a:r>
            <a:r>
              <a:rPr altLang="en-IN" dirty="0" sz="2400" lang="en-US"/>
              <a:t>i</a:t>
            </a:r>
            <a:r>
              <a:rPr altLang="en-IN" dirty="0" sz="2400" lang="en-US"/>
              <a:t>l</a:t>
            </a:r>
            <a:r>
              <a:rPr altLang="en-IN" dirty="0" sz="2400" lang="en-US"/>
              <a:t>v</a:t>
            </a:r>
            <a:r>
              <a:rPr altLang="en-IN" dirty="0" sz="2400" lang="en-US"/>
              <a:t>a</a:t>
            </a:r>
            <a:r>
              <a:rPr altLang="en-IN" dirty="0" sz="2400" lang="en-US"/>
              <a:t>n</a:t>
            </a:r>
            <a:r>
              <a:rPr altLang="en-IN" dirty="0" sz="2400" lang="en-US"/>
              <a:t>a</a:t>
            </a:r>
            <a:r>
              <a:rPr altLang="en-IN" dirty="0" sz="2400" lang="en-US"/>
              <a:t>n</a:t>
            </a:r>
            <a:r>
              <a:rPr altLang="en-IN" dirty="0" sz="2400" lang="en-US"/>
              <a:t>.</a:t>
            </a:r>
            <a:r>
              <a:rPr altLang="en-IN" dirty="0" sz="2400" lang="en-US"/>
              <a:t>K</a:t>
            </a:r>
            <a:endParaRPr dirty="0" sz="2400" lang="en-US"/>
          </a:p>
          <a:p>
            <a:r>
              <a:rPr dirty="0" sz="2400" lang="en-US"/>
              <a:t>REGISTER NO:</a:t>
            </a:r>
            <a:r>
              <a:rPr dirty="0" sz="2400" lang="en-IN"/>
              <a:t>4222000</a:t>
            </a:r>
            <a:r>
              <a:rPr altLang="en-IN" dirty="0" sz="2400" lang="en-US"/>
              <a:t>6</a:t>
            </a:r>
            <a:r>
              <a:rPr altLang="en-IN" dirty="0" sz="2400" lang="en-US"/>
              <a:t>6</a:t>
            </a:r>
            <a:r>
              <a:rPr altLang="en-IN" dirty="0" sz="2400" lang="en-US"/>
              <a:t> </a:t>
            </a:r>
            <a:r>
              <a:rPr dirty="0" sz="2400" lang="en-IN"/>
              <a:t>( asunm1104222000</a:t>
            </a:r>
            <a:r>
              <a:rPr altLang="en-IN" dirty="0" sz="2400" lang="en-US"/>
              <a:t>6</a:t>
            </a:r>
            <a:r>
              <a:rPr altLang="en-IN" dirty="0" sz="2400" lang="en-US"/>
              <a:t>6</a:t>
            </a:r>
            <a:r>
              <a:rPr altLang="en-IN" dirty="0" sz="2400" lang="en-US"/>
              <a:t> </a:t>
            </a:r>
            <a:r>
              <a:rPr dirty="0" sz="2400" lang="en-IN"/>
              <a:t>)</a:t>
            </a:r>
            <a:endParaRPr dirty="0" sz="2400" lang="en-US"/>
          </a:p>
          <a:p>
            <a:r>
              <a:rPr dirty="0" sz="2400" lang="en-US"/>
              <a:t>DEPARTMENT:</a:t>
            </a:r>
            <a:r>
              <a:rPr dirty="0" sz="2400" lang="en-IN"/>
              <a:t>B.Com INFORMATION SYSTEM MANAGEMENT </a:t>
            </a:r>
            <a:endParaRPr dirty="0" sz="2400" lang="en-US"/>
          </a:p>
          <a:p>
            <a:r>
              <a:rPr dirty="0" sz="2400" lang="en-US"/>
              <a:t>COLLEGE</a:t>
            </a:r>
            <a:r>
              <a:rPr dirty="0" sz="2400" lang="en-IN"/>
              <a:t>: DRBCCC HINDU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48267" y="1642533"/>
            <a:ext cx="8720666" cy="4892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lang="en-US">
                <a:ea typeface="+mn-lt"/>
                <a:cs typeface="+mn-lt"/>
              </a:rPr>
              <a:t>Data Preparation</a:t>
            </a:r>
            <a:endParaRPr lang="en-US"/>
          </a:p>
          <a:p>
            <a:pPr indent="-342900" marL="342900">
              <a:buFont typeface="Arial"/>
              <a:buChar char="•"/>
            </a:pPr>
            <a:r>
              <a:rPr b="1" lang="en-US">
                <a:ea typeface="+mn-lt"/>
                <a:cs typeface="+mn-lt"/>
              </a:rPr>
              <a:t>Data Cleaning</a:t>
            </a:r>
            <a:endParaRPr lang="en-US">
              <a:ea typeface="Calibri"/>
              <a:cs typeface="Calibri"/>
            </a:endParaRPr>
          </a:p>
          <a:p>
            <a:pPr indent="-342900" marL="342900">
              <a:buFont typeface="Arial"/>
              <a:buChar char="•"/>
            </a:pPr>
            <a:r>
              <a:rPr b="1" lang="en-US">
                <a:ea typeface="+mn-lt"/>
                <a:cs typeface="+mn-lt"/>
              </a:rPr>
              <a:t>Data Transformation</a:t>
            </a:r>
            <a:endParaRPr b="1" lang="en-US">
              <a:ea typeface="Calibri"/>
              <a:cs typeface="Calibri"/>
            </a:endParaRPr>
          </a:p>
          <a:p>
            <a:r>
              <a:rPr b="1" lang="en-US">
                <a:ea typeface="+mn-lt"/>
                <a:cs typeface="+mn-lt"/>
              </a:rPr>
              <a:t>Chart and Diagram Types</a:t>
            </a:r>
            <a:r>
              <a:rPr lang="en-US">
                <a:ea typeface="+mn-lt"/>
                <a:cs typeface="+mn-lt"/>
              </a:rPr>
              <a:t>:</a:t>
            </a:r>
            <a:endParaRPr lang="en-US"/>
          </a:p>
          <a:p>
            <a:pPr indent="-285750" marL="285750">
              <a:buFont typeface="Arial"/>
              <a:buChar char="•"/>
            </a:pPr>
            <a:r>
              <a:rPr b="1" lang="en-US">
                <a:ea typeface="+mn-lt"/>
                <a:cs typeface="+mn-lt"/>
              </a:rPr>
              <a:t>Bar Charts</a:t>
            </a:r>
            <a:endParaRPr lang="en-US"/>
          </a:p>
          <a:p>
            <a:pPr indent="-285750" marL="285750">
              <a:buFont typeface="Arial"/>
              <a:buChar char="•"/>
            </a:pPr>
            <a:r>
              <a:rPr lang="en-US">
                <a:ea typeface="+mn-lt"/>
                <a:cs typeface="+mn-lt"/>
              </a:rPr>
              <a:t>Column Charts</a:t>
            </a:r>
            <a:endParaRPr b="1" lang="en-US">
              <a:ea typeface="Calibri"/>
              <a:cs typeface="Calibri"/>
            </a:endParaRPr>
          </a:p>
          <a:p>
            <a:pPr indent="-285750" marL="285750">
              <a:buFont typeface="Arial"/>
              <a:buChar char="•"/>
            </a:pPr>
            <a:r>
              <a:rPr lang="en-US">
                <a:ea typeface="+mn-lt"/>
                <a:cs typeface="+mn-lt"/>
              </a:rPr>
              <a:t>Stacked Bar Charts</a:t>
            </a:r>
            <a:endParaRPr lang="en-US">
              <a:ea typeface="Calibri"/>
              <a:cs typeface="Calibri"/>
            </a:endParaRPr>
          </a:p>
          <a:p>
            <a:pPr indent="-285750" marL="285750">
              <a:buFont typeface="Arial"/>
              <a:buChar char="•"/>
            </a:pPr>
            <a:r>
              <a:rPr lang="en-US">
                <a:ea typeface="+mn-lt"/>
                <a:cs typeface="+mn-lt"/>
              </a:rPr>
              <a:t>Grouped Bar Charts</a:t>
            </a:r>
          </a:p>
          <a:p>
            <a:r>
              <a:rPr b="1" lang="en-US">
                <a:ea typeface="+mn-lt"/>
                <a:cs typeface="+mn-lt"/>
              </a:rPr>
              <a:t>Validation and Refinement</a:t>
            </a:r>
            <a:r>
              <a:rPr lang="en-US">
                <a:ea typeface="+mn-lt"/>
                <a:cs typeface="+mn-lt"/>
              </a:rPr>
              <a:t>:</a:t>
            </a:r>
            <a:endParaRPr lang="en-US"/>
          </a:p>
          <a:p>
            <a:pPr indent="-285750" marL="285750">
              <a:buFont typeface="Arial"/>
              <a:buChar char="•"/>
            </a:pPr>
            <a:r>
              <a:rPr b="1" lang="en-US">
                <a:ea typeface="+mn-lt"/>
                <a:cs typeface="+mn-lt"/>
              </a:rPr>
              <a:t>Accuracy Check</a:t>
            </a:r>
            <a:endParaRPr lang="en-US"/>
          </a:p>
          <a:p>
            <a:pPr indent="-285750" marL="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indent="-285750" marL="285750">
              <a:buFont typeface="Arial"/>
              <a:buChar char="•"/>
            </a:pPr>
            <a:r>
              <a:rPr lang="en-US">
                <a:ea typeface="+mn-lt"/>
                <a:cs typeface="+mn-lt"/>
              </a:rPr>
              <a:t>Software Options</a:t>
            </a:r>
            <a:endParaRPr lang="en-US">
              <a:ea typeface="Calibri"/>
              <a:cs typeface="Calibri"/>
            </a:endParaRPr>
          </a:p>
          <a:p>
            <a:pPr indent="-285750" marL="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b="1" lang="en-US">
              <a:ea typeface="Calibri"/>
              <a:cs typeface="Calibri"/>
            </a:endParaRPr>
          </a:p>
          <a:p>
            <a:endParaRPr b="1" lang="en-US">
              <a:ea typeface="Calibri"/>
              <a:cs typeface="Calibri"/>
            </a:endParaRPr>
          </a:p>
          <a:p>
            <a:pPr indent="-342900" marL="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descr="A pie chart with a number of dots  Description automatically generated"/>
          <p:cNvPicPr>
            <a:picLocks noChangeAspect="1"/>
          </p:cNvPicPr>
          <p:nvPr/>
        </p:nvPicPr>
        <p:blipFill>
          <a:blip xmlns:r="http://schemas.openxmlformats.org/officeDocument/2006/relationships" r:embed="rId2"/>
          <a:stretch>
            <a:fillRect/>
          </a:stretch>
        </p:blipFill>
        <p:spPr>
          <a:xfrm>
            <a:off x="1670739" y="1447891"/>
            <a:ext cx="7010219" cy="437916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70" name="Picture 7" descr="A graph with blue squares  Description automatically generated"/>
          <p:cNvPicPr>
            <a:picLocks noChangeAspect="1"/>
          </p:cNvPicPr>
          <p:nvPr/>
        </p:nvPicPr>
        <p:blipFill>
          <a:blip xmlns:r="http://schemas.openxmlformats.org/officeDocument/2006/relationships" r:embed="rId2"/>
          <a:stretch>
            <a:fillRect/>
          </a:stretch>
        </p:blipFill>
        <p:spPr>
          <a:xfrm>
            <a:off x="1694641" y="1495605"/>
            <a:ext cx="6301057" cy="38667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2" name="Picture 1" descr="A pie chart with colorful circles  Description automatically generated"/>
          <p:cNvPicPr>
            <a:picLocks noChangeAspect="1"/>
          </p:cNvPicPr>
          <p:nvPr/>
        </p:nvPicPr>
        <p:blipFill>
          <a:blip xmlns:r="http://schemas.openxmlformats.org/officeDocument/2006/relationships" r:embed="rId2"/>
          <a:stretch>
            <a:fillRect/>
          </a:stretch>
        </p:blipFill>
        <p:spPr>
          <a:xfrm>
            <a:off x="1469007" y="1457145"/>
            <a:ext cx="6982364" cy="434627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pic>
        <p:nvPicPr>
          <p:cNvPr id="2097174" name="Picture 7" descr="A pie chart with text  Description automatically generated"/>
          <p:cNvPicPr>
            <a:picLocks noChangeAspect="1"/>
          </p:cNvPicPr>
          <p:nvPr/>
        </p:nvPicPr>
        <p:blipFill>
          <a:blip xmlns:r="http://schemas.openxmlformats.org/officeDocument/2006/relationships" r:embed="rId2"/>
          <a:stretch>
            <a:fillRect/>
          </a:stretch>
        </p:blipFill>
        <p:spPr>
          <a:xfrm>
            <a:off x="1468558" y="1442499"/>
            <a:ext cx="7414582" cy="454809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TextBox 2"/>
          <p:cNvSpPr txBox="1"/>
          <p:nvPr/>
        </p:nvSpPr>
        <p:spPr>
          <a:xfrm>
            <a:off x="643466" y="1642533"/>
            <a:ext cx="8890000" cy="26060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223913"/>
            <a:ext cx="8593228" cy="1412240"/>
          </a:xfrm>
          <a:prstGeom prst="rect"/>
          <a:noFill/>
        </p:spPr>
        <p:txBody>
          <a:bodyPr anchor="t" bIns="45720" lIns="91440" rIns="91440" rtlCol="0" tIns="45720" wrap="square">
            <a:spAutoFit/>
          </a:bodyPr>
          <a:p>
            <a:r>
              <a:rPr b="1" sz="4400" lang="en-US">
                <a:solidFill>
                  <a:srgbClr val="0F0F0F"/>
                </a:solidFill>
                <a:latin typeface="Times New Roman"/>
                <a:cs typeface="Times New Roman"/>
              </a:rPr>
              <a:t>Making Charts and Bar diagrams</a:t>
            </a:r>
            <a:endParaRPr sz="2800" lang="en-IN">
              <a:solidFill>
                <a:srgbClr val="7030A0"/>
              </a:solidFill>
              <a:latin typeface="Times New Roman"/>
              <a:cs typeface="Times New Roman"/>
            </a:endParaRPr>
          </a:p>
          <a:p>
            <a:r>
              <a:rPr b="1" sz="4400" lang="en-US">
                <a:solidFill>
                  <a:srgbClr val="0F0F0F"/>
                </a:solidFill>
                <a:latin typeface="Times New Roman"/>
                <a:cs typeface="Times New Roman"/>
              </a:rPr>
              <a:t> using Excel</a:t>
            </a:r>
            <a:endParaRPr sz="2800" lang="en-IN">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0"/>
          <p:cNvSpPr txBox="1"/>
          <p:nvPr/>
        </p:nvSpPr>
        <p:spPr>
          <a:xfrm>
            <a:off x="751749" y="1695449"/>
            <a:ext cx="7239726" cy="4701540"/>
          </a:xfrm>
          <a:prstGeom prst="rect"/>
          <a:noFill/>
        </p:spPr>
        <p:txBody>
          <a:bodyPr anchor="t" bIns="45720" lIns="91440" rIns="91440" tIns="45720" wrap="square">
            <a:spAutoFit/>
          </a:bodyPr>
          <a:p>
            <a:r>
              <a:rPr sz="2800" lang="en-US">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sz="2800" lang="en-US">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829733" y="2065867"/>
            <a:ext cx="7840133" cy="3291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lang="en-US">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06372" y="1699932"/>
            <a:ext cx="5566913" cy="3952240"/>
          </a:xfrm>
          <a:prstGeom prst="rect"/>
          <a:noFill/>
        </p:spPr>
        <p:txBody>
          <a:bodyPr anchor="t" bIns="45720" lIns="91440" rIns="91440" rtlCol="0" tIns="45720" wrap="square">
            <a:spAutoFit/>
          </a:bodyPr>
          <a:p>
            <a:pPr indent="-457200" marL="457200">
              <a:buFont typeface="Arial"/>
              <a:buChar char="•"/>
            </a:pPr>
            <a:r>
              <a:rPr sz="3200" lang="en-IN">
                <a:ea typeface="+mn-lt"/>
                <a:cs typeface="+mn-lt"/>
              </a:rPr>
              <a:t>Business Analysts</a:t>
            </a:r>
            <a:r>
              <a:rPr sz="3200" lang="en-IN"/>
              <a:t> </a:t>
            </a:r>
          </a:p>
          <a:p>
            <a:pPr indent="-457200" marL="457200">
              <a:buFont typeface="Arial"/>
              <a:buChar char="•"/>
            </a:pPr>
            <a:r>
              <a:rPr sz="3200" lang="en-IN">
                <a:ea typeface="+mn-lt"/>
                <a:cs typeface="+mn-lt"/>
              </a:rPr>
              <a:t>Managers and Executives</a:t>
            </a:r>
          </a:p>
          <a:p>
            <a:pPr indent="-457200" marL="457200">
              <a:buFont typeface="Arial"/>
              <a:buChar char="•"/>
            </a:pPr>
            <a:r>
              <a:rPr sz="3200" lang="en-IN">
                <a:ea typeface="+mn-lt"/>
                <a:cs typeface="+mn-lt"/>
              </a:rPr>
              <a:t>Sales and Marketing Teams</a:t>
            </a:r>
          </a:p>
          <a:p>
            <a:pPr indent="-457200" marL="457200">
              <a:buFont typeface="Arial"/>
              <a:buChar char="•"/>
            </a:pPr>
            <a:r>
              <a:rPr sz="3200" lang="en-IN">
                <a:ea typeface="+mn-lt"/>
                <a:cs typeface="+mn-lt"/>
              </a:rPr>
              <a:t>Financial Analysts</a:t>
            </a:r>
          </a:p>
          <a:p>
            <a:pPr indent="-457200" marL="457200">
              <a:buFont typeface="Arial"/>
              <a:buChar char="•"/>
            </a:pPr>
            <a:r>
              <a:rPr sz="3200" lang="en-IN">
                <a:ea typeface="+mn-lt"/>
                <a:cs typeface="+mn-lt"/>
              </a:rPr>
              <a:t>Researchers and Academics</a:t>
            </a:r>
          </a:p>
          <a:p>
            <a:pPr indent="-457200" marL="457200">
              <a:buFont typeface="Arial"/>
              <a:buChar char="•"/>
            </a:pPr>
            <a:r>
              <a:rPr sz="3200" lang="en-IN">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040331" y="1858514"/>
            <a:ext cx="7955151" cy="47015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sz="2800" lang="en-US">
                <a:ea typeface="+mn-lt"/>
                <a:cs typeface="+mn-lt"/>
              </a:rPr>
              <a:t>Solution</a:t>
            </a:r>
            <a:r>
              <a:rPr sz="2800" lang="en-US">
                <a:ea typeface="+mn-lt"/>
                <a:cs typeface="+mn-lt"/>
              </a:rPr>
              <a:t>: Develop a user-friendly data visualization toolkit that simplifies the creation of accurate and aesthetically pleasing charts and bar diagrams.</a:t>
            </a:r>
          </a:p>
          <a:p>
            <a:r>
              <a:rPr b="1" sz="2800" lang="en-US">
                <a:ea typeface="+mn-lt"/>
                <a:cs typeface="+mn-lt"/>
              </a:rPr>
              <a:t>Value Proposition</a:t>
            </a:r>
            <a:r>
              <a:rPr sz="2800" lang="en-US">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sz="2800"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982133" y="1693333"/>
            <a:ext cx="9414933" cy="3444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Calibri"/>
                <a:cs typeface="Calibri"/>
              </a:rPr>
              <a:t>Dataset: </a:t>
            </a:r>
            <a:r>
              <a:rPr sz="2800" lang="en-US" err="1">
                <a:ea typeface="Calibri"/>
                <a:cs typeface="Calibri"/>
              </a:rPr>
              <a:t>Edunet</a:t>
            </a:r>
            <a:r>
              <a:rPr sz="2800" lang="en-US">
                <a:ea typeface="Calibri"/>
                <a:cs typeface="Calibri"/>
              </a:rPr>
              <a:t> Foundation Dashboard</a:t>
            </a:r>
          </a:p>
          <a:p>
            <a:r>
              <a:rPr sz="2800" lang="en-US">
                <a:ea typeface="Calibri"/>
                <a:cs typeface="Calibri"/>
              </a:rPr>
              <a:t>Features: 34</a:t>
            </a:r>
          </a:p>
          <a:p>
            <a:r>
              <a:rPr sz="2800" lang="en-US">
                <a:ea typeface="Calibri"/>
                <a:cs typeface="Calibri"/>
              </a:rPr>
              <a:t>Features used: 4</a:t>
            </a:r>
          </a:p>
          <a:p>
            <a:pPr indent="-342900" marL="342900">
              <a:buAutoNum type="arabicPeriod"/>
            </a:pPr>
            <a:r>
              <a:rPr sz="2800" lang="en-US">
                <a:ea typeface="Calibri"/>
                <a:cs typeface="Calibri"/>
              </a:rPr>
              <a:t>Count of Marital Status: text</a:t>
            </a:r>
          </a:p>
          <a:p>
            <a:pPr indent="-342900" marL="342900">
              <a:buAutoNum type="arabicPeriod"/>
            </a:pPr>
            <a:r>
              <a:rPr sz="2800" lang="en-US">
                <a:ea typeface="Calibri"/>
                <a:cs typeface="Calibri"/>
              </a:rPr>
              <a:t>Count of Education Field: text</a:t>
            </a:r>
          </a:p>
          <a:p>
            <a:pPr indent="-342900" marL="342900">
              <a:buAutoNum type="arabicPeriod"/>
            </a:pPr>
            <a:r>
              <a:rPr sz="2800" lang="en-US">
                <a:ea typeface="Calibri"/>
                <a:cs typeface="Calibri"/>
              </a:rPr>
              <a:t>Count of Over Time: numbers</a:t>
            </a:r>
          </a:p>
          <a:p>
            <a:pPr indent="-342900" marL="342900">
              <a:buAutoNum type="arabicPeriod"/>
            </a:pPr>
            <a:r>
              <a:rPr sz="2800" lang="en-US">
                <a:ea typeface="Calibri"/>
                <a:cs typeface="Calibri"/>
              </a:rPr>
              <a:t>Count of Job Role: text</a:t>
            </a:r>
          </a:p>
          <a:p>
            <a:endParaRPr sz="2800" lang="en-US">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89200" y="2302933"/>
            <a:ext cx="7399866" cy="28473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lang="en-US">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solai raja</cp:lastModifiedBy>
  <dcterms:created xsi:type="dcterms:W3CDTF">2024-03-28T17:07:22Z</dcterms:created>
  <dcterms:modified xsi:type="dcterms:W3CDTF">2024-09-10T07:49:00Z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ff8722a4250b4d5aa7fc8e96676e3487</vt:lpwstr>
  </property>
</Properties>
</file>