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9.png" ContentType="image/png"/>
  <Override PartName="/ppt/media/image10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9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move the slide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Noto Sans CJK SC"/>
              </a:rPr>
              <a:t>Double-tap to edit the notes format</a:t>
            </a:r>
            <a:endParaRPr b="0" lang="en-US" sz="2000" spc="-1" strike="noStrike">
              <a:latin typeface="Noto Sans CJK SC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ans CJK SC"/>
              </a:rPr>
              <a:t>&lt;header&gt;</a:t>
            </a:r>
            <a:endParaRPr b="0" lang="en-US" sz="1400" spc="-1" strike="noStrike">
              <a:latin typeface="Noto Sans CJK SC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ans CJK SC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ans CJK SC"/>
              </a:rPr>
              <a:t>&lt;date/time&gt;</a:t>
            </a:r>
            <a:endParaRPr b="0" lang="en-US" sz="1400" spc="-1" strike="noStrike">
              <a:latin typeface="Noto Sans CJK SC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ans CJK SC"/>
              </a:defRPr>
            </a:lvl1pPr>
          </a:lstStyle>
          <a:p>
            <a:r>
              <a:rPr b="0" lang="en-US" sz="1400" spc="-1" strike="noStrike">
                <a:latin typeface="Noto Sans CJK SC"/>
              </a:rPr>
              <a:t>&lt;footer&gt;</a:t>
            </a:r>
            <a:endParaRPr b="0" lang="en-US" sz="1400" spc="-1" strike="noStrike">
              <a:latin typeface="Noto Sans CJK SC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ans CJK SC"/>
              </a:defRPr>
            </a:lvl1pPr>
          </a:lstStyle>
          <a:p>
            <a:pPr algn="r">
              <a:buNone/>
            </a:pPr>
            <a:fld id="{058B3BDA-B30F-4A95-B6B6-4A626369A060}" type="slidenum">
              <a:rPr b="0" lang="en-US" sz="1400" spc="-1" strike="noStrike">
                <a:latin typeface="Noto Sans CJK SC"/>
              </a:rPr>
              <a:t>&lt;number&gt;</a:t>
            </a:fld>
            <a:endParaRPr b="0" lang="en-US" sz="1400" spc="-1" strike="noStrike">
              <a:latin typeface="Noto Sans CJK S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9E948-17F5-4D87-B864-67241651F8D2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17253-6331-4B32-B13A-D895B0522213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4123F1-4FBB-47DB-9F72-144E9B352ED7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643EE6-6EEA-471A-9C19-F87A0A86EB83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A32033-1853-49D8-B745-E20B93BD09D5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0F164C-F195-410B-966D-904735CE581E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40ABE4-1007-4AC6-ABE7-86AAB12B7F74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2EB215-121E-49A1-A6B7-DA62D4C9E5BD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SC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ans CJK S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D6B18F-768B-4747-8C26-47F351698F16}" type="slidenum">
              <a:rPr b="0" lang="en-US" sz="1200" spc="-1" strike="noStrike">
                <a:latin typeface="Noto Sans CJK SC"/>
              </a:rPr>
              <a:t>&lt;number&gt;</a:t>
            </a:fld>
            <a:endParaRPr b="0" lang="en-US" sz="1200" spc="-1" strike="noStrike">
              <a:latin typeface="Noto Sans CJK SC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SC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tarSymbo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tarSymbo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 0"/>
          <p:cNvSpPr/>
          <p:nvPr/>
        </p:nvSpPr>
        <p:spPr>
          <a:xfrm>
            <a:off x="572040" y="339480"/>
            <a:ext cx="59468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buNone/>
              <a:tabLst>
                <a:tab algn="l" pos="0"/>
              </a:tabLst>
            </a:pPr>
            <a:r>
              <a:rPr b="1" lang="en-US" sz="2400" spc="-75" strike="noStrike">
                <a:solidFill>
                  <a:srgbClr val="000000"/>
                </a:solidFill>
                <a:latin typeface="Inter Bold"/>
                <a:ea typeface="Inter Bold"/>
              </a:rPr>
              <a:t>Supermarket System Project Presentation</a:t>
            </a:r>
            <a:endParaRPr b="0" lang="en-US" sz="2400" spc="-1" strike="noStrike">
              <a:latin typeface="Noto Sans CJK SC"/>
            </a:endParaRPr>
          </a:p>
        </p:txBody>
      </p:sp>
      <p:sp>
        <p:nvSpPr>
          <p:cNvPr id="380" name="Text 1"/>
          <p:cNvSpPr/>
          <p:nvPr/>
        </p:nvSpPr>
        <p:spPr>
          <a:xfrm>
            <a:off x="572040" y="972000"/>
            <a:ext cx="13485960" cy="1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1" name="Image 0" descr="preencoded.png"/>
          <p:cNvPicPr/>
          <p:nvPr/>
        </p:nvPicPr>
        <p:blipFill>
          <a:blip r:embed="rId1"/>
          <a:stretch/>
        </p:blipFill>
        <p:spPr>
          <a:xfrm>
            <a:off x="572040" y="130824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2" name="Image 1" descr="preencoded.png"/>
          <p:cNvPicPr/>
          <p:nvPr/>
        </p:nvPicPr>
        <p:blipFill>
          <a:blip r:embed="rId2"/>
          <a:stretch/>
        </p:blipFill>
        <p:spPr>
          <a:xfrm>
            <a:off x="572040" y="216828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3" name="Image 2" descr="preencoded.png"/>
          <p:cNvPicPr/>
          <p:nvPr/>
        </p:nvPicPr>
        <p:blipFill>
          <a:blip r:embed="rId3"/>
          <a:stretch/>
        </p:blipFill>
        <p:spPr>
          <a:xfrm>
            <a:off x="572040" y="302832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4" name="Image 3" descr="preencoded.png"/>
          <p:cNvPicPr/>
          <p:nvPr/>
        </p:nvPicPr>
        <p:blipFill>
          <a:blip r:embed="rId4"/>
          <a:stretch/>
        </p:blipFill>
        <p:spPr>
          <a:xfrm>
            <a:off x="572040" y="388836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5" name="Image 4" descr="preencoded.png"/>
          <p:cNvPicPr/>
          <p:nvPr/>
        </p:nvPicPr>
        <p:blipFill>
          <a:blip r:embed="rId5"/>
          <a:stretch/>
        </p:blipFill>
        <p:spPr>
          <a:xfrm>
            <a:off x="572040" y="474840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6" name="Image 5" descr="preencoded.png"/>
          <p:cNvPicPr/>
          <p:nvPr/>
        </p:nvPicPr>
        <p:blipFill>
          <a:blip r:embed="rId6"/>
          <a:stretch/>
        </p:blipFill>
        <p:spPr>
          <a:xfrm>
            <a:off x="572040" y="560844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7" name="Image 6" descr="preencoded.png"/>
          <p:cNvPicPr/>
          <p:nvPr/>
        </p:nvPicPr>
        <p:blipFill>
          <a:blip r:embed="rId7"/>
          <a:stretch/>
        </p:blipFill>
        <p:spPr>
          <a:xfrm>
            <a:off x="572040" y="6468480"/>
            <a:ext cx="13485960" cy="690120"/>
          </a:xfrm>
          <a:prstGeom prst="rect">
            <a:avLst/>
          </a:prstGeom>
          <a:ln w="0">
            <a:noFill/>
          </a:ln>
        </p:spPr>
      </p:pic>
      <p:pic>
        <p:nvPicPr>
          <p:cNvPr id="388" name="Image 7" descr="preencoded.png"/>
          <p:cNvPicPr/>
          <p:nvPr/>
        </p:nvPicPr>
        <p:blipFill>
          <a:blip r:embed="rId8"/>
          <a:stretch/>
        </p:blipFill>
        <p:spPr>
          <a:xfrm>
            <a:off x="572040" y="7328160"/>
            <a:ext cx="13485960" cy="69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 0"/>
          <p:cNvSpPr/>
          <p:nvPr/>
        </p:nvSpPr>
        <p:spPr>
          <a:xfrm>
            <a:off x="864000" y="1090440"/>
            <a:ext cx="493740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850"/>
              </a:lnSpc>
              <a:buNone/>
              <a:tabLst>
                <a:tab algn="l" pos="0"/>
              </a:tabLst>
            </a:pPr>
            <a:r>
              <a:rPr b="1" lang="en-US" sz="3850" spc="-117" strike="noStrike">
                <a:solidFill>
                  <a:srgbClr val="000000"/>
                </a:solidFill>
                <a:latin typeface="Inter Bold"/>
                <a:ea typeface="Inter Bold"/>
              </a:rPr>
              <a:t>Slide 7: Conclusion</a:t>
            </a:r>
            <a:endParaRPr b="0" lang="en-US" sz="3850" spc="-1" strike="noStrike">
              <a:latin typeface="Noto Sans CJK SC"/>
            </a:endParaRPr>
          </a:p>
        </p:txBody>
      </p:sp>
      <p:sp>
        <p:nvSpPr>
          <p:cNvPr id="445" name="Text 1"/>
          <p:cNvSpPr/>
          <p:nvPr/>
        </p:nvSpPr>
        <p:spPr>
          <a:xfrm>
            <a:off x="864000" y="19544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buNone/>
              <a:tabLst>
                <a:tab algn="l" pos="0"/>
              </a:tabLst>
            </a:pPr>
            <a:r>
              <a:rPr b="1" lang="en-US" sz="2400" spc="-75" strike="noStrike">
                <a:solidFill>
                  <a:srgbClr val="000000"/>
                </a:solidFill>
                <a:latin typeface="Inter Bold"/>
                <a:ea typeface="Inter Bold"/>
              </a:rPr>
              <a:t>Key Takeaways:</a:t>
            </a:r>
            <a:endParaRPr b="0" lang="en-US" sz="2400" spc="-1" strike="noStrike">
              <a:latin typeface="Noto Sans CJK SC"/>
            </a:endParaRPr>
          </a:p>
        </p:txBody>
      </p:sp>
      <p:sp>
        <p:nvSpPr>
          <p:cNvPr id="446" name="Text 2"/>
          <p:cNvSpPr/>
          <p:nvPr/>
        </p:nvSpPr>
        <p:spPr>
          <a:xfrm>
            <a:off x="864000" y="271044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tarSymbol"/>
              <a:buChar char="•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Implemented an object-oriented design for a supermarket system.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47" name="Text 3"/>
          <p:cNvSpPr/>
          <p:nvPr/>
        </p:nvSpPr>
        <p:spPr>
          <a:xfrm>
            <a:off x="864000" y="319212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tarSymbol"/>
              <a:buChar char="•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Each team member contributed to a class, showcasing various OOP features.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48" name="Text 4"/>
          <p:cNvSpPr/>
          <p:nvPr/>
        </p:nvSpPr>
        <p:spPr>
          <a:xfrm>
            <a:off x="864000" y="39571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buNone/>
              <a:tabLst>
                <a:tab algn="l" pos="0"/>
              </a:tabLst>
            </a:pPr>
            <a:r>
              <a:rPr b="1" lang="en-US" sz="2400" spc="-75" strike="noStrike">
                <a:solidFill>
                  <a:srgbClr val="000000"/>
                </a:solidFill>
                <a:latin typeface="Inter Bold"/>
                <a:ea typeface="Inter Bold"/>
              </a:rPr>
              <a:t>Future Work:</a:t>
            </a:r>
            <a:endParaRPr b="0" lang="en-US" sz="2400" spc="-1" strike="noStrike">
              <a:latin typeface="Noto Sans CJK SC"/>
            </a:endParaRPr>
          </a:p>
        </p:txBody>
      </p:sp>
      <p:sp>
        <p:nvSpPr>
          <p:cNvPr id="449" name="Text 5"/>
          <p:cNvSpPr/>
          <p:nvPr/>
        </p:nvSpPr>
        <p:spPr>
          <a:xfrm>
            <a:off x="864000" y="471348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tarSymbol"/>
              <a:buChar char="•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Expand the system with more features such as inventory management, discount systems, and user interfaces.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50" name="Text 6"/>
          <p:cNvSpPr/>
          <p:nvPr/>
        </p:nvSpPr>
        <p:spPr>
          <a:xfrm>
            <a:off x="864000" y="519480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tarSymbol"/>
              <a:buChar char="•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Improve the design with additional OOP principles like encapsulation and polymorphism. 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51" name="Text 7"/>
          <p:cNvSpPr/>
          <p:nvPr/>
        </p:nvSpPr>
        <p:spPr>
          <a:xfrm>
            <a:off x="864000" y="567612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tarSymbol"/>
              <a:buChar char="•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Thank you for your attention.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52" name="Text 8"/>
          <p:cNvSpPr/>
          <p:nvPr/>
        </p:nvSpPr>
        <p:spPr>
          <a:xfrm>
            <a:off x="864000" y="6348600"/>
            <a:ext cx="129020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buNone/>
              <a:tabLst>
                <a:tab algn="l" pos="0"/>
              </a:tabLst>
            </a:pPr>
            <a:r>
              <a:rPr b="1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Note: </a:t>
            </a: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This is a simplified example and may not be a complete implementation of a supermarket management system.</a:t>
            </a:r>
            <a:endParaRPr b="0" lang="en-US" sz="190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 0"/>
          <p:cNvSpPr/>
          <p:nvPr/>
        </p:nvSpPr>
        <p:spPr>
          <a:xfrm>
            <a:off x="747360" y="587160"/>
            <a:ext cx="9053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201"/>
              </a:lnSpc>
              <a:buNone/>
              <a:tabLst>
                <a:tab algn="l" pos="0"/>
              </a:tabLst>
            </a:pPr>
            <a:r>
              <a:rPr b="1" lang="en-US" sz="3350" spc="-103" strike="noStrike">
                <a:solidFill>
                  <a:srgbClr val="000000"/>
                </a:solidFill>
                <a:latin typeface="Inter Bold"/>
                <a:ea typeface="Inter Bold"/>
              </a:rPr>
              <a:t>Slide 1: Introduction and Team Member Details</a:t>
            </a:r>
            <a:endParaRPr b="0" lang="en-US" sz="3350" spc="-1" strike="noStrike">
              <a:latin typeface="Noto Sans CJK SC"/>
            </a:endParaRPr>
          </a:p>
        </p:txBody>
      </p:sp>
      <p:sp>
        <p:nvSpPr>
          <p:cNvPr id="390" name="Text 1"/>
          <p:cNvSpPr/>
          <p:nvPr/>
        </p:nvSpPr>
        <p:spPr>
          <a:xfrm>
            <a:off x="747360" y="1334520"/>
            <a:ext cx="3813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49"/>
              </a:lnSpc>
              <a:buNone/>
              <a:tabLst>
                <a:tab algn="l" pos="0"/>
              </a:tabLst>
            </a:pPr>
            <a:r>
              <a:rPr b="1" lang="en-US" sz="2500" spc="-77" strike="noStrike">
                <a:solidFill>
                  <a:srgbClr val="000000"/>
                </a:solidFill>
                <a:latin typeface="Inter Bold"/>
                <a:ea typeface="Inter Bold"/>
              </a:rPr>
              <a:t>Team Name: Codex Alpha</a:t>
            </a:r>
            <a:endParaRPr b="0" lang="en-US" sz="2500" spc="-1" strike="noStrike">
              <a:latin typeface="Noto Sans CJK SC"/>
            </a:endParaRPr>
          </a:p>
        </p:txBody>
      </p:sp>
      <p:sp>
        <p:nvSpPr>
          <p:cNvPr id="391" name="Text 2"/>
          <p:cNvSpPr/>
          <p:nvPr/>
        </p:nvSpPr>
        <p:spPr>
          <a:xfrm>
            <a:off x="747360" y="2054880"/>
            <a:ext cx="131353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Course: Object-Oriented Programming (Course Code: 0613201)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392" name="Text 3"/>
          <p:cNvSpPr/>
          <p:nvPr/>
        </p:nvSpPr>
        <p:spPr>
          <a:xfrm>
            <a:off x="747360" y="2716920"/>
            <a:ext cx="2669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buNone/>
              <a:tabLst>
                <a:tab algn="l" pos="0"/>
              </a:tabLst>
            </a:pPr>
            <a:r>
              <a:rPr b="1" lang="en-US" sz="2100" spc="-63" strike="noStrike">
                <a:solidFill>
                  <a:srgbClr val="000000"/>
                </a:solidFill>
                <a:latin typeface="Inter Bold"/>
                <a:ea typeface="Inter Bold"/>
              </a:rPr>
              <a:t>Team Members:</a:t>
            </a:r>
            <a:endParaRPr b="0" lang="en-US" sz="2100" spc="-1" strike="noStrike">
              <a:latin typeface="Noto Sans CJK SC"/>
            </a:endParaRPr>
          </a:p>
        </p:txBody>
      </p:sp>
      <p:sp>
        <p:nvSpPr>
          <p:cNvPr id="393" name="Shape 4"/>
          <p:cNvSpPr/>
          <p:nvPr/>
        </p:nvSpPr>
        <p:spPr>
          <a:xfrm>
            <a:off x="747360" y="3371040"/>
            <a:ext cx="13135320" cy="3693960"/>
          </a:xfrm>
          <a:prstGeom prst="roundRect">
            <a:avLst>
              <a:gd name="adj" fmla="val 2428"/>
            </a:avLst>
          </a:prstGeom>
          <a:noFill/>
          <a:ln w="762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hape 5"/>
          <p:cNvSpPr/>
          <p:nvPr/>
        </p:nvSpPr>
        <p:spPr>
          <a:xfrm>
            <a:off x="754920" y="3378600"/>
            <a:ext cx="13120200" cy="61272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Text 6"/>
          <p:cNvSpPr/>
          <p:nvPr/>
        </p:nvSpPr>
        <p:spPr>
          <a:xfrm>
            <a:off x="968400" y="351432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1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Name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396" name="Text 7"/>
          <p:cNvSpPr/>
          <p:nvPr/>
        </p:nvSpPr>
        <p:spPr>
          <a:xfrm>
            <a:off x="5346720" y="351432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1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ID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397" name="Text 8"/>
          <p:cNvSpPr/>
          <p:nvPr/>
        </p:nvSpPr>
        <p:spPr>
          <a:xfrm>
            <a:off x="9721080" y="351432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1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Assigned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398" name="Shape 9"/>
          <p:cNvSpPr/>
          <p:nvPr/>
        </p:nvSpPr>
        <p:spPr>
          <a:xfrm>
            <a:off x="754920" y="3991680"/>
            <a:ext cx="13120200" cy="6127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Text 10"/>
          <p:cNvSpPr/>
          <p:nvPr/>
        </p:nvSpPr>
        <p:spPr>
          <a:xfrm>
            <a:off x="968400" y="412740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MD. RAKIBUL HASAN UTSHOV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0" name="Text 11"/>
          <p:cNvSpPr/>
          <p:nvPr/>
        </p:nvSpPr>
        <p:spPr>
          <a:xfrm>
            <a:off x="5346720" y="412740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2233081214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1" name="Text 12"/>
          <p:cNvSpPr/>
          <p:nvPr/>
        </p:nvSpPr>
        <p:spPr>
          <a:xfrm>
            <a:off x="9721080" y="412740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Customer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2" name="Shape 13"/>
          <p:cNvSpPr/>
          <p:nvPr/>
        </p:nvSpPr>
        <p:spPr>
          <a:xfrm>
            <a:off x="754920" y="4604760"/>
            <a:ext cx="13120200" cy="61272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Text 14"/>
          <p:cNvSpPr/>
          <p:nvPr/>
        </p:nvSpPr>
        <p:spPr>
          <a:xfrm>
            <a:off x="968400" y="474048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TAMIM RAHMAN TAUHID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4" name="Text 15"/>
          <p:cNvSpPr/>
          <p:nvPr/>
        </p:nvSpPr>
        <p:spPr>
          <a:xfrm>
            <a:off x="5346720" y="474048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2233081229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5" name="Text 16"/>
          <p:cNvSpPr/>
          <p:nvPr/>
        </p:nvSpPr>
        <p:spPr>
          <a:xfrm>
            <a:off x="9721080" y="474048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Employee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6" name="Shape 17"/>
          <p:cNvSpPr/>
          <p:nvPr/>
        </p:nvSpPr>
        <p:spPr>
          <a:xfrm>
            <a:off x="754920" y="5218200"/>
            <a:ext cx="13120200" cy="6127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 18"/>
          <p:cNvSpPr/>
          <p:nvPr/>
        </p:nvSpPr>
        <p:spPr>
          <a:xfrm>
            <a:off x="968400" y="535392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JAHIDUL HASAN NUMAN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8" name="Text 19"/>
          <p:cNvSpPr/>
          <p:nvPr/>
        </p:nvSpPr>
        <p:spPr>
          <a:xfrm>
            <a:off x="5346720" y="535392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2233081233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09" name="Text 20"/>
          <p:cNvSpPr/>
          <p:nvPr/>
        </p:nvSpPr>
        <p:spPr>
          <a:xfrm>
            <a:off x="9721080" y="535392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BaseProduct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0" name="Shape 21"/>
          <p:cNvSpPr/>
          <p:nvPr/>
        </p:nvSpPr>
        <p:spPr>
          <a:xfrm>
            <a:off x="754920" y="5831280"/>
            <a:ext cx="13120200" cy="61272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 22"/>
          <p:cNvSpPr/>
          <p:nvPr/>
        </p:nvSpPr>
        <p:spPr>
          <a:xfrm>
            <a:off x="968400" y="596700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ROKON UDDIN MAHMUD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2" name="Text 23"/>
          <p:cNvSpPr/>
          <p:nvPr/>
        </p:nvSpPr>
        <p:spPr>
          <a:xfrm>
            <a:off x="5346720" y="596700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2233081235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3" name="Text 24"/>
          <p:cNvSpPr/>
          <p:nvPr/>
        </p:nvSpPr>
        <p:spPr>
          <a:xfrm>
            <a:off x="9721080" y="596700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Cart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4" name="Shape 25"/>
          <p:cNvSpPr/>
          <p:nvPr/>
        </p:nvSpPr>
        <p:spPr>
          <a:xfrm>
            <a:off x="754920" y="6444360"/>
            <a:ext cx="13120200" cy="6127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Text 26"/>
          <p:cNvSpPr/>
          <p:nvPr/>
        </p:nvSpPr>
        <p:spPr>
          <a:xfrm>
            <a:off x="968400" y="6580080"/>
            <a:ext cx="39430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MD. NASIM UDDIN KHAN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6" name="Text 27"/>
          <p:cNvSpPr/>
          <p:nvPr/>
        </p:nvSpPr>
        <p:spPr>
          <a:xfrm>
            <a:off x="5346720" y="6580080"/>
            <a:ext cx="393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2233081236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7" name="Text 28"/>
          <p:cNvSpPr/>
          <p:nvPr/>
        </p:nvSpPr>
        <p:spPr>
          <a:xfrm>
            <a:off x="9721080" y="6580080"/>
            <a:ext cx="394056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000000"/>
                </a:solidFill>
                <a:latin typeface="Inter"/>
                <a:ea typeface="Inter"/>
              </a:rPr>
              <a:t>Supermarket Class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18" name="Text 29"/>
          <p:cNvSpPr/>
          <p:nvPr/>
        </p:nvSpPr>
        <p:spPr>
          <a:xfrm>
            <a:off x="747360" y="7305480"/>
            <a:ext cx="131353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 </a:t>
            </a:r>
            <a:endParaRPr b="0" lang="en-US" sz="165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0"/>
          <p:cNvSpPr/>
          <p:nvPr/>
        </p:nvSpPr>
        <p:spPr>
          <a:xfrm>
            <a:off x="667800" y="526680"/>
            <a:ext cx="59162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750"/>
              </a:lnSpc>
              <a:buNone/>
              <a:tabLst>
                <a:tab algn="l" pos="0"/>
              </a:tabLst>
            </a:pPr>
            <a:r>
              <a:rPr b="1" lang="en-US" sz="3000" spc="-92" strike="noStrike">
                <a:solidFill>
                  <a:srgbClr val="000000"/>
                </a:solidFill>
                <a:latin typeface="Inter Bold"/>
                <a:ea typeface="Inter Bold"/>
              </a:rPr>
              <a:t>Slide 2: BaseProduct Class (Part1)</a:t>
            </a:r>
            <a:endParaRPr b="0" lang="en-US" sz="3000" spc="-1" strike="noStrike">
              <a:latin typeface="Noto Sans CJK SC"/>
            </a:endParaRPr>
          </a:p>
        </p:txBody>
      </p:sp>
      <p:sp>
        <p:nvSpPr>
          <p:cNvPr id="420" name="Text 1"/>
          <p:cNvSpPr/>
          <p:nvPr/>
        </p:nvSpPr>
        <p:spPr>
          <a:xfrm>
            <a:off x="667800" y="1194480"/>
            <a:ext cx="3974400" cy="2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buNone/>
              <a:tabLst>
                <a:tab algn="l" pos="0"/>
              </a:tabLst>
            </a:pPr>
            <a:r>
              <a:rPr b="1" lang="en-US" sz="1850" spc="-58" strike="noStrike">
                <a:solidFill>
                  <a:srgbClr val="000000"/>
                </a:solidFill>
                <a:latin typeface="Inter Bold"/>
                <a:ea typeface="Inter Bold"/>
              </a:rPr>
              <a:t>Presented by: Jahidul Hasan Numan</a:t>
            </a:r>
            <a:endParaRPr b="0" lang="en-US" sz="1850" spc="-1" strike="noStrike">
              <a:latin typeface="Noto Sans CJK SC"/>
            </a:endParaRPr>
          </a:p>
        </p:txBody>
      </p:sp>
      <p:sp>
        <p:nvSpPr>
          <p:cNvPr id="421" name="Text 2"/>
          <p:cNvSpPr/>
          <p:nvPr/>
        </p:nvSpPr>
        <p:spPr>
          <a:xfrm>
            <a:off x="667800" y="1778760"/>
            <a:ext cx="13294440" cy="48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Interface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interface IDisplayable {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void Display(); // Abstract method declaration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Abstract Class: Provides a common definition for derived classes.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abstract class BaseProduct : IDisplayable {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Static Field: Keeps track of the total number of products created.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private static int totalProducts = 0; 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Properties: Encapsulates data with get and set methods.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protected string Name { get; set; 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protected decimal Price { get; set; 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protected int Quantity { get; set; 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Constructor Overloading: Initializes objects with different sets of parameters.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BaseProduct() {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totalProducts++;</a:t>
            </a:r>
            <a:endParaRPr b="0" lang="en-US" sz="1500" spc="-1" strike="noStrike">
              <a:latin typeface="Noto Sans CJK SC"/>
            </a:endParaRPr>
          </a:p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</p:txBody>
      </p:sp>
      <p:sp>
        <p:nvSpPr>
          <p:cNvPr id="422" name="Text 3"/>
          <p:cNvSpPr/>
          <p:nvPr/>
        </p:nvSpPr>
        <p:spPr>
          <a:xfrm>
            <a:off x="667800" y="6877800"/>
            <a:ext cx="132944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 4"/>
          <p:cNvSpPr/>
          <p:nvPr/>
        </p:nvSpPr>
        <p:spPr>
          <a:xfrm>
            <a:off x="667800" y="7397640"/>
            <a:ext cx="132944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0"/>
          <p:cNvSpPr/>
          <p:nvPr/>
        </p:nvSpPr>
        <p:spPr>
          <a:xfrm>
            <a:off x="675000" y="532080"/>
            <a:ext cx="46638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750"/>
              </a:lnSpc>
              <a:buNone/>
              <a:tabLst>
                <a:tab algn="l" pos="0"/>
              </a:tabLst>
            </a:pPr>
            <a:r>
              <a:rPr b="1" lang="en-US" sz="3000" spc="-92" strike="noStrike">
                <a:solidFill>
                  <a:srgbClr val="000000"/>
                </a:solidFill>
                <a:latin typeface="Inter Bold"/>
                <a:ea typeface="Inter Bold"/>
              </a:rPr>
              <a:t>BaseProduct Class (Part2)</a:t>
            </a:r>
            <a:endParaRPr b="0" lang="en-US" sz="3000" spc="-1" strike="noStrike">
              <a:latin typeface="Noto Sans CJK SC"/>
            </a:endParaRPr>
          </a:p>
        </p:txBody>
      </p:sp>
      <p:sp>
        <p:nvSpPr>
          <p:cNvPr id="425" name="Text 1"/>
          <p:cNvSpPr/>
          <p:nvPr/>
        </p:nvSpPr>
        <p:spPr>
          <a:xfrm>
            <a:off x="675000" y="1400040"/>
            <a:ext cx="1328004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BaseProduct(string name, decimal price, int quantity) : this() {</a:t>
            </a:r>
            <a:endParaRPr b="0" lang="en-US" sz="1500" spc="-1" strike="noStrike">
              <a:latin typeface="Noto Sans CJK SC"/>
            </a:endParaRPr>
          </a:p>
        </p:txBody>
      </p:sp>
      <p:sp>
        <p:nvSpPr>
          <p:cNvPr id="426" name="Text 2"/>
          <p:cNvSpPr/>
          <p:nvPr/>
        </p:nvSpPr>
        <p:spPr>
          <a:xfrm>
            <a:off x="675000" y="1925640"/>
            <a:ext cx="13280040" cy="52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Name = name;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Price = price;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Quantity = quantity;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Copy Constructor: Initializes a new object as a copy of an existing object.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BaseProduct(BaseProduct other) : this() {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Name = other.Name;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Price = other.Price;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Quantity = other.Quantity;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Virtual Method: Allows derived classes to override the display method.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virtual void Display() {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Console.WriteLine($"Product: {Name}, Price: {Price}, Quantity: {Quantity}");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// Static Method: Provides a way to access the total number of products without creating an object.</a:t>
            </a:r>
            <a:endParaRPr b="0" lang="en-US" sz="1500" spc="-1" strike="noStrike">
              <a:latin typeface="Noto Sans CJK SC"/>
            </a:endParaRPr>
          </a:p>
          <a:p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public static int GetTotalProducts() =&gt; totalProducts;</a:t>
            </a:r>
            <a:endParaRPr b="0" lang="en-US" sz="1500" spc="-1" strike="noStrike">
              <a:latin typeface="Noto Sans CJK SC"/>
            </a:endParaRPr>
          </a:p>
          <a:p>
            <a:pPr>
              <a:lnSpc>
                <a:spcPts val="2401"/>
              </a:lnSpc>
              <a:buNone/>
              <a:tabLst>
                <a:tab algn="l" pos="0"/>
              </a:tabLst>
            </a:pPr>
            <a:r>
              <a:rPr b="0" lang="en-US" sz="1500" spc="-32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500" spc="-1" strike="noStrike">
              <a:latin typeface="Noto Sans CJK SC"/>
            </a:endParaRPr>
          </a:p>
        </p:txBody>
      </p:sp>
      <p:sp>
        <p:nvSpPr>
          <p:cNvPr id="427" name="Text 3"/>
          <p:cNvSpPr/>
          <p:nvPr/>
        </p:nvSpPr>
        <p:spPr>
          <a:xfrm>
            <a:off x="675000" y="7389000"/>
            <a:ext cx="1328004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0"/>
          <p:cNvSpPr/>
          <p:nvPr/>
        </p:nvSpPr>
        <p:spPr>
          <a:xfrm>
            <a:off x="595440" y="467640"/>
            <a:ext cx="37216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00"/>
              </a:lnSpc>
              <a:buNone/>
              <a:tabLst>
                <a:tab algn="l" pos="0"/>
              </a:tabLst>
            </a:pPr>
            <a:r>
              <a:rPr b="1" lang="en-US" sz="2650" spc="-80" strike="noStrike">
                <a:solidFill>
                  <a:srgbClr val="000000"/>
                </a:solidFill>
                <a:latin typeface="Inter Bold"/>
                <a:ea typeface="Inter Bold"/>
              </a:rPr>
              <a:t>Slide 3: Customer Class</a:t>
            </a:r>
            <a:endParaRPr b="0" lang="en-US" sz="2650" spc="-1" strike="noStrike">
              <a:latin typeface="Noto Sans CJK SC"/>
            </a:endParaRPr>
          </a:p>
        </p:txBody>
      </p:sp>
      <p:sp>
        <p:nvSpPr>
          <p:cNvPr id="429" name="Text 1"/>
          <p:cNvSpPr/>
          <p:nvPr/>
        </p:nvSpPr>
        <p:spPr>
          <a:xfrm>
            <a:off x="595440" y="1063080"/>
            <a:ext cx="441324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049"/>
              </a:lnSpc>
              <a:buNone/>
              <a:tabLst>
                <a:tab algn="l" pos="0"/>
              </a:tabLst>
            </a:pPr>
            <a:r>
              <a:rPr b="1" lang="en-US" sz="1650" spc="-52" strike="noStrike">
                <a:solidFill>
                  <a:srgbClr val="000000"/>
                </a:solidFill>
                <a:latin typeface="Inter Bold"/>
                <a:ea typeface="Inter Bold"/>
              </a:rPr>
              <a:t>Presented by: MD. RAKIBUL HASAN UTSHOV</a:t>
            </a:r>
            <a:endParaRPr b="0" lang="en-US" sz="1650" spc="-1" strike="noStrike">
              <a:latin typeface="Noto Sans CJK SC"/>
            </a:endParaRPr>
          </a:p>
        </p:txBody>
      </p:sp>
      <p:sp>
        <p:nvSpPr>
          <p:cNvPr id="430" name="Text 2"/>
          <p:cNvSpPr/>
          <p:nvPr/>
        </p:nvSpPr>
        <p:spPr>
          <a:xfrm>
            <a:off x="595440" y="1584000"/>
            <a:ext cx="1343916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buNone/>
              <a:tabLst>
                <a:tab algn="l" pos="0"/>
              </a:tabLst>
            </a:pP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// Inheritance: Inherits from IDisplayable interface.</a:t>
            </a:r>
            <a:endParaRPr b="0" lang="en-US" sz="1300" spc="-1" strike="noStrike">
              <a:latin typeface="Noto Sans CJK SC"/>
            </a:endParaRPr>
          </a:p>
        </p:txBody>
      </p:sp>
      <p:sp>
        <p:nvSpPr>
          <p:cNvPr id="431" name="Text 3"/>
          <p:cNvSpPr/>
          <p:nvPr/>
        </p:nvSpPr>
        <p:spPr>
          <a:xfrm>
            <a:off x="595440" y="2047680"/>
            <a:ext cx="13439160" cy="57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public class Customer : IDisplayable {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private string name;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private string contactNumber;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// Constructor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public Customer(string name, string contact) {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this.name = name;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this.contactNumber = contact;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// Method Overloading: Provides multiple methods with the same name but different parameters.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public void UpdateInfo(string name) {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this.name = name;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public void UpdateInfo(string name, string contact) {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this.name = name;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this.contactNumber = contact;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// Interface Implementation: Implements the Display method from IDisplayable.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public void Display() {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Console.WriteLine($"Customer: {name}, Contact: {contactNumber}");</a:t>
            </a:r>
            <a:endParaRPr b="0" lang="en-US" sz="1300" spc="-1" strike="noStrike">
              <a:latin typeface="Noto Sans CJK SC"/>
            </a:endParaRPr>
          </a:p>
          <a:p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00" spc="-1" strike="noStrike">
              <a:latin typeface="Noto Sans CJK SC"/>
            </a:endParaRPr>
          </a:p>
          <a:p>
            <a:pPr>
              <a:lnSpc>
                <a:spcPts val="2100"/>
              </a:lnSpc>
              <a:buNone/>
              <a:tabLst>
                <a:tab algn="l" pos="0"/>
              </a:tabLst>
            </a:pPr>
            <a:r>
              <a:rPr b="0" lang="en-US" sz="130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0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 0"/>
          <p:cNvSpPr/>
          <p:nvPr/>
        </p:nvSpPr>
        <p:spPr>
          <a:xfrm>
            <a:off x="847440" y="666000"/>
            <a:ext cx="5305320" cy="6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751"/>
              </a:lnSpc>
              <a:buNone/>
              <a:tabLst>
                <a:tab algn="l" pos="0"/>
              </a:tabLst>
            </a:pPr>
            <a:r>
              <a:rPr b="1" lang="en-US" sz="3800" spc="-114" strike="noStrike">
                <a:solidFill>
                  <a:srgbClr val="000000"/>
                </a:solidFill>
                <a:latin typeface="Inter Bold"/>
                <a:ea typeface="Inter Bold"/>
              </a:rPr>
              <a:t>Slide 4: Employee Class</a:t>
            </a:r>
            <a:endParaRPr b="0" lang="en-US" sz="3800" spc="-1" strike="noStrike">
              <a:latin typeface="Noto Sans CJK SC"/>
            </a:endParaRPr>
          </a:p>
        </p:txBody>
      </p:sp>
      <p:sp>
        <p:nvSpPr>
          <p:cNvPr id="433" name="Text 1"/>
          <p:cNvSpPr/>
          <p:nvPr/>
        </p:nvSpPr>
        <p:spPr>
          <a:xfrm>
            <a:off x="847440" y="1513440"/>
            <a:ext cx="5550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buNone/>
              <a:tabLst>
                <a:tab algn="l" pos="0"/>
              </a:tabLst>
            </a:pPr>
            <a:r>
              <a:rPr b="1" lang="en-US" sz="2350" spc="-72" strike="noStrike">
                <a:solidFill>
                  <a:srgbClr val="000000"/>
                </a:solidFill>
                <a:latin typeface="Inter Bold"/>
                <a:ea typeface="Inter Bold"/>
              </a:rPr>
              <a:t>Presented by: TAMIM RAHMAN TAUHID</a:t>
            </a:r>
            <a:endParaRPr b="0" lang="en-US" sz="2350" spc="-1" strike="noStrike">
              <a:latin typeface="Noto Sans CJK SC"/>
            </a:endParaRPr>
          </a:p>
        </p:txBody>
      </p:sp>
      <p:sp>
        <p:nvSpPr>
          <p:cNvPr id="434" name="Text 2"/>
          <p:cNvSpPr/>
          <p:nvPr/>
        </p:nvSpPr>
        <p:spPr>
          <a:xfrm>
            <a:off x="847440" y="2255040"/>
            <a:ext cx="1293480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050"/>
              </a:lnSpc>
              <a:buNone/>
              <a:tabLst>
                <a:tab algn="l" pos="0"/>
              </a:tabLst>
            </a:pP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// Abstract Class: Provides a template for derived classes.</a:t>
            </a:r>
            <a:endParaRPr b="0" lang="en-US" sz="1900" spc="-1" strike="noStrike">
              <a:latin typeface="Noto Sans CJK SC"/>
            </a:endParaRPr>
          </a:p>
        </p:txBody>
      </p:sp>
      <p:sp>
        <p:nvSpPr>
          <p:cNvPr id="435" name="Text 3"/>
          <p:cNvSpPr/>
          <p:nvPr/>
        </p:nvSpPr>
        <p:spPr>
          <a:xfrm>
            <a:off x="847440" y="2914920"/>
            <a:ext cx="12934800" cy="46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public abstract class Employee : IDisplayable {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protected string employeeName;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protected decimal salary;</a:t>
            </a:r>
            <a:endParaRPr b="0" lang="en-US" sz="1900" spc="-1" strike="noStrike">
              <a:latin typeface="Noto Sans CJK SC"/>
            </a:endParaRPr>
          </a:p>
          <a:p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// Abstract Method: Declares a method without providing an implementation.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public abstract void CalculateBonus();</a:t>
            </a:r>
            <a:endParaRPr b="0" lang="en-US" sz="1900" spc="-1" strike="noStrike">
              <a:latin typeface="Noto Sans CJK SC"/>
            </a:endParaRPr>
          </a:p>
          <a:p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// Method Overriding: Overrides the Display method from the base class.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public virtual void Display() {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Console.WriteLine($"Employee: {employeeName}, Salary: {salary}");</a:t>
            </a:r>
            <a:endParaRPr b="0" lang="en-US" sz="1900" spc="-1" strike="noStrike">
              <a:latin typeface="Noto Sans CJK SC"/>
            </a:endParaRPr>
          </a:p>
          <a:p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900" spc="-1" strike="noStrike">
              <a:latin typeface="Noto Sans CJK SC"/>
            </a:endParaRPr>
          </a:p>
          <a:p>
            <a:pPr>
              <a:lnSpc>
                <a:spcPts val="3050"/>
              </a:lnSpc>
              <a:buNone/>
              <a:tabLst>
                <a:tab algn="l" pos="0"/>
              </a:tabLst>
            </a:pPr>
            <a:r>
              <a:rPr b="0" lang="en-US" sz="1900" spc="-38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90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0"/>
          <p:cNvSpPr/>
          <p:nvPr/>
        </p:nvSpPr>
        <p:spPr>
          <a:xfrm>
            <a:off x="609840" y="479160"/>
            <a:ext cx="348372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buNone/>
              <a:tabLst>
                <a:tab algn="l" pos="0"/>
              </a:tabLst>
            </a:pPr>
            <a:r>
              <a:rPr b="1" lang="en-US" sz="2700" spc="-83" strike="noStrike">
                <a:solidFill>
                  <a:srgbClr val="000000"/>
                </a:solidFill>
                <a:latin typeface="Inter Bold"/>
                <a:ea typeface="Inter Bold"/>
              </a:rPr>
              <a:t>Slide 5: Cart Class</a:t>
            </a:r>
            <a:endParaRPr b="0" lang="en-US" sz="2700" spc="-1" strike="noStrike">
              <a:latin typeface="Noto Sans CJK SC"/>
            </a:endParaRPr>
          </a:p>
        </p:txBody>
      </p:sp>
      <p:sp>
        <p:nvSpPr>
          <p:cNvPr id="437" name="Text 1"/>
          <p:cNvSpPr/>
          <p:nvPr/>
        </p:nvSpPr>
        <p:spPr>
          <a:xfrm>
            <a:off x="609840" y="1088640"/>
            <a:ext cx="395892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00"/>
              </a:lnSpc>
              <a:buNone/>
              <a:tabLst>
                <a:tab algn="l" pos="0"/>
              </a:tabLst>
            </a:pPr>
            <a:r>
              <a:rPr b="1" lang="en-US" sz="1700" spc="-52" strike="noStrike">
                <a:solidFill>
                  <a:srgbClr val="000000"/>
                </a:solidFill>
                <a:latin typeface="Inter Bold"/>
                <a:ea typeface="Inter Bold"/>
              </a:rPr>
              <a:t>Presented by: ROKON UDDIN MAHMUD</a:t>
            </a:r>
            <a:endParaRPr b="0" lang="en-US" sz="1700" spc="-1" strike="noStrike">
              <a:latin typeface="Noto Sans CJK SC"/>
            </a:endParaRPr>
          </a:p>
        </p:txBody>
      </p:sp>
      <p:sp>
        <p:nvSpPr>
          <p:cNvPr id="438" name="Text 2"/>
          <p:cNvSpPr/>
          <p:nvPr/>
        </p:nvSpPr>
        <p:spPr>
          <a:xfrm>
            <a:off x="609840" y="1622160"/>
            <a:ext cx="13410720" cy="61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public class Cart {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private List&lt;BaseProduct&gt; products = new List&lt;BaseProduct&gt;();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// Function Overloading: Adds products based on different parameters.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public void AddProduct(BaseProduct product) {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products.Add(product);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public void AddProduct(BaseProduct product, int quantity) {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for (int i = 0; i &lt; quantity; i++)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products.Add(product);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// Operator Overloading: Combines two carts into one.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public static Cart operator +(Cart c1, Cart c2) {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Cart newCart = new Cart();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newCart.products.AddRange(c1.products);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newCart.products.AddRange(c2.products);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return newCart;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// Billing System Feature: Calculates the total price of products in the cart.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public decimal CalculateTotal() {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 </a:t>
            </a:r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return products.Sum(p =&gt; p.Price);</a:t>
            </a:r>
            <a:endParaRPr b="0" lang="en-US" sz="1350" spc="-1" strike="noStrike">
              <a:latin typeface="Noto Sans CJK SC"/>
            </a:endParaRPr>
          </a:p>
          <a:p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50" spc="-1" strike="noStrike">
              <a:latin typeface="Noto Sans CJK SC"/>
            </a:endParaRPr>
          </a:p>
          <a:p>
            <a:pPr>
              <a:lnSpc>
                <a:spcPts val="2149"/>
              </a:lnSpc>
              <a:buNone/>
              <a:tabLst>
                <a:tab algn="l" pos="0"/>
              </a:tabLst>
            </a:pPr>
            <a:r>
              <a:rPr b="0" lang="en-US" sz="1350" spc="-29" strike="noStrike">
                <a:solidFill>
                  <a:srgbClr val="272525"/>
                </a:solidFill>
                <a:latin typeface="Inter"/>
                <a:ea typeface="Inter"/>
              </a:rPr>
              <a:t>}</a:t>
            </a:r>
            <a:endParaRPr b="0" lang="en-US" sz="135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 0"/>
          <p:cNvSpPr/>
          <p:nvPr/>
        </p:nvSpPr>
        <p:spPr>
          <a:xfrm>
            <a:off x="630720" y="495720"/>
            <a:ext cx="4467600" cy="4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501"/>
              </a:lnSpc>
              <a:buNone/>
              <a:tabLst>
                <a:tab algn="l" pos="0"/>
              </a:tabLst>
            </a:pPr>
            <a:r>
              <a:rPr b="1" lang="en-US" sz="2800" spc="-86" strike="noStrike">
                <a:solidFill>
                  <a:srgbClr val="000000"/>
                </a:solidFill>
                <a:latin typeface="Inter Bold"/>
                <a:ea typeface="Inter Bold"/>
              </a:rPr>
              <a:t>Slide 6: Supermarket Class</a:t>
            </a:r>
            <a:endParaRPr b="0" lang="en-US" sz="2800" spc="-1" strike="noStrike">
              <a:latin typeface="Noto Sans CJK SC"/>
            </a:endParaRPr>
          </a:p>
        </p:txBody>
      </p:sp>
      <p:sp>
        <p:nvSpPr>
          <p:cNvPr id="440" name="Text 1"/>
          <p:cNvSpPr/>
          <p:nvPr/>
        </p:nvSpPr>
        <p:spPr>
          <a:xfrm>
            <a:off x="630720" y="1126080"/>
            <a:ext cx="40899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buNone/>
              <a:tabLst>
                <a:tab algn="l" pos="0"/>
              </a:tabLst>
            </a:pPr>
            <a:r>
              <a:rPr b="1" lang="en-US" sz="1750" spc="-55" strike="noStrike">
                <a:solidFill>
                  <a:srgbClr val="000000"/>
                </a:solidFill>
                <a:latin typeface="Inter Bold"/>
                <a:ea typeface="Inter Bold"/>
              </a:rPr>
              <a:t>Presented by: MD. NASIM UDDIN KHAN</a:t>
            </a:r>
            <a:endParaRPr b="0" lang="en-US" sz="1750" spc="-1" strike="noStrike">
              <a:latin typeface="Noto Sans CJK SC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7314840" y="4114440"/>
            <a:ext cx="2879640" cy="4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SC"/>
              </a:rPr>
              <a:t>Tap to edit text</a:t>
            </a:r>
            <a:endParaRPr b="0" lang="en-US" sz="1800" spc="-1" strike="noStrike">
              <a:latin typeface="Noto Sans CJK SC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428760" y="1662480"/>
            <a:ext cx="12954600" cy="1398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SC"/>
              </a:rPr>
              <a:t>using System;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namespace SupermarketSystem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class Program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static void Main(string[] args)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 supermarket = new Supermarket();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supermarket.CreateCustomer("Alice", "123-456-7890");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supermarket.CreateCustomer("Bob", "987-654-3210");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supermarket.EditCustomer(1, newName: "Alice Smith");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supermarket.RemoveCustomer(2);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supermarket.AddEmployee(new Employee(1, "John Doe", "Cashier"));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supermarket.AddEmployee(new Employee(2, "Jane Smith", "Manager"));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supermarket.EditEmployee(1, newPosition: "Senior Cashier");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supermarket.RemoveEmployee(2);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BaseProduct("Apple", 0.50m));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BaseProduct("Banana", 0.30m));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BaseProduct("Milk", 1.20m));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BaseProduct("Bread", 2.00m));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BaseProduct("Eggs", 3.00m));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 cart = new Cart();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BaseProduct("Apple", 0.50m), 3);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BaseProduct("Banana", 0.30m), 5);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BaseProduct("Milk", 1.20m), 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decimal totalBill = supermarket.GenerateBill(cart);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supermarket.DisplayCustomers();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supermarket.DisplayEmployees();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"/>
          <p:cNvSpPr txBox="1"/>
          <p:nvPr/>
        </p:nvSpPr>
        <p:spPr>
          <a:xfrm>
            <a:off x="-379800" y="-5276160"/>
            <a:ext cx="12954600" cy="1398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 CJK SC"/>
              </a:rPr>
              <a:t>using System;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namespace SupermarketSystem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class Program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static void Main(string[] args)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{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 supermarket = new Supermarket();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supermarket.CreateCustomer("Alice", "123-456-7890");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supermarket.CreateCustomer("Bob", "987-654-3210");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supermarket.EditCustomer(1, newName: "Alice Smith");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supermarket.RemoveCustomer(2);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supermarket.AddEmployee(new Employee(1, "John Doe", "Cashier"));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supermarket.AddEmployee(new Employee(2, "Jane Smith", "Manager"));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supermarket.EditEmployee(1, newPosition: "Senior Cashier");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supermarket.RemoveEmployee(2);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BaseProduct("Apple", 0.50m));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BaseProduct("Banana", 0.30m));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BaseProduct("Milk", 1.20m));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BaseProduct("Bread", 2.00m));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supermarket.AddInventory(new BaseProduct("Eggs", 3.00m));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 cart = new Cart();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BaseProduct("Apple", 0.50m), 3);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BaseProduct("Banana", 0.30m), 5);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cart.AddItem(new BaseProduct("Milk", 1.20m), 2);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decimal totalBill = supermarket.GenerateBill(cart);</a:t>
            </a:r>
            <a:endParaRPr b="0" lang="en-US" sz="1800" spc="-1" strike="noStrike">
              <a:latin typeface="Noto Sans CJK SC"/>
            </a:endParaRPr>
          </a:p>
          <a:p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supermarket.DisplayCustomers();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    </a:t>
            </a:r>
            <a:r>
              <a:rPr b="0" lang="en-US" sz="1800" spc="-1" strike="noStrike">
                <a:latin typeface="Noto Sans CJK SC"/>
              </a:rPr>
              <a:t>supermarket.DisplayEmployees();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    </a:t>
            </a:r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    </a:t>
            </a:r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  <a:p>
            <a:r>
              <a:rPr b="0" lang="en-US" sz="1800" spc="-1" strike="noStrike">
                <a:latin typeface="Noto Sans CJK SC"/>
              </a:rPr>
              <a:t>}</a:t>
            </a:r>
            <a:endParaRPr b="0" lang="en-US" sz="1800" spc="-1" strike="noStrike">
              <a:latin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            </a:schemeClr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LibreOfficeDev/7.3.1.3.0$Android_AARCH64 LibreOffice_project/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2024-11-29T08:46:06Z</dcterms:created>
  <dc:creator>PptxGenJS</dc:creator>
  <dc:description/>
  <dc:language>en-US</dc:language>
  <cp:lastModifiedBy/>
  <dcterms:modified xsi:type="dcterms:W3CDTF">2024-12-04T11:08:10Z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