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3" r:id="rId18"/>
    <p:sldId id="271" r:id="rId19"/>
    <p:sldId id="272" r:id="rId20"/>
    <p:sldId id="275" r:id="rId21"/>
    <p:sldId id="276" r:id="rId22"/>
  </p:sldIdLst>
  <p:sldSz cx="12192000" cy="6858000"/>
  <p:notesSz cx="6858000" cy="9144000"/>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252579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C1BD64CF-627E-412C-B3EF-2702CB2BB68B}" type="datetimeFigureOut">
              <a:rPr lang="ar-SY" smtClean="0"/>
              <a:t>17/09/1442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680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smtClean="0"/>
              <a:t>انقر لتحرير نمط العنوان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18918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smtClean="0"/>
              <a:t>انقر لتحرير نمط العنوان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smtClean="0"/>
              <a:t>انقر لتحرير أنماط النص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4930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4189473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4"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372157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4"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278886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848050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0061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215347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410746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C1BD64CF-627E-412C-B3EF-2702CB2BB68B}" type="datetimeFigureOut">
              <a:rPr lang="ar-SY" smtClean="0"/>
              <a:t>17/09/1442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37199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C1BD64CF-627E-412C-B3EF-2702CB2BB68B}" type="datetimeFigureOut">
              <a:rPr lang="ar-SY" smtClean="0"/>
              <a:t>17/09/1442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398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7" name="Date Placeholder 2"/>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3"/>
          <p:cNvSpPr>
            <a:spLocks noGrp="1"/>
          </p:cNvSpPr>
          <p:nvPr>
            <p:ph type="ftr" sz="quarter" idx="11"/>
          </p:nvPr>
        </p:nvSpPr>
        <p:spPr/>
        <p:txBody>
          <a:bodyPr/>
          <a:lstStyle/>
          <a:p>
            <a:endParaRPr lang="ar-SY"/>
          </a:p>
        </p:txBody>
      </p:sp>
      <p:sp>
        <p:nvSpPr>
          <p:cNvPr id="6" name="Slide Number Placeholder 4"/>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325430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2"/>
          <p:cNvSpPr>
            <a:spLocks noGrp="1"/>
          </p:cNvSpPr>
          <p:nvPr>
            <p:ph type="ftr" sz="quarter" idx="11"/>
          </p:nvPr>
        </p:nvSpPr>
        <p:spPr/>
        <p:txBody>
          <a:bodyPr/>
          <a:lstStyle/>
          <a:p>
            <a:endParaRPr lang="ar-SY"/>
          </a:p>
        </p:txBody>
      </p:sp>
      <p:sp>
        <p:nvSpPr>
          <p:cNvPr id="6" name="Slide Number Placeholder 3"/>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1176895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7" name="Date Placeholder 4"/>
          <p:cNvSpPr>
            <a:spLocks noGrp="1"/>
          </p:cNvSpPr>
          <p:nvPr>
            <p:ph type="dt" sz="half" idx="10"/>
          </p:nvPr>
        </p:nvSpPr>
        <p:spPr/>
        <p:txBody>
          <a:bodyPr/>
          <a:lstStyle/>
          <a:p>
            <a:fld id="{C1BD64CF-627E-412C-B3EF-2702CB2BB68B}" type="datetimeFigureOut">
              <a:rPr lang="ar-SY" smtClean="0"/>
              <a:t>17/09/1442</a:t>
            </a:fld>
            <a:endParaRPr lang="ar-SY"/>
          </a:p>
        </p:txBody>
      </p:sp>
      <p:sp>
        <p:nvSpPr>
          <p:cNvPr id="5" name="Footer Placeholder 5"/>
          <p:cNvSpPr>
            <a:spLocks noGrp="1"/>
          </p:cNvSpPr>
          <p:nvPr>
            <p:ph type="ftr" sz="quarter" idx="11"/>
          </p:nvPr>
        </p:nvSpPr>
        <p:spPr/>
        <p:txBody>
          <a:bodyPr/>
          <a:lstStyle/>
          <a:p>
            <a:endParaRPr lang="ar-SY"/>
          </a:p>
        </p:txBody>
      </p:sp>
      <p:sp>
        <p:nvSpPr>
          <p:cNvPr id="6" name="Slide Number Placeholder 6"/>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266451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C1BD64CF-627E-412C-B3EF-2702CB2BB68B}" type="datetimeFigureOut">
              <a:rPr lang="ar-SY" smtClean="0"/>
              <a:t>17/09/1442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AC810802-3635-4EAF-81D8-37F4CCC2FA53}" type="slidenum">
              <a:rPr lang="ar-SY" smtClean="0"/>
              <a:t>‹#›</a:t>
            </a:fld>
            <a:endParaRPr lang="ar-SY"/>
          </a:p>
        </p:txBody>
      </p:sp>
    </p:spTree>
    <p:extLst>
      <p:ext uri="{BB962C8B-B14F-4D97-AF65-F5344CB8AC3E}">
        <p14:creationId xmlns:p14="http://schemas.microsoft.com/office/powerpoint/2010/main" val="363604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BD64CF-627E-412C-B3EF-2702CB2BB68B}" type="datetimeFigureOut">
              <a:rPr lang="ar-SY" smtClean="0"/>
              <a:t>17/09/1442</a:t>
            </a:fld>
            <a:endParaRPr lang="ar-SY"/>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SY"/>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810802-3635-4EAF-81D8-37F4CCC2FA53}" type="slidenum">
              <a:rPr lang="ar-SY" smtClean="0"/>
              <a:t>‹#›</a:t>
            </a:fld>
            <a:endParaRPr lang="ar-SY"/>
          </a:p>
        </p:txBody>
      </p:sp>
    </p:spTree>
    <p:extLst>
      <p:ext uri="{BB962C8B-B14F-4D97-AF65-F5344CB8AC3E}">
        <p14:creationId xmlns:p14="http://schemas.microsoft.com/office/powerpoint/2010/main" val="11447644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00614" y="696035"/>
            <a:ext cx="8998979" cy="2129715"/>
          </a:xfrm>
        </p:spPr>
        <p:txBody>
          <a:bodyPr>
            <a:noAutofit/>
          </a:bodyPr>
          <a:lstStyle/>
          <a:p>
            <a:pPr algn="ctr"/>
            <a:r>
              <a:rPr lang="ar-SY" sz="4000" dirty="0" smtClean="0">
                <a:cs typeface="+mn-cs"/>
              </a:rPr>
              <a:t>تصميم </a:t>
            </a:r>
            <a:r>
              <a:rPr lang="ar-SY" sz="4000" smtClean="0">
                <a:cs typeface="+mn-cs"/>
              </a:rPr>
              <a:t>تطبيق لتعليم </a:t>
            </a:r>
            <a:r>
              <a:rPr lang="ar-SY" sz="4000" dirty="0" smtClean="0">
                <a:cs typeface="+mn-cs"/>
              </a:rPr>
              <a:t>اللغة الإنكليزية لطلاب هندسة نظم المعلومات في الجامعة الافتراضية السورية</a:t>
            </a:r>
            <a:br>
              <a:rPr lang="ar-SY" sz="4000" dirty="0" smtClean="0">
                <a:cs typeface="+mn-cs"/>
              </a:rPr>
            </a:br>
            <a:endParaRPr lang="ar-SY" sz="4000" dirty="0">
              <a:cs typeface="+mn-cs"/>
            </a:endParaRPr>
          </a:p>
        </p:txBody>
      </p:sp>
      <p:sp>
        <p:nvSpPr>
          <p:cNvPr id="3" name="عنوان فرعي 2"/>
          <p:cNvSpPr>
            <a:spLocks noGrp="1"/>
          </p:cNvSpPr>
          <p:nvPr>
            <p:ph type="subTitle" idx="1"/>
          </p:nvPr>
        </p:nvSpPr>
        <p:spPr>
          <a:xfrm>
            <a:off x="1154953" y="2961564"/>
            <a:ext cx="9967971" cy="3343702"/>
          </a:xfrm>
        </p:spPr>
        <p:txBody>
          <a:bodyPr>
            <a:normAutofit lnSpcReduction="10000"/>
          </a:bodyPr>
          <a:lstStyle/>
          <a:p>
            <a:pPr algn="ctr"/>
            <a:r>
              <a:rPr lang="en-US" sz="3200" b="1" dirty="0"/>
              <a:t>ISE – EN – App</a:t>
            </a:r>
            <a:r>
              <a:rPr lang="ar-SY" sz="3200" b="1" dirty="0"/>
              <a:t/>
            </a:r>
            <a:br>
              <a:rPr lang="ar-SY" sz="3200" b="1" dirty="0"/>
            </a:br>
            <a:r>
              <a:rPr lang="en-US" sz="3200" b="1" dirty="0"/>
              <a:t>PR1 SEMESTER S20</a:t>
            </a:r>
            <a:endParaRPr lang="ar-SY" sz="3200" b="1" dirty="0" smtClean="0"/>
          </a:p>
          <a:p>
            <a:pPr algn="ctr"/>
            <a:r>
              <a:rPr lang="ar-SY" sz="3200" dirty="0" smtClean="0"/>
              <a:t>عمل الطلاب:</a:t>
            </a:r>
          </a:p>
          <a:p>
            <a:pPr algn="ctr"/>
            <a:r>
              <a:rPr lang="ar-SY" sz="3200" dirty="0" smtClean="0"/>
              <a:t>محمد تميم عليوي – تاج </a:t>
            </a:r>
            <a:r>
              <a:rPr lang="ar-SY" sz="3200" smtClean="0"/>
              <a:t>الدين </a:t>
            </a:r>
            <a:r>
              <a:rPr lang="ar-SY" sz="3200" smtClean="0"/>
              <a:t>الموصلي </a:t>
            </a:r>
            <a:r>
              <a:rPr lang="ar-SY" sz="3200" dirty="0" smtClean="0"/>
              <a:t>– أروى علي</a:t>
            </a:r>
          </a:p>
          <a:p>
            <a:pPr algn="ctr"/>
            <a:r>
              <a:rPr lang="ar-SY" sz="3200" dirty="0" smtClean="0"/>
              <a:t>إشراف: </a:t>
            </a:r>
          </a:p>
          <a:p>
            <a:pPr algn="ctr"/>
            <a:r>
              <a:rPr lang="ar-SY" sz="3200" dirty="0" smtClean="0"/>
              <a:t>المهندس شفيع البيطار</a:t>
            </a:r>
            <a:endParaRPr lang="ar-SY" sz="3200" dirty="0"/>
          </a:p>
        </p:txBody>
      </p:sp>
    </p:spTree>
    <p:extLst>
      <p:ext uri="{BB962C8B-B14F-4D97-AF65-F5344CB8AC3E}">
        <p14:creationId xmlns:p14="http://schemas.microsoft.com/office/powerpoint/2010/main" val="361759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635575" y="425422"/>
            <a:ext cx="9404723" cy="1400530"/>
          </a:xfrm>
        </p:spPr>
        <p:txBody>
          <a:bodyPr/>
          <a:lstStyle/>
          <a:p>
            <a:pPr algn="ctr"/>
            <a:r>
              <a:rPr lang="ar-SY" sz="4400" dirty="0">
                <a:solidFill>
                  <a:schemeClr val="tx1">
                    <a:lumMod val="50000"/>
                    <a:lumOff val="50000"/>
                  </a:schemeClr>
                </a:solidFill>
              </a:rPr>
              <a:t>بنية النظام:</a:t>
            </a:r>
            <a:endParaRPr lang="ar-SY" dirty="0"/>
          </a:p>
        </p:txBody>
      </p:sp>
      <p:sp>
        <p:nvSpPr>
          <p:cNvPr id="3" name="عنصر نائب للمحتوى 2"/>
          <p:cNvSpPr>
            <a:spLocks noGrp="1"/>
          </p:cNvSpPr>
          <p:nvPr>
            <p:ph idx="1"/>
          </p:nvPr>
        </p:nvSpPr>
        <p:spPr>
          <a:xfrm>
            <a:off x="1635575" y="1643485"/>
            <a:ext cx="8946541" cy="4195481"/>
          </a:xfrm>
        </p:spPr>
        <p:txBody>
          <a:bodyPr/>
          <a:lstStyle/>
          <a:p>
            <a:pPr marL="0" indent="0">
              <a:buNone/>
            </a:pPr>
            <a:r>
              <a:rPr lang="ar-SY" sz="2800" dirty="0">
                <a:solidFill>
                  <a:schemeClr val="bg2">
                    <a:lumMod val="40000"/>
                    <a:lumOff val="60000"/>
                  </a:schemeClr>
                </a:solidFill>
              </a:rPr>
              <a:t>و هي رؤية شاملة من المستوى الأعلى تظهر توزّع الوظائف على الكتل، و قد تمّ العمل لتحقيق ذلك كما يلي:</a:t>
            </a:r>
          </a:p>
          <a:p>
            <a:r>
              <a:rPr lang="ar-SY" sz="2800" dirty="0">
                <a:solidFill>
                  <a:schemeClr val="bg2">
                    <a:lumMod val="40000"/>
                    <a:lumOff val="60000"/>
                  </a:schemeClr>
                </a:solidFill>
              </a:rPr>
              <a:t>تحديد الفاعلين  </a:t>
            </a:r>
            <a:r>
              <a:rPr lang="en-US" sz="2800" dirty="0">
                <a:solidFill>
                  <a:schemeClr val="bg2">
                    <a:lumMod val="40000"/>
                    <a:lumOff val="60000"/>
                  </a:schemeClr>
                </a:solidFill>
              </a:rPr>
              <a:t>Actors</a:t>
            </a:r>
            <a:r>
              <a:rPr lang="ar-SY" sz="2800" dirty="0">
                <a:solidFill>
                  <a:schemeClr val="bg2">
                    <a:lumMod val="40000"/>
                    <a:lumOff val="60000"/>
                  </a:schemeClr>
                </a:solidFill>
              </a:rPr>
              <a:t>(مدير </a:t>
            </a:r>
            <a:r>
              <a:rPr lang="ar-SY" sz="2800" dirty="0" err="1">
                <a:solidFill>
                  <a:schemeClr val="bg2">
                    <a:lumMod val="40000"/>
                    <a:lumOff val="60000"/>
                  </a:schemeClr>
                </a:solidFill>
              </a:rPr>
              <a:t>النظام_المعلم_الزائر</a:t>
            </a:r>
            <a:r>
              <a:rPr lang="ar-SY" sz="2800" dirty="0">
                <a:solidFill>
                  <a:schemeClr val="bg2">
                    <a:lumMod val="40000"/>
                    <a:lumOff val="60000"/>
                  </a:schemeClr>
                </a:solidFill>
              </a:rPr>
              <a:t>(الطالب))</a:t>
            </a:r>
            <a:endParaRPr lang="en-US" sz="2800" dirty="0">
              <a:solidFill>
                <a:schemeClr val="bg2">
                  <a:lumMod val="40000"/>
                  <a:lumOff val="60000"/>
                </a:schemeClr>
              </a:solidFill>
            </a:endParaRPr>
          </a:p>
          <a:p>
            <a:r>
              <a:rPr lang="ar-SY" sz="2800" dirty="0">
                <a:solidFill>
                  <a:schemeClr val="bg2">
                    <a:lumMod val="40000"/>
                    <a:lumOff val="60000"/>
                  </a:schemeClr>
                </a:solidFill>
              </a:rPr>
              <a:t>توضيح حالات الاستخدام من أجل كل فاعل.</a:t>
            </a:r>
          </a:p>
          <a:p>
            <a:r>
              <a:rPr lang="ar-SY" sz="2800" dirty="0">
                <a:solidFill>
                  <a:schemeClr val="bg2">
                    <a:lumMod val="40000"/>
                    <a:lumOff val="60000"/>
                  </a:schemeClr>
                </a:solidFill>
              </a:rPr>
              <a:t>كتابة السيناريوهات الرئيسية </a:t>
            </a:r>
            <a:r>
              <a:rPr lang="en-US" sz="2800" dirty="0">
                <a:solidFill>
                  <a:schemeClr val="bg2">
                    <a:lumMod val="40000"/>
                    <a:lumOff val="60000"/>
                  </a:schemeClr>
                </a:solidFill>
              </a:rPr>
              <a:t>Main Flow Scenarios </a:t>
            </a:r>
            <a:r>
              <a:rPr lang="ar-SY" sz="2800" dirty="0">
                <a:solidFill>
                  <a:schemeClr val="bg2">
                    <a:lumMod val="40000"/>
                    <a:lumOff val="60000"/>
                  </a:schemeClr>
                </a:solidFill>
              </a:rPr>
              <a:t>و السيناريوهات البديلة </a:t>
            </a:r>
            <a:r>
              <a:rPr lang="en-US" sz="2800" dirty="0">
                <a:solidFill>
                  <a:schemeClr val="bg2">
                    <a:lumMod val="40000"/>
                    <a:lumOff val="60000"/>
                  </a:schemeClr>
                </a:solidFill>
              </a:rPr>
              <a:t>Alternate Scenarios</a:t>
            </a:r>
          </a:p>
          <a:p>
            <a:pPr marL="0" indent="0">
              <a:buNone/>
            </a:pPr>
            <a:endParaRPr lang="ar-SY" dirty="0"/>
          </a:p>
        </p:txBody>
      </p:sp>
    </p:spTree>
    <p:extLst>
      <p:ext uri="{BB962C8B-B14F-4D97-AF65-F5344CB8AC3E}">
        <p14:creationId xmlns:p14="http://schemas.microsoft.com/office/powerpoint/2010/main" val="148048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12104" y="0"/>
            <a:ext cx="9404723" cy="1400530"/>
          </a:xfrm>
        </p:spPr>
        <p:txBody>
          <a:bodyPr/>
          <a:lstStyle/>
          <a:p>
            <a:pPr algn="ctr"/>
            <a:r>
              <a:rPr lang="ar-SY" dirty="0" smtClean="0"/>
              <a:t>المعلومات الأساسية لقاعدة البيانات</a:t>
            </a:r>
            <a:endParaRPr lang="ar-SY" dirty="0"/>
          </a:p>
        </p:txBody>
      </p:sp>
      <p:sp>
        <p:nvSpPr>
          <p:cNvPr id="3" name="عنصر نائب للمحتوى 2"/>
          <p:cNvSpPr>
            <a:spLocks noGrp="1"/>
          </p:cNvSpPr>
          <p:nvPr>
            <p:ph idx="1"/>
          </p:nvPr>
        </p:nvSpPr>
        <p:spPr>
          <a:xfrm>
            <a:off x="7845525" y="685121"/>
            <a:ext cx="1980863" cy="410254"/>
          </a:xfrm>
        </p:spPr>
        <p:txBody>
          <a:bodyPr/>
          <a:lstStyle/>
          <a:p>
            <a:pPr marL="0" indent="0" algn="l">
              <a:buNone/>
            </a:pPr>
            <a:r>
              <a:rPr lang="en-US" dirty="0" smtClean="0"/>
              <a:t>userSchema</a:t>
            </a:r>
            <a:endParaRPr lang="ar-SY" dirty="0"/>
          </a:p>
        </p:txBody>
      </p:sp>
      <p:sp>
        <p:nvSpPr>
          <p:cNvPr id="7" name="عنصر نائب للمحتوى 2"/>
          <p:cNvSpPr txBox="1">
            <a:spLocks/>
          </p:cNvSpPr>
          <p:nvPr/>
        </p:nvSpPr>
        <p:spPr>
          <a:xfrm>
            <a:off x="306174" y="1278769"/>
            <a:ext cx="1904763" cy="449592"/>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l">
              <a:buFont typeface="Wingdings 3" charset="2"/>
              <a:buNone/>
            </a:pPr>
            <a:r>
              <a:rPr lang="en-US" dirty="0" smtClean="0"/>
              <a:t>testSchema</a:t>
            </a:r>
            <a:endParaRPr lang="ar-SY" dirty="0"/>
          </a:p>
        </p:txBody>
      </p:sp>
      <p:pic>
        <p:nvPicPr>
          <p:cNvPr id="9" name="صورة 8"/>
          <p:cNvPicPr>
            <a:picLocks noChangeAspect="1"/>
          </p:cNvPicPr>
          <p:nvPr/>
        </p:nvPicPr>
        <p:blipFill>
          <a:blip r:embed="rId2"/>
          <a:stretch>
            <a:fillRect/>
          </a:stretch>
        </p:blipFill>
        <p:spPr>
          <a:xfrm>
            <a:off x="7416427" y="1095375"/>
            <a:ext cx="3200400" cy="5762625"/>
          </a:xfrm>
          <a:prstGeom prst="rect">
            <a:avLst/>
          </a:prstGeom>
        </p:spPr>
      </p:pic>
      <p:pic>
        <p:nvPicPr>
          <p:cNvPr id="12" name="صورة 11"/>
          <p:cNvPicPr>
            <a:picLocks noChangeAspect="1"/>
          </p:cNvPicPr>
          <p:nvPr/>
        </p:nvPicPr>
        <p:blipFill>
          <a:blip r:embed="rId3"/>
          <a:stretch>
            <a:fillRect/>
          </a:stretch>
        </p:blipFill>
        <p:spPr>
          <a:xfrm>
            <a:off x="54650" y="1728361"/>
            <a:ext cx="3419475" cy="3476625"/>
          </a:xfrm>
          <a:prstGeom prst="rect">
            <a:avLst/>
          </a:prstGeom>
        </p:spPr>
      </p:pic>
      <p:pic>
        <p:nvPicPr>
          <p:cNvPr id="14" name="صورة 13"/>
          <p:cNvPicPr>
            <a:picLocks noChangeAspect="1"/>
          </p:cNvPicPr>
          <p:nvPr/>
        </p:nvPicPr>
        <p:blipFill>
          <a:blip r:embed="rId4"/>
          <a:stretch>
            <a:fillRect/>
          </a:stretch>
        </p:blipFill>
        <p:spPr>
          <a:xfrm>
            <a:off x="3534691" y="2090311"/>
            <a:ext cx="2809875" cy="3114675"/>
          </a:xfrm>
          <a:prstGeom prst="rect">
            <a:avLst/>
          </a:prstGeom>
        </p:spPr>
      </p:pic>
    </p:spTree>
    <p:extLst>
      <p:ext uri="{BB962C8B-B14F-4D97-AF65-F5344CB8AC3E}">
        <p14:creationId xmlns:p14="http://schemas.microsoft.com/office/powerpoint/2010/main" val="296460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Y" dirty="0" smtClean="0"/>
              <a:t>الآليات المستخدمة لإنجاز المشروع</a:t>
            </a:r>
            <a:endParaRPr lang="ar-SY" dirty="0"/>
          </a:p>
        </p:txBody>
      </p:sp>
      <p:graphicFrame>
        <p:nvGraphicFramePr>
          <p:cNvPr id="4" name="جدول 3"/>
          <p:cNvGraphicFramePr>
            <a:graphicFrameLocks noGrp="1"/>
          </p:cNvGraphicFramePr>
          <p:nvPr>
            <p:extLst>
              <p:ext uri="{D42A27DB-BD31-4B8C-83A1-F6EECF244321}">
                <p14:modId xmlns:p14="http://schemas.microsoft.com/office/powerpoint/2010/main" val="3040440808"/>
              </p:ext>
            </p:extLst>
          </p:nvPr>
        </p:nvGraphicFramePr>
        <p:xfrm>
          <a:off x="1669593" y="2051839"/>
          <a:ext cx="8381241" cy="2520160"/>
        </p:xfrm>
        <a:graphic>
          <a:graphicData uri="http://schemas.openxmlformats.org/drawingml/2006/table">
            <a:tbl>
              <a:tblPr rtl="1" firstRow="1" bandRow="1">
                <a:tableStyleId>{7DF18680-E054-41AD-8BC1-D1AEF772440D}</a:tableStyleId>
              </a:tblPr>
              <a:tblGrid>
                <a:gridCol w="2793747"/>
                <a:gridCol w="2793747"/>
                <a:gridCol w="2793747"/>
              </a:tblGrid>
              <a:tr h="623545">
                <a:tc>
                  <a:txBody>
                    <a:bodyPr/>
                    <a:lstStyle/>
                    <a:p>
                      <a:pPr algn="ctr" rtl="1"/>
                      <a:r>
                        <a:rPr lang="en-US" dirty="0" smtClean="0"/>
                        <a:t>Back End Application</a:t>
                      </a:r>
                      <a:endParaRPr lang="ar-SY" dirty="0"/>
                    </a:p>
                  </a:txBody>
                  <a:tcPr/>
                </a:tc>
                <a:tc>
                  <a:txBody>
                    <a:bodyPr/>
                    <a:lstStyle/>
                    <a:p>
                      <a:pPr algn="ctr" rtl="1"/>
                      <a:r>
                        <a:rPr lang="en-US" dirty="0" smtClean="0"/>
                        <a:t>Front End Application</a:t>
                      </a:r>
                      <a:endParaRPr lang="ar-SY" dirty="0"/>
                    </a:p>
                  </a:txBody>
                  <a:tcPr/>
                </a:tc>
                <a:tc>
                  <a:txBody>
                    <a:bodyPr/>
                    <a:lstStyle/>
                    <a:p>
                      <a:pPr algn="ctr" rtl="1"/>
                      <a:r>
                        <a:rPr lang="en-US" dirty="0" smtClean="0"/>
                        <a:t>Mobile Application</a:t>
                      </a:r>
                      <a:endParaRPr lang="ar-SY" dirty="0"/>
                    </a:p>
                  </a:txBody>
                  <a:tcPr/>
                </a:tc>
              </a:tr>
              <a:tr h="632205">
                <a:tc>
                  <a:txBody>
                    <a:bodyPr/>
                    <a:lstStyle/>
                    <a:p>
                      <a:pPr algn="ctr" rtl="1"/>
                      <a:r>
                        <a:rPr lang="en-US" dirty="0" smtClean="0"/>
                        <a:t>Node.js</a:t>
                      </a:r>
                      <a:endParaRPr lang="ar-SY" dirty="0"/>
                    </a:p>
                  </a:txBody>
                  <a:tcPr/>
                </a:tc>
                <a:tc>
                  <a:txBody>
                    <a:bodyPr/>
                    <a:lstStyle/>
                    <a:p>
                      <a:pPr algn="ctr" rtl="1"/>
                      <a:r>
                        <a:rPr lang="en-US" dirty="0" smtClean="0"/>
                        <a:t>React.js</a:t>
                      </a:r>
                      <a:endParaRPr lang="ar-SY" dirty="0"/>
                    </a:p>
                  </a:txBody>
                  <a:tcPr/>
                </a:tc>
                <a:tc>
                  <a:txBody>
                    <a:bodyPr/>
                    <a:lstStyle/>
                    <a:p>
                      <a:pPr algn="ctr" rtl="1"/>
                      <a:r>
                        <a:rPr lang="en-US" dirty="0" smtClean="0"/>
                        <a:t>Flutter with Dart</a:t>
                      </a:r>
                      <a:endParaRPr lang="ar-SY" dirty="0"/>
                    </a:p>
                  </a:txBody>
                  <a:tcPr/>
                </a:tc>
              </a:tr>
              <a:tr h="632205">
                <a:tc>
                  <a:txBody>
                    <a:bodyPr/>
                    <a:lstStyle/>
                    <a:p>
                      <a:pPr algn="ctr" rtl="1"/>
                      <a:r>
                        <a:rPr lang="en-US" dirty="0" smtClean="0"/>
                        <a:t>Express.js</a:t>
                      </a:r>
                      <a:endParaRPr lang="ar-SY" dirty="0"/>
                    </a:p>
                  </a:txBody>
                  <a:tcPr/>
                </a:tc>
                <a:tc>
                  <a:txBody>
                    <a:bodyPr/>
                    <a:lstStyle/>
                    <a:p>
                      <a:pPr algn="ctr" rtl="1"/>
                      <a:r>
                        <a:rPr lang="en-US" dirty="0" smtClean="0"/>
                        <a:t>Redux</a:t>
                      </a:r>
                      <a:endParaRPr lang="ar-SY" dirty="0"/>
                    </a:p>
                  </a:txBody>
                  <a:tcPr/>
                </a:tc>
                <a:tc>
                  <a:txBody>
                    <a:bodyPr/>
                    <a:lstStyle/>
                    <a:p>
                      <a:pPr algn="ctr" rtl="1"/>
                      <a:endParaRPr lang="ar-SY"/>
                    </a:p>
                  </a:txBody>
                  <a:tcPr/>
                </a:tc>
              </a:tr>
              <a:tr h="632205">
                <a:tc>
                  <a:txBody>
                    <a:bodyPr/>
                    <a:lstStyle/>
                    <a:p>
                      <a:pPr algn="ctr" rtl="1"/>
                      <a:r>
                        <a:rPr lang="en-US" dirty="0" smtClean="0"/>
                        <a:t>MongoDB, mongoose</a:t>
                      </a:r>
                      <a:endParaRPr lang="ar-SY" dirty="0"/>
                    </a:p>
                  </a:txBody>
                  <a:tcPr/>
                </a:tc>
                <a:tc>
                  <a:txBody>
                    <a:bodyPr/>
                    <a:lstStyle/>
                    <a:p>
                      <a:pPr algn="ctr" rtl="1"/>
                      <a:r>
                        <a:rPr lang="en-US" dirty="0" smtClean="0"/>
                        <a:t>CSS</a:t>
                      </a:r>
                      <a:endParaRPr lang="ar-SY" dirty="0"/>
                    </a:p>
                  </a:txBody>
                  <a:tcPr/>
                </a:tc>
                <a:tc>
                  <a:txBody>
                    <a:bodyPr/>
                    <a:lstStyle/>
                    <a:p>
                      <a:pPr algn="ctr" rtl="1"/>
                      <a:endParaRPr lang="ar-SY" dirty="0"/>
                    </a:p>
                  </a:txBody>
                  <a:tcPr/>
                </a:tc>
              </a:tr>
            </a:tbl>
          </a:graphicData>
        </a:graphic>
      </p:graphicFrame>
    </p:spTree>
    <p:extLst>
      <p:ext uri="{BB962C8B-B14F-4D97-AF65-F5344CB8AC3E}">
        <p14:creationId xmlns:p14="http://schemas.microsoft.com/office/powerpoint/2010/main" val="699534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46162" y="398127"/>
            <a:ext cx="9662615" cy="639104"/>
          </a:xfrm>
        </p:spPr>
        <p:txBody>
          <a:bodyPr/>
          <a:lstStyle/>
          <a:p>
            <a:pPr algn="ctr"/>
            <a:r>
              <a:rPr lang="ar-SY" sz="3200" dirty="0" smtClean="0"/>
              <a:t>واجهات دخول للتطبيق</a:t>
            </a:r>
            <a:endParaRPr lang="ar-SY" sz="3200" dirty="0"/>
          </a:p>
        </p:txBody>
      </p:sp>
      <p:pic>
        <p:nvPicPr>
          <p:cNvPr id="6" name="صورة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7098" y="1675826"/>
            <a:ext cx="6196084" cy="3619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293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74371" y="452718"/>
            <a:ext cx="9404723" cy="1400530"/>
          </a:xfrm>
        </p:spPr>
        <p:txBody>
          <a:bodyPr/>
          <a:lstStyle/>
          <a:p>
            <a:pPr algn="ctr"/>
            <a:r>
              <a:rPr lang="ar-SY" dirty="0" smtClean="0"/>
              <a:t>الواجهة الرئيسية ل لوحة التحكم</a:t>
            </a:r>
            <a:endParaRPr lang="ar-SY" dirty="0"/>
          </a:p>
        </p:txBody>
      </p:sp>
      <p:pic>
        <p:nvPicPr>
          <p:cNvPr id="4" name="صورة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2989" y="1853248"/>
            <a:ext cx="6607488" cy="3332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02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74220" y="411775"/>
            <a:ext cx="9404723" cy="1400530"/>
          </a:xfrm>
        </p:spPr>
        <p:txBody>
          <a:bodyPr/>
          <a:lstStyle/>
          <a:p>
            <a:pPr algn="ctr"/>
            <a:r>
              <a:rPr lang="ar-SY" dirty="0" smtClean="0"/>
              <a:t>واجهة التطبيق الرئيسية</a:t>
            </a:r>
            <a:endParaRPr lang="ar-SY" dirty="0"/>
          </a:p>
        </p:txBody>
      </p:sp>
      <p:pic>
        <p:nvPicPr>
          <p:cNvPr id="5" name="صورة 4"/>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507807"/>
            <a:ext cx="2362200" cy="3842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482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19317" y="370832"/>
            <a:ext cx="9404723" cy="1400530"/>
          </a:xfrm>
        </p:spPr>
        <p:txBody>
          <a:bodyPr/>
          <a:lstStyle/>
          <a:p>
            <a:pPr algn="ctr"/>
            <a:r>
              <a:rPr lang="ar-SY" dirty="0" smtClean="0"/>
              <a:t>واجهات مستويات اللغة الإنكليزية 1</a:t>
            </a:r>
            <a:endParaRPr lang="ar-SY" dirty="0"/>
          </a:p>
        </p:txBody>
      </p:sp>
      <p:pic>
        <p:nvPicPr>
          <p:cNvPr id="4" name="صورة 3"/>
          <p:cNvPicPr/>
          <p:nvPr/>
        </p:nvPicPr>
        <p:blipFill>
          <a:blip r:embed="rId2">
            <a:extLst>
              <a:ext uri="{28A0092B-C50C-407E-A947-70E740481C1C}">
                <a14:useLocalDpi xmlns:a14="http://schemas.microsoft.com/office/drawing/2010/main" val="0"/>
              </a:ext>
            </a:extLst>
          </a:blip>
          <a:srcRect/>
          <a:stretch>
            <a:fillRect/>
          </a:stretch>
        </p:blipFill>
        <p:spPr bwMode="auto">
          <a:xfrm>
            <a:off x="1448398" y="1642849"/>
            <a:ext cx="2483034" cy="3870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صورة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7089" y="1642850"/>
            <a:ext cx="2497418" cy="3870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صورة 5"/>
          <p:cNvPicPr/>
          <p:nvPr/>
        </p:nvPicPr>
        <p:blipFill>
          <a:blip r:embed="rId4">
            <a:extLst>
              <a:ext uri="{28A0092B-C50C-407E-A947-70E740481C1C}">
                <a14:useLocalDpi xmlns:a14="http://schemas.microsoft.com/office/drawing/2010/main" val="0"/>
              </a:ext>
            </a:extLst>
          </a:blip>
          <a:srcRect/>
          <a:stretch>
            <a:fillRect/>
          </a:stretch>
        </p:blipFill>
        <p:spPr bwMode="auto">
          <a:xfrm>
            <a:off x="8720164" y="1644004"/>
            <a:ext cx="2384751" cy="38696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6601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19317" y="370832"/>
            <a:ext cx="9404723" cy="1400530"/>
          </a:xfrm>
        </p:spPr>
        <p:txBody>
          <a:bodyPr/>
          <a:lstStyle/>
          <a:p>
            <a:pPr algn="ctr"/>
            <a:r>
              <a:rPr lang="ar-SY" dirty="0" smtClean="0"/>
              <a:t>واجهات مستويات اللغة الانكليزية</a:t>
            </a:r>
            <a:endParaRPr lang="ar-SY" dirty="0"/>
          </a:p>
        </p:txBody>
      </p:sp>
      <p:pic>
        <p:nvPicPr>
          <p:cNvPr id="7" name="صورة 6"/>
          <p:cNvPicPr/>
          <p:nvPr/>
        </p:nvPicPr>
        <p:blipFill>
          <a:blip r:embed="rId2">
            <a:extLst>
              <a:ext uri="{28A0092B-C50C-407E-A947-70E740481C1C}">
                <a14:useLocalDpi xmlns:a14="http://schemas.microsoft.com/office/drawing/2010/main" val="0"/>
              </a:ext>
            </a:extLst>
          </a:blip>
          <a:srcRect/>
          <a:stretch>
            <a:fillRect/>
          </a:stretch>
        </p:blipFill>
        <p:spPr bwMode="auto">
          <a:xfrm>
            <a:off x="2575470" y="1562120"/>
            <a:ext cx="2883633" cy="4224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صورة 7"/>
          <p:cNvPicPr/>
          <p:nvPr/>
        </p:nvPicPr>
        <p:blipFill>
          <a:blip r:embed="rId3">
            <a:extLst>
              <a:ext uri="{28A0092B-C50C-407E-A947-70E740481C1C}">
                <a14:useLocalDpi xmlns:a14="http://schemas.microsoft.com/office/drawing/2010/main" val="0"/>
              </a:ext>
            </a:extLst>
          </a:blip>
          <a:srcRect/>
          <a:stretch>
            <a:fillRect/>
          </a:stretch>
        </p:blipFill>
        <p:spPr bwMode="auto">
          <a:xfrm>
            <a:off x="7359352" y="1480232"/>
            <a:ext cx="3026594" cy="4224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901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Y" dirty="0" smtClean="0"/>
              <a:t>واجهة مدير النظام</a:t>
            </a:r>
            <a:endParaRPr lang="ar-SY" dirty="0"/>
          </a:p>
        </p:txBody>
      </p:sp>
      <p:sp>
        <p:nvSpPr>
          <p:cNvPr id="3" name="عنصر نائب للمحتوى 2"/>
          <p:cNvSpPr>
            <a:spLocks noGrp="1"/>
          </p:cNvSpPr>
          <p:nvPr>
            <p:ph idx="1"/>
          </p:nvPr>
        </p:nvSpPr>
        <p:spPr>
          <a:xfrm>
            <a:off x="6769290" y="1651380"/>
            <a:ext cx="3281544" cy="1487605"/>
          </a:xfrm>
        </p:spPr>
        <p:txBody>
          <a:bodyPr/>
          <a:lstStyle/>
          <a:p>
            <a:pPr marL="0" indent="0">
              <a:buNone/>
            </a:pPr>
            <a:r>
              <a:rPr lang="ar-SY" dirty="0" smtClean="0">
                <a:solidFill>
                  <a:schemeClr val="bg2">
                    <a:lumMod val="40000"/>
                    <a:lumOff val="60000"/>
                  </a:schemeClr>
                </a:solidFill>
              </a:rPr>
              <a:t>نلاحظ وجود زر خاص بالآدمن لإدارة المستخدمين</a:t>
            </a:r>
            <a:endParaRPr lang="ar-SY" dirty="0">
              <a:solidFill>
                <a:schemeClr val="bg2">
                  <a:lumMod val="40000"/>
                  <a:lumOff val="60000"/>
                </a:schemeClr>
              </a:solidFill>
            </a:endParaRPr>
          </a:p>
        </p:txBody>
      </p:sp>
      <p:pic>
        <p:nvPicPr>
          <p:cNvPr id="6" name="صورة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947" y="1413700"/>
            <a:ext cx="5270500" cy="253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صورة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233" y="3293669"/>
            <a:ext cx="5270500" cy="253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344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94130" y="248002"/>
            <a:ext cx="9404723" cy="1400530"/>
          </a:xfrm>
        </p:spPr>
        <p:txBody>
          <a:bodyPr/>
          <a:lstStyle/>
          <a:p>
            <a:pPr algn="ctr"/>
            <a:r>
              <a:rPr lang="ar-SY" dirty="0" smtClean="0"/>
              <a:t>واجهة الأساتذة</a:t>
            </a:r>
            <a:endParaRPr lang="ar-SY" dirty="0"/>
          </a:p>
        </p:txBody>
      </p:sp>
      <p:sp>
        <p:nvSpPr>
          <p:cNvPr id="3" name="عنصر نائب للمحتوى 2"/>
          <p:cNvSpPr>
            <a:spLocks noGrp="1"/>
          </p:cNvSpPr>
          <p:nvPr>
            <p:ph idx="1"/>
          </p:nvPr>
        </p:nvSpPr>
        <p:spPr>
          <a:xfrm>
            <a:off x="3018979" y="1397191"/>
            <a:ext cx="5355023" cy="685235"/>
          </a:xfrm>
        </p:spPr>
        <p:txBody>
          <a:bodyPr/>
          <a:lstStyle/>
          <a:p>
            <a:pPr marL="0" indent="0">
              <a:buNone/>
            </a:pPr>
            <a:r>
              <a:rPr lang="ar-SY" dirty="0" smtClean="0">
                <a:solidFill>
                  <a:schemeClr val="bg2">
                    <a:lumMod val="40000"/>
                    <a:lumOff val="60000"/>
                  </a:schemeClr>
                </a:solidFill>
              </a:rPr>
              <a:t>حيث يمكن للأساتذة الدخول وتعديل بيانات الاختبارات</a:t>
            </a:r>
            <a:endParaRPr lang="ar-SY" dirty="0">
              <a:solidFill>
                <a:schemeClr val="bg2">
                  <a:lumMod val="40000"/>
                  <a:lumOff val="60000"/>
                </a:schemeClr>
              </a:solidFill>
            </a:endParaRPr>
          </a:p>
        </p:txBody>
      </p:sp>
      <p:pic>
        <p:nvPicPr>
          <p:cNvPr id="5" name="صورة 4"/>
          <p:cNvPicPr/>
          <p:nvPr/>
        </p:nvPicPr>
        <p:blipFill>
          <a:blip r:embed="rId2">
            <a:extLst>
              <a:ext uri="{28A0092B-C50C-407E-A947-70E740481C1C}">
                <a14:useLocalDpi xmlns:a14="http://schemas.microsoft.com/office/drawing/2010/main" val="0"/>
              </a:ext>
            </a:extLst>
          </a:blip>
          <a:srcRect/>
          <a:stretch>
            <a:fillRect/>
          </a:stretch>
        </p:blipFill>
        <p:spPr bwMode="auto">
          <a:xfrm>
            <a:off x="2031861" y="2082426"/>
            <a:ext cx="8490562" cy="3816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933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18587" y="998629"/>
            <a:ext cx="9404723" cy="1400530"/>
          </a:xfrm>
        </p:spPr>
        <p:txBody>
          <a:bodyPr/>
          <a:lstStyle/>
          <a:p>
            <a:pPr algn="ctr"/>
            <a:r>
              <a:rPr lang="ar-SY" sz="4000" dirty="0" smtClean="0"/>
              <a:t>فكرة المشروع:</a:t>
            </a:r>
            <a:br>
              <a:rPr lang="ar-SY" sz="4000" dirty="0" smtClean="0"/>
            </a:br>
            <a:endParaRPr lang="ar-SY" sz="2800" dirty="0"/>
          </a:p>
        </p:txBody>
      </p:sp>
      <p:sp>
        <p:nvSpPr>
          <p:cNvPr id="3" name="عنصر نائب للمحتوى 2"/>
          <p:cNvSpPr>
            <a:spLocks noGrp="1"/>
          </p:cNvSpPr>
          <p:nvPr>
            <p:ph idx="1"/>
          </p:nvPr>
        </p:nvSpPr>
        <p:spPr>
          <a:xfrm>
            <a:off x="1635575" y="1842449"/>
            <a:ext cx="8946541" cy="5470476"/>
          </a:xfrm>
        </p:spPr>
        <p:txBody>
          <a:bodyPr>
            <a:normAutofit/>
          </a:bodyPr>
          <a:lstStyle/>
          <a:p>
            <a:pPr marL="0" indent="0">
              <a:buNone/>
            </a:pPr>
            <a:r>
              <a:rPr lang="ar-SY" sz="3200" dirty="0">
                <a:solidFill>
                  <a:schemeClr val="bg2">
                    <a:lumMod val="40000"/>
                    <a:lumOff val="60000"/>
                  </a:schemeClr>
                </a:solidFill>
              </a:rPr>
              <a:t>تطبيق للهاتف المحمول(أندرويد) يمكن من خلاله للطلاب تعلم قواعد اللغة الإنكليزية بطريقة سهلة من خلال الأمثلة </a:t>
            </a:r>
            <a:r>
              <a:rPr lang="ar-SY" sz="3200" dirty="0" smtClean="0">
                <a:solidFill>
                  <a:schemeClr val="bg2">
                    <a:lumMod val="40000"/>
                    <a:lumOff val="60000"/>
                  </a:schemeClr>
                </a:solidFill>
              </a:rPr>
              <a:t>والشرح</a:t>
            </a:r>
          </a:p>
          <a:p>
            <a:pPr marL="0" indent="0" algn="ctr">
              <a:buNone/>
            </a:pPr>
            <a:endParaRPr lang="ar-SY" sz="3200" dirty="0" smtClean="0"/>
          </a:p>
          <a:p>
            <a:pPr marL="0" indent="0" algn="ctr">
              <a:buNone/>
            </a:pPr>
            <a:r>
              <a:rPr lang="ar-SY" sz="3200" dirty="0" smtClean="0"/>
              <a:t>هدف المشروع</a:t>
            </a:r>
          </a:p>
          <a:p>
            <a:pPr marL="0" indent="0" algn="ctr">
              <a:buNone/>
            </a:pPr>
            <a:r>
              <a:rPr lang="ar-SY" sz="3200" dirty="0" smtClean="0">
                <a:solidFill>
                  <a:schemeClr val="bg2">
                    <a:lumMod val="60000"/>
                    <a:lumOff val="40000"/>
                  </a:schemeClr>
                </a:solidFill>
              </a:rPr>
              <a:t>يهدف المشروع الى تصميم نظام يحوي على قواعد اللغة الإنكليزية على خمس مستويات، وتم عرض هذه المعلومات عن طريق الصور والأمثلة المناسبة، بالإضافة إلى اختبارات تقييم في نهاية كل مستوى.</a:t>
            </a:r>
            <a:endParaRPr lang="ar-SY" sz="3200" dirty="0">
              <a:solidFill>
                <a:schemeClr val="bg2">
                  <a:lumMod val="60000"/>
                  <a:lumOff val="40000"/>
                </a:schemeClr>
              </a:solidFill>
            </a:endParaRPr>
          </a:p>
        </p:txBody>
      </p:sp>
    </p:spTree>
    <p:extLst>
      <p:ext uri="{BB962C8B-B14F-4D97-AF65-F5344CB8AC3E}">
        <p14:creationId xmlns:p14="http://schemas.microsoft.com/office/powerpoint/2010/main" val="63414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Y" dirty="0" smtClean="0"/>
              <a:t>الخاتمة</a:t>
            </a:r>
            <a:endParaRPr lang="ar-SY" dirty="0"/>
          </a:p>
        </p:txBody>
      </p:sp>
      <p:sp>
        <p:nvSpPr>
          <p:cNvPr id="3" name="عنصر نائب للمحتوى 2"/>
          <p:cNvSpPr>
            <a:spLocks noGrp="1"/>
          </p:cNvSpPr>
          <p:nvPr>
            <p:ph idx="1"/>
          </p:nvPr>
        </p:nvSpPr>
        <p:spPr>
          <a:xfrm>
            <a:off x="1430858" y="1853248"/>
            <a:ext cx="8946541" cy="4195481"/>
          </a:xfrm>
        </p:spPr>
        <p:txBody>
          <a:bodyPr/>
          <a:lstStyle/>
          <a:p>
            <a:pPr marL="0" indent="0" algn="just">
              <a:buNone/>
            </a:pPr>
            <a:r>
              <a:rPr lang="ar-SY" sz="2800" dirty="0">
                <a:solidFill>
                  <a:schemeClr val="bg2">
                    <a:lumMod val="40000"/>
                    <a:lumOff val="60000"/>
                  </a:schemeClr>
                </a:solidFill>
              </a:rPr>
              <a:t>في النهاية، في عصرنا الحالي، إن مهارة اللغة الإنكليزية جزء لا يتجزأ من مهارة أي مهندس كان سواء في مجال نظم المعلومات أو غيرها، لذلك يجب إعطاء قدر كبير من الوقت لتعلم واحتراف هذه اللغة لأنها تفتح آفاق جديدة لكل من يتقنها وتعطي الأفضلية له دائماً</a:t>
            </a:r>
            <a:endParaRPr lang="en-US" sz="2800" dirty="0">
              <a:solidFill>
                <a:schemeClr val="bg2">
                  <a:lumMod val="40000"/>
                  <a:lumOff val="60000"/>
                </a:schemeClr>
              </a:solidFill>
            </a:endParaRPr>
          </a:p>
          <a:p>
            <a:pPr marL="0" indent="0">
              <a:buNone/>
            </a:pPr>
            <a:endParaRPr lang="ar-SY" dirty="0"/>
          </a:p>
        </p:txBody>
      </p:sp>
    </p:spTree>
    <p:extLst>
      <p:ext uri="{BB962C8B-B14F-4D97-AF65-F5344CB8AC3E}">
        <p14:creationId xmlns:p14="http://schemas.microsoft.com/office/powerpoint/2010/main" val="98945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73657" y="411775"/>
            <a:ext cx="9404723" cy="1400530"/>
          </a:xfrm>
        </p:spPr>
        <p:txBody>
          <a:bodyPr/>
          <a:lstStyle/>
          <a:p>
            <a:pPr algn="ctr"/>
            <a:r>
              <a:rPr lang="ar-SY" dirty="0" smtClean="0"/>
              <a:t>الآفاق المستقبلية</a:t>
            </a:r>
            <a:endParaRPr lang="ar-SY" dirty="0"/>
          </a:p>
        </p:txBody>
      </p:sp>
      <p:sp>
        <p:nvSpPr>
          <p:cNvPr id="3" name="عنصر نائب للمحتوى 2"/>
          <p:cNvSpPr>
            <a:spLocks noGrp="1"/>
          </p:cNvSpPr>
          <p:nvPr>
            <p:ph idx="1"/>
          </p:nvPr>
        </p:nvSpPr>
        <p:spPr>
          <a:xfrm>
            <a:off x="1364776" y="1438769"/>
            <a:ext cx="9367465" cy="4648132"/>
          </a:xfrm>
        </p:spPr>
        <p:txBody>
          <a:bodyPr>
            <a:normAutofit fontScale="92500" lnSpcReduction="10000"/>
          </a:bodyPr>
          <a:lstStyle/>
          <a:p>
            <a:r>
              <a:rPr lang="ar-SY" dirty="0">
                <a:solidFill>
                  <a:schemeClr val="bg2">
                    <a:lumMod val="40000"/>
                    <a:lumOff val="60000"/>
                  </a:schemeClr>
                </a:solidFill>
              </a:rPr>
              <a:t>إن عملية بناء مشروع برمجي هي ليس بالإمر السهل فهو يتطلب أن يكون ملما بعلم إدارة المشاريع والتحليل </a:t>
            </a:r>
            <a:r>
              <a:rPr lang="ar-SY">
                <a:solidFill>
                  <a:schemeClr val="bg2">
                    <a:lumMod val="40000"/>
                    <a:lumOff val="60000"/>
                  </a:schemeClr>
                </a:solidFill>
              </a:rPr>
              <a:t>والتصميم </a:t>
            </a:r>
            <a:r>
              <a:rPr lang="ar-SY" smtClean="0">
                <a:solidFill>
                  <a:schemeClr val="bg2">
                    <a:lumMod val="40000"/>
                    <a:lumOff val="60000"/>
                  </a:schemeClr>
                </a:solidFill>
              </a:rPr>
              <a:t>للوصول </a:t>
            </a:r>
            <a:r>
              <a:rPr lang="ar-SY" dirty="0">
                <a:solidFill>
                  <a:schemeClr val="bg2">
                    <a:lumMod val="40000"/>
                    <a:lumOff val="60000"/>
                  </a:schemeClr>
                </a:solidFill>
              </a:rPr>
              <a:t>للبرمجية المنشودة.</a:t>
            </a:r>
            <a:endParaRPr lang="en-US" dirty="0">
              <a:solidFill>
                <a:schemeClr val="bg2">
                  <a:lumMod val="40000"/>
                  <a:lumOff val="60000"/>
                </a:schemeClr>
              </a:solidFill>
            </a:endParaRPr>
          </a:p>
          <a:p>
            <a:r>
              <a:rPr lang="ar-SY" b="1" dirty="0">
                <a:solidFill>
                  <a:schemeClr val="bg2">
                    <a:lumMod val="40000"/>
                    <a:lumOff val="60000"/>
                  </a:schemeClr>
                </a:solidFill>
              </a:rPr>
              <a:t>2-1 إمكانيات التحسين والتطوير المستقبلية على مستوى الدراسة:</a:t>
            </a:r>
            <a:endParaRPr lang="en-US" dirty="0">
              <a:solidFill>
                <a:schemeClr val="bg2">
                  <a:lumMod val="40000"/>
                  <a:lumOff val="60000"/>
                </a:schemeClr>
              </a:solidFill>
            </a:endParaRPr>
          </a:p>
          <a:p>
            <a:r>
              <a:rPr lang="ar-SA" dirty="0">
                <a:solidFill>
                  <a:schemeClr val="bg2">
                    <a:lumMod val="40000"/>
                    <a:lumOff val="60000"/>
                  </a:schemeClr>
                </a:solidFill>
              </a:rPr>
              <a:t>يعتبر هذا التطوير تطويرا على المستوى القاعدي </a:t>
            </a:r>
            <a:r>
              <a:rPr lang="ar-SY" dirty="0">
                <a:solidFill>
                  <a:schemeClr val="bg2">
                    <a:lumMod val="40000"/>
                    <a:lumOff val="60000"/>
                  </a:schemeClr>
                </a:solidFill>
              </a:rPr>
              <a:t>(</a:t>
            </a:r>
            <a:r>
              <a:rPr lang="ar-SA" dirty="0">
                <a:solidFill>
                  <a:schemeClr val="bg2">
                    <a:lumMod val="40000"/>
                    <a:lumOff val="60000"/>
                  </a:schemeClr>
                </a:solidFill>
              </a:rPr>
              <a:t>المستوى الأول </a:t>
            </a:r>
            <a:r>
              <a:rPr lang="en-US" dirty="0">
                <a:solidFill>
                  <a:schemeClr val="bg2">
                    <a:lumMod val="40000"/>
                    <a:lumOff val="60000"/>
                  </a:schemeClr>
                </a:solidFill>
              </a:rPr>
              <a:t>(</a:t>
            </a:r>
            <a:r>
              <a:rPr lang="ar-SY" dirty="0">
                <a:solidFill>
                  <a:schemeClr val="bg2">
                    <a:lumMod val="40000"/>
                    <a:lumOff val="60000"/>
                  </a:schemeClr>
                </a:solidFill>
              </a:rPr>
              <a:t>الذي </a:t>
            </a:r>
            <a:r>
              <a:rPr lang="ar-SA" dirty="0">
                <a:solidFill>
                  <a:schemeClr val="bg2">
                    <a:lumMod val="40000"/>
                    <a:lumOff val="60000"/>
                  </a:schemeClr>
                </a:solidFill>
              </a:rPr>
              <a:t>هو التطبيق، ويمكن أن يتم بالمحاور الأساسية التالية:</a:t>
            </a:r>
            <a:endParaRPr lang="en-US" dirty="0">
              <a:solidFill>
                <a:schemeClr val="bg2">
                  <a:lumMod val="40000"/>
                  <a:lumOff val="60000"/>
                </a:schemeClr>
              </a:solidFill>
            </a:endParaRPr>
          </a:p>
          <a:p>
            <a:pPr lvl="0"/>
            <a:r>
              <a:rPr lang="ar-SA" dirty="0">
                <a:solidFill>
                  <a:schemeClr val="bg2">
                    <a:lumMod val="40000"/>
                    <a:lumOff val="60000"/>
                  </a:schemeClr>
                </a:solidFill>
              </a:rPr>
              <a:t>تطوير هذا النظام بشكل صحيح ليتم استخدامه في مراحل متقدمة ومستويات أعلى من المستويات المطروحة.</a:t>
            </a:r>
            <a:endParaRPr lang="en-US" dirty="0">
              <a:solidFill>
                <a:schemeClr val="bg2">
                  <a:lumMod val="40000"/>
                  <a:lumOff val="60000"/>
                </a:schemeClr>
              </a:solidFill>
            </a:endParaRPr>
          </a:p>
          <a:p>
            <a:pPr lvl="0"/>
            <a:r>
              <a:rPr lang="ar-SA" dirty="0">
                <a:solidFill>
                  <a:schemeClr val="bg2">
                    <a:lumMod val="40000"/>
                    <a:lumOff val="60000"/>
                  </a:schemeClr>
                </a:solidFill>
              </a:rPr>
              <a:t>جعل المحتوى ديناميكيا قابل للتوسع ليشمل أكثر من قواعد اللغة الإنكليزية.</a:t>
            </a:r>
            <a:endParaRPr lang="en-US" dirty="0">
              <a:solidFill>
                <a:schemeClr val="bg2">
                  <a:lumMod val="40000"/>
                  <a:lumOff val="60000"/>
                </a:schemeClr>
              </a:solidFill>
            </a:endParaRPr>
          </a:p>
          <a:p>
            <a:pPr lvl="0"/>
            <a:r>
              <a:rPr lang="ar-SA" dirty="0">
                <a:solidFill>
                  <a:schemeClr val="bg2">
                    <a:lumMod val="40000"/>
                    <a:lumOff val="60000"/>
                  </a:schemeClr>
                </a:solidFill>
              </a:rPr>
              <a:t>تطوير تطبيق للأجهزة الخليوية يدعم ال </a:t>
            </a:r>
            <a:r>
              <a:rPr lang="en-US" dirty="0">
                <a:solidFill>
                  <a:schemeClr val="bg2">
                    <a:lumMod val="40000"/>
                    <a:lumOff val="60000"/>
                  </a:schemeClr>
                </a:solidFill>
              </a:rPr>
              <a:t>ios</a:t>
            </a:r>
            <a:r>
              <a:rPr lang="ar-SY" dirty="0">
                <a:solidFill>
                  <a:schemeClr val="bg2">
                    <a:lumMod val="40000"/>
                    <a:lumOff val="60000"/>
                  </a:schemeClr>
                </a:solidFill>
              </a:rPr>
              <a:t> يسمح للمستخدمين باستعمال التطبيق من أجهزتهم الخليوية والحصول على تنبيهات “</a:t>
            </a:r>
            <a:r>
              <a:rPr lang="en-US" dirty="0">
                <a:solidFill>
                  <a:schemeClr val="bg2">
                    <a:lumMod val="40000"/>
                    <a:lumOff val="60000"/>
                  </a:schemeClr>
                </a:solidFill>
              </a:rPr>
              <a:t>push Notification”</a:t>
            </a:r>
            <a:r>
              <a:rPr lang="ar-SY" dirty="0">
                <a:solidFill>
                  <a:schemeClr val="bg2">
                    <a:lumMod val="40000"/>
                    <a:lumOff val="60000"/>
                  </a:schemeClr>
                </a:solidFill>
              </a:rPr>
              <a:t> مثلا بعد وضع محتوى أو تحديث الاختبارات.</a:t>
            </a:r>
            <a:endParaRPr lang="en-US" dirty="0">
              <a:solidFill>
                <a:schemeClr val="bg2">
                  <a:lumMod val="40000"/>
                  <a:lumOff val="60000"/>
                </a:schemeClr>
              </a:solidFill>
            </a:endParaRPr>
          </a:p>
          <a:p>
            <a:pPr lvl="0"/>
            <a:r>
              <a:rPr lang="ar-SY" dirty="0">
                <a:solidFill>
                  <a:schemeClr val="bg2">
                    <a:lumMod val="40000"/>
                    <a:lumOff val="60000"/>
                  </a:schemeClr>
                </a:solidFill>
              </a:rPr>
              <a:t>أمكانية إنشاء صفحة تسجيل دخول للمستخدم وتطوير حسابه وجعله يطرح أسئلة إذا ما كانت في خاطره</a:t>
            </a:r>
            <a:r>
              <a:rPr lang="ar-SA" dirty="0">
                <a:solidFill>
                  <a:schemeClr val="bg2">
                    <a:lumMod val="40000"/>
                    <a:lumOff val="60000"/>
                  </a:schemeClr>
                </a:solidFill>
              </a:rPr>
              <a:t>.</a:t>
            </a:r>
            <a:endParaRPr lang="en-US" dirty="0">
              <a:solidFill>
                <a:schemeClr val="bg2">
                  <a:lumMod val="40000"/>
                  <a:lumOff val="60000"/>
                </a:schemeClr>
              </a:solidFill>
            </a:endParaRPr>
          </a:p>
          <a:p>
            <a:pPr lvl="0"/>
            <a:r>
              <a:rPr lang="ar-SA" dirty="0">
                <a:solidFill>
                  <a:schemeClr val="bg2">
                    <a:lumMod val="40000"/>
                    <a:lumOff val="60000"/>
                  </a:schemeClr>
                </a:solidFill>
              </a:rPr>
              <a:t>إمكانية إضافة التعلم باستخدام الفيديو </a:t>
            </a:r>
            <a:endParaRPr lang="en-US" dirty="0">
              <a:solidFill>
                <a:schemeClr val="bg2">
                  <a:lumMod val="40000"/>
                  <a:lumOff val="60000"/>
                </a:schemeClr>
              </a:solidFill>
            </a:endParaRPr>
          </a:p>
          <a:p>
            <a:r>
              <a:rPr lang="ar-SY" b="1" dirty="0">
                <a:solidFill>
                  <a:schemeClr val="bg2">
                    <a:lumMod val="40000"/>
                    <a:lumOff val="60000"/>
                  </a:schemeClr>
                </a:solidFill>
              </a:rPr>
              <a:t>2-2 إمكانيات التحسين والتطوير المستقبلية على المستوى الأعلى:</a:t>
            </a:r>
            <a:endParaRPr lang="en-US" dirty="0">
              <a:solidFill>
                <a:schemeClr val="bg2">
                  <a:lumMod val="40000"/>
                  <a:lumOff val="60000"/>
                </a:schemeClr>
              </a:solidFill>
            </a:endParaRPr>
          </a:p>
          <a:p>
            <a:r>
              <a:rPr lang="ar-SA" dirty="0">
                <a:solidFill>
                  <a:schemeClr val="bg2">
                    <a:lumMod val="40000"/>
                    <a:lumOff val="60000"/>
                  </a:schemeClr>
                </a:solidFill>
              </a:rPr>
              <a:t>توسعة قاعدة البيانات لجعلها تشمل جميع البرامج في الجامعة الافتراضية السورية</a:t>
            </a:r>
            <a:r>
              <a:rPr lang="ar-SY" dirty="0">
                <a:solidFill>
                  <a:schemeClr val="bg2">
                    <a:lumMod val="40000"/>
                    <a:lumOff val="60000"/>
                  </a:schemeClr>
                </a:solidFill>
              </a:rPr>
              <a:t>.</a:t>
            </a:r>
          </a:p>
        </p:txBody>
      </p:sp>
    </p:spTree>
    <p:extLst>
      <p:ext uri="{BB962C8B-B14F-4D97-AF65-F5344CB8AC3E}">
        <p14:creationId xmlns:p14="http://schemas.microsoft.com/office/powerpoint/2010/main" val="1589589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601456" y="234354"/>
            <a:ext cx="8757196" cy="871115"/>
          </a:xfrm>
        </p:spPr>
        <p:txBody>
          <a:bodyPr/>
          <a:lstStyle/>
          <a:p>
            <a:pPr algn="ctr"/>
            <a:r>
              <a:rPr lang="ar-SY" dirty="0" smtClean="0"/>
              <a:t>مقارنة بين التعليم التقليدي والتعليم الافتراضي</a:t>
            </a:r>
            <a:endParaRPr lang="ar-SY" dirty="0"/>
          </a:p>
        </p:txBody>
      </p:sp>
      <p:sp>
        <p:nvSpPr>
          <p:cNvPr id="3" name="عنصر نائب للمحتوى 2"/>
          <p:cNvSpPr>
            <a:spLocks noGrp="1"/>
          </p:cNvSpPr>
          <p:nvPr>
            <p:ph sz="half" idx="1"/>
          </p:nvPr>
        </p:nvSpPr>
        <p:spPr>
          <a:xfrm>
            <a:off x="4612943" y="4162567"/>
            <a:ext cx="6400799" cy="2093772"/>
          </a:xfrm>
        </p:spPr>
        <p:txBody>
          <a:bodyPr/>
          <a:lstStyle/>
          <a:p>
            <a:pPr>
              <a:lnSpc>
                <a:spcPct val="115000"/>
              </a:lnSpc>
              <a:spcAft>
                <a:spcPts val="1000"/>
              </a:spcAft>
            </a:pPr>
            <a:r>
              <a:rPr lang="ar-SA" b="1" dirty="0">
                <a:latin typeface="Calibri" panose="020F0502020204030204" pitchFamily="34" charset="0"/>
                <a:ea typeface="Calibri" panose="020F0502020204030204" pitchFamily="34" charset="0"/>
              </a:rPr>
              <a:t>التعليم الافتراضي</a:t>
            </a:r>
            <a:r>
              <a:rPr lang="ar-SA" dirty="0">
                <a:latin typeface="Calibri" panose="020F0502020204030204" pitchFamily="34" charset="0"/>
                <a:ea typeface="Calibri" panose="020F050202020403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r>
              <a:rPr lang="ar-SA" b="1" dirty="0">
                <a:solidFill>
                  <a:schemeClr val="bg2">
                    <a:lumMod val="40000"/>
                    <a:lumOff val="60000"/>
                  </a:schemeClr>
                </a:solidFill>
                <a:ea typeface="Calibri" panose="020F0502020204030204" pitchFamily="34" charset="0"/>
              </a:rPr>
              <a:t>هو طريقة تعليم تساعد المتعلّم على الحصول على البيانات، والمعلومات، والتواصل، والتدريب من خلال شبكة الإنترنت على شكل صوت، أو صورة، أو فيديو، أو كتب إلكترونيّة، حيث أصبح التعليم في وقتنا الحاضر يعتمد على الوسائل الإلكترونيّة كاستخدام الحاسب الآلي وشبكات الإنترنت، إلى جانب الطريقة التقليديّة</a:t>
            </a:r>
            <a:r>
              <a:rPr lang="ar-SY" b="1" dirty="0">
                <a:solidFill>
                  <a:schemeClr val="bg2">
                    <a:lumMod val="40000"/>
                    <a:lumOff val="60000"/>
                  </a:schemeClr>
                </a:solidFill>
                <a:ea typeface="Calibri" panose="020F0502020204030204" pitchFamily="34" charset="0"/>
              </a:rPr>
              <a:t>.</a:t>
            </a:r>
            <a:endParaRPr lang="en-US" b="1"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marL="0" indent="0">
              <a:buNone/>
            </a:pPr>
            <a:endParaRPr lang="ar-SY" dirty="0"/>
          </a:p>
        </p:txBody>
      </p:sp>
      <p:sp>
        <p:nvSpPr>
          <p:cNvPr id="4" name="عنصر نائب للمحتوى 3"/>
          <p:cNvSpPr>
            <a:spLocks noGrp="1"/>
          </p:cNvSpPr>
          <p:nvPr>
            <p:ph sz="half" idx="2"/>
          </p:nvPr>
        </p:nvSpPr>
        <p:spPr>
          <a:xfrm>
            <a:off x="4858602" y="1473958"/>
            <a:ext cx="6155141" cy="2230250"/>
          </a:xfrm>
        </p:spPr>
        <p:txBody>
          <a:bodyPr/>
          <a:lstStyle/>
          <a:p>
            <a:pPr>
              <a:lnSpc>
                <a:spcPct val="115000"/>
              </a:lnSpc>
              <a:spcAft>
                <a:spcPts val="1000"/>
              </a:spcAft>
            </a:pPr>
            <a:r>
              <a:rPr lang="ar-SY" b="1" dirty="0">
                <a:latin typeface="Calibri" panose="020F0502020204030204" pitchFamily="34" charset="0"/>
                <a:ea typeface="Calibri" panose="020F0502020204030204" pitchFamily="34" charset="0"/>
              </a:rPr>
              <a:t>التعليم</a:t>
            </a:r>
            <a:r>
              <a:rPr lang="ar-SA" b="1" dirty="0">
                <a:latin typeface="Calibri" panose="020F0502020204030204" pitchFamily="34" charset="0"/>
                <a:ea typeface="Calibri" panose="020F0502020204030204" pitchFamily="34" charset="0"/>
              </a:rPr>
              <a:t> التقليدي: </a:t>
            </a:r>
            <a:endParaRPr lang="en-US" dirty="0">
              <a:latin typeface="Calibri" panose="020F0502020204030204" pitchFamily="34" charset="0"/>
              <a:ea typeface="Calibri" panose="020F0502020204030204" pitchFamily="34" charset="0"/>
              <a:cs typeface="Arial" panose="020B0604020202020204" pitchFamily="34" charset="0"/>
            </a:endParaRPr>
          </a:p>
          <a:p>
            <a:pPr marL="0" indent="0">
              <a:lnSpc>
                <a:spcPct val="115000"/>
              </a:lnSpc>
              <a:spcAft>
                <a:spcPts val="1000"/>
              </a:spcAft>
              <a:buNone/>
            </a:pPr>
            <a:r>
              <a:rPr lang="ar-SA" b="1" dirty="0">
                <a:solidFill>
                  <a:schemeClr val="bg2">
                    <a:lumMod val="40000"/>
                    <a:lumOff val="60000"/>
                  </a:schemeClr>
                </a:solidFill>
                <a:latin typeface="Calibri" panose="020F0502020204030204" pitchFamily="34" charset="0"/>
                <a:ea typeface="Calibri" panose="020F0502020204030204" pitchFamily="34" charset="0"/>
              </a:rPr>
              <a:t>وهو النوع الأكثر انتشارا، ويتم بشكل كامل داخل الغرف الصفيّة في المدارس أو الجامعات أو المعاهد؛ حيثُ يتم نقل المعلومة من المعلم إلى الطالب مباشرةً ولا يتم استخدام أساليب تكنولوجيّة متطوّرة فيه باستثناء بعض الوسائط المستخدمة عادةً في العملية التعليمية مثل شاشة العرض والعروض التقديمية</a:t>
            </a:r>
            <a:r>
              <a:rPr lang="en-US" b="1" dirty="0">
                <a:solidFill>
                  <a:schemeClr val="bg2">
                    <a:lumMod val="40000"/>
                    <a:lumOff val="60000"/>
                  </a:schemeClr>
                </a:solidFill>
                <a:latin typeface="Arial" panose="020B0604020202020204" pitchFamily="34" charset="0"/>
                <a:ea typeface="Calibri" panose="020F0502020204030204" pitchFamily="34" charset="0"/>
                <a:cs typeface="Arial" panose="020B0604020202020204" pitchFamily="34" charset="0"/>
              </a:rPr>
              <a:t>.</a:t>
            </a:r>
            <a:endParaRPr lang="ar-SY" b="1" dirty="0">
              <a:solidFill>
                <a:schemeClr val="bg2">
                  <a:lumMod val="40000"/>
                  <a:lumOff val="60000"/>
                </a:schemeClr>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ar-SY" b="1" dirty="0"/>
          </a:p>
        </p:txBody>
      </p:sp>
      <p:pic>
        <p:nvPicPr>
          <p:cNvPr id="1026" name="Picture 2" descr="الفرق بين التعليم التقليدي والتعليم الالكتروني - rola qush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75" y="1258426"/>
            <a:ext cx="3548417" cy="2661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مفهوم التعليم الافتراضي - موقع مصاد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75" y="4543545"/>
            <a:ext cx="3596867" cy="171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8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038184" y="370832"/>
            <a:ext cx="8197638" cy="611807"/>
          </a:xfrm>
        </p:spPr>
        <p:txBody>
          <a:bodyPr/>
          <a:lstStyle/>
          <a:p>
            <a:pPr algn="ctr"/>
            <a:r>
              <a:rPr lang="ar-SY" dirty="0" smtClean="0"/>
              <a:t>التطبيقات المشابهة</a:t>
            </a:r>
            <a:endParaRPr lang="ar-SY" dirty="0"/>
          </a:p>
        </p:txBody>
      </p:sp>
      <p:sp>
        <p:nvSpPr>
          <p:cNvPr id="3" name="عنصر نائب للمحتوى 2"/>
          <p:cNvSpPr>
            <a:spLocks noGrp="1"/>
          </p:cNvSpPr>
          <p:nvPr>
            <p:ph idx="1"/>
          </p:nvPr>
        </p:nvSpPr>
        <p:spPr>
          <a:xfrm>
            <a:off x="2038184" y="1916441"/>
            <a:ext cx="8648013" cy="1618330"/>
          </a:xfrm>
        </p:spPr>
        <p:txBody>
          <a:bodyPr/>
          <a:lstStyle/>
          <a:p>
            <a:pPr marL="0" indent="0" algn="just">
              <a:buNone/>
            </a:pPr>
            <a:r>
              <a:rPr lang="ar-SY" dirty="0" smtClean="0">
                <a:solidFill>
                  <a:schemeClr val="bg2">
                    <a:lumMod val="40000"/>
                    <a:lumOff val="60000"/>
                  </a:schemeClr>
                </a:solidFill>
                <a:latin typeface="Calibri" panose="020F0502020204030204" pitchFamily="34" charset="0"/>
                <a:ea typeface="Calibri" panose="020F0502020204030204" pitchFamily="34" charset="0"/>
              </a:rPr>
              <a:t> - من </a:t>
            </a:r>
            <a:r>
              <a:rPr lang="ar-SY" dirty="0">
                <a:solidFill>
                  <a:schemeClr val="bg2">
                    <a:lumMod val="40000"/>
                    <a:lumOff val="60000"/>
                  </a:schemeClr>
                </a:solidFill>
                <a:latin typeface="Calibri" panose="020F0502020204030204" pitchFamily="34" charset="0"/>
                <a:ea typeface="Calibri" panose="020F0502020204030204" pitchFamily="34" charset="0"/>
              </a:rPr>
              <a:t>خلال البحث وجدنا </a:t>
            </a:r>
            <a:r>
              <a:rPr lang="ar-SY" dirty="0" smtClean="0">
                <a:solidFill>
                  <a:schemeClr val="bg2">
                    <a:lumMod val="40000"/>
                    <a:lumOff val="60000"/>
                  </a:schemeClr>
                </a:solidFill>
                <a:latin typeface="Calibri" panose="020F0502020204030204" pitchFamily="34" charset="0"/>
                <a:ea typeface="Calibri" panose="020F0502020204030204" pitchFamily="34" charset="0"/>
              </a:rPr>
              <a:t>تطبيقات شبيهة بالتطبيق </a:t>
            </a:r>
            <a:r>
              <a:rPr lang="ar-SY" dirty="0">
                <a:solidFill>
                  <a:schemeClr val="bg2">
                    <a:lumMod val="40000"/>
                    <a:lumOff val="60000"/>
                  </a:schemeClr>
                </a:solidFill>
                <a:latin typeface="Calibri" panose="020F0502020204030204" pitchFamily="34" charset="0"/>
                <a:ea typeface="Calibri" panose="020F0502020204030204" pitchFamily="34" charset="0"/>
              </a:rPr>
              <a:t>الذي نعمل عليه ولكن </a:t>
            </a:r>
            <a:r>
              <a:rPr lang="ar-SY" dirty="0" smtClean="0">
                <a:solidFill>
                  <a:schemeClr val="bg2">
                    <a:lumMod val="40000"/>
                    <a:lumOff val="60000"/>
                  </a:schemeClr>
                </a:solidFill>
                <a:latin typeface="Calibri" panose="020F0502020204030204" pitchFamily="34" charset="0"/>
                <a:ea typeface="Calibri" panose="020F0502020204030204" pitchFamily="34" charset="0"/>
              </a:rPr>
              <a:t>تطبيقنا </a:t>
            </a:r>
            <a:r>
              <a:rPr lang="ar-SY" dirty="0">
                <a:solidFill>
                  <a:schemeClr val="bg2">
                    <a:lumMod val="40000"/>
                    <a:lumOff val="60000"/>
                  </a:schemeClr>
                </a:solidFill>
                <a:latin typeface="Calibri" panose="020F0502020204030204" pitchFamily="34" charset="0"/>
                <a:ea typeface="Calibri" panose="020F0502020204030204" pitchFamily="34" charset="0"/>
              </a:rPr>
              <a:t>غايته أنه يوصل المعلومة </a:t>
            </a:r>
            <a:r>
              <a:rPr lang="ar-SY" dirty="0" smtClean="0">
                <a:solidFill>
                  <a:schemeClr val="bg2">
                    <a:lumMod val="40000"/>
                    <a:lumOff val="60000"/>
                  </a:schemeClr>
                </a:solidFill>
                <a:latin typeface="Calibri" panose="020F0502020204030204" pitchFamily="34" charset="0"/>
                <a:ea typeface="Calibri" panose="020F0502020204030204" pitchFamily="34" charset="0"/>
              </a:rPr>
              <a:t>للطالب </a:t>
            </a:r>
            <a:r>
              <a:rPr lang="ar-SY" dirty="0">
                <a:solidFill>
                  <a:schemeClr val="bg2">
                    <a:lumMod val="40000"/>
                    <a:lumOff val="60000"/>
                  </a:schemeClr>
                </a:solidFill>
                <a:latin typeface="Calibri" panose="020F0502020204030204" pitchFamily="34" charset="0"/>
                <a:ea typeface="Calibri" panose="020F0502020204030204" pitchFamily="34" charset="0"/>
              </a:rPr>
              <a:t>عن طريق </a:t>
            </a:r>
            <a:r>
              <a:rPr lang="ar-SY" dirty="0" smtClean="0">
                <a:solidFill>
                  <a:schemeClr val="bg2">
                    <a:lumMod val="40000"/>
                    <a:lumOff val="60000"/>
                  </a:schemeClr>
                </a:solidFill>
                <a:latin typeface="Calibri" panose="020F0502020204030204" pitchFamily="34" charset="0"/>
                <a:ea typeface="Calibri" panose="020F0502020204030204" pitchFamily="34" charset="0"/>
              </a:rPr>
              <a:t>الشرح والأمثلة </a:t>
            </a:r>
            <a:r>
              <a:rPr lang="ar-SY" dirty="0">
                <a:solidFill>
                  <a:schemeClr val="bg2">
                    <a:lumMod val="40000"/>
                    <a:lumOff val="60000"/>
                  </a:schemeClr>
                </a:solidFill>
                <a:latin typeface="Calibri" panose="020F0502020204030204" pitchFamily="34" charset="0"/>
                <a:ea typeface="Calibri" panose="020F0502020204030204" pitchFamily="34" charset="0"/>
              </a:rPr>
              <a:t>أما </a:t>
            </a:r>
            <a:r>
              <a:rPr lang="ar-SY" dirty="0" smtClean="0">
                <a:solidFill>
                  <a:schemeClr val="bg2">
                    <a:lumMod val="40000"/>
                    <a:lumOff val="60000"/>
                  </a:schemeClr>
                </a:solidFill>
                <a:latin typeface="Calibri" panose="020F0502020204030204" pitchFamily="34" charset="0"/>
                <a:ea typeface="Calibri" panose="020F0502020204030204" pitchFamily="34" charset="0"/>
              </a:rPr>
              <a:t>هذه التطبيقات لا تتضمن </a:t>
            </a:r>
            <a:r>
              <a:rPr lang="ar-SY" dirty="0">
                <a:solidFill>
                  <a:schemeClr val="bg2">
                    <a:lumMod val="40000"/>
                    <a:lumOff val="60000"/>
                  </a:schemeClr>
                </a:solidFill>
                <a:latin typeface="Calibri" panose="020F0502020204030204" pitchFamily="34" charset="0"/>
                <a:ea typeface="Calibri" panose="020F0502020204030204" pitchFamily="34" charset="0"/>
              </a:rPr>
              <a:t>هذه الفكرة </a:t>
            </a:r>
            <a:r>
              <a:rPr lang="ar-SY" dirty="0" smtClean="0">
                <a:solidFill>
                  <a:schemeClr val="bg2">
                    <a:lumMod val="40000"/>
                    <a:lumOff val="60000"/>
                  </a:schemeClr>
                </a:solidFill>
                <a:latin typeface="Calibri" panose="020F0502020204030204" pitchFamily="34" charset="0"/>
                <a:ea typeface="Calibri" panose="020F0502020204030204" pitchFamily="34" charset="0"/>
              </a:rPr>
              <a:t>فهي تقدم </a:t>
            </a:r>
            <a:r>
              <a:rPr lang="ar-SY" dirty="0">
                <a:solidFill>
                  <a:schemeClr val="bg2">
                    <a:lumMod val="40000"/>
                    <a:lumOff val="60000"/>
                  </a:schemeClr>
                </a:solidFill>
                <a:latin typeface="Calibri" panose="020F0502020204030204" pitchFamily="34" charset="0"/>
                <a:ea typeface="Calibri" panose="020F0502020204030204" pitchFamily="34" charset="0"/>
              </a:rPr>
              <a:t>مجموعة من الخدمات وهذه الخدمات ليست مقتصرة على تعليم </a:t>
            </a:r>
            <a:r>
              <a:rPr lang="ar-SY" dirty="0" smtClean="0">
                <a:solidFill>
                  <a:schemeClr val="bg2">
                    <a:lumMod val="40000"/>
                    <a:lumOff val="60000"/>
                  </a:schemeClr>
                </a:solidFill>
                <a:latin typeface="Calibri" panose="020F0502020204030204" pitchFamily="34" charset="0"/>
                <a:ea typeface="Calibri" panose="020F0502020204030204" pitchFamily="34" charset="0"/>
              </a:rPr>
              <a:t>اللغة الإنكليزية فقط،  بل تقدم خدمات التعليم لأكثر من خمس عشرة لغة، ويوجد بهما الكثير من التفاصيل و الميزات.</a:t>
            </a:r>
            <a:r>
              <a:rPr lang="en-US" dirty="0" smtClean="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endParaRPr lang="en-US"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marL="0" indent="0">
              <a:buNone/>
            </a:pPr>
            <a:endParaRPr lang="ar-SY" dirty="0"/>
          </a:p>
        </p:txBody>
      </p:sp>
      <p:pic>
        <p:nvPicPr>
          <p:cNvPr id="4" name="صورة 3"/>
          <p:cNvPicPr>
            <a:picLocks noChangeAspect="1"/>
          </p:cNvPicPr>
          <p:nvPr/>
        </p:nvPicPr>
        <p:blipFill>
          <a:blip r:embed="rId2"/>
          <a:stretch>
            <a:fillRect/>
          </a:stretch>
        </p:blipFill>
        <p:spPr>
          <a:xfrm>
            <a:off x="6664232" y="3725839"/>
            <a:ext cx="4835036" cy="2525785"/>
          </a:xfrm>
          <a:prstGeom prst="rect">
            <a:avLst/>
          </a:prstGeom>
        </p:spPr>
      </p:pic>
      <p:pic>
        <p:nvPicPr>
          <p:cNvPr id="5" name="صورة 4"/>
          <p:cNvPicPr>
            <a:picLocks noChangeAspect="1"/>
          </p:cNvPicPr>
          <p:nvPr/>
        </p:nvPicPr>
        <p:blipFill>
          <a:blip r:embed="rId3"/>
          <a:stretch>
            <a:fillRect/>
          </a:stretch>
        </p:blipFill>
        <p:spPr>
          <a:xfrm>
            <a:off x="1523641" y="3716271"/>
            <a:ext cx="4945398" cy="2590889"/>
          </a:xfrm>
          <a:prstGeom prst="rect">
            <a:avLst/>
          </a:prstGeom>
        </p:spPr>
      </p:pic>
    </p:spTree>
    <p:extLst>
      <p:ext uri="{BB962C8B-B14F-4D97-AF65-F5344CB8AC3E}">
        <p14:creationId xmlns:p14="http://schemas.microsoft.com/office/powerpoint/2010/main" val="28127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812995" y="370831"/>
            <a:ext cx="9152981" cy="707342"/>
          </a:xfrm>
        </p:spPr>
        <p:txBody>
          <a:bodyPr/>
          <a:lstStyle/>
          <a:p>
            <a:pPr algn="ctr"/>
            <a:r>
              <a:rPr lang="ar-SY" dirty="0" smtClean="0"/>
              <a:t>التخطيط</a:t>
            </a:r>
            <a:endParaRPr lang="ar-SY" dirty="0"/>
          </a:p>
        </p:txBody>
      </p:sp>
      <p:sp>
        <p:nvSpPr>
          <p:cNvPr id="3" name="عنصر نائب للمحتوى 2"/>
          <p:cNvSpPr>
            <a:spLocks noGrp="1"/>
          </p:cNvSpPr>
          <p:nvPr>
            <p:ph idx="1"/>
          </p:nvPr>
        </p:nvSpPr>
        <p:spPr>
          <a:xfrm>
            <a:off x="1812995" y="1602542"/>
            <a:ext cx="8946541" cy="4195481"/>
          </a:xfrm>
        </p:spPr>
        <p:txBody>
          <a:bodyPr>
            <a:normAutofit/>
          </a:bodyPr>
          <a:lstStyle/>
          <a:p>
            <a:pPr marL="0" indent="0">
              <a:buNone/>
            </a:pPr>
            <a:r>
              <a:rPr lang="ar-SY" sz="2400" dirty="0">
                <a:solidFill>
                  <a:schemeClr val="bg2">
                    <a:lumMod val="40000"/>
                    <a:lumOff val="60000"/>
                  </a:schemeClr>
                </a:solidFill>
              </a:rPr>
              <a:t>تخطيط المشروع من اهم الخطوات اللازمة لبناء المشروع والعمل عليه وقد تم تخصيص المشروع لتغطية النقاط التالية</a:t>
            </a:r>
            <a:r>
              <a:rPr lang="ar-SY" sz="2400" dirty="0" smtClean="0">
                <a:solidFill>
                  <a:schemeClr val="bg2">
                    <a:lumMod val="40000"/>
                    <a:lumOff val="60000"/>
                  </a:schemeClr>
                </a:solidFill>
              </a:rPr>
              <a:t>:</a:t>
            </a:r>
          </a:p>
          <a:p>
            <a:pPr marL="0" indent="0">
              <a:buNone/>
            </a:pPr>
            <a:r>
              <a:rPr lang="ar-SY" sz="2400" dirty="0" smtClean="0">
                <a:solidFill>
                  <a:schemeClr val="bg2">
                    <a:lumMod val="40000"/>
                    <a:lumOff val="60000"/>
                  </a:schemeClr>
                </a:solidFill>
              </a:rPr>
              <a:t>1.إدارة أسئلة المستويات التعليمية.</a:t>
            </a:r>
          </a:p>
          <a:p>
            <a:pPr marL="0" indent="0">
              <a:buNone/>
            </a:pPr>
            <a:r>
              <a:rPr lang="ar-SY" sz="2400" dirty="0" smtClean="0">
                <a:solidFill>
                  <a:schemeClr val="bg2">
                    <a:lumMod val="40000"/>
                    <a:lumOff val="60000"/>
                  </a:schemeClr>
                </a:solidFill>
              </a:rPr>
              <a:t>2. إدارة بيانات الأساتذة.</a:t>
            </a:r>
          </a:p>
          <a:p>
            <a:pPr marL="0" indent="0">
              <a:buNone/>
            </a:pPr>
            <a:r>
              <a:rPr lang="ar-SY" sz="2400" dirty="0">
                <a:solidFill>
                  <a:schemeClr val="bg2">
                    <a:lumMod val="40000"/>
                    <a:lumOff val="60000"/>
                  </a:schemeClr>
                </a:solidFill>
              </a:rPr>
              <a:t>	</a:t>
            </a:r>
            <a:r>
              <a:rPr lang="ar-SY" sz="2400" dirty="0" smtClean="0">
                <a:solidFill>
                  <a:schemeClr val="bg2">
                    <a:lumMod val="40000"/>
                    <a:lumOff val="60000"/>
                  </a:schemeClr>
                </a:solidFill>
              </a:rPr>
              <a:t>وأمور أخرى....</a:t>
            </a:r>
            <a:endParaRPr lang="ar-SY" sz="2400" dirty="0">
              <a:solidFill>
                <a:schemeClr val="bg2">
                  <a:lumMod val="40000"/>
                  <a:lumOff val="60000"/>
                </a:schemeClr>
              </a:solidFill>
            </a:endParaRPr>
          </a:p>
        </p:txBody>
      </p:sp>
    </p:spTree>
    <p:extLst>
      <p:ext uri="{BB962C8B-B14F-4D97-AF65-F5344CB8AC3E}">
        <p14:creationId xmlns:p14="http://schemas.microsoft.com/office/powerpoint/2010/main" val="19495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18336" y="439070"/>
            <a:ext cx="9404723" cy="1400530"/>
          </a:xfrm>
        </p:spPr>
        <p:txBody>
          <a:bodyPr/>
          <a:lstStyle/>
          <a:p>
            <a:pPr algn="ctr"/>
            <a:r>
              <a:rPr lang="ar-SA" sz="4000" dirty="0"/>
              <a:t>بنية فريق العمل والانشطة مع حساب مدة كل نشاط</a:t>
            </a:r>
            <a:endParaRPr lang="ar-SY" dirty="0"/>
          </a:p>
        </p:txBody>
      </p:sp>
      <p:sp>
        <p:nvSpPr>
          <p:cNvPr id="3" name="عنصر نائب للمحتوى 2"/>
          <p:cNvSpPr>
            <a:spLocks noGrp="1"/>
          </p:cNvSpPr>
          <p:nvPr>
            <p:ph idx="1"/>
          </p:nvPr>
        </p:nvSpPr>
        <p:spPr>
          <a:xfrm>
            <a:off x="1676518" y="1839600"/>
            <a:ext cx="8946541" cy="4195481"/>
          </a:xfrm>
        </p:spPr>
        <p:txBody>
          <a:bodyPr>
            <a:normAutofit/>
          </a:bodyPr>
          <a:lstStyle/>
          <a:p>
            <a:pPr>
              <a:lnSpc>
                <a:spcPct val="115000"/>
              </a:lnSpc>
              <a:spcAft>
                <a:spcPts val="1000"/>
              </a:spcAft>
            </a:pPr>
            <a:r>
              <a:rPr lang="ar-SA" sz="2400" dirty="0">
                <a:solidFill>
                  <a:schemeClr val="bg2">
                    <a:lumMod val="40000"/>
                    <a:lumOff val="60000"/>
                  </a:schemeClr>
                </a:solidFill>
                <a:latin typeface="Calibri" panose="020F0502020204030204" pitchFamily="34" charset="0"/>
                <a:ea typeface="Calibri" panose="020F0502020204030204" pitchFamily="34" charset="0"/>
              </a:rPr>
              <a:t>سيتم تقسيم المشروع إلى</a:t>
            </a:r>
            <a:r>
              <a:rPr lang="en-US" sz="2400" dirty="0">
                <a:solidFill>
                  <a:schemeClr val="bg2">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 6 </a:t>
            </a:r>
            <a:r>
              <a:rPr lang="ar-SA" sz="2400" dirty="0">
                <a:solidFill>
                  <a:schemeClr val="bg2">
                    <a:lumMod val="40000"/>
                    <a:lumOff val="60000"/>
                  </a:schemeClr>
                </a:solidFill>
                <a:latin typeface="Calibri" panose="020F0502020204030204" pitchFamily="34" charset="0"/>
                <a:ea typeface="Calibri" panose="020F0502020204030204" pitchFamily="34" charset="0"/>
              </a:rPr>
              <a:t>مراحل هي</a:t>
            </a:r>
            <a:r>
              <a:rPr lang="en-US" sz="2400" dirty="0">
                <a:solidFill>
                  <a:schemeClr val="bg2">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marL="514350" indent="-514350">
              <a:lnSpc>
                <a:spcPct val="115000"/>
              </a:lnSpc>
              <a:buFont typeface="+mj-lt"/>
              <a:buAutoNum type="arabicPeriod"/>
            </a:pPr>
            <a:r>
              <a:rPr lang="ar-SA" sz="2400" dirty="0">
                <a:solidFill>
                  <a:schemeClr val="bg2">
                    <a:lumMod val="40000"/>
                    <a:lumOff val="60000"/>
                  </a:schemeClr>
                </a:solidFill>
                <a:latin typeface="Calibri" panose="020F0502020204030204" pitchFamily="34" charset="0"/>
                <a:ea typeface="Calibri" panose="020F0502020204030204" pitchFamily="34" charset="0"/>
              </a:rPr>
              <a:t>مرحلة التخطيط</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lvl="0">
              <a:lnSpc>
                <a:spcPct val="115000"/>
              </a:lnSpc>
              <a:buFont typeface="+mj-lt"/>
              <a:buAutoNum type="arabicPeriod"/>
            </a:pPr>
            <a:r>
              <a:rPr lang="en-US" sz="2400" dirty="0">
                <a:solidFill>
                  <a:schemeClr val="bg2">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 </a:t>
            </a:r>
            <a:r>
              <a:rPr lang="ar-SA" sz="2400" dirty="0">
                <a:solidFill>
                  <a:schemeClr val="bg2">
                    <a:lumMod val="40000"/>
                    <a:lumOff val="60000"/>
                  </a:schemeClr>
                </a:solidFill>
                <a:latin typeface="Calibri" panose="020F0502020204030204" pitchFamily="34" charset="0"/>
                <a:ea typeface="Calibri" panose="020F0502020204030204" pitchFamily="34" charset="0"/>
              </a:rPr>
              <a:t>مرحلة التحليل </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lvl="0">
              <a:lnSpc>
                <a:spcPct val="115000"/>
              </a:lnSpc>
              <a:buFont typeface="+mj-lt"/>
              <a:buAutoNum type="arabicPeriod"/>
            </a:pPr>
            <a:r>
              <a:rPr lang="ar-SA" sz="2400" dirty="0">
                <a:solidFill>
                  <a:schemeClr val="bg2">
                    <a:lumMod val="40000"/>
                    <a:lumOff val="60000"/>
                  </a:schemeClr>
                </a:solidFill>
                <a:latin typeface="Calibri" panose="020F0502020204030204" pitchFamily="34" charset="0"/>
                <a:ea typeface="Calibri" panose="020F0502020204030204" pitchFamily="34" charset="0"/>
              </a:rPr>
              <a:t>مرحلة</a:t>
            </a:r>
            <a:r>
              <a:rPr lang="en-US" sz="2400" dirty="0">
                <a:solidFill>
                  <a:schemeClr val="bg2">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  </a:t>
            </a:r>
            <a:r>
              <a:rPr lang="ar-SA" sz="2400" dirty="0">
                <a:solidFill>
                  <a:schemeClr val="bg2">
                    <a:lumMod val="40000"/>
                    <a:lumOff val="60000"/>
                  </a:schemeClr>
                </a:solidFill>
                <a:latin typeface="Calibri" panose="020F0502020204030204" pitchFamily="34" charset="0"/>
                <a:ea typeface="Calibri" panose="020F0502020204030204" pitchFamily="34" charset="0"/>
              </a:rPr>
              <a:t>التصميم </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lvl="0">
              <a:lnSpc>
                <a:spcPct val="115000"/>
              </a:lnSpc>
              <a:buFont typeface="+mj-lt"/>
              <a:buAutoNum type="arabicPeriod"/>
            </a:pPr>
            <a:r>
              <a:rPr lang="ar-SA" sz="2400" dirty="0">
                <a:solidFill>
                  <a:schemeClr val="bg2">
                    <a:lumMod val="40000"/>
                    <a:lumOff val="60000"/>
                  </a:schemeClr>
                </a:solidFill>
                <a:latin typeface="Calibri" panose="020F0502020204030204" pitchFamily="34" charset="0"/>
                <a:ea typeface="Calibri" panose="020F0502020204030204" pitchFamily="34" charset="0"/>
              </a:rPr>
              <a:t>مرحلة التنفيذ</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lvl="0">
              <a:lnSpc>
                <a:spcPct val="115000"/>
              </a:lnSpc>
              <a:buFont typeface="+mj-lt"/>
              <a:buAutoNum type="arabicPeriod"/>
            </a:pPr>
            <a:r>
              <a:rPr lang="ar-SA" sz="2400" dirty="0">
                <a:solidFill>
                  <a:schemeClr val="bg2">
                    <a:lumMod val="40000"/>
                    <a:lumOff val="60000"/>
                  </a:schemeClr>
                </a:solidFill>
                <a:latin typeface="Calibri" panose="020F0502020204030204" pitchFamily="34" charset="0"/>
                <a:ea typeface="Calibri" panose="020F0502020204030204" pitchFamily="34" charset="0"/>
              </a:rPr>
              <a:t>مرحلة الاختبار</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a:p>
            <a:pPr lvl="0">
              <a:lnSpc>
                <a:spcPct val="115000"/>
              </a:lnSpc>
              <a:spcAft>
                <a:spcPts val="1000"/>
              </a:spcAft>
              <a:buFont typeface="+mj-lt"/>
              <a:buAutoNum type="arabicPeriod"/>
            </a:pPr>
            <a:r>
              <a:rPr lang="en-US" sz="2400" dirty="0">
                <a:solidFill>
                  <a:schemeClr val="bg2">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 </a:t>
            </a:r>
            <a:r>
              <a:rPr lang="ar-SA" sz="2400" dirty="0">
                <a:solidFill>
                  <a:schemeClr val="bg2">
                    <a:lumMod val="40000"/>
                    <a:lumOff val="60000"/>
                  </a:schemeClr>
                </a:solidFill>
                <a:latin typeface="Calibri" panose="020F0502020204030204" pitchFamily="34" charset="0"/>
                <a:ea typeface="Calibri" panose="020F0502020204030204" pitchFamily="34" charset="0"/>
              </a:rPr>
              <a:t>مرحلة التسليم و توزيع المهام</a:t>
            </a:r>
            <a:r>
              <a:rPr lang="ar-SA" sz="2400" dirty="0" smtClean="0">
                <a:solidFill>
                  <a:schemeClr val="bg2">
                    <a:lumMod val="40000"/>
                    <a:lumOff val="60000"/>
                  </a:schemeClr>
                </a:solidFill>
                <a:latin typeface="Calibri" panose="020F0502020204030204" pitchFamily="34" charset="0"/>
                <a:ea typeface="Calibri" panose="020F0502020204030204" pitchFamily="34" charset="0"/>
              </a:rPr>
              <a:t>.</a:t>
            </a:r>
            <a:endParaRPr lang="en-US" sz="1100" dirty="0">
              <a:solidFill>
                <a:schemeClr val="bg2">
                  <a:lumMod val="40000"/>
                  <a:lumOff val="60000"/>
                </a:schemeClr>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453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83088" y="398127"/>
            <a:ext cx="9521473" cy="830172"/>
          </a:xfrm>
        </p:spPr>
        <p:txBody>
          <a:bodyPr/>
          <a:lstStyle/>
          <a:p>
            <a:pPr algn="ctr"/>
            <a:r>
              <a:rPr lang="ar-SY" b="1" dirty="0"/>
              <a:t>موارد </a:t>
            </a:r>
            <a:r>
              <a:rPr lang="ar-SY" b="1" dirty="0" smtClean="0"/>
              <a:t>المشروع</a:t>
            </a:r>
            <a:endParaRPr lang="ar-SY" dirty="0"/>
          </a:p>
        </p:txBody>
      </p:sp>
      <p:sp>
        <p:nvSpPr>
          <p:cNvPr id="3" name="عنصر نائب للمحتوى 2"/>
          <p:cNvSpPr>
            <a:spLocks noGrp="1"/>
          </p:cNvSpPr>
          <p:nvPr>
            <p:ph idx="1"/>
          </p:nvPr>
        </p:nvSpPr>
        <p:spPr>
          <a:xfrm>
            <a:off x="1670553" y="1739020"/>
            <a:ext cx="8946541" cy="4195481"/>
          </a:xfrm>
        </p:spPr>
        <p:txBody>
          <a:bodyPr>
            <a:normAutofit fontScale="92500" lnSpcReduction="20000"/>
          </a:bodyPr>
          <a:lstStyle/>
          <a:p>
            <a:endParaRPr lang="ar-SY" b="1" dirty="0">
              <a:solidFill>
                <a:schemeClr val="bg2">
                  <a:lumMod val="40000"/>
                  <a:lumOff val="60000"/>
                </a:schemeClr>
              </a:solidFill>
            </a:endParaRPr>
          </a:p>
          <a:p>
            <a:r>
              <a:rPr lang="ar-SY" dirty="0">
                <a:solidFill>
                  <a:schemeClr val="bg2">
                    <a:lumMod val="40000"/>
                    <a:lumOff val="60000"/>
                  </a:schemeClr>
                </a:solidFill>
              </a:rPr>
              <a:t>فريق </a:t>
            </a:r>
            <a:r>
              <a:rPr lang="ar-SY" dirty="0" smtClean="0">
                <a:solidFill>
                  <a:schemeClr val="bg2">
                    <a:lumMod val="40000"/>
                    <a:lumOff val="60000"/>
                  </a:schemeClr>
                </a:solidFill>
              </a:rPr>
              <a:t>العمل: الطالب محمدتميم عليوي، الطالب: تاج الدين الموصلي </a:t>
            </a:r>
            <a:r>
              <a:rPr lang="ar-SY" dirty="0">
                <a:solidFill>
                  <a:schemeClr val="bg2">
                    <a:lumMod val="40000"/>
                    <a:lumOff val="60000"/>
                  </a:schemeClr>
                </a:solidFill>
              </a:rPr>
              <a:t>،الطالبة </a:t>
            </a:r>
            <a:r>
              <a:rPr lang="ar-SY" dirty="0" smtClean="0">
                <a:solidFill>
                  <a:schemeClr val="bg2">
                    <a:lumMod val="40000"/>
                    <a:lumOff val="60000"/>
                  </a:schemeClr>
                </a:solidFill>
              </a:rPr>
              <a:t>أروى علي.</a:t>
            </a:r>
            <a:endParaRPr lang="ar-SY" dirty="0">
              <a:solidFill>
                <a:schemeClr val="bg2">
                  <a:lumMod val="40000"/>
                  <a:lumOff val="60000"/>
                </a:schemeClr>
              </a:solidFill>
            </a:endParaRPr>
          </a:p>
          <a:p>
            <a:r>
              <a:rPr lang="ar-SY" dirty="0">
                <a:solidFill>
                  <a:schemeClr val="bg2">
                    <a:lumMod val="40000"/>
                    <a:lumOff val="60000"/>
                  </a:schemeClr>
                </a:solidFill>
              </a:rPr>
              <a:t>المشرف في المشروع </a:t>
            </a:r>
            <a:r>
              <a:rPr lang="ar-SY" dirty="0" smtClean="0">
                <a:solidFill>
                  <a:schemeClr val="bg2">
                    <a:lumMod val="40000"/>
                    <a:lumOff val="60000"/>
                  </a:schemeClr>
                </a:solidFill>
              </a:rPr>
              <a:t>: </a:t>
            </a:r>
            <a:r>
              <a:rPr lang="ar-SY" dirty="0">
                <a:solidFill>
                  <a:schemeClr val="bg2">
                    <a:lumMod val="40000"/>
                    <a:lumOff val="60000"/>
                  </a:schemeClr>
                </a:solidFill>
              </a:rPr>
              <a:t>المهندس </a:t>
            </a:r>
            <a:r>
              <a:rPr lang="ar-SY" dirty="0" smtClean="0">
                <a:solidFill>
                  <a:schemeClr val="bg2">
                    <a:lumMod val="40000"/>
                    <a:lumOff val="60000"/>
                  </a:schemeClr>
                </a:solidFill>
              </a:rPr>
              <a:t>شفيع البيطار.</a:t>
            </a:r>
            <a:endParaRPr lang="ar-SY" dirty="0">
              <a:solidFill>
                <a:schemeClr val="bg2">
                  <a:lumMod val="40000"/>
                  <a:lumOff val="60000"/>
                </a:schemeClr>
              </a:solidFill>
            </a:endParaRPr>
          </a:p>
          <a:p>
            <a:r>
              <a:rPr lang="ar-SY" b="1" dirty="0">
                <a:solidFill>
                  <a:schemeClr val="bg2">
                    <a:lumMod val="40000"/>
                    <a:lumOff val="60000"/>
                  </a:schemeClr>
                </a:solidFill>
              </a:rPr>
              <a:t>الموارد البرمجية:</a:t>
            </a:r>
          </a:p>
          <a:p>
            <a:r>
              <a:rPr lang="en-US" smtClean="0">
                <a:solidFill>
                  <a:schemeClr val="bg2">
                    <a:lumMod val="40000"/>
                    <a:lumOff val="60000"/>
                  </a:schemeClr>
                </a:solidFill>
              </a:rPr>
              <a:t>Visual Studio Code</a:t>
            </a:r>
            <a:endParaRPr lang="ar-SY" dirty="0" smtClean="0">
              <a:solidFill>
                <a:schemeClr val="bg2">
                  <a:lumMod val="40000"/>
                  <a:lumOff val="60000"/>
                </a:schemeClr>
              </a:solidFill>
            </a:endParaRPr>
          </a:p>
          <a:p>
            <a:r>
              <a:rPr lang="en-US" dirty="0" smtClean="0">
                <a:solidFill>
                  <a:schemeClr val="bg2">
                    <a:lumMod val="40000"/>
                    <a:lumOff val="60000"/>
                  </a:schemeClr>
                </a:solidFill>
              </a:rPr>
              <a:t>Android Studio</a:t>
            </a:r>
            <a:endParaRPr lang="en-US" dirty="0">
              <a:solidFill>
                <a:schemeClr val="bg2">
                  <a:lumMod val="40000"/>
                  <a:lumOff val="60000"/>
                </a:schemeClr>
              </a:solidFill>
            </a:endParaRPr>
          </a:p>
          <a:p>
            <a:r>
              <a:rPr lang="ar-SY" dirty="0">
                <a:solidFill>
                  <a:schemeClr val="bg2">
                    <a:lumMod val="40000"/>
                    <a:lumOff val="60000"/>
                  </a:schemeClr>
                </a:solidFill>
              </a:rPr>
              <a:t>نظام إدارة قواعد المعطيات</a:t>
            </a:r>
            <a:r>
              <a:rPr lang="en-US" dirty="0">
                <a:solidFill>
                  <a:schemeClr val="bg2">
                    <a:lumMod val="40000"/>
                    <a:lumOff val="60000"/>
                  </a:schemeClr>
                </a:solidFill>
              </a:rPr>
              <a:t> </a:t>
            </a:r>
            <a:r>
              <a:rPr lang="en-US" dirty="0" smtClean="0">
                <a:solidFill>
                  <a:schemeClr val="bg2">
                    <a:lumMod val="40000"/>
                    <a:lumOff val="60000"/>
                  </a:schemeClr>
                </a:solidFill>
              </a:rPr>
              <a:t>MongoDB Compass</a:t>
            </a:r>
            <a:endParaRPr lang="en-US" dirty="0">
              <a:solidFill>
                <a:schemeClr val="bg2">
                  <a:lumMod val="40000"/>
                  <a:lumOff val="60000"/>
                </a:schemeClr>
              </a:solidFill>
            </a:endParaRPr>
          </a:p>
          <a:p>
            <a:r>
              <a:rPr lang="ar-SY" dirty="0">
                <a:solidFill>
                  <a:schemeClr val="bg2">
                    <a:lumMod val="40000"/>
                    <a:lumOff val="60000"/>
                  </a:schemeClr>
                </a:solidFill>
              </a:rPr>
              <a:t>إنشاء بعض التصاميم باستخدام </a:t>
            </a:r>
            <a:r>
              <a:rPr lang="en-US" dirty="0">
                <a:solidFill>
                  <a:schemeClr val="bg2">
                    <a:lumMod val="40000"/>
                    <a:lumOff val="60000"/>
                  </a:schemeClr>
                </a:solidFill>
              </a:rPr>
              <a:t> Adobe Photoshop</a:t>
            </a:r>
          </a:p>
          <a:p>
            <a:r>
              <a:rPr lang="en-US" dirty="0">
                <a:solidFill>
                  <a:schemeClr val="bg2">
                    <a:lumMod val="40000"/>
                    <a:lumOff val="60000"/>
                  </a:schemeClr>
                </a:solidFill>
              </a:rPr>
              <a:t>Any desk</a:t>
            </a:r>
          </a:p>
          <a:p>
            <a:r>
              <a:rPr lang="ar-SY" b="1" dirty="0">
                <a:solidFill>
                  <a:schemeClr val="bg2">
                    <a:lumMod val="40000"/>
                    <a:lumOff val="60000"/>
                  </a:schemeClr>
                </a:solidFill>
              </a:rPr>
              <a:t>الموارد المادية :</a:t>
            </a:r>
          </a:p>
          <a:p>
            <a:r>
              <a:rPr lang="ar-SY" dirty="0">
                <a:solidFill>
                  <a:schemeClr val="bg2">
                    <a:lumMod val="40000"/>
                    <a:lumOff val="60000"/>
                  </a:schemeClr>
                </a:solidFill>
              </a:rPr>
              <a:t>أجهزة حواسيب عدد 3.</a:t>
            </a:r>
          </a:p>
          <a:p>
            <a:pPr marL="0" indent="0">
              <a:buNone/>
            </a:pPr>
            <a:endParaRPr lang="ar-SY" dirty="0"/>
          </a:p>
        </p:txBody>
      </p:sp>
    </p:spTree>
    <p:extLst>
      <p:ext uri="{BB962C8B-B14F-4D97-AF65-F5344CB8AC3E}">
        <p14:creationId xmlns:p14="http://schemas.microsoft.com/office/powerpoint/2010/main" val="165507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05669" y="411775"/>
            <a:ext cx="9404723" cy="1400530"/>
          </a:xfrm>
        </p:spPr>
        <p:txBody>
          <a:bodyPr/>
          <a:lstStyle/>
          <a:p>
            <a:pPr algn="ctr"/>
            <a:r>
              <a:rPr lang="ar-SY" dirty="0"/>
              <a:t>تحليل المتطلبات الوظيفية والمتطلبات غير الوظيفية </a:t>
            </a:r>
          </a:p>
        </p:txBody>
      </p:sp>
      <p:sp>
        <p:nvSpPr>
          <p:cNvPr id="3" name="عنصر نائب للمحتوى 2"/>
          <p:cNvSpPr>
            <a:spLocks noGrp="1"/>
          </p:cNvSpPr>
          <p:nvPr>
            <p:ph idx="1"/>
          </p:nvPr>
        </p:nvSpPr>
        <p:spPr>
          <a:xfrm>
            <a:off x="1922178" y="1971032"/>
            <a:ext cx="8946541" cy="4195481"/>
          </a:xfrm>
        </p:spPr>
        <p:txBody>
          <a:bodyPr>
            <a:normAutofit/>
          </a:bodyPr>
          <a:lstStyle/>
          <a:p>
            <a:pPr marL="457200" indent="-457200">
              <a:buFont typeface="Arial" panose="020B0604020202020204" pitchFamily="34" charset="0"/>
              <a:buChar char="•"/>
            </a:pPr>
            <a:r>
              <a:rPr lang="ar-SY" sz="2800" dirty="0">
                <a:solidFill>
                  <a:schemeClr val="bg2">
                    <a:lumMod val="40000"/>
                    <a:lumOff val="60000"/>
                  </a:schemeClr>
                </a:solidFill>
              </a:rPr>
              <a:t>تكون المتطلبات وظيفية اذا كانت تتعلق بإجرائية يجب ان يقوم النظام بها أو بمعلومات يجب ان تحتويها .</a:t>
            </a:r>
          </a:p>
          <a:p>
            <a:pPr marL="457200" indent="-457200">
              <a:buFont typeface="Arial" panose="020B0604020202020204" pitchFamily="34" charset="0"/>
              <a:buChar char="•"/>
            </a:pPr>
            <a:r>
              <a:rPr lang="ar-SY" sz="2800" dirty="0">
                <a:solidFill>
                  <a:schemeClr val="bg2">
                    <a:lumMod val="40000"/>
                    <a:lumOff val="60000"/>
                  </a:schemeClr>
                </a:solidFill>
              </a:rPr>
              <a:t>تكون المتطلبات غير وظيفية اذا كانت تتعلق بالصفات السلوكية التي يجب ان يتميز بها النظام كالفعالية في الأداء وسهولة الاستخدام .</a:t>
            </a:r>
          </a:p>
          <a:p>
            <a:pPr marL="0" indent="0">
              <a:buNone/>
            </a:pPr>
            <a:endParaRPr lang="ar-SY" sz="2800" dirty="0"/>
          </a:p>
          <a:p>
            <a:endParaRPr lang="ar-SY" sz="2800" dirty="0"/>
          </a:p>
        </p:txBody>
      </p:sp>
    </p:spTree>
    <p:extLst>
      <p:ext uri="{BB962C8B-B14F-4D97-AF65-F5344CB8AC3E}">
        <p14:creationId xmlns:p14="http://schemas.microsoft.com/office/powerpoint/2010/main" val="81394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635575" y="425422"/>
            <a:ext cx="9404723" cy="1400530"/>
          </a:xfrm>
        </p:spPr>
        <p:txBody>
          <a:bodyPr/>
          <a:lstStyle/>
          <a:p>
            <a:pPr algn="ctr"/>
            <a:r>
              <a:rPr lang="ar-SY" sz="4400" dirty="0" smtClean="0"/>
              <a:t>التصميم</a:t>
            </a:r>
            <a:endParaRPr lang="ar-SY" dirty="0"/>
          </a:p>
        </p:txBody>
      </p:sp>
      <p:sp>
        <p:nvSpPr>
          <p:cNvPr id="3" name="عنصر نائب للمحتوى 2"/>
          <p:cNvSpPr>
            <a:spLocks noGrp="1"/>
          </p:cNvSpPr>
          <p:nvPr>
            <p:ph idx="1"/>
          </p:nvPr>
        </p:nvSpPr>
        <p:spPr>
          <a:xfrm>
            <a:off x="1635575" y="1643485"/>
            <a:ext cx="8946541" cy="4195481"/>
          </a:xfrm>
        </p:spPr>
        <p:txBody>
          <a:bodyPr/>
          <a:lstStyle/>
          <a:p>
            <a:pPr marL="0" indent="0" algn="just">
              <a:buNone/>
            </a:pPr>
            <a:r>
              <a:rPr lang="ar-SY" sz="2800" dirty="0">
                <a:solidFill>
                  <a:schemeClr val="bg2">
                    <a:lumMod val="40000"/>
                    <a:lumOff val="60000"/>
                  </a:schemeClr>
                </a:solidFill>
              </a:rPr>
              <a:t>إن التصميم هو فن بكل المقاييس، والهدف هو دوما جعل البرمجية التي تم تحليلها برمجية قابلة للتطبيق والاستخدام للوصول إلى منظومة توفر على المستخدم الجهد في تنفيذ الأعمال، لأنه ليس غاية في حد ذاته بل وسيلة لأداء أعمال المنظمة التي تحتاجه.</a:t>
            </a:r>
          </a:p>
          <a:p>
            <a:pPr marL="0" indent="0">
              <a:buNone/>
            </a:pPr>
            <a:endParaRPr lang="ar-SY" dirty="0"/>
          </a:p>
        </p:txBody>
      </p:sp>
    </p:spTree>
    <p:extLst>
      <p:ext uri="{BB962C8B-B14F-4D97-AF65-F5344CB8AC3E}">
        <p14:creationId xmlns:p14="http://schemas.microsoft.com/office/powerpoint/2010/main" val="1612931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أيون">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أيون">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يون">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273</TotalTime>
  <Words>789</Words>
  <Application>Microsoft Office PowerPoint</Application>
  <PresentationFormat>ملء الشاشة</PresentationFormat>
  <Paragraphs>89</Paragraphs>
  <Slides>21</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21</vt:i4>
      </vt:variant>
    </vt:vector>
  </HeadingPairs>
  <TitlesOfParts>
    <vt:vector size="27" baseType="lpstr">
      <vt:lpstr>Arial</vt:lpstr>
      <vt:lpstr>Calibri</vt:lpstr>
      <vt:lpstr>Century Gothic</vt:lpstr>
      <vt:lpstr>Times New Roman</vt:lpstr>
      <vt:lpstr>Wingdings 3</vt:lpstr>
      <vt:lpstr>أيون</vt:lpstr>
      <vt:lpstr>تصميم تطبيق لتعليم اللغة الإنكليزية لطلاب هندسة نظم المعلومات في الجامعة الافتراضية السورية </vt:lpstr>
      <vt:lpstr>فكرة المشروع: </vt:lpstr>
      <vt:lpstr>مقارنة بين التعليم التقليدي والتعليم الافتراضي</vt:lpstr>
      <vt:lpstr>التطبيقات المشابهة</vt:lpstr>
      <vt:lpstr>التخطيط</vt:lpstr>
      <vt:lpstr>بنية فريق العمل والانشطة مع حساب مدة كل نشاط</vt:lpstr>
      <vt:lpstr>موارد المشروع</vt:lpstr>
      <vt:lpstr>تحليل المتطلبات الوظيفية والمتطلبات غير الوظيفية </vt:lpstr>
      <vt:lpstr>التصميم</vt:lpstr>
      <vt:lpstr>بنية النظام:</vt:lpstr>
      <vt:lpstr>المعلومات الأساسية لقاعدة البيانات</vt:lpstr>
      <vt:lpstr>الآليات المستخدمة لإنجاز المشروع</vt:lpstr>
      <vt:lpstr>واجهات دخول للتطبيق</vt:lpstr>
      <vt:lpstr>الواجهة الرئيسية ل لوحة التحكم</vt:lpstr>
      <vt:lpstr>واجهة التطبيق الرئيسية</vt:lpstr>
      <vt:lpstr>واجهات مستويات اللغة الإنكليزية 1</vt:lpstr>
      <vt:lpstr>واجهات مستويات اللغة الانكليزية</vt:lpstr>
      <vt:lpstr>واجهة مدير النظام</vt:lpstr>
      <vt:lpstr>واجهة الأساتذة</vt:lpstr>
      <vt:lpstr>الخاتمة</vt:lpstr>
      <vt:lpstr>الآفاق المستقبلية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تصميم تطبيق لتعلم اللغة الإنكليزية لطلاب هندسة نظم المعلومات في الجامعة الافتراضية السورية ISE – EN – App PR1 SEMESTER S20</dc:title>
  <dc:creator>TAMIM</dc:creator>
  <cp:lastModifiedBy>TAMIM</cp:lastModifiedBy>
  <cp:revision>24</cp:revision>
  <dcterms:created xsi:type="dcterms:W3CDTF">2021-04-25T19:32:25Z</dcterms:created>
  <dcterms:modified xsi:type="dcterms:W3CDTF">2021-04-28T21:15:43Z</dcterms:modified>
</cp:coreProperties>
</file>