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67" r:id="rId4"/>
    <p:sldId id="258" r:id="rId5"/>
    <p:sldId id="259" r:id="rId6"/>
    <p:sldId id="269" r:id="rId7"/>
    <p:sldId id="260" r:id="rId8"/>
    <p:sldId id="263" r:id="rId9"/>
    <p:sldId id="261" r:id="rId10"/>
    <p:sldId id="264" r:id="rId11"/>
    <p:sldId id="265" r:id="rId12"/>
    <p:sldId id="272" r:id="rId13"/>
    <p:sldId id="273" r:id="rId14"/>
    <p:sldId id="271" r:id="rId15"/>
    <p:sldId id="268" r:id="rId16"/>
  </p:sldIdLst>
  <p:sldSz cx="12192000" cy="6858000"/>
  <p:notesSz cx="6858000" cy="9144000"/>
  <p:defaultTextStyle>
    <a:defPPr>
      <a:defRPr lang="ar-SY"/>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70" d="100"/>
          <a:sy n="70"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E91956A1-AC3C-43A7-BED0-66894CAB6254}" type="datetimeFigureOut">
              <a:rPr lang="ar-SY" smtClean="0"/>
              <a:t>05/09/1443</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5A0A1CEA-A31E-41D1-9E1F-CBA2F585E172}" type="slidenum">
              <a:rPr lang="ar-SY" smtClean="0"/>
              <a:t>‹#›</a:t>
            </a:fld>
            <a:endParaRPr lang="ar-SY"/>
          </a:p>
        </p:txBody>
      </p:sp>
    </p:spTree>
    <p:extLst>
      <p:ext uri="{BB962C8B-B14F-4D97-AF65-F5344CB8AC3E}">
        <p14:creationId xmlns:p14="http://schemas.microsoft.com/office/powerpoint/2010/main" val="119163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E91956A1-AC3C-43A7-BED0-66894CAB6254}" type="datetimeFigureOut">
              <a:rPr lang="ar-SY" smtClean="0"/>
              <a:t>05/09/1443</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5A0A1CEA-A31E-41D1-9E1F-CBA2F585E172}" type="slidenum">
              <a:rPr lang="ar-SY" smtClean="0"/>
              <a:t>‹#›</a:t>
            </a:fld>
            <a:endParaRPr lang="ar-SY"/>
          </a:p>
        </p:txBody>
      </p:sp>
    </p:spTree>
    <p:extLst>
      <p:ext uri="{BB962C8B-B14F-4D97-AF65-F5344CB8AC3E}">
        <p14:creationId xmlns:p14="http://schemas.microsoft.com/office/powerpoint/2010/main" val="2812776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ar-SA" smtClean="0"/>
              <a:t>انقر لتحرير نمط العنوان الرئيسي</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E91956A1-AC3C-43A7-BED0-66894CAB6254}" type="datetimeFigureOut">
              <a:rPr lang="ar-SY" smtClean="0"/>
              <a:t>05/09/1443</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5A0A1CEA-A31E-41D1-9E1F-CBA2F585E172}" type="slidenum">
              <a:rPr lang="ar-SY" smtClean="0"/>
              <a:t>‹#›</a:t>
            </a:fld>
            <a:endParaRPr lang="ar-SY"/>
          </a:p>
        </p:txBody>
      </p:sp>
    </p:spTree>
    <p:extLst>
      <p:ext uri="{BB962C8B-B14F-4D97-AF65-F5344CB8AC3E}">
        <p14:creationId xmlns:p14="http://schemas.microsoft.com/office/powerpoint/2010/main" val="1983728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ar-SA" smtClean="0"/>
              <a:t>انقر لتحرير نمط العنوان الرئيسي</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ar-SA" smtClean="0"/>
              <a:t>انقر لتحرير أنماط النص الرئيسي</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E91956A1-AC3C-43A7-BED0-66894CAB6254}" type="datetimeFigureOut">
              <a:rPr lang="ar-SY" smtClean="0"/>
              <a:t>05/09/1443</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5A0A1CEA-A31E-41D1-9E1F-CBA2F585E172}" type="slidenum">
              <a:rPr lang="ar-SY" smtClean="0"/>
              <a:t>‹#›</a:t>
            </a:fld>
            <a:endParaRPr lang="ar-SY"/>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27658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E91956A1-AC3C-43A7-BED0-66894CAB6254}" type="datetimeFigureOut">
              <a:rPr lang="ar-SY" smtClean="0"/>
              <a:t>05/09/1443</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5A0A1CEA-A31E-41D1-9E1F-CBA2F585E172}" type="slidenum">
              <a:rPr lang="ar-SY" smtClean="0"/>
              <a:t>‹#›</a:t>
            </a:fld>
            <a:endParaRPr lang="ar-SY"/>
          </a:p>
        </p:txBody>
      </p:sp>
    </p:spTree>
    <p:extLst>
      <p:ext uri="{BB962C8B-B14F-4D97-AF65-F5344CB8AC3E}">
        <p14:creationId xmlns:p14="http://schemas.microsoft.com/office/powerpoint/2010/main" val="3004553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91956A1-AC3C-43A7-BED0-66894CAB6254}" type="datetimeFigureOut">
              <a:rPr lang="ar-SY" smtClean="0"/>
              <a:t>05/09/1443</a:t>
            </a:fld>
            <a:endParaRPr lang="ar-SY"/>
          </a:p>
        </p:txBody>
      </p:sp>
      <p:sp>
        <p:nvSpPr>
          <p:cNvPr id="4"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5A0A1CEA-A31E-41D1-9E1F-CBA2F585E172}" type="slidenum">
              <a:rPr lang="ar-SY" smtClean="0"/>
              <a:t>‹#›</a:t>
            </a:fld>
            <a:endParaRPr lang="ar-SY"/>
          </a:p>
        </p:txBody>
      </p:sp>
    </p:spTree>
    <p:extLst>
      <p:ext uri="{BB962C8B-B14F-4D97-AF65-F5344CB8AC3E}">
        <p14:creationId xmlns:p14="http://schemas.microsoft.com/office/powerpoint/2010/main" val="1102184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91956A1-AC3C-43A7-BED0-66894CAB6254}" type="datetimeFigureOut">
              <a:rPr lang="ar-SY" smtClean="0"/>
              <a:t>05/09/1443</a:t>
            </a:fld>
            <a:endParaRPr lang="ar-SY"/>
          </a:p>
        </p:txBody>
      </p:sp>
      <p:sp>
        <p:nvSpPr>
          <p:cNvPr id="4"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5A0A1CEA-A31E-41D1-9E1F-CBA2F585E172}" type="slidenum">
              <a:rPr lang="ar-SY" smtClean="0"/>
              <a:t>‹#›</a:t>
            </a:fld>
            <a:endParaRPr lang="ar-SY"/>
          </a:p>
        </p:txBody>
      </p:sp>
    </p:spTree>
    <p:extLst>
      <p:ext uri="{BB962C8B-B14F-4D97-AF65-F5344CB8AC3E}">
        <p14:creationId xmlns:p14="http://schemas.microsoft.com/office/powerpoint/2010/main" val="4218821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nchor="t" anchorCtr="0"/>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E91956A1-AC3C-43A7-BED0-66894CAB6254}" type="datetimeFigureOut">
              <a:rPr lang="ar-SY" smtClean="0"/>
              <a:t>05/09/1443</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5A0A1CEA-A31E-41D1-9E1F-CBA2F585E172}" type="slidenum">
              <a:rPr lang="ar-SY" smtClean="0"/>
              <a:t>‹#›</a:t>
            </a:fld>
            <a:endParaRPr lang="ar-SY"/>
          </a:p>
        </p:txBody>
      </p:sp>
    </p:spTree>
    <p:extLst>
      <p:ext uri="{BB962C8B-B14F-4D97-AF65-F5344CB8AC3E}">
        <p14:creationId xmlns:p14="http://schemas.microsoft.com/office/powerpoint/2010/main" val="751493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E91956A1-AC3C-43A7-BED0-66894CAB6254}" type="datetimeFigureOut">
              <a:rPr lang="ar-SY" smtClean="0"/>
              <a:t>05/09/1443</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5A0A1CEA-A31E-41D1-9E1F-CBA2F585E172}" type="slidenum">
              <a:rPr lang="ar-SY" smtClean="0"/>
              <a:t>‹#›</a:t>
            </a:fld>
            <a:endParaRPr lang="ar-SY"/>
          </a:p>
        </p:txBody>
      </p:sp>
    </p:spTree>
    <p:extLst>
      <p:ext uri="{BB962C8B-B14F-4D97-AF65-F5344CB8AC3E}">
        <p14:creationId xmlns:p14="http://schemas.microsoft.com/office/powerpoint/2010/main" val="79096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3"/>
          <p:cNvSpPr>
            <a:spLocks noGrp="1"/>
          </p:cNvSpPr>
          <p:nvPr>
            <p:ph type="dt" sz="half" idx="10"/>
          </p:nvPr>
        </p:nvSpPr>
        <p:spPr/>
        <p:txBody>
          <a:bodyPr/>
          <a:lstStyle/>
          <a:p>
            <a:fld id="{E91956A1-AC3C-43A7-BED0-66894CAB6254}" type="datetimeFigureOut">
              <a:rPr lang="ar-SY" smtClean="0"/>
              <a:t>05/09/1443</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5A0A1CEA-A31E-41D1-9E1F-CBA2F585E172}" type="slidenum">
              <a:rPr lang="ar-SY" smtClean="0"/>
              <a:t>‹#›</a:t>
            </a:fld>
            <a:endParaRPr lang="ar-SY"/>
          </a:p>
        </p:txBody>
      </p:sp>
    </p:spTree>
    <p:extLst>
      <p:ext uri="{BB962C8B-B14F-4D97-AF65-F5344CB8AC3E}">
        <p14:creationId xmlns:p14="http://schemas.microsoft.com/office/powerpoint/2010/main" val="3546488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E91956A1-AC3C-43A7-BED0-66894CAB6254}" type="datetimeFigureOut">
              <a:rPr lang="ar-SY" smtClean="0"/>
              <a:t>05/09/1443</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5A0A1CEA-A31E-41D1-9E1F-CBA2F585E172}" type="slidenum">
              <a:rPr lang="ar-SY" smtClean="0"/>
              <a:t>‹#›</a:t>
            </a:fld>
            <a:endParaRPr lang="ar-SY"/>
          </a:p>
        </p:txBody>
      </p:sp>
    </p:spTree>
    <p:extLst>
      <p:ext uri="{BB962C8B-B14F-4D97-AF65-F5344CB8AC3E}">
        <p14:creationId xmlns:p14="http://schemas.microsoft.com/office/powerpoint/2010/main" val="269801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E91956A1-AC3C-43A7-BED0-66894CAB6254}" type="datetimeFigureOut">
              <a:rPr lang="ar-SY" smtClean="0"/>
              <a:t>05/09/1443</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5A0A1CEA-A31E-41D1-9E1F-CBA2F585E172}" type="slidenum">
              <a:rPr lang="ar-SY" smtClean="0"/>
              <a:t>‹#›</a:t>
            </a:fld>
            <a:endParaRPr lang="ar-SY"/>
          </a:p>
        </p:txBody>
      </p:sp>
    </p:spTree>
    <p:extLst>
      <p:ext uri="{BB962C8B-B14F-4D97-AF65-F5344CB8AC3E}">
        <p14:creationId xmlns:p14="http://schemas.microsoft.com/office/powerpoint/2010/main" val="703089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E91956A1-AC3C-43A7-BED0-66894CAB6254}" type="datetimeFigureOut">
              <a:rPr lang="ar-SY" smtClean="0"/>
              <a:t>05/09/1443</a:t>
            </a:fld>
            <a:endParaRPr lang="ar-SY"/>
          </a:p>
        </p:txBody>
      </p:sp>
      <p:sp>
        <p:nvSpPr>
          <p:cNvPr id="8" name="Footer Placeholder 7"/>
          <p:cNvSpPr>
            <a:spLocks noGrp="1"/>
          </p:cNvSpPr>
          <p:nvPr>
            <p:ph type="ftr" sz="quarter" idx="11"/>
          </p:nvPr>
        </p:nvSpPr>
        <p:spPr/>
        <p:txBody>
          <a:bodyPr/>
          <a:lstStyle/>
          <a:p>
            <a:endParaRPr lang="ar-SY"/>
          </a:p>
        </p:txBody>
      </p:sp>
      <p:sp>
        <p:nvSpPr>
          <p:cNvPr id="9" name="Slide Number Placeholder 8"/>
          <p:cNvSpPr>
            <a:spLocks noGrp="1"/>
          </p:cNvSpPr>
          <p:nvPr>
            <p:ph type="sldNum" sz="quarter" idx="12"/>
          </p:nvPr>
        </p:nvSpPr>
        <p:spPr/>
        <p:txBody>
          <a:bodyPr/>
          <a:lstStyle/>
          <a:p>
            <a:fld id="{5A0A1CEA-A31E-41D1-9E1F-CBA2F585E172}" type="slidenum">
              <a:rPr lang="ar-SY" smtClean="0"/>
              <a:t>‹#›</a:t>
            </a:fld>
            <a:endParaRPr lang="ar-SY"/>
          </a:p>
        </p:txBody>
      </p:sp>
    </p:spTree>
    <p:extLst>
      <p:ext uri="{BB962C8B-B14F-4D97-AF65-F5344CB8AC3E}">
        <p14:creationId xmlns:p14="http://schemas.microsoft.com/office/powerpoint/2010/main" val="379156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7" name="Date Placeholder 2"/>
          <p:cNvSpPr>
            <a:spLocks noGrp="1"/>
          </p:cNvSpPr>
          <p:nvPr>
            <p:ph type="dt" sz="half" idx="10"/>
          </p:nvPr>
        </p:nvSpPr>
        <p:spPr/>
        <p:txBody>
          <a:bodyPr/>
          <a:lstStyle/>
          <a:p>
            <a:fld id="{E91956A1-AC3C-43A7-BED0-66894CAB6254}" type="datetimeFigureOut">
              <a:rPr lang="ar-SY" smtClean="0"/>
              <a:t>05/09/1443</a:t>
            </a:fld>
            <a:endParaRPr lang="ar-SY"/>
          </a:p>
        </p:txBody>
      </p:sp>
      <p:sp>
        <p:nvSpPr>
          <p:cNvPr id="5" name="Footer Placeholder 3"/>
          <p:cNvSpPr>
            <a:spLocks noGrp="1"/>
          </p:cNvSpPr>
          <p:nvPr>
            <p:ph type="ftr" sz="quarter" idx="11"/>
          </p:nvPr>
        </p:nvSpPr>
        <p:spPr/>
        <p:txBody>
          <a:bodyPr/>
          <a:lstStyle/>
          <a:p>
            <a:endParaRPr lang="ar-SY"/>
          </a:p>
        </p:txBody>
      </p:sp>
      <p:sp>
        <p:nvSpPr>
          <p:cNvPr id="6" name="Slide Number Placeholder 4"/>
          <p:cNvSpPr>
            <a:spLocks noGrp="1"/>
          </p:cNvSpPr>
          <p:nvPr>
            <p:ph type="sldNum" sz="quarter" idx="12"/>
          </p:nvPr>
        </p:nvSpPr>
        <p:spPr/>
        <p:txBody>
          <a:bodyPr/>
          <a:lstStyle/>
          <a:p>
            <a:fld id="{5A0A1CEA-A31E-41D1-9E1F-CBA2F585E172}" type="slidenum">
              <a:rPr lang="ar-SY" smtClean="0"/>
              <a:t>‹#›</a:t>
            </a:fld>
            <a:endParaRPr lang="ar-SY"/>
          </a:p>
        </p:txBody>
      </p:sp>
    </p:spTree>
    <p:extLst>
      <p:ext uri="{BB962C8B-B14F-4D97-AF65-F5344CB8AC3E}">
        <p14:creationId xmlns:p14="http://schemas.microsoft.com/office/powerpoint/2010/main" val="3189604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91956A1-AC3C-43A7-BED0-66894CAB6254}" type="datetimeFigureOut">
              <a:rPr lang="ar-SY" smtClean="0"/>
              <a:t>05/09/1443</a:t>
            </a:fld>
            <a:endParaRPr lang="ar-SY"/>
          </a:p>
        </p:txBody>
      </p:sp>
      <p:sp>
        <p:nvSpPr>
          <p:cNvPr id="5" name="Footer Placeholder 2"/>
          <p:cNvSpPr>
            <a:spLocks noGrp="1"/>
          </p:cNvSpPr>
          <p:nvPr>
            <p:ph type="ftr" sz="quarter" idx="11"/>
          </p:nvPr>
        </p:nvSpPr>
        <p:spPr/>
        <p:txBody>
          <a:bodyPr/>
          <a:lstStyle/>
          <a:p>
            <a:endParaRPr lang="ar-SY"/>
          </a:p>
        </p:txBody>
      </p:sp>
      <p:sp>
        <p:nvSpPr>
          <p:cNvPr id="6" name="Slide Number Placeholder 3"/>
          <p:cNvSpPr>
            <a:spLocks noGrp="1"/>
          </p:cNvSpPr>
          <p:nvPr>
            <p:ph type="sldNum" sz="quarter" idx="12"/>
          </p:nvPr>
        </p:nvSpPr>
        <p:spPr/>
        <p:txBody>
          <a:bodyPr/>
          <a:lstStyle/>
          <a:p>
            <a:fld id="{5A0A1CEA-A31E-41D1-9E1F-CBA2F585E172}" type="slidenum">
              <a:rPr lang="ar-SY" smtClean="0"/>
              <a:t>‹#›</a:t>
            </a:fld>
            <a:endParaRPr lang="ar-SY"/>
          </a:p>
        </p:txBody>
      </p:sp>
    </p:spTree>
    <p:extLst>
      <p:ext uri="{BB962C8B-B14F-4D97-AF65-F5344CB8AC3E}">
        <p14:creationId xmlns:p14="http://schemas.microsoft.com/office/powerpoint/2010/main" val="1784071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7" name="Date Placeholder 4"/>
          <p:cNvSpPr>
            <a:spLocks noGrp="1"/>
          </p:cNvSpPr>
          <p:nvPr>
            <p:ph type="dt" sz="half" idx="10"/>
          </p:nvPr>
        </p:nvSpPr>
        <p:spPr/>
        <p:txBody>
          <a:bodyPr/>
          <a:lstStyle/>
          <a:p>
            <a:fld id="{E91956A1-AC3C-43A7-BED0-66894CAB6254}" type="datetimeFigureOut">
              <a:rPr lang="ar-SY" smtClean="0"/>
              <a:t>05/09/1443</a:t>
            </a:fld>
            <a:endParaRPr lang="ar-SY"/>
          </a:p>
        </p:txBody>
      </p:sp>
      <p:sp>
        <p:nvSpPr>
          <p:cNvPr id="5" name="Footer Placeholder 5"/>
          <p:cNvSpPr>
            <a:spLocks noGrp="1"/>
          </p:cNvSpPr>
          <p:nvPr>
            <p:ph type="ftr" sz="quarter" idx="11"/>
          </p:nvPr>
        </p:nvSpPr>
        <p:spPr/>
        <p:txBody>
          <a:bodyPr/>
          <a:lstStyle/>
          <a:p>
            <a:endParaRPr lang="ar-SY"/>
          </a:p>
        </p:txBody>
      </p:sp>
      <p:sp>
        <p:nvSpPr>
          <p:cNvPr id="6" name="Slide Number Placeholder 6"/>
          <p:cNvSpPr>
            <a:spLocks noGrp="1"/>
          </p:cNvSpPr>
          <p:nvPr>
            <p:ph type="sldNum" sz="quarter" idx="12"/>
          </p:nvPr>
        </p:nvSpPr>
        <p:spPr/>
        <p:txBody>
          <a:bodyPr/>
          <a:lstStyle/>
          <a:p>
            <a:fld id="{5A0A1CEA-A31E-41D1-9E1F-CBA2F585E172}" type="slidenum">
              <a:rPr lang="ar-SY" smtClean="0"/>
              <a:t>‹#›</a:t>
            </a:fld>
            <a:endParaRPr lang="ar-SY"/>
          </a:p>
        </p:txBody>
      </p:sp>
    </p:spTree>
    <p:extLst>
      <p:ext uri="{BB962C8B-B14F-4D97-AF65-F5344CB8AC3E}">
        <p14:creationId xmlns:p14="http://schemas.microsoft.com/office/powerpoint/2010/main" val="43737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E91956A1-AC3C-43A7-BED0-66894CAB6254}" type="datetimeFigureOut">
              <a:rPr lang="ar-SY" smtClean="0"/>
              <a:t>05/09/1443</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5A0A1CEA-A31E-41D1-9E1F-CBA2F585E172}" type="slidenum">
              <a:rPr lang="ar-SY" smtClean="0"/>
              <a:t>‹#›</a:t>
            </a:fld>
            <a:endParaRPr lang="ar-SY"/>
          </a:p>
        </p:txBody>
      </p:sp>
    </p:spTree>
    <p:extLst>
      <p:ext uri="{BB962C8B-B14F-4D97-AF65-F5344CB8AC3E}">
        <p14:creationId xmlns:p14="http://schemas.microsoft.com/office/powerpoint/2010/main" val="247078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91956A1-AC3C-43A7-BED0-66894CAB6254}" type="datetimeFigureOut">
              <a:rPr lang="ar-SY" smtClean="0"/>
              <a:t>05/09/1443</a:t>
            </a:fld>
            <a:endParaRPr lang="ar-SY"/>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ar-SY"/>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A0A1CEA-A31E-41D1-9E1F-CBA2F585E172}" type="slidenum">
              <a:rPr lang="ar-SY" smtClean="0"/>
              <a:t>‹#›</a:t>
            </a:fld>
            <a:endParaRPr lang="ar-SY"/>
          </a:p>
        </p:txBody>
      </p:sp>
    </p:spTree>
    <p:extLst>
      <p:ext uri="{BB962C8B-B14F-4D97-AF65-F5344CB8AC3E}">
        <p14:creationId xmlns:p14="http://schemas.microsoft.com/office/powerpoint/2010/main" val="7621813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337834" y="1150620"/>
            <a:ext cx="8825659" cy="1981200"/>
          </a:xfrm>
        </p:spPr>
        <p:txBody>
          <a:bodyPr/>
          <a:lstStyle/>
          <a:p>
            <a:pPr algn="ctr"/>
            <a:r>
              <a:rPr lang="ar-SY" sz="4000" dirty="0"/>
              <a:t>التعلم العميق للكشف الآلي عن تعابير الوجه والمشاعر</a:t>
            </a:r>
          </a:p>
        </p:txBody>
      </p:sp>
      <p:sp>
        <p:nvSpPr>
          <p:cNvPr id="4" name="عنوان فرعي 2"/>
          <p:cNvSpPr txBox="1">
            <a:spLocks/>
          </p:cNvSpPr>
          <p:nvPr/>
        </p:nvSpPr>
        <p:spPr>
          <a:xfrm>
            <a:off x="1154953" y="2961564"/>
            <a:ext cx="9967971" cy="3343702"/>
          </a:xfrm>
          <a:prstGeom prst="rect">
            <a:avLst/>
          </a:prstGeom>
        </p:spPr>
        <p:txBody>
          <a:bodyPr>
            <a:normAutofit/>
          </a:bodyPr>
          <a:lst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ar-SY" sz="3200" dirty="0" smtClean="0">
                <a:solidFill>
                  <a:schemeClr val="bg2">
                    <a:lumMod val="40000"/>
                    <a:lumOff val="60000"/>
                  </a:schemeClr>
                </a:solidFill>
              </a:rPr>
              <a:t>إشراف: د. أميمة دكاك.</a:t>
            </a:r>
          </a:p>
          <a:p>
            <a:pPr marL="0" indent="0" algn="ctr">
              <a:buNone/>
            </a:pPr>
            <a:r>
              <a:rPr lang="ar-SY" sz="3200" dirty="0" smtClean="0">
                <a:solidFill>
                  <a:schemeClr val="bg2">
                    <a:lumMod val="40000"/>
                    <a:lumOff val="60000"/>
                  </a:schemeClr>
                </a:solidFill>
              </a:rPr>
              <a:t>م. منار منعم</a:t>
            </a:r>
          </a:p>
          <a:p>
            <a:pPr marL="0" indent="0">
              <a:buNone/>
            </a:pPr>
            <a:r>
              <a:rPr lang="ar-SY" sz="3200" dirty="0" smtClean="0">
                <a:solidFill>
                  <a:schemeClr val="bg2">
                    <a:lumMod val="40000"/>
                    <a:lumOff val="60000"/>
                  </a:schemeClr>
                </a:solidFill>
              </a:rPr>
              <a:t>الطلاب:</a:t>
            </a:r>
          </a:p>
          <a:p>
            <a:pPr marL="0" indent="0">
              <a:buNone/>
            </a:pPr>
            <a:r>
              <a:rPr lang="ar-SY" sz="3200" dirty="0" smtClean="0">
                <a:solidFill>
                  <a:schemeClr val="bg2">
                    <a:lumMod val="40000"/>
                    <a:lumOff val="60000"/>
                  </a:schemeClr>
                </a:solidFill>
              </a:rPr>
              <a:t>محمد تميم عليوي                                                  تاج الدين الموصلي</a:t>
            </a:r>
          </a:p>
          <a:p>
            <a:pPr marL="0" indent="0" algn="ctr">
              <a:buNone/>
            </a:pPr>
            <a:r>
              <a:rPr lang="en-US" sz="3200" dirty="0" smtClean="0">
                <a:solidFill>
                  <a:schemeClr val="bg2">
                    <a:lumMod val="40000"/>
                    <a:lumOff val="60000"/>
                  </a:schemeClr>
                </a:solidFill>
              </a:rPr>
              <a:t>F20_PR2_C4</a:t>
            </a:r>
            <a:endParaRPr lang="ar-SY" sz="3200" dirty="0" smtClean="0">
              <a:solidFill>
                <a:schemeClr val="bg2">
                  <a:lumMod val="40000"/>
                  <a:lumOff val="60000"/>
                </a:schemeClr>
              </a:solidFill>
            </a:endParaRPr>
          </a:p>
        </p:txBody>
      </p:sp>
    </p:spTree>
    <p:extLst>
      <p:ext uri="{BB962C8B-B14F-4D97-AF65-F5344CB8AC3E}">
        <p14:creationId xmlns:p14="http://schemas.microsoft.com/office/powerpoint/2010/main" val="136686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279158" y="593395"/>
            <a:ext cx="9404723" cy="1400530"/>
          </a:xfrm>
        </p:spPr>
        <p:txBody>
          <a:bodyPr/>
          <a:lstStyle/>
          <a:p>
            <a:pPr algn="ctr"/>
            <a:r>
              <a:rPr lang="ar-SY" dirty="0" smtClean="0"/>
              <a:t>التقنيات المستخدمة في تجارب نماذج المشروع</a:t>
            </a:r>
            <a:endParaRPr lang="ar-SY" dirty="0"/>
          </a:p>
        </p:txBody>
      </p:sp>
      <p:graphicFrame>
        <p:nvGraphicFramePr>
          <p:cNvPr id="3" name="جدول 2"/>
          <p:cNvGraphicFramePr>
            <a:graphicFrameLocks noGrp="1"/>
          </p:cNvGraphicFramePr>
          <p:nvPr>
            <p:extLst>
              <p:ext uri="{D42A27DB-BD31-4B8C-83A1-F6EECF244321}">
                <p14:modId xmlns:p14="http://schemas.microsoft.com/office/powerpoint/2010/main" val="848004871"/>
              </p:ext>
            </p:extLst>
          </p:nvPr>
        </p:nvGraphicFramePr>
        <p:xfrm>
          <a:off x="750276" y="2051839"/>
          <a:ext cx="9933604" cy="2528035"/>
        </p:xfrm>
        <a:graphic>
          <a:graphicData uri="http://schemas.openxmlformats.org/drawingml/2006/table">
            <a:tbl>
              <a:tblPr rtl="1" firstRow="1" bandRow="1">
                <a:tableStyleId>{7DF18680-E054-41AD-8BC1-D1AEF772440D}</a:tableStyleId>
              </a:tblPr>
              <a:tblGrid>
                <a:gridCol w="1655601"/>
                <a:gridCol w="1655601"/>
                <a:gridCol w="3311201"/>
                <a:gridCol w="3311201"/>
              </a:tblGrid>
              <a:tr h="623545">
                <a:tc>
                  <a:txBody>
                    <a:bodyPr/>
                    <a:lstStyle/>
                    <a:p>
                      <a:pPr algn="ctr" rtl="1"/>
                      <a:r>
                        <a:rPr lang="en-US" dirty="0" smtClean="0"/>
                        <a:t>Dataset</a:t>
                      </a:r>
                      <a:endParaRPr lang="ar-SY" dirty="0"/>
                    </a:p>
                  </a:txBody>
                  <a:tcPr/>
                </a:tc>
                <a:tc>
                  <a:txBody>
                    <a:bodyPr/>
                    <a:lstStyle/>
                    <a:p>
                      <a:pPr algn="ctr" rtl="1"/>
                      <a:r>
                        <a:rPr lang="en-US" dirty="0" smtClean="0"/>
                        <a:t>NN</a:t>
                      </a:r>
                      <a:r>
                        <a:rPr lang="en-US" baseline="0" dirty="0" smtClean="0"/>
                        <a:t> Name</a:t>
                      </a:r>
                      <a:endParaRPr lang="ar-SY" dirty="0"/>
                    </a:p>
                  </a:txBody>
                  <a:tcPr/>
                </a:tc>
                <a:tc>
                  <a:txBody>
                    <a:bodyPr/>
                    <a:lstStyle/>
                    <a:p>
                      <a:pPr algn="ctr" rtl="1"/>
                      <a:r>
                        <a:rPr lang="en-US" dirty="0" smtClean="0"/>
                        <a:t>Network Architecture</a:t>
                      </a:r>
                      <a:endParaRPr lang="ar-SY" dirty="0"/>
                    </a:p>
                  </a:txBody>
                  <a:tcPr/>
                </a:tc>
                <a:tc>
                  <a:txBody>
                    <a:bodyPr/>
                    <a:lstStyle/>
                    <a:p>
                      <a:pPr algn="ctr" rtl="1"/>
                      <a:r>
                        <a:rPr lang="en-US" dirty="0" smtClean="0"/>
                        <a:t>Approach</a:t>
                      </a:r>
                      <a:endParaRPr lang="ar-SY" dirty="0"/>
                    </a:p>
                  </a:txBody>
                  <a:tcPr/>
                </a:tc>
              </a:tr>
              <a:tr h="632205">
                <a:tc>
                  <a:txBody>
                    <a:bodyPr/>
                    <a:lstStyle/>
                    <a:p>
                      <a:pPr algn="ctr" rtl="1"/>
                      <a:r>
                        <a:rPr lang="en-US" dirty="0" smtClean="0"/>
                        <a:t>Fer-2013</a:t>
                      </a:r>
                      <a:endParaRPr lang="ar-SY" dirty="0"/>
                    </a:p>
                  </a:txBody>
                  <a:tcPr/>
                </a:tc>
                <a:tc>
                  <a:txBody>
                    <a:bodyPr/>
                    <a:lstStyle/>
                    <a:p>
                      <a:pPr algn="ctr" rtl="1"/>
                      <a:endParaRPr lang="ar-SY" dirty="0"/>
                    </a:p>
                  </a:txBody>
                  <a:tcPr/>
                </a:tc>
                <a:tc>
                  <a:txBody>
                    <a:bodyPr/>
                    <a:lstStyle/>
                    <a:p>
                      <a:pPr algn="ctr" rtl="1"/>
                      <a:r>
                        <a:rPr lang="en-US" dirty="0" smtClean="0"/>
                        <a:t>VGG-16 &amp; other</a:t>
                      </a:r>
                      <a:endParaRPr lang="ar-SY" dirty="0"/>
                    </a:p>
                  </a:txBody>
                  <a:tcPr/>
                </a:tc>
                <a:tc>
                  <a:txBody>
                    <a:bodyPr/>
                    <a:lstStyle/>
                    <a:p>
                      <a:pPr algn="ctr" rtl="1"/>
                      <a:r>
                        <a:rPr lang="en-US" dirty="0" smtClean="0"/>
                        <a:t>CNN</a:t>
                      </a:r>
                      <a:endParaRPr lang="ar-SY" dirty="0"/>
                    </a:p>
                  </a:txBody>
                  <a:tcPr/>
                </a:tc>
              </a:tr>
              <a:tr h="632205">
                <a:tc>
                  <a:txBody>
                    <a:bodyPr/>
                    <a:lstStyle/>
                    <a:p>
                      <a:pPr algn="ctr" rtl="1"/>
                      <a:r>
                        <a:rPr lang="en-US" dirty="0" smtClean="0"/>
                        <a:t>Fer-2013</a:t>
                      </a:r>
                      <a:endParaRPr lang="ar-SY" dirty="0"/>
                    </a:p>
                  </a:txBody>
                  <a:tcPr/>
                </a:tc>
                <a:tc>
                  <a:txBody>
                    <a:bodyPr/>
                    <a:lstStyle/>
                    <a:p>
                      <a:pPr algn="ctr" rtl="1"/>
                      <a:r>
                        <a:rPr lang="en-US" dirty="0" smtClean="0"/>
                        <a:t>ResNet50/EfficientNetB0/</a:t>
                      </a:r>
                      <a:endParaRPr lang="ar-SY" dirty="0"/>
                    </a:p>
                  </a:txBody>
                  <a:tcPr/>
                </a:tc>
                <a:tc>
                  <a:txBody>
                    <a:bodyPr/>
                    <a:lstStyle/>
                    <a:p>
                      <a:pPr algn="ctr" rtl="1"/>
                      <a:r>
                        <a:rPr lang="en-US" dirty="0" smtClean="0"/>
                        <a:t>RNN &amp; ANN</a:t>
                      </a:r>
                      <a:endParaRPr lang="ar-SY" dirty="0"/>
                    </a:p>
                  </a:txBody>
                  <a:tcPr/>
                </a:tc>
                <a:tc>
                  <a:txBody>
                    <a:bodyPr/>
                    <a:lstStyle/>
                    <a:p>
                      <a:pPr algn="ctr" rtl="1"/>
                      <a:r>
                        <a:rPr lang="en-US" dirty="0" smtClean="0"/>
                        <a:t>Transfer</a:t>
                      </a:r>
                      <a:r>
                        <a:rPr lang="en-US" baseline="0" dirty="0" smtClean="0"/>
                        <a:t> Learning</a:t>
                      </a:r>
                      <a:endParaRPr lang="ar-SY" dirty="0"/>
                    </a:p>
                  </a:txBody>
                  <a:tcPr/>
                </a:tc>
              </a:tr>
              <a:tr h="632205">
                <a:tc gridSpan="4">
                  <a:txBody>
                    <a:bodyPr/>
                    <a:lstStyle/>
                    <a:p>
                      <a:pPr algn="ctr" rtl="1"/>
                      <a:endParaRPr lang="ar-SY" dirty="0"/>
                    </a:p>
                  </a:txBody>
                  <a:tcPr/>
                </a:tc>
                <a:tc hMerge="1">
                  <a:txBody>
                    <a:bodyPr/>
                    <a:lstStyle/>
                    <a:p>
                      <a:pPr algn="ctr" rtl="1"/>
                      <a:endParaRPr lang="ar-SY" dirty="0"/>
                    </a:p>
                  </a:txBody>
                  <a:tcPr/>
                </a:tc>
                <a:tc hMerge="1">
                  <a:txBody>
                    <a:bodyPr/>
                    <a:lstStyle/>
                    <a:p>
                      <a:pPr algn="ctr" rtl="1"/>
                      <a:endParaRPr lang="ar-SY" dirty="0"/>
                    </a:p>
                  </a:txBody>
                  <a:tcPr/>
                </a:tc>
                <a:tc hMerge="1">
                  <a:txBody>
                    <a:bodyPr/>
                    <a:lstStyle/>
                    <a:p>
                      <a:pPr algn="ctr" rtl="1"/>
                      <a:endParaRPr lang="ar-SY" dirty="0"/>
                    </a:p>
                  </a:txBody>
                  <a:tcPr/>
                </a:tc>
              </a:tr>
            </a:tbl>
          </a:graphicData>
        </a:graphic>
      </p:graphicFrame>
    </p:spTree>
    <p:extLst>
      <p:ext uri="{BB962C8B-B14F-4D97-AF65-F5344CB8AC3E}">
        <p14:creationId xmlns:p14="http://schemas.microsoft.com/office/powerpoint/2010/main" val="2279982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p:cNvSpPr>
          <p:nvPr/>
        </p:nvSpPr>
        <p:spPr>
          <a:xfrm>
            <a:off x="1326049" y="569949"/>
            <a:ext cx="9404723" cy="1400530"/>
          </a:xfrm>
          <a:prstGeom prst="rect">
            <a:avLst/>
          </a:prstGeom>
        </p:spPr>
        <p:txBody>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ar-SY" dirty="0" smtClean="0"/>
              <a:t>النتائج</a:t>
            </a:r>
            <a:endParaRPr lang="ar-SY" dirty="0"/>
          </a:p>
        </p:txBody>
      </p:sp>
      <p:sp>
        <p:nvSpPr>
          <p:cNvPr id="3" name="عنصر نائب للمحتوى 2"/>
          <p:cNvSpPr txBox="1">
            <a:spLocks/>
          </p:cNvSpPr>
          <p:nvPr/>
        </p:nvSpPr>
        <p:spPr>
          <a:xfrm>
            <a:off x="1430858" y="1853248"/>
            <a:ext cx="8946541" cy="4195481"/>
          </a:xfrm>
          <a:prstGeom prst="rect">
            <a:avLst/>
          </a:prstGeom>
        </p:spPr>
        <p:txBody>
          <a:bodyPr/>
          <a:lst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endParaRPr lang="ar-SY" dirty="0"/>
          </a:p>
        </p:txBody>
      </p:sp>
      <mc:AlternateContent xmlns:mc="http://schemas.openxmlformats.org/markup-compatibility/2006">
        <mc:Choice xmlns:a14="http://schemas.microsoft.com/office/drawing/2010/main" Requires="a14">
          <p:graphicFrame>
            <p:nvGraphicFramePr>
              <p:cNvPr id="4" name="جدول 3"/>
              <p:cNvGraphicFramePr>
                <a:graphicFrameLocks noGrp="1"/>
              </p:cNvGraphicFramePr>
              <p:nvPr>
                <p:extLst>
                  <p:ext uri="{D42A27DB-BD31-4B8C-83A1-F6EECF244321}">
                    <p14:modId xmlns:p14="http://schemas.microsoft.com/office/powerpoint/2010/main" val="3537025438"/>
                  </p:ext>
                </p:extLst>
              </p:nvPr>
            </p:nvGraphicFramePr>
            <p:xfrm>
              <a:off x="1023231" y="1587815"/>
              <a:ext cx="9933604" cy="4098265"/>
            </p:xfrm>
            <a:graphic>
              <a:graphicData uri="http://schemas.openxmlformats.org/drawingml/2006/table">
                <a:tbl>
                  <a:tblPr rtl="1" firstRow="1" bandRow="1">
                    <a:tableStyleId>{7DF18680-E054-41AD-8BC1-D1AEF772440D}</a:tableStyleId>
                  </a:tblPr>
                  <a:tblGrid>
                    <a:gridCol w="1419086"/>
                    <a:gridCol w="1419087"/>
                    <a:gridCol w="1419086"/>
                    <a:gridCol w="1419086"/>
                    <a:gridCol w="1419086"/>
                    <a:gridCol w="1419087"/>
                    <a:gridCol w="1419086"/>
                  </a:tblGrid>
                  <a:tr h="623545">
                    <a:tc gridSpan="7">
                      <a:txBody>
                        <a:bodyPr/>
                        <a:lstStyle/>
                        <a:p>
                          <a:pPr algn="ctr" rtl="1"/>
                          <a:r>
                            <a:rPr lang="ar-SY" sz="1800" b="1" kern="1200" dirty="0" smtClean="0">
                              <a:solidFill>
                                <a:schemeClr val="lt1"/>
                              </a:solidFill>
                              <a:effectLst/>
                              <a:latin typeface="+mn-lt"/>
                              <a:ea typeface="+mn-ea"/>
                              <a:cs typeface="+mn-cs"/>
                            </a:rPr>
                            <a:t>الملف الأول: </a:t>
                          </a:r>
                          <a14:m>
                            <m:oMath xmlns:m="http://schemas.openxmlformats.org/officeDocument/2006/math">
                              <m:r>
                                <a:rPr lang="ar-SY" sz="1800" b="1" i="1" kern="1200">
                                  <a:solidFill>
                                    <a:schemeClr val="lt1"/>
                                  </a:solidFill>
                                  <a:effectLst/>
                                  <a:latin typeface="Cambria Math" panose="02040503050406030204" pitchFamily="18" charset="0"/>
                                  <a:ea typeface="+mn-ea"/>
                                  <a:cs typeface="+mn-cs"/>
                                </a:rPr>
                                <m:t>𝟏</m:t>
                              </m:r>
                              <m:r>
                                <a:rPr lang="ar-SY" sz="1800" b="1" kern="1200">
                                  <a:solidFill>
                                    <a:schemeClr val="lt1"/>
                                  </a:solidFill>
                                  <a:effectLst/>
                                  <a:latin typeface="Cambria Math" panose="02040503050406030204" pitchFamily="18" charset="0"/>
                                  <a:ea typeface="+mn-ea"/>
                                  <a:cs typeface="+mn-cs"/>
                                </a:rPr>
                                <m:t>.</m:t>
                              </m:r>
                              <m:r>
                                <a:rPr lang="en-US" sz="1800" b="1" i="1" kern="1200">
                                  <a:solidFill>
                                    <a:schemeClr val="lt1"/>
                                  </a:solidFill>
                                  <a:effectLst/>
                                  <a:latin typeface="Cambria Math" panose="02040503050406030204" pitchFamily="18" charset="0"/>
                                  <a:ea typeface="+mn-ea"/>
                                  <a:cs typeface="+mn-cs"/>
                                </a:rPr>
                                <m:t>𝐂𝐍𝐍𝐬𝐁𝐢𝐧𝐚𝐫𝐲𝐂𝐥𝐚𝐬𝐬𝐢𝐟𝐢𝐜𝐚𝐭𝐢𝐨𝐧</m:t>
                              </m:r>
                            </m:oMath>
                          </a14:m>
                          <a:endParaRPr lang="ar-SY" dirty="0"/>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r>
                  <a:tr h="316103">
                    <a:tc>
                      <a:txBody>
                        <a:bodyPr/>
                        <a:lstStyle/>
                        <a:p>
                          <a:pPr algn="ctr" rtl="1"/>
                          <a:r>
                            <a:rPr lang="ar-SY" sz="1800" b="1" kern="1200" dirty="0" smtClean="0">
                              <a:solidFill>
                                <a:schemeClr val="dk1"/>
                              </a:solidFill>
                              <a:effectLst/>
                              <a:latin typeface="+mn-lt"/>
                              <a:ea typeface="+mn-ea"/>
                              <a:cs typeface="+mn-cs"/>
                            </a:rPr>
                            <a:t>النموذج</a:t>
                          </a:r>
                          <a:endParaRPr lang="ar-SY" dirty="0"/>
                        </a:p>
                      </a:txBody>
                      <a:tcPr/>
                    </a:tc>
                    <a:tc>
                      <a:txBody>
                        <a:bodyPr/>
                        <a:lstStyle/>
                        <a:p>
                          <a:pPr algn="ctr" rtl="1"/>
                          <a:r>
                            <a:rPr lang="ar-SY" sz="1800" b="1" kern="1200" dirty="0" smtClean="0">
                              <a:solidFill>
                                <a:schemeClr val="dk1"/>
                              </a:solidFill>
                              <a:effectLst/>
                              <a:latin typeface="+mn-lt"/>
                              <a:ea typeface="+mn-ea"/>
                              <a:cs typeface="+mn-cs"/>
                            </a:rPr>
                            <a:t>مجموعات بيانات الصور</a:t>
                          </a:r>
                          <a:endParaRPr lang="ar-SY" dirty="0"/>
                        </a:p>
                      </a:txBody>
                      <a:tcPr/>
                    </a:tc>
                    <a:tc>
                      <a:txBody>
                        <a:bodyPr/>
                        <a:lstStyle/>
                        <a:p>
                          <a:pPr algn="ctr" rtl="1"/>
                          <a:r>
                            <a:rPr lang="ar-SY" sz="1800" b="1" kern="1200" dirty="0" smtClean="0">
                              <a:solidFill>
                                <a:schemeClr val="dk1"/>
                              </a:solidFill>
                              <a:effectLst/>
                              <a:latin typeface="+mn-lt"/>
                              <a:ea typeface="+mn-ea"/>
                              <a:cs typeface="+mn-cs"/>
                            </a:rPr>
                            <a:t>عدد الدورات (</a:t>
                          </a:r>
                          <a14:m>
                            <m:oMath xmlns:m="http://schemas.openxmlformats.org/officeDocument/2006/math">
                              <m:r>
                                <a:rPr lang="en-US" sz="1800" b="1" i="1" kern="1200">
                                  <a:solidFill>
                                    <a:schemeClr val="dk1"/>
                                  </a:solidFill>
                                  <a:effectLst/>
                                  <a:latin typeface="Cambria Math" panose="02040503050406030204" pitchFamily="18" charset="0"/>
                                  <a:ea typeface="+mn-ea"/>
                                  <a:cs typeface="+mn-cs"/>
                                </a:rPr>
                                <m:t>𝒆𝒑𝒐𝒄𝒉𝒔</m:t>
                              </m:r>
                            </m:oMath>
                          </a14:m>
                          <a:r>
                            <a:rPr lang="ar-SY" sz="1800" b="1" kern="1200" dirty="0">
                              <a:solidFill>
                                <a:schemeClr val="dk1"/>
                              </a:solidFill>
                              <a:effectLst/>
                              <a:latin typeface="+mn-lt"/>
                              <a:ea typeface="+mn-ea"/>
                              <a:cs typeface="+mn-cs"/>
                            </a:rPr>
                            <a:t>)</a:t>
                          </a:r>
                          <a:endParaRPr lang="ar-SY" dirty="0"/>
                        </a:p>
                      </a:txBody>
                      <a:tcPr/>
                    </a:tc>
                    <a:tc>
                      <a:txBody>
                        <a:bodyPr/>
                        <a:lstStyle/>
                        <a:p>
                          <a:pPr algn="ctr" rtl="1"/>
                          <a:r>
                            <a:rPr lang="ar-SY" sz="1800" b="1" kern="1200" dirty="0" smtClean="0">
                              <a:solidFill>
                                <a:schemeClr val="dk1"/>
                              </a:solidFill>
                              <a:effectLst/>
                              <a:latin typeface="+mn-lt"/>
                              <a:ea typeface="+mn-ea"/>
                              <a:cs typeface="+mn-cs"/>
                            </a:rPr>
                            <a:t>الدقة على مجموعات التدريب</a:t>
                          </a:r>
                          <a:endParaRPr lang="ar-SY" dirty="0"/>
                        </a:p>
                      </a:txBody>
                      <a:tcPr/>
                    </a:tc>
                    <a:tc>
                      <a:txBody>
                        <a:bodyPr/>
                        <a:lstStyle/>
                        <a:p>
                          <a:pPr algn="ctr" rtl="1"/>
                          <a:r>
                            <a:rPr lang="ar-SY" sz="1800" b="1" kern="1200" dirty="0" smtClean="0">
                              <a:solidFill>
                                <a:schemeClr val="dk1"/>
                              </a:solidFill>
                              <a:effectLst/>
                              <a:latin typeface="+mn-lt"/>
                              <a:ea typeface="+mn-ea"/>
                              <a:cs typeface="+mn-cs"/>
                            </a:rPr>
                            <a:t>الضياع على مجموعات التدريب</a:t>
                          </a:r>
                          <a:endParaRPr lang="ar-SY" dirty="0"/>
                        </a:p>
                      </a:txBody>
                      <a:tcPr/>
                    </a:tc>
                    <a:tc>
                      <a:txBody>
                        <a:bodyPr/>
                        <a:lstStyle/>
                        <a:p>
                          <a:pPr algn="ctr" rtl="1"/>
                          <a:r>
                            <a:rPr lang="ar-SY" sz="1800" b="1" kern="1200" dirty="0" smtClean="0">
                              <a:solidFill>
                                <a:schemeClr val="dk1"/>
                              </a:solidFill>
                              <a:effectLst/>
                              <a:latin typeface="+mn-lt"/>
                              <a:ea typeface="+mn-ea"/>
                              <a:cs typeface="+mn-cs"/>
                            </a:rPr>
                            <a:t>الدقة على </a:t>
                          </a:r>
                          <a:r>
                            <a:rPr lang="ar-SY" sz="1800" b="1" kern="1200" dirty="0" smtClean="0">
                              <a:solidFill>
                                <a:schemeClr val="dk1"/>
                              </a:solidFill>
                              <a:effectLst/>
                              <a:latin typeface="+mn-lt"/>
                              <a:ea typeface="+mn-ea"/>
                              <a:cs typeface="+mn-cs"/>
                            </a:rPr>
                            <a:t>مجموعات الاختبار</a:t>
                          </a:r>
                          <a:endParaRPr lang="ar-SY" dirty="0"/>
                        </a:p>
                      </a:txBody>
                      <a:tcPr/>
                    </a:tc>
                    <a:tc>
                      <a:txBody>
                        <a:bodyPr/>
                        <a:lstStyle/>
                        <a:p>
                          <a:pPr algn="ctr" rtl="1"/>
                          <a:r>
                            <a:rPr lang="ar-SY" sz="1800" b="1" kern="1200" dirty="0" smtClean="0">
                              <a:solidFill>
                                <a:schemeClr val="dk1"/>
                              </a:solidFill>
                              <a:effectLst/>
                              <a:latin typeface="+mn-lt"/>
                              <a:ea typeface="+mn-ea"/>
                              <a:cs typeface="+mn-cs"/>
                            </a:rPr>
                            <a:t>الضياع على مجموعات الاختبار</a:t>
                          </a:r>
                          <a:endParaRPr lang="ar-SY" dirty="0"/>
                        </a:p>
                      </a:txBody>
                      <a:tcPr/>
                    </a:tc>
                  </a:tr>
                  <a:tr h="316103">
                    <a:tc>
                      <a:txBody>
                        <a:bodyPr/>
                        <a:lstStyle/>
                        <a:p>
                          <a:pPr algn="ctr" rtl="1"/>
                          <a:r>
                            <a:rPr lang="ar-SY" sz="1800" b="1" kern="1200" dirty="0" smtClean="0">
                              <a:solidFill>
                                <a:schemeClr val="dk1"/>
                              </a:solidFill>
                              <a:effectLst/>
                              <a:latin typeface="+mn-lt"/>
                              <a:ea typeface="+mn-ea"/>
                              <a:cs typeface="+mn-cs"/>
                            </a:rPr>
                            <a:t>الأول</a:t>
                          </a:r>
                          <a:endParaRPr lang="ar-SY" dirty="0"/>
                        </a:p>
                      </a:txBody>
                      <a:tcPr/>
                    </a:tc>
                    <a:tc>
                      <a:txBody>
                        <a:bodyPr/>
                        <a:lstStyle/>
                        <a:p>
                          <a:pPr algn="ctr" rtl="1"/>
                          <a:r>
                            <a:rPr lang="ar-SY" b="1" dirty="0" smtClean="0"/>
                            <a:t>الحزن والسعادة</a:t>
                          </a:r>
                          <a:endParaRPr lang="ar-SY" b="1"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𝟏𝟎</m:t>
                                </m:r>
                                <m:r>
                                  <a:rPr lang="en-US" sz="1800" b="1" i="1" kern="1200" smtClean="0">
                                    <a:solidFill>
                                      <a:schemeClr val="dk1"/>
                                    </a:solidFill>
                                    <a:effectLst/>
                                    <a:latin typeface="Cambria Math" panose="02040503050406030204" pitchFamily="18" charset="0"/>
                                    <a:ea typeface="+mn-ea"/>
                                    <a:cs typeface="+mn-cs"/>
                                  </a:rPr>
                                  <m:t> </m:t>
                                </m:r>
                                <m:r>
                                  <a:rPr lang="en-US" sz="1800" b="1" i="1" kern="1200" smtClean="0">
                                    <a:solidFill>
                                      <a:schemeClr val="dk1"/>
                                    </a:solidFill>
                                    <a:effectLst/>
                                    <a:latin typeface="Cambria Math" panose="02040503050406030204" pitchFamily="18" charset="0"/>
                                    <a:ea typeface="+mn-ea"/>
                                    <a:cs typeface="+mn-cs"/>
                                  </a:rPr>
                                  <m:t>𝒆𝒑𝒐𝒄𝒉𝒔</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𝟖𝟓𝟖𝟒</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𝟑𝟎𝟖𝟕</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𝟖𝟑𝟕𝟓</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𝟑𝟔𝟓𝟐</m:t>
                                </m:r>
                              </m:oMath>
                            </m:oMathPara>
                          </a14:m>
                          <a:endParaRPr lang="ar-SY" dirty="0"/>
                        </a:p>
                      </a:txBody>
                      <a:tcPr/>
                    </a:tc>
                  </a:tr>
                  <a:tr h="210735">
                    <a:tc>
                      <a:txBody>
                        <a:bodyPr/>
                        <a:lstStyle/>
                        <a:p>
                          <a:pPr algn="ctr" rtl="1"/>
                          <a:r>
                            <a:rPr lang="ar-SY" b="1" dirty="0" smtClean="0"/>
                            <a:t>الثاني</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b="1" dirty="0" smtClean="0"/>
                            <a:t>الحزن والسعادة</a:t>
                          </a:r>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𝟏𝟎</m:t>
                                </m:r>
                                <m:r>
                                  <a:rPr lang="en-US" sz="1800" b="1" i="1" kern="1200" smtClean="0">
                                    <a:solidFill>
                                      <a:schemeClr val="dk1"/>
                                    </a:solidFill>
                                    <a:effectLst/>
                                    <a:latin typeface="Cambria Math" panose="02040503050406030204" pitchFamily="18" charset="0"/>
                                    <a:ea typeface="+mn-ea"/>
                                    <a:cs typeface="+mn-cs"/>
                                  </a:rPr>
                                  <m:t> </m:t>
                                </m:r>
                                <m:r>
                                  <a:rPr lang="en-US" sz="1800" b="1" i="1" kern="1200" smtClean="0">
                                    <a:solidFill>
                                      <a:schemeClr val="dk1"/>
                                    </a:solidFill>
                                    <a:effectLst/>
                                    <a:latin typeface="Cambria Math" panose="02040503050406030204" pitchFamily="18" charset="0"/>
                                    <a:ea typeface="+mn-ea"/>
                                    <a:cs typeface="+mn-cs"/>
                                  </a:rPr>
                                  <m:t>𝒆𝒑𝒐𝒄𝒉𝒔</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𝟕𝟐𝟑𝟎</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𝟓𝟓𝟔𝟐</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𝟕𝟐𝟏𝟗</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𝟓𝟓𝟖𝟒</m:t>
                                </m:r>
                              </m:oMath>
                            </m:oMathPara>
                          </a14:m>
                          <a:endParaRPr lang="ar-SY" dirty="0"/>
                        </a:p>
                      </a:txBody>
                      <a:tcPr/>
                    </a:tc>
                  </a:tr>
                  <a:tr h="210735">
                    <a:tc>
                      <a:txBody>
                        <a:bodyPr/>
                        <a:lstStyle/>
                        <a:p>
                          <a:pPr algn="ctr" rtl="1"/>
                          <a:r>
                            <a:rPr lang="ar-SY" b="1" dirty="0" smtClean="0"/>
                            <a:t>الثالث</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b="1" dirty="0" smtClean="0"/>
                            <a:t>الحزن والسعادة</a:t>
                          </a:r>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𝟏𝟎</m:t>
                                </m:r>
                                <m:r>
                                  <a:rPr lang="en-US" sz="1800" b="1" i="1" kern="1200" smtClean="0">
                                    <a:solidFill>
                                      <a:schemeClr val="dk1"/>
                                    </a:solidFill>
                                    <a:effectLst/>
                                    <a:latin typeface="Cambria Math" panose="02040503050406030204" pitchFamily="18" charset="0"/>
                                    <a:ea typeface="+mn-ea"/>
                                    <a:cs typeface="+mn-cs"/>
                                  </a:rPr>
                                  <m:t> </m:t>
                                </m:r>
                                <m:r>
                                  <a:rPr lang="en-US" sz="1800" b="1" i="1" kern="1200" smtClean="0">
                                    <a:solidFill>
                                      <a:schemeClr val="dk1"/>
                                    </a:solidFill>
                                    <a:effectLst/>
                                    <a:latin typeface="Cambria Math" panose="02040503050406030204" pitchFamily="18" charset="0"/>
                                    <a:ea typeface="+mn-ea"/>
                                    <a:cs typeface="+mn-cs"/>
                                  </a:rPr>
                                  <m:t>𝒆𝒑𝒐𝒄𝒉𝒔</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𝟕𝟐𝟕𝟗</m:t>
                                </m:r>
                              </m:oMath>
                            </m:oMathPara>
                          </a14:m>
                          <a:endParaRPr lang="ar-SY" b="1"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𝟓𝟓𝟗𝟐</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𝟕𝟐𝟗𝟕</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𝟓𝟓𝟗𝟗</m:t>
                                </m:r>
                              </m:oMath>
                            </m:oMathPara>
                          </a14:m>
                          <a:endParaRPr lang="ar-SY" dirty="0"/>
                        </a:p>
                      </a:txBody>
                      <a:tcPr/>
                    </a:tc>
                  </a:tr>
                  <a:tr h="210735">
                    <a:tc>
                      <a:txBody>
                        <a:bodyPr/>
                        <a:lstStyle/>
                        <a:p>
                          <a:pPr algn="ctr" rtl="1"/>
                          <a:r>
                            <a:rPr lang="ar-SY" b="1" dirty="0" smtClean="0"/>
                            <a:t>الرابع</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b="1" dirty="0" smtClean="0"/>
                            <a:t>الحزن والسعادة</a:t>
                          </a:r>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𝟏𝟎</m:t>
                                </m:r>
                                <m:r>
                                  <a:rPr lang="en-US" sz="1800" b="1" i="1" kern="1200" smtClean="0">
                                    <a:solidFill>
                                      <a:schemeClr val="dk1"/>
                                    </a:solidFill>
                                    <a:effectLst/>
                                    <a:latin typeface="Cambria Math" panose="02040503050406030204" pitchFamily="18" charset="0"/>
                                    <a:ea typeface="+mn-ea"/>
                                    <a:cs typeface="+mn-cs"/>
                                  </a:rPr>
                                  <m:t> </m:t>
                                </m:r>
                                <m:r>
                                  <a:rPr lang="en-US" sz="1800" b="1" i="1" kern="1200" smtClean="0">
                                    <a:solidFill>
                                      <a:schemeClr val="dk1"/>
                                    </a:solidFill>
                                    <a:effectLst/>
                                    <a:latin typeface="Cambria Math" panose="02040503050406030204" pitchFamily="18" charset="0"/>
                                    <a:ea typeface="+mn-ea"/>
                                    <a:cs typeface="+mn-cs"/>
                                  </a:rPr>
                                  <m:t>𝒆𝒑𝒐𝒄𝒉𝒔</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𝟗𝟑𝟓𝟗</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𝟏𝟖𝟕𝟐</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𝟕𝟖𝟎𝟗</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𝟓𝟎𝟑𝟑</m:t>
                                </m:r>
                              </m:oMath>
                            </m:oMathPara>
                          </a14:m>
                          <a:endParaRPr lang="ar-SY" dirty="0"/>
                        </a:p>
                      </a:txBody>
                      <a:tcPr/>
                    </a:tc>
                  </a:tr>
                  <a:tr h="316103">
                    <a:tc>
                      <a:txBody>
                        <a:bodyPr/>
                        <a:lstStyle/>
                        <a:p>
                          <a:pPr algn="ctr" rtl="1"/>
                          <a:r>
                            <a:rPr lang="ar-SY" b="1" dirty="0" smtClean="0"/>
                            <a:t>الخامس</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b="1" dirty="0" smtClean="0"/>
                            <a:t>الحزن والسعادة</a:t>
                          </a:r>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𝟏𝟎</m:t>
                                </m:r>
                                <m:r>
                                  <a:rPr lang="en-US" sz="1800" b="1" i="1" kern="1200" smtClean="0">
                                    <a:solidFill>
                                      <a:schemeClr val="dk1"/>
                                    </a:solidFill>
                                    <a:effectLst/>
                                    <a:latin typeface="Cambria Math" panose="02040503050406030204" pitchFamily="18" charset="0"/>
                                    <a:ea typeface="+mn-ea"/>
                                    <a:cs typeface="+mn-cs"/>
                                  </a:rPr>
                                  <m:t> </m:t>
                                </m:r>
                                <m:r>
                                  <a:rPr lang="en-US" sz="1800" b="1" i="1" kern="1200" smtClean="0">
                                    <a:solidFill>
                                      <a:schemeClr val="dk1"/>
                                    </a:solidFill>
                                    <a:effectLst/>
                                    <a:latin typeface="Cambria Math" panose="02040503050406030204" pitchFamily="18" charset="0"/>
                                    <a:ea typeface="+mn-ea"/>
                                    <a:cs typeface="+mn-cs"/>
                                  </a:rPr>
                                  <m:t>𝒆𝒑𝒐𝒄𝒉𝒔</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𝟖𝟑𝟔𝟑</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𝟑𝟔𝟓𝟔</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𝟖𝟏𝟔𝟎</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𝟒𝟎𝟎𝟔</m:t>
                                </m:r>
                              </m:oMath>
                            </m:oMathPara>
                          </a14:m>
                          <a:endParaRPr lang="ar-SY" dirty="0"/>
                        </a:p>
                      </a:txBody>
                      <a:tcPr/>
                    </a:tc>
                  </a:tr>
                  <a:tr h="182880">
                    <a:tc>
                      <a:txBody>
                        <a:bodyPr/>
                        <a:lstStyle/>
                        <a:p>
                          <a:pPr algn="ctr" rtl="1"/>
                          <a:r>
                            <a:rPr lang="ar-SY" b="1" dirty="0" smtClean="0"/>
                            <a:t>السادس</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b="1" dirty="0" smtClean="0"/>
                            <a:t>الحزن والسعادة</a:t>
                          </a:r>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𝟏𝟎</m:t>
                                </m:r>
                                <m:r>
                                  <a:rPr lang="en-US" sz="1800" b="1" i="1" kern="1200" smtClean="0">
                                    <a:solidFill>
                                      <a:schemeClr val="dk1"/>
                                    </a:solidFill>
                                    <a:effectLst/>
                                    <a:latin typeface="Cambria Math" panose="02040503050406030204" pitchFamily="18" charset="0"/>
                                    <a:ea typeface="+mn-ea"/>
                                    <a:cs typeface="+mn-cs"/>
                                  </a:rPr>
                                  <m:t> </m:t>
                                </m:r>
                                <m:r>
                                  <a:rPr lang="en-US" sz="1800" b="1" i="1" kern="1200" smtClean="0">
                                    <a:solidFill>
                                      <a:schemeClr val="dk1"/>
                                    </a:solidFill>
                                    <a:effectLst/>
                                    <a:latin typeface="Cambria Math" panose="02040503050406030204" pitchFamily="18" charset="0"/>
                                    <a:ea typeface="+mn-ea"/>
                                    <a:cs typeface="+mn-cs"/>
                                  </a:rPr>
                                  <m:t>𝒆𝒑𝒐𝒄𝒉𝒔</m:t>
                                </m:r>
                              </m:oMath>
                            </m:oMathPara>
                          </a14:m>
                          <a:endParaRPr lang="ar-SY" b="1" dirty="0"/>
                        </a:p>
                      </a:txBody>
                      <a:tcPr/>
                    </a:tc>
                    <a:tc>
                      <a:txBody>
                        <a:bodyPr/>
                        <a:lstStyle/>
                        <a:p>
                          <a:pPr algn="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𝟔𝟓𝟔𝟖</m:t>
                                </m:r>
                              </m:oMath>
                            </m:oMathPara>
                          </a14:m>
                          <a:endParaRPr lang="ar-SY" b="1"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𝟔𝟑𝟗𝟏</m:t>
                                </m:r>
                              </m:oMath>
                            </m:oMathPara>
                          </a14:m>
                          <a:endParaRPr lang="ar-SY" b="1"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𝟔𝟔𝟒𝟎</m:t>
                                </m:r>
                              </m:oMath>
                            </m:oMathPara>
                          </a14:m>
                          <a:endParaRPr lang="ar-SY" b="1"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𝟔𝟑𝟓𝟔</m:t>
                                </m:r>
                              </m:oMath>
                            </m:oMathPara>
                          </a14:m>
                          <a:endParaRPr lang="ar-SY" b="1" dirty="0"/>
                        </a:p>
                      </a:txBody>
                      <a:tcPr/>
                    </a:tc>
                  </a:tr>
                  <a:tr h="182880">
                    <a:tc>
                      <a:txBody>
                        <a:bodyPr/>
                        <a:lstStyle/>
                        <a:p>
                          <a:pPr algn="ctr" rtl="1"/>
                          <a:r>
                            <a:rPr lang="ar-SY" b="1" dirty="0" smtClean="0"/>
                            <a:t>السابع</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b="1" dirty="0" smtClean="0"/>
                            <a:t>الحزن والسعادة</a:t>
                          </a:r>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𝟏𝟎</m:t>
                                </m:r>
                                <m:r>
                                  <a:rPr lang="en-US" sz="1800" b="1" i="1" kern="1200" smtClean="0">
                                    <a:solidFill>
                                      <a:schemeClr val="dk1"/>
                                    </a:solidFill>
                                    <a:effectLst/>
                                    <a:latin typeface="Cambria Math" panose="02040503050406030204" pitchFamily="18" charset="0"/>
                                    <a:ea typeface="+mn-ea"/>
                                    <a:cs typeface="+mn-cs"/>
                                  </a:rPr>
                                  <m:t> </m:t>
                                </m:r>
                                <m:r>
                                  <a:rPr lang="en-US" sz="1800" b="1" i="1" kern="1200" smtClean="0">
                                    <a:solidFill>
                                      <a:schemeClr val="dk1"/>
                                    </a:solidFill>
                                    <a:effectLst/>
                                    <a:latin typeface="Cambria Math" panose="02040503050406030204" pitchFamily="18" charset="0"/>
                                    <a:ea typeface="+mn-ea"/>
                                    <a:cs typeface="+mn-cs"/>
                                  </a:rPr>
                                  <m:t>𝒆𝒑𝒐𝒄𝒉𝒔</m:t>
                                </m:r>
                              </m:oMath>
                            </m:oMathPara>
                          </a14:m>
                          <a:endParaRPr lang="ar-SY" b="1" dirty="0"/>
                        </a:p>
                      </a:txBody>
                      <a:tcPr/>
                    </a:tc>
                    <a:tc>
                      <a:txBody>
                        <a:bodyPr/>
                        <a:lstStyle/>
                        <a:p>
                          <a:pPr algn="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𝟕𝟒𝟔𝟎</m:t>
                                </m:r>
                              </m:oMath>
                            </m:oMathPara>
                          </a14:m>
                          <a:endParaRPr lang="ar-SY" b="1"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𝟓𝟑𝟔𝟗</m:t>
                                </m:r>
                              </m:oMath>
                            </m:oMathPara>
                          </a14:m>
                          <a:endParaRPr lang="ar-SY" b="1"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𝟕𝟐𝟕𝟔</m:t>
                                </m:r>
                              </m:oMath>
                            </m:oMathPara>
                          </a14:m>
                          <a:endParaRPr lang="ar-SY" b="1"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𝟓𝟓𝟏𝟐</m:t>
                                </m:r>
                              </m:oMath>
                            </m:oMathPara>
                          </a14:m>
                          <a:endParaRPr lang="ar-SY" b="1" dirty="0"/>
                        </a:p>
                      </a:txBody>
                      <a:tcPr/>
                    </a:tc>
                  </a:tr>
                </a:tbl>
              </a:graphicData>
            </a:graphic>
          </p:graphicFrame>
        </mc:Choice>
        <mc:Fallback>
          <p:graphicFrame>
            <p:nvGraphicFramePr>
              <p:cNvPr id="4" name="جدول 3"/>
              <p:cNvGraphicFramePr>
                <a:graphicFrameLocks noGrp="1"/>
              </p:cNvGraphicFramePr>
              <p:nvPr>
                <p:extLst>
                  <p:ext uri="{D42A27DB-BD31-4B8C-83A1-F6EECF244321}">
                    <p14:modId xmlns:p14="http://schemas.microsoft.com/office/powerpoint/2010/main" val="3537025438"/>
                  </p:ext>
                </p:extLst>
              </p:nvPr>
            </p:nvGraphicFramePr>
            <p:xfrm>
              <a:off x="1023231" y="1587815"/>
              <a:ext cx="9933604" cy="4098265"/>
            </p:xfrm>
            <a:graphic>
              <a:graphicData uri="http://schemas.openxmlformats.org/drawingml/2006/table">
                <a:tbl>
                  <a:tblPr rtl="1" firstRow="1" bandRow="1">
                    <a:tableStyleId>{7DF18680-E054-41AD-8BC1-D1AEF772440D}</a:tableStyleId>
                  </a:tblPr>
                  <a:tblGrid>
                    <a:gridCol w="1419086"/>
                    <a:gridCol w="1419087"/>
                    <a:gridCol w="1419086"/>
                    <a:gridCol w="1419086"/>
                    <a:gridCol w="1419086"/>
                    <a:gridCol w="1419087"/>
                    <a:gridCol w="1419086"/>
                  </a:tblGrid>
                  <a:tr h="623545">
                    <a:tc gridSpan="7">
                      <a:txBody>
                        <a:bodyPr/>
                        <a:lstStyle/>
                        <a:p>
                          <a:endParaRPr lang="ar-SY"/>
                        </a:p>
                      </a:txBody>
                      <a:tcPr>
                        <a:blipFill rotWithShape="0">
                          <a:blip r:embed="rId2"/>
                          <a:stretch>
                            <a:fillRect l="-61" t="-4902" r="-245" b="-575490"/>
                          </a:stretch>
                        </a:blipFill>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r>
                  <a:tr h="914400">
                    <a:tc>
                      <a:txBody>
                        <a:bodyPr/>
                        <a:lstStyle/>
                        <a:p>
                          <a:pPr algn="ctr" rtl="1"/>
                          <a:r>
                            <a:rPr lang="ar-SY" sz="1800" b="1" kern="1200" dirty="0" smtClean="0">
                              <a:solidFill>
                                <a:schemeClr val="dk1"/>
                              </a:solidFill>
                              <a:effectLst/>
                              <a:latin typeface="+mn-lt"/>
                              <a:ea typeface="+mn-ea"/>
                              <a:cs typeface="+mn-cs"/>
                            </a:rPr>
                            <a:t>النموذج</a:t>
                          </a:r>
                          <a:endParaRPr lang="ar-SY" dirty="0"/>
                        </a:p>
                      </a:txBody>
                      <a:tcPr/>
                    </a:tc>
                    <a:tc>
                      <a:txBody>
                        <a:bodyPr/>
                        <a:lstStyle/>
                        <a:p>
                          <a:pPr algn="ctr" rtl="1"/>
                          <a:r>
                            <a:rPr lang="ar-SY" sz="1800" b="1" kern="1200" dirty="0" smtClean="0">
                              <a:solidFill>
                                <a:schemeClr val="dk1"/>
                              </a:solidFill>
                              <a:effectLst/>
                              <a:latin typeface="+mn-lt"/>
                              <a:ea typeface="+mn-ea"/>
                              <a:cs typeface="+mn-cs"/>
                            </a:rPr>
                            <a:t>مجموعات بيانات الصور</a:t>
                          </a:r>
                          <a:endParaRPr lang="ar-SY" dirty="0"/>
                        </a:p>
                      </a:txBody>
                      <a:tcPr/>
                    </a:tc>
                    <a:tc>
                      <a:txBody>
                        <a:bodyPr/>
                        <a:lstStyle/>
                        <a:p>
                          <a:endParaRPr lang="ar-SY"/>
                        </a:p>
                      </a:txBody>
                      <a:tcPr>
                        <a:blipFill rotWithShape="0">
                          <a:blip r:embed="rId2"/>
                          <a:stretch>
                            <a:fillRect l="-200429" t="-70861" r="-401717" b="-288742"/>
                          </a:stretch>
                        </a:blipFill>
                      </a:tcPr>
                    </a:tc>
                    <a:tc>
                      <a:txBody>
                        <a:bodyPr/>
                        <a:lstStyle/>
                        <a:p>
                          <a:pPr algn="ctr" rtl="1"/>
                          <a:r>
                            <a:rPr lang="ar-SY" sz="1800" b="1" kern="1200" dirty="0" smtClean="0">
                              <a:solidFill>
                                <a:schemeClr val="dk1"/>
                              </a:solidFill>
                              <a:effectLst/>
                              <a:latin typeface="+mn-lt"/>
                              <a:ea typeface="+mn-ea"/>
                              <a:cs typeface="+mn-cs"/>
                            </a:rPr>
                            <a:t>الدقة على مجموعات التدريب</a:t>
                          </a:r>
                          <a:endParaRPr lang="ar-SY" dirty="0"/>
                        </a:p>
                      </a:txBody>
                      <a:tcPr/>
                    </a:tc>
                    <a:tc>
                      <a:txBody>
                        <a:bodyPr/>
                        <a:lstStyle/>
                        <a:p>
                          <a:pPr algn="ctr" rtl="1"/>
                          <a:r>
                            <a:rPr lang="ar-SY" sz="1800" b="1" kern="1200" dirty="0" smtClean="0">
                              <a:solidFill>
                                <a:schemeClr val="dk1"/>
                              </a:solidFill>
                              <a:effectLst/>
                              <a:latin typeface="+mn-lt"/>
                              <a:ea typeface="+mn-ea"/>
                              <a:cs typeface="+mn-cs"/>
                            </a:rPr>
                            <a:t>الضياع على مجموعات التدريب</a:t>
                          </a:r>
                          <a:endParaRPr lang="ar-SY" dirty="0"/>
                        </a:p>
                      </a:txBody>
                      <a:tcPr/>
                    </a:tc>
                    <a:tc>
                      <a:txBody>
                        <a:bodyPr/>
                        <a:lstStyle/>
                        <a:p>
                          <a:pPr algn="ctr" rtl="1"/>
                          <a:r>
                            <a:rPr lang="ar-SY" sz="1800" b="1" kern="1200" dirty="0" smtClean="0">
                              <a:solidFill>
                                <a:schemeClr val="dk1"/>
                              </a:solidFill>
                              <a:effectLst/>
                              <a:latin typeface="+mn-lt"/>
                              <a:ea typeface="+mn-ea"/>
                              <a:cs typeface="+mn-cs"/>
                            </a:rPr>
                            <a:t>الدقة على </a:t>
                          </a:r>
                          <a:r>
                            <a:rPr lang="ar-SY" sz="1800" b="1" kern="1200" dirty="0" smtClean="0">
                              <a:solidFill>
                                <a:schemeClr val="dk1"/>
                              </a:solidFill>
                              <a:effectLst/>
                              <a:latin typeface="+mn-lt"/>
                              <a:ea typeface="+mn-ea"/>
                              <a:cs typeface="+mn-cs"/>
                            </a:rPr>
                            <a:t>مجموعات الاختبار</a:t>
                          </a:r>
                          <a:endParaRPr lang="ar-SY" dirty="0"/>
                        </a:p>
                      </a:txBody>
                      <a:tcPr/>
                    </a:tc>
                    <a:tc>
                      <a:txBody>
                        <a:bodyPr/>
                        <a:lstStyle/>
                        <a:p>
                          <a:pPr algn="ctr" rtl="1"/>
                          <a:r>
                            <a:rPr lang="ar-SY" sz="1800" b="1" kern="1200" dirty="0" smtClean="0">
                              <a:solidFill>
                                <a:schemeClr val="dk1"/>
                              </a:solidFill>
                              <a:effectLst/>
                              <a:latin typeface="+mn-lt"/>
                              <a:ea typeface="+mn-ea"/>
                              <a:cs typeface="+mn-cs"/>
                            </a:rPr>
                            <a:t>الضياع على مجموعات الاختبار</a:t>
                          </a:r>
                          <a:endParaRPr lang="ar-SY" dirty="0"/>
                        </a:p>
                      </a:txBody>
                      <a:tcPr/>
                    </a:tc>
                  </a:tr>
                  <a:tr h="365760">
                    <a:tc>
                      <a:txBody>
                        <a:bodyPr/>
                        <a:lstStyle/>
                        <a:p>
                          <a:pPr algn="ctr" rtl="1"/>
                          <a:r>
                            <a:rPr lang="ar-SY" sz="1800" b="1" kern="1200" dirty="0" smtClean="0">
                              <a:solidFill>
                                <a:schemeClr val="dk1"/>
                              </a:solidFill>
                              <a:effectLst/>
                              <a:latin typeface="+mn-lt"/>
                              <a:ea typeface="+mn-ea"/>
                              <a:cs typeface="+mn-cs"/>
                            </a:rPr>
                            <a:t>الأول</a:t>
                          </a:r>
                          <a:endParaRPr lang="ar-SY" dirty="0"/>
                        </a:p>
                      </a:txBody>
                      <a:tcPr/>
                    </a:tc>
                    <a:tc>
                      <a:txBody>
                        <a:bodyPr/>
                        <a:lstStyle/>
                        <a:p>
                          <a:pPr algn="ctr" rtl="1"/>
                          <a:r>
                            <a:rPr lang="ar-SY" b="1" dirty="0" smtClean="0"/>
                            <a:t>الحزن والسعادة</a:t>
                          </a:r>
                          <a:endParaRPr lang="ar-SY" b="1" dirty="0"/>
                        </a:p>
                      </a:txBody>
                      <a:tcPr/>
                    </a:tc>
                    <a:tc>
                      <a:txBody>
                        <a:bodyPr/>
                        <a:lstStyle/>
                        <a:p>
                          <a:endParaRPr lang="ar-SY"/>
                        </a:p>
                      </a:txBody>
                      <a:tcPr>
                        <a:blipFill rotWithShape="0">
                          <a:blip r:embed="rId2"/>
                          <a:stretch>
                            <a:fillRect l="-200429" t="-430000" r="-401717" b="-626667"/>
                          </a:stretch>
                        </a:blipFill>
                      </a:tcPr>
                    </a:tc>
                    <a:tc>
                      <a:txBody>
                        <a:bodyPr/>
                        <a:lstStyle/>
                        <a:p>
                          <a:endParaRPr lang="ar-SY"/>
                        </a:p>
                      </a:txBody>
                      <a:tcPr>
                        <a:blipFill rotWithShape="0">
                          <a:blip r:embed="rId2"/>
                          <a:stretch>
                            <a:fillRect l="-300429" t="-430000" r="-301717" b="-626667"/>
                          </a:stretch>
                        </a:blipFill>
                      </a:tcPr>
                    </a:tc>
                    <a:tc>
                      <a:txBody>
                        <a:bodyPr/>
                        <a:lstStyle/>
                        <a:p>
                          <a:endParaRPr lang="ar-SY"/>
                        </a:p>
                      </a:txBody>
                      <a:tcPr>
                        <a:blipFill rotWithShape="0">
                          <a:blip r:embed="rId2"/>
                          <a:stretch>
                            <a:fillRect l="-400429" t="-430000" r="-201717" b="-626667"/>
                          </a:stretch>
                        </a:blipFill>
                      </a:tcPr>
                    </a:tc>
                    <a:tc>
                      <a:txBody>
                        <a:bodyPr/>
                        <a:lstStyle/>
                        <a:p>
                          <a:endParaRPr lang="ar-SY"/>
                        </a:p>
                      </a:txBody>
                      <a:tcPr>
                        <a:blipFill rotWithShape="0">
                          <a:blip r:embed="rId2"/>
                          <a:stretch>
                            <a:fillRect l="-500429" t="-430000" r="-101717" b="-626667"/>
                          </a:stretch>
                        </a:blipFill>
                      </a:tcPr>
                    </a:tc>
                    <a:tc>
                      <a:txBody>
                        <a:bodyPr/>
                        <a:lstStyle/>
                        <a:p>
                          <a:endParaRPr lang="ar-SY"/>
                        </a:p>
                      </a:txBody>
                      <a:tcPr>
                        <a:blipFill rotWithShape="0">
                          <a:blip r:embed="rId2"/>
                          <a:stretch>
                            <a:fillRect l="-600429" t="-430000" r="-1717" b="-626667"/>
                          </a:stretch>
                        </a:blipFill>
                      </a:tcPr>
                    </a:tc>
                  </a:tr>
                  <a:tr h="365760">
                    <a:tc>
                      <a:txBody>
                        <a:bodyPr/>
                        <a:lstStyle/>
                        <a:p>
                          <a:pPr algn="ctr" rtl="1"/>
                          <a:r>
                            <a:rPr lang="ar-SY" b="1" dirty="0" smtClean="0"/>
                            <a:t>الثاني</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b="1" dirty="0" smtClean="0"/>
                            <a:t>الحزن والسعادة</a:t>
                          </a:r>
                        </a:p>
                      </a:txBody>
                      <a:tcPr/>
                    </a:tc>
                    <a:tc>
                      <a:txBody>
                        <a:bodyPr/>
                        <a:lstStyle/>
                        <a:p>
                          <a:endParaRPr lang="ar-SY"/>
                        </a:p>
                      </a:txBody>
                      <a:tcPr>
                        <a:blipFill rotWithShape="0">
                          <a:blip r:embed="rId2"/>
                          <a:stretch>
                            <a:fillRect l="-200429" t="-530000" r="-401717" b="-526667"/>
                          </a:stretch>
                        </a:blipFill>
                      </a:tcPr>
                    </a:tc>
                    <a:tc>
                      <a:txBody>
                        <a:bodyPr/>
                        <a:lstStyle/>
                        <a:p>
                          <a:endParaRPr lang="ar-SY"/>
                        </a:p>
                      </a:txBody>
                      <a:tcPr>
                        <a:blipFill rotWithShape="0">
                          <a:blip r:embed="rId2"/>
                          <a:stretch>
                            <a:fillRect l="-300429" t="-530000" r="-301717" b="-526667"/>
                          </a:stretch>
                        </a:blipFill>
                      </a:tcPr>
                    </a:tc>
                    <a:tc>
                      <a:txBody>
                        <a:bodyPr/>
                        <a:lstStyle/>
                        <a:p>
                          <a:endParaRPr lang="ar-SY"/>
                        </a:p>
                      </a:txBody>
                      <a:tcPr>
                        <a:blipFill rotWithShape="0">
                          <a:blip r:embed="rId2"/>
                          <a:stretch>
                            <a:fillRect l="-400429" t="-530000" r="-201717" b="-526667"/>
                          </a:stretch>
                        </a:blipFill>
                      </a:tcPr>
                    </a:tc>
                    <a:tc>
                      <a:txBody>
                        <a:bodyPr/>
                        <a:lstStyle/>
                        <a:p>
                          <a:endParaRPr lang="ar-SY"/>
                        </a:p>
                      </a:txBody>
                      <a:tcPr>
                        <a:blipFill rotWithShape="0">
                          <a:blip r:embed="rId2"/>
                          <a:stretch>
                            <a:fillRect l="-500429" t="-530000" r="-101717" b="-526667"/>
                          </a:stretch>
                        </a:blipFill>
                      </a:tcPr>
                    </a:tc>
                    <a:tc>
                      <a:txBody>
                        <a:bodyPr/>
                        <a:lstStyle/>
                        <a:p>
                          <a:endParaRPr lang="ar-SY"/>
                        </a:p>
                      </a:txBody>
                      <a:tcPr>
                        <a:blipFill rotWithShape="0">
                          <a:blip r:embed="rId2"/>
                          <a:stretch>
                            <a:fillRect l="-600429" t="-530000" r="-1717" b="-526667"/>
                          </a:stretch>
                        </a:blipFill>
                      </a:tcPr>
                    </a:tc>
                  </a:tr>
                  <a:tr h="365760">
                    <a:tc>
                      <a:txBody>
                        <a:bodyPr/>
                        <a:lstStyle/>
                        <a:p>
                          <a:pPr algn="ctr" rtl="1"/>
                          <a:r>
                            <a:rPr lang="ar-SY" b="1" dirty="0" smtClean="0"/>
                            <a:t>الثالث</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b="1" dirty="0" smtClean="0"/>
                            <a:t>الحزن والسعادة</a:t>
                          </a:r>
                        </a:p>
                      </a:txBody>
                      <a:tcPr/>
                    </a:tc>
                    <a:tc>
                      <a:txBody>
                        <a:bodyPr/>
                        <a:lstStyle/>
                        <a:p>
                          <a:endParaRPr lang="ar-SY"/>
                        </a:p>
                      </a:txBody>
                      <a:tcPr>
                        <a:blipFill rotWithShape="0">
                          <a:blip r:embed="rId2"/>
                          <a:stretch>
                            <a:fillRect l="-200429" t="-630000" r="-401717" b="-426667"/>
                          </a:stretch>
                        </a:blipFill>
                      </a:tcPr>
                    </a:tc>
                    <a:tc>
                      <a:txBody>
                        <a:bodyPr/>
                        <a:lstStyle/>
                        <a:p>
                          <a:endParaRPr lang="ar-SY"/>
                        </a:p>
                      </a:txBody>
                      <a:tcPr>
                        <a:blipFill rotWithShape="0">
                          <a:blip r:embed="rId2"/>
                          <a:stretch>
                            <a:fillRect l="-300429" t="-630000" r="-301717" b="-426667"/>
                          </a:stretch>
                        </a:blipFill>
                      </a:tcPr>
                    </a:tc>
                    <a:tc>
                      <a:txBody>
                        <a:bodyPr/>
                        <a:lstStyle/>
                        <a:p>
                          <a:endParaRPr lang="ar-SY"/>
                        </a:p>
                      </a:txBody>
                      <a:tcPr>
                        <a:blipFill rotWithShape="0">
                          <a:blip r:embed="rId2"/>
                          <a:stretch>
                            <a:fillRect l="-400429" t="-630000" r="-201717" b="-426667"/>
                          </a:stretch>
                        </a:blipFill>
                      </a:tcPr>
                    </a:tc>
                    <a:tc>
                      <a:txBody>
                        <a:bodyPr/>
                        <a:lstStyle/>
                        <a:p>
                          <a:endParaRPr lang="ar-SY"/>
                        </a:p>
                      </a:txBody>
                      <a:tcPr>
                        <a:blipFill rotWithShape="0">
                          <a:blip r:embed="rId2"/>
                          <a:stretch>
                            <a:fillRect l="-500429" t="-630000" r="-101717" b="-426667"/>
                          </a:stretch>
                        </a:blipFill>
                      </a:tcPr>
                    </a:tc>
                    <a:tc>
                      <a:txBody>
                        <a:bodyPr/>
                        <a:lstStyle/>
                        <a:p>
                          <a:endParaRPr lang="ar-SY"/>
                        </a:p>
                      </a:txBody>
                      <a:tcPr>
                        <a:blipFill rotWithShape="0">
                          <a:blip r:embed="rId2"/>
                          <a:stretch>
                            <a:fillRect l="-600429" t="-630000" r="-1717" b="-426667"/>
                          </a:stretch>
                        </a:blipFill>
                      </a:tcPr>
                    </a:tc>
                  </a:tr>
                  <a:tr h="365760">
                    <a:tc>
                      <a:txBody>
                        <a:bodyPr/>
                        <a:lstStyle/>
                        <a:p>
                          <a:pPr algn="ctr" rtl="1"/>
                          <a:r>
                            <a:rPr lang="ar-SY" b="1" dirty="0" smtClean="0"/>
                            <a:t>الرابع</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b="1" dirty="0" smtClean="0"/>
                            <a:t>الحزن والسعادة</a:t>
                          </a:r>
                        </a:p>
                      </a:txBody>
                      <a:tcPr/>
                    </a:tc>
                    <a:tc>
                      <a:txBody>
                        <a:bodyPr/>
                        <a:lstStyle/>
                        <a:p>
                          <a:endParaRPr lang="ar-SY"/>
                        </a:p>
                      </a:txBody>
                      <a:tcPr>
                        <a:blipFill rotWithShape="0">
                          <a:blip r:embed="rId2"/>
                          <a:stretch>
                            <a:fillRect l="-200429" t="-730000" r="-401717" b="-326667"/>
                          </a:stretch>
                        </a:blipFill>
                      </a:tcPr>
                    </a:tc>
                    <a:tc>
                      <a:txBody>
                        <a:bodyPr/>
                        <a:lstStyle/>
                        <a:p>
                          <a:endParaRPr lang="ar-SY"/>
                        </a:p>
                      </a:txBody>
                      <a:tcPr>
                        <a:blipFill rotWithShape="0">
                          <a:blip r:embed="rId2"/>
                          <a:stretch>
                            <a:fillRect l="-300429" t="-730000" r="-301717" b="-326667"/>
                          </a:stretch>
                        </a:blipFill>
                      </a:tcPr>
                    </a:tc>
                    <a:tc>
                      <a:txBody>
                        <a:bodyPr/>
                        <a:lstStyle/>
                        <a:p>
                          <a:endParaRPr lang="ar-SY"/>
                        </a:p>
                      </a:txBody>
                      <a:tcPr>
                        <a:blipFill rotWithShape="0">
                          <a:blip r:embed="rId2"/>
                          <a:stretch>
                            <a:fillRect l="-400429" t="-730000" r="-201717" b="-326667"/>
                          </a:stretch>
                        </a:blipFill>
                      </a:tcPr>
                    </a:tc>
                    <a:tc>
                      <a:txBody>
                        <a:bodyPr/>
                        <a:lstStyle/>
                        <a:p>
                          <a:endParaRPr lang="ar-SY"/>
                        </a:p>
                      </a:txBody>
                      <a:tcPr>
                        <a:blipFill rotWithShape="0">
                          <a:blip r:embed="rId2"/>
                          <a:stretch>
                            <a:fillRect l="-500429" t="-730000" r="-101717" b="-326667"/>
                          </a:stretch>
                        </a:blipFill>
                      </a:tcPr>
                    </a:tc>
                    <a:tc>
                      <a:txBody>
                        <a:bodyPr/>
                        <a:lstStyle/>
                        <a:p>
                          <a:endParaRPr lang="ar-SY"/>
                        </a:p>
                      </a:txBody>
                      <a:tcPr>
                        <a:blipFill rotWithShape="0">
                          <a:blip r:embed="rId2"/>
                          <a:stretch>
                            <a:fillRect l="-600429" t="-730000" r="-1717" b="-326667"/>
                          </a:stretch>
                        </a:blipFill>
                      </a:tcPr>
                    </a:tc>
                  </a:tr>
                  <a:tr h="365760">
                    <a:tc>
                      <a:txBody>
                        <a:bodyPr/>
                        <a:lstStyle/>
                        <a:p>
                          <a:pPr algn="ctr" rtl="1"/>
                          <a:r>
                            <a:rPr lang="ar-SY" b="1" dirty="0" smtClean="0"/>
                            <a:t>الخامس</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b="1" dirty="0" smtClean="0"/>
                            <a:t>الحزن والسعادة</a:t>
                          </a:r>
                        </a:p>
                      </a:txBody>
                      <a:tcPr/>
                    </a:tc>
                    <a:tc>
                      <a:txBody>
                        <a:bodyPr/>
                        <a:lstStyle/>
                        <a:p>
                          <a:endParaRPr lang="ar-SY"/>
                        </a:p>
                      </a:txBody>
                      <a:tcPr>
                        <a:blipFill rotWithShape="0">
                          <a:blip r:embed="rId2"/>
                          <a:stretch>
                            <a:fillRect l="-200429" t="-830000" r="-401717" b="-226667"/>
                          </a:stretch>
                        </a:blipFill>
                      </a:tcPr>
                    </a:tc>
                    <a:tc>
                      <a:txBody>
                        <a:bodyPr/>
                        <a:lstStyle/>
                        <a:p>
                          <a:endParaRPr lang="ar-SY"/>
                        </a:p>
                      </a:txBody>
                      <a:tcPr>
                        <a:blipFill rotWithShape="0">
                          <a:blip r:embed="rId2"/>
                          <a:stretch>
                            <a:fillRect l="-300429" t="-830000" r="-301717" b="-226667"/>
                          </a:stretch>
                        </a:blipFill>
                      </a:tcPr>
                    </a:tc>
                    <a:tc>
                      <a:txBody>
                        <a:bodyPr/>
                        <a:lstStyle/>
                        <a:p>
                          <a:endParaRPr lang="ar-SY"/>
                        </a:p>
                      </a:txBody>
                      <a:tcPr>
                        <a:blipFill rotWithShape="0">
                          <a:blip r:embed="rId2"/>
                          <a:stretch>
                            <a:fillRect l="-400429" t="-830000" r="-201717" b="-226667"/>
                          </a:stretch>
                        </a:blipFill>
                      </a:tcPr>
                    </a:tc>
                    <a:tc>
                      <a:txBody>
                        <a:bodyPr/>
                        <a:lstStyle/>
                        <a:p>
                          <a:endParaRPr lang="ar-SY"/>
                        </a:p>
                      </a:txBody>
                      <a:tcPr>
                        <a:blipFill rotWithShape="0">
                          <a:blip r:embed="rId2"/>
                          <a:stretch>
                            <a:fillRect l="-500429" t="-830000" r="-101717" b="-226667"/>
                          </a:stretch>
                        </a:blipFill>
                      </a:tcPr>
                    </a:tc>
                    <a:tc>
                      <a:txBody>
                        <a:bodyPr/>
                        <a:lstStyle/>
                        <a:p>
                          <a:endParaRPr lang="ar-SY"/>
                        </a:p>
                      </a:txBody>
                      <a:tcPr>
                        <a:blipFill rotWithShape="0">
                          <a:blip r:embed="rId2"/>
                          <a:stretch>
                            <a:fillRect l="-600429" t="-830000" r="-1717" b="-226667"/>
                          </a:stretch>
                        </a:blipFill>
                      </a:tcPr>
                    </a:tc>
                  </a:tr>
                  <a:tr h="365760">
                    <a:tc>
                      <a:txBody>
                        <a:bodyPr/>
                        <a:lstStyle/>
                        <a:p>
                          <a:pPr algn="ctr" rtl="1"/>
                          <a:r>
                            <a:rPr lang="ar-SY" b="1" dirty="0" smtClean="0"/>
                            <a:t>السادس</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b="1" dirty="0" smtClean="0"/>
                            <a:t>الحزن والسعادة</a:t>
                          </a:r>
                        </a:p>
                      </a:txBody>
                      <a:tcPr/>
                    </a:tc>
                    <a:tc>
                      <a:txBody>
                        <a:bodyPr/>
                        <a:lstStyle/>
                        <a:p>
                          <a:endParaRPr lang="ar-SY"/>
                        </a:p>
                      </a:txBody>
                      <a:tcPr>
                        <a:blipFill rotWithShape="0">
                          <a:blip r:embed="rId2"/>
                          <a:stretch>
                            <a:fillRect l="-200429" t="-930000" r="-401717" b="-126667"/>
                          </a:stretch>
                        </a:blipFill>
                      </a:tcPr>
                    </a:tc>
                    <a:tc>
                      <a:txBody>
                        <a:bodyPr/>
                        <a:lstStyle/>
                        <a:p>
                          <a:endParaRPr lang="ar-SY"/>
                        </a:p>
                      </a:txBody>
                      <a:tcPr>
                        <a:blipFill rotWithShape="0">
                          <a:blip r:embed="rId2"/>
                          <a:stretch>
                            <a:fillRect l="-300429" t="-930000" r="-301717" b="-126667"/>
                          </a:stretch>
                        </a:blipFill>
                      </a:tcPr>
                    </a:tc>
                    <a:tc>
                      <a:txBody>
                        <a:bodyPr/>
                        <a:lstStyle/>
                        <a:p>
                          <a:endParaRPr lang="ar-SY"/>
                        </a:p>
                      </a:txBody>
                      <a:tcPr>
                        <a:blipFill rotWithShape="0">
                          <a:blip r:embed="rId2"/>
                          <a:stretch>
                            <a:fillRect l="-400429" t="-930000" r="-201717" b="-126667"/>
                          </a:stretch>
                        </a:blipFill>
                      </a:tcPr>
                    </a:tc>
                    <a:tc>
                      <a:txBody>
                        <a:bodyPr/>
                        <a:lstStyle/>
                        <a:p>
                          <a:endParaRPr lang="ar-SY"/>
                        </a:p>
                      </a:txBody>
                      <a:tcPr>
                        <a:blipFill rotWithShape="0">
                          <a:blip r:embed="rId2"/>
                          <a:stretch>
                            <a:fillRect l="-500429" t="-930000" r="-101717" b="-126667"/>
                          </a:stretch>
                        </a:blipFill>
                      </a:tcPr>
                    </a:tc>
                    <a:tc>
                      <a:txBody>
                        <a:bodyPr/>
                        <a:lstStyle/>
                        <a:p>
                          <a:endParaRPr lang="ar-SY"/>
                        </a:p>
                      </a:txBody>
                      <a:tcPr>
                        <a:blipFill rotWithShape="0">
                          <a:blip r:embed="rId2"/>
                          <a:stretch>
                            <a:fillRect l="-600429" t="-930000" r="-1717" b="-126667"/>
                          </a:stretch>
                        </a:blipFill>
                      </a:tcPr>
                    </a:tc>
                  </a:tr>
                  <a:tr h="365760">
                    <a:tc>
                      <a:txBody>
                        <a:bodyPr/>
                        <a:lstStyle/>
                        <a:p>
                          <a:pPr algn="ctr" rtl="1"/>
                          <a:r>
                            <a:rPr lang="ar-SY" b="1" dirty="0" smtClean="0"/>
                            <a:t>السابع</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b="1" dirty="0" smtClean="0"/>
                            <a:t>الحزن والسعادة</a:t>
                          </a:r>
                        </a:p>
                      </a:txBody>
                      <a:tcPr/>
                    </a:tc>
                    <a:tc>
                      <a:txBody>
                        <a:bodyPr/>
                        <a:lstStyle/>
                        <a:p>
                          <a:endParaRPr lang="ar-SY"/>
                        </a:p>
                      </a:txBody>
                      <a:tcPr>
                        <a:blipFill rotWithShape="0">
                          <a:blip r:embed="rId2"/>
                          <a:stretch>
                            <a:fillRect l="-200429" t="-1030000" r="-401717" b="-26667"/>
                          </a:stretch>
                        </a:blipFill>
                      </a:tcPr>
                    </a:tc>
                    <a:tc>
                      <a:txBody>
                        <a:bodyPr/>
                        <a:lstStyle/>
                        <a:p>
                          <a:endParaRPr lang="ar-SY"/>
                        </a:p>
                      </a:txBody>
                      <a:tcPr>
                        <a:blipFill rotWithShape="0">
                          <a:blip r:embed="rId2"/>
                          <a:stretch>
                            <a:fillRect l="-300429" t="-1030000" r="-301717" b="-26667"/>
                          </a:stretch>
                        </a:blipFill>
                      </a:tcPr>
                    </a:tc>
                    <a:tc>
                      <a:txBody>
                        <a:bodyPr/>
                        <a:lstStyle/>
                        <a:p>
                          <a:endParaRPr lang="ar-SY"/>
                        </a:p>
                      </a:txBody>
                      <a:tcPr>
                        <a:blipFill rotWithShape="0">
                          <a:blip r:embed="rId2"/>
                          <a:stretch>
                            <a:fillRect l="-400429" t="-1030000" r="-201717" b="-26667"/>
                          </a:stretch>
                        </a:blipFill>
                      </a:tcPr>
                    </a:tc>
                    <a:tc>
                      <a:txBody>
                        <a:bodyPr/>
                        <a:lstStyle/>
                        <a:p>
                          <a:endParaRPr lang="ar-SY"/>
                        </a:p>
                      </a:txBody>
                      <a:tcPr>
                        <a:blipFill rotWithShape="0">
                          <a:blip r:embed="rId2"/>
                          <a:stretch>
                            <a:fillRect l="-500429" t="-1030000" r="-101717" b="-26667"/>
                          </a:stretch>
                        </a:blipFill>
                      </a:tcPr>
                    </a:tc>
                    <a:tc>
                      <a:txBody>
                        <a:bodyPr/>
                        <a:lstStyle/>
                        <a:p>
                          <a:endParaRPr lang="ar-SY"/>
                        </a:p>
                      </a:txBody>
                      <a:tcPr>
                        <a:blipFill rotWithShape="0">
                          <a:blip r:embed="rId2"/>
                          <a:stretch>
                            <a:fillRect l="-600429" t="-1030000" r="-1717" b="-26667"/>
                          </a:stretch>
                        </a:blipFill>
                      </a:tcPr>
                    </a:tc>
                  </a:tr>
                </a:tbl>
              </a:graphicData>
            </a:graphic>
          </p:graphicFrame>
        </mc:Fallback>
      </mc:AlternateContent>
    </p:spTree>
    <p:extLst>
      <p:ext uri="{BB962C8B-B14F-4D97-AF65-F5344CB8AC3E}">
        <p14:creationId xmlns:p14="http://schemas.microsoft.com/office/powerpoint/2010/main" val="3040483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txBox="1">
            <a:spLocks/>
          </p:cNvSpPr>
          <p:nvPr/>
        </p:nvSpPr>
        <p:spPr>
          <a:xfrm>
            <a:off x="1430858" y="1853248"/>
            <a:ext cx="8946541" cy="4195481"/>
          </a:xfrm>
          <a:prstGeom prst="rect">
            <a:avLst/>
          </a:prstGeom>
        </p:spPr>
        <p:txBody>
          <a:bodyPr/>
          <a:lst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endParaRPr lang="ar-SY" dirty="0"/>
          </a:p>
        </p:txBody>
      </p:sp>
      <mc:AlternateContent xmlns:mc="http://schemas.openxmlformats.org/markup-compatibility/2006">
        <mc:Choice xmlns:a14="http://schemas.microsoft.com/office/drawing/2010/main" Requires="a14">
          <p:graphicFrame>
            <p:nvGraphicFramePr>
              <p:cNvPr id="4" name="جدول 3"/>
              <p:cNvGraphicFramePr>
                <a:graphicFrameLocks noGrp="1"/>
              </p:cNvGraphicFramePr>
              <p:nvPr>
                <p:extLst>
                  <p:ext uri="{D42A27DB-BD31-4B8C-83A1-F6EECF244321}">
                    <p14:modId xmlns:p14="http://schemas.microsoft.com/office/powerpoint/2010/main" val="1215066726"/>
                  </p:ext>
                </p:extLst>
              </p:nvPr>
            </p:nvGraphicFramePr>
            <p:xfrm>
              <a:off x="152406" y="304800"/>
              <a:ext cx="10224993" cy="6340829"/>
            </p:xfrm>
            <a:graphic>
              <a:graphicData uri="http://schemas.openxmlformats.org/drawingml/2006/table">
                <a:tbl>
                  <a:tblPr rtl="1" firstRow="1" bandRow="1">
                    <a:tableStyleId>{7DF18680-E054-41AD-8BC1-D1AEF772440D}</a:tableStyleId>
                  </a:tblPr>
                  <a:tblGrid>
                    <a:gridCol w="1460713"/>
                    <a:gridCol w="1460714"/>
                    <a:gridCol w="1460713"/>
                    <a:gridCol w="1460713"/>
                    <a:gridCol w="1460713"/>
                    <a:gridCol w="1460714"/>
                    <a:gridCol w="1460713"/>
                  </a:tblGrid>
                  <a:tr h="781720">
                    <a:tc gridSpan="7">
                      <a:txBody>
                        <a:bodyPr/>
                        <a:lstStyle/>
                        <a:p>
                          <a:pPr algn="ctr" rtl="1"/>
                          <a:r>
                            <a:rPr lang="ar-SY" sz="1800" b="1" kern="1200" dirty="0" smtClean="0">
                              <a:solidFill>
                                <a:schemeClr val="lt1"/>
                              </a:solidFill>
                              <a:effectLst/>
                              <a:latin typeface="+mn-lt"/>
                              <a:ea typeface="+mn-ea"/>
                              <a:cs typeface="+mn-cs"/>
                            </a:rPr>
                            <a:t>الملف الثاني: </a:t>
                          </a:r>
                          <a14:m>
                            <m:oMath xmlns:m="http://schemas.openxmlformats.org/officeDocument/2006/math">
                              <m:r>
                                <a:rPr lang="ar-SY" sz="1800" b="1" i="1" kern="1200">
                                  <a:solidFill>
                                    <a:schemeClr val="lt1"/>
                                  </a:solidFill>
                                  <a:effectLst/>
                                  <a:latin typeface="Cambria Math" panose="02040503050406030204" pitchFamily="18" charset="0"/>
                                  <a:ea typeface="+mn-ea"/>
                                  <a:cs typeface="+mn-cs"/>
                                </a:rPr>
                                <m:t>𝟐</m:t>
                              </m:r>
                              <m:r>
                                <a:rPr lang="ar-SY" sz="1800" b="1" kern="1200">
                                  <a:solidFill>
                                    <a:schemeClr val="lt1"/>
                                  </a:solidFill>
                                  <a:effectLst/>
                                  <a:latin typeface="Cambria Math" panose="02040503050406030204" pitchFamily="18" charset="0"/>
                                  <a:ea typeface="+mn-ea"/>
                                  <a:cs typeface="+mn-cs"/>
                                </a:rPr>
                                <m:t>.</m:t>
                              </m:r>
                              <m:r>
                                <a:rPr lang="en-US" sz="1800" b="1" i="1" kern="1200">
                                  <a:solidFill>
                                    <a:schemeClr val="lt1"/>
                                  </a:solidFill>
                                  <a:effectLst/>
                                  <a:latin typeface="Cambria Math" panose="02040503050406030204" pitchFamily="18" charset="0"/>
                                  <a:ea typeface="+mn-ea"/>
                                  <a:cs typeface="+mn-cs"/>
                                </a:rPr>
                                <m:t>𝐂𝐍𝐍𝐬𝐌𝐮𝐥𝐭𝐢𝐂𝐥𝐚𝐬𝐬𝐢𝐟𝐢𝐜𝐚𝐭𝐢𝐨𝐧</m:t>
                              </m:r>
                            </m:oMath>
                          </a14:m>
                          <a:endParaRPr lang="ar-SY" dirty="0"/>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r>
                  <a:tr h="1146356">
                    <a:tc>
                      <a:txBody>
                        <a:bodyPr/>
                        <a:lstStyle/>
                        <a:p>
                          <a:pPr algn="ctr" rtl="1"/>
                          <a:r>
                            <a:rPr lang="ar-SY" sz="1800" b="1" kern="1200" dirty="0" smtClean="0">
                              <a:solidFill>
                                <a:schemeClr val="dk1"/>
                              </a:solidFill>
                              <a:effectLst/>
                              <a:latin typeface="+mn-lt"/>
                              <a:ea typeface="+mn-ea"/>
                              <a:cs typeface="+mn-cs"/>
                            </a:rPr>
                            <a:t>النموذج</a:t>
                          </a:r>
                          <a:endParaRPr lang="ar-SY" dirty="0"/>
                        </a:p>
                      </a:txBody>
                      <a:tcPr/>
                    </a:tc>
                    <a:tc>
                      <a:txBody>
                        <a:bodyPr/>
                        <a:lstStyle/>
                        <a:p>
                          <a:pPr algn="ctr" rtl="1"/>
                          <a:r>
                            <a:rPr lang="ar-SY" sz="1800" b="1" kern="1200" dirty="0" smtClean="0">
                              <a:solidFill>
                                <a:schemeClr val="dk1"/>
                              </a:solidFill>
                              <a:effectLst/>
                              <a:latin typeface="+mn-lt"/>
                              <a:ea typeface="+mn-ea"/>
                              <a:cs typeface="+mn-cs"/>
                            </a:rPr>
                            <a:t>مجموعات بيانات الصور</a:t>
                          </a:r>
                          <a:endParaRPr lang="ar-SY" dirty="0"/>
                        </a:p>
                      </a:txBody>
                      <a:tcPr/>
                    </a:tc>
                    <a:tc>
                      <a:txBody>
                        <a:bodyPr/>
                        <a:lstStyle/>
                        <a:p>
                          <a:pPr algn="ctr" rtl="1"/>
                          <a:r>
                            <a:rPr lang="ar-SY" sz="1800" b="1" kern="1200" dirty="0" smtClean="0">
                              <a:solidFill>
                                <a:schemeClr val="dk1"/>
                              </a:solidFill>
                              <a:effectLst/>
                              <a:latin typeface="+mn-lt"/>
                              <a:ea typeface="+mn-ea"/>
                              <a:cs typeface="+mn-cs"/>
                            </a:rPr>
                            <a:t>عدد الدورات (</a:t>
                          </a:r>
                          <a14:m>
                            <m:oMath xmlns:m="http://schemas.openxmlformats.org/officeDocument/2006/math">
                              <m:r>
                                <a:rPr lang="en-US" sz="1800" b="1" i="1" kern="1200">
                                  <a:solidFill>
                                    <a:schemeClr val="dk1"/>
                                  </a:solidFill>
                                  <a:effectLst/>
                                  <a:latin typeface="Cambria Math" panose="02040503050406030204" pitchFamily="18" charset="0"/>
                                  <a:ea typeface="+mn-ea"/>
                                  <a:cs typeface="+mn-cs"/>
                                </a:rPr>
                                <m:t>𝒆𝒑𝒐𝒄𝒉𝒔</m:t>
                              </m:r>
                            </m:oMath>
                          </a14:m>
                          <a:r>
                            <a:rPr lang="ar-SY" sz="1800" b="1" kern="1200" dirty="0">
                              <a:solidFill>
                                <a:schemeClr val="dk1"/>
                              </a:solidFill>
                              <a:effectLst/>
                              <a:latin typeface="+mn-lt"/>
                              <a:ea typeface="+mn-ea"/>
                              <a:cs typeface="+mn-cs"/>
                            </a:rPr>
                            <a:t>)</a:t>
                          </a:r>
                          <a:endParaRPr lang="ar-SY" dirty="0"/>
                        </a:p>
                      </a:txBody>
                      <a:tcPr/>
                    </a:tc>
                    <a:tc>
                      <a:txBody>
                        <a:bodyPr/>
                        <a:lstStyle/>
                        <a:p>
                          <a:pPr algn="ctr" rtl="1"/>
                          <a:r>
                            <a:rPr lang="ar-SY" sz="1800" b="1" kern="1200" dirty="0" smtClean="0">
                              <a:solidFill>
                                <a:schemeClr val="dk1"/>
                              </a:solidFill>
                              <a:effectLst/>
                              <a:latin typeface="+mn-lt"/>
                              <a:ea typeface="+mn-ea"/>
                              <a:cs typeface="+mn-cs"/>
                            </a:rPr>
                            <a:t>الدقة على مجموعات التدريب</a:t>
                          </a:r>
                          <a:endParaRPr lang="ar-SY" dirty="0"/>
                        </a:p>
                      </a:txBody>
                      <a:tcPr/>
                    </a:tc>
                    <a:tc>
                      <a:txBody>
                        <a:bodyPr/>
                        <a:lstStyle/>
                        <a:p>
                          <a:pPr algn="ctr" rtl="1"/>
                          <a:r>
                            <a:rPr lang="ar-SY" sz="1800" b="1" kern="1200" dirty="0" smtClean="0">
                              <a:solidFill>
                                <a:schemeClr val="dk1"/>
                              </a:solidFill>
                              <a:effectLst/>
                              <a:latin typeface="+mn-lt"/>
                              <a:ea typeface="+mn-ea"/>
                              <a:cs typeface="+mn-cs"/>
                            </a:rPr>
                            <a:t>الضياع على مجموعات التدريب</a:t>
                          </a:r>
                          <a:endParaRPr lang="ar-SY" dirty="0"/>
                        </a:p>
                      </a:txBody>
                      <a:tcPr/>
                    </a:tc>
                    <a:tc>
                      <a:txBody>
                        <a:bodyPr/>
                        <a:lstStyle/>
                        <a:p>
                          <a:pPr algn="ctr" rtl="1"/>
                          <a:r>
                            <a:rPr lang="ar-SY" sz="1800" b="1" kern="1200" dirty="0" smtClean="0">
                              <a:solidFill>
                                <a:schemeClr val="dk1"/>
                              </a:solidFill>
                              <a:effectLst/>
                              <a:latin typeface="+mn-lt"/>
                              <a:ea typeface="+mn-ea"/>
                              <a:cs typeface="+mn-cs"/>
                            </a:rPr>
                            <a:t>الدقة على </a:t>
                          </a:r>
                          <a:r>
                            <a:rPr lang="ar-SY" sz="1800" b="1" kern="1200" dirty="0" smtClean="0">
                              <a:solidFill>
                                <a:schemeClr val="dk1"/>
                              </a:solidFill>
                              <a:effectLst/>
                              <a:latin typeface="+mn-lt"/>
                              <a:ea typeface="+mn-ea"/>
                              <a:cs typeface="+mn-cs"/>
                            </a:rPr>
                            <a:t>مجموعات الاختبار</a:t>
                          </a:r>
                          <a:endParaRPr lang="ar-SY" dirty="0"/>
                        </a:p>
                      </a:txBody>
                      <a:tcPr/>
                    </a:tc>
                    <a:tc>
                      <a:txBody>
                        <a:bodyPr/>
                        <a:lstStyle/>
                        <a:p>
                          <a:pPr algn="ctr" rtl="1"/>
                          <a:r>
                            <a:rPr lang="ar-SY" sz="1800" b="1" kern="1200" dirty="0" smtClean="0">
                              <a:solidFill>
                                <a:schemeClr val="dk1"/>
                              </a:solidFill>
                              <a:effectLst/>
                              <a:latin typeface="+mn-lt"/>
                              <a:ea typeface="+mn-ea"/>
                              <a:cs typeface="+mn-cs"/>
                            </a:rPr>
                            <a:t>الضياع على مجموعات الاختبار</a:t>
                          </a:r>
                          <a:endParaRPr lang="ar-SY" dirty="0"/>
                        </a:p>
                      </a:txBody>
                      <a:tcPr/>
                    </a:tc>
                  </a:tr>
                  <a:tr h="458542">
                    <a:tc>
                      <a:txBody>
                        <a:bodyPr/>
                        <a:lstStyle/>
                        <a:p>
                          <a:pPr algn="ctr" rtl="1"/>
                          <a:r>
                            <a:rPr lang="ar-SY" sz="1800" b="1" kern="1200" dirty="0" smtClean="0">
                              <a:solidFill>
                                <a:schemeClr val="dk1"/>
                              </a:solidFill>
                              <a:effectLst/>
                              <a:latin typeface="+mn-lt"/>
                              <a:ea typeface="+mn-ea"/>
                              <a:cs typeface="+mn-cs"/>
                            </a:rPr>
                            <a:t>الأول</a:t>
                          </a:r>
                          <a:endParaRPr lang="ar-SY" dirty="0"/>
                        </a:p>
                      </a:txBody>
                      <a:tcPr/>
                    </a:tc>
                    <a:tc>
                      <a:txBody>
                        <a:bodyPr/>
                        <a:lstStyle/>
                        <a:p>
                          <a:pPr algn="ctr" rtl="1"/>
                          <a:r>
                            <a:rPr lang="ar-SY" b="1" dirty="0" smtClean="0"/>
                            <a:t>كاملة</a:t>
                          </a:r>
                          <a:endParaRPr lang="ar-SY" b="1"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𝟓</m:t>
                                </m:r>
                                <m:r>
                                  <a:rPr lang="en-US" sz="1800" b="1" i="1" kern="1200" smtClean="0">
                                    <a:solidFill>
                                      <a:schemeClr val="dk1"/>
                                    </a:solidFill>
                                    <a:effectLst/>
                                    <a:latin typeface="Cambria Math" panose="02040503050406030204" pitchFamily="18" charset="0"/>
                                    <a:ea typeface="+mn-ea"/>
                                    <a:cs typeface="+mn-cs"/>
                                  </a:rPr>
                                  <m:t> </m:t>
                                </m:r>
                                <m:r>
                                  <a:rPr lang="en-US" sz="1800" b="1" i="1" kern="1200" smtClean="0">
                                    <a:solidFill>
                                      <a:schemeClr val="dk1"/>
                                    </a:solidFill>
                                    <a:effectLst/>
                                    <a:latin typeface="Cambria Math" panose="02040503050406030204" pitchFamily="18" charset="0"/>
                                    <a:ea typeface="+mn-ea"/>
                                    <a:cs typeface="+mn-cs"/>
                                  </a:rPr>
                                  <m:t>𝒆𝒑𝒐𝒄𝒉𝒔</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𝟓𝟐𝟑𝟖</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𝟐𝟔𝟖𝟐</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𝟒𝟖𝟏𝟗</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𝟑𝟒𝟔𝟖</m:t>
                                </m:r>
                              </m:oMath>
                            </m:oMathPara>
                          </a14:m>
                          <a:endParaRPr lang="ar-SY" dirty="0"/>
                        </a:p>
                      </a:txBody>
                      <a:tcPr/>
                    </a:tc>
                  </a:tr>
                  <a:tr h="458542">
                    <a:tc>
                      <a:txBody>
                        <a:bodyPr/>
                        <a:lstStyle/>
                        <a:p>
                          <a:pPr algn="ctr" rtl="1"/>
                          <a:r>
                            <a:rPr lang="ar-SY" b="1" dirty="0" smtClean="0"/>
                            <a:t>الثاني</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b="1" dirty="0" smtClean="0"/>
                            <a:t>كاملة</a:t>
                          </a:r>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𝟓</m:t>
                                </m:r>
                                <m:r>
                                  <a:rPr lang="en-US" sz="1800" b="1" i="1" kern="1200" smtClean="0">
                                    <a:solidFill>
                                      <a:schemeClr val="dk1"/>
                                    </a:solidFill>
                                    <a:effectLst/>
                                    <a:latin typeface="Cambria Math" panose="02040503050406030204" pitchFamily="18" charset="0"/>
                                    <a:ea typeface="+mn-ea"/>
                                    <a:cs typeface="+mn-cs"/>
                                  </a:rPr>
                                  <m:t> </m:t>
                                </m:r>
                                <m:r>
                                  <a:rPr lang="en-US" sz="1800" b="1" i="1" kern="1200" smtClean="0">
                                    <a:solidFill>
                                      <a:schemeClr val="dk1"/>
                                    </a:solidFill>
                                    <a:effectLst/>
                                    <a:latin typeface="Cambria Math" panose="02040503050406030204" pitchFamily="18" charset="0"/>
                                    <a:ea typeface="+mn-ea"/>
                                    <a:cs typeface="+mn-cs"/>
                                  </a:rPr>
                                  <m:t>𝒆𝒑𝒐𝒄𝒉𝒔</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𝟓𝟎𝟒𝟗</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𝟑𝟐𝟗𝟎</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𝟒𝟕𝟐𝟒</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𝟑𝟗𝟑𝟒</m:t>
                                </m:r>
                              </m:oMath>
                            </m:oMathPara>
                          </a14:m>
                          <a:endParaRPr lang="ar-SY" dirty="0"/>
                        </a:p>
                      </a:txBody>
                      <a:tcPr/>
                    </a:tc>
                  </a:tr>
                  <a:tr h="458542">
                    <a:tc>
                      <a:txBody>
                        <a:bodyPr/>
                        <a:lstStyle/>
                        <a:p>
                          <a:pPr algn="ctr" rtl="1"/>
                          <a:r>
                            <a:rPr lang="ar-SY" b="1" dirty="0" smtClean="0"/>
                            <a:t>الثالث</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b="1" dirty="0" smtClean="0"/>
                            <a:t>كاملة</a:t>
                          </a:r>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𝟓</m:t>
                                </m:r>
                                <m:r>
                                  <a:rPr lang="en-US" sz="1800" b="1" i="1" kern="1200" smtClean="0">
                                    <a:solidFill>
                                      <a:schemeClr val="dk1"/>
                                    </a:solidFill>
                                    <a:effectLst/>
                                    <a:latin typeface="Cambria Math" panose="02040503050406030204" pitchFamily="18" charset="0"/>
                                    <a:ea typeface="+mn-ea"/>
                                    <a:cs typeface="+mn-cs"/>
                                  </a:rPr>
                                  <m:t> </m:t>
                                </m:r>
                                <m:r>
                                  <a:rPr lang="en-US" sz="1800" b="1" i="1" kern="1200" smtClean="0">
                                    <a:solidFill>
                                      <a:schemeClr val="dk1"/>
                                    </a:solidFill>
                                    <a:effectLst/>
                                    <a:latin typeface="Cambria Math" panose="02040503050406030204" pitchFamily="18" charset="0"/>
                                    <a:ea typeface="+mn-ea"/>
                                    <a:cs typeface="+mn-cs"/>
                                  </a:rPr>
                                  <m:t>𝒆𝒑𝒐𝒄𝒉𝒔</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𝟑𝟖𝟐𝟔</m:t>
                                </m:r>
                              </m:oMath>
                            </m:oMathPara>
                          </a14:m>
                          <a:endParaRPr lang="ar-SY" b="1"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𝟓𝟔𝟖𝟒</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𝟑𝟕𝟗𝟗</m:t>
                                </m:r>
                              </m:oMath>
                            </m:oMathPara>
                          </a14:m>
                          <a:endParaRPr lang="ar-SY"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𝟓𝟔𝟕𝟐</m:t>
                                </m:r>
                              </m:oMath>
                            </m:oMathPara>
                          </a14:m>
                          <a:endParaRPr lang="ar-SY" dirty="0"/>
                        </a:p>
                      </a:txBody>
                      <a:tcPr/>
                    </a:tc>
                  </a:tr>
                  <a:tr h="458542">
                    <a:tc gridSpan="7">
                      <a:txBody>
                        <a:bodyPr/>
                        <a:lstStyle/>
                        <a:p>
                          <a:pPr algn="ctr" rtl="1"/>
                          <a:r>
                            <a:rPr lang="ar-SY" sz="1800" b="1" kern="1200" dirty="0" smtClean="0">
                              <a:solidFill>
                                <a:schemeClr val="tx1"/>
                              </a:solidFill>
                              <a:effectLst/>
                              <a:latin typeface="+mn-lt"/>
                              <a:ea typeface="+mn-ea"/>
                              <a:cs typeface="+mn-cs"/>
                            </a:rPr>
                            <a:t>الملف الثالث: </a:t>
                          </a:r>
                          <a14:m>
                            <m:oMath xmlns:m="http://schemas.openxmlformats.org/officeDocument/2006/math">
                              <m:r>
                                <a:rPr lang="ar-SY" sz="1800" i="1" kern="1200">
                                  <a:solidFill>
                                    <a:schemeClr val="tx1"/>
                                  </a:solidFill>
                                  <a:effectLst/>
                                  <a:latin typeface="Cambria Math" panose="02040503050406030204" pitchFamily="18" charset="0"/>
                                  <a:ea typeface="+mn-ea"/>
                                  <a:cs typeface="+mn-cs"/>
                                </a:rPr>
                                <m:t>𝟑</m:t>
                              </m:r>
                              <m:r>
                                <a:rPr lang="ar-SY" sz="1800" kern="1200">
                                  <a:solidFill>
                                    <a:schemeClr val="tx1"/>
                                  </a:solidFill>
                                  <a:effectLst/>
                                  <a:latin typeface="Cambria Math" panose="02040503050406030204" pitchFamily="18" charset="0"/>
                                  <a:ea typeface="+mn-ea"/>
                                  <a:cs typeface="+mn-cs"/>
                                </a:rPr>
                                <m:t>.</m:t>
                              </m:r>
                              <m:r>
                                <a:rPr lang="en-US" sz="1800" b="1" i="1" kern="1200">
                                  <a:solidFill>
                                    <a:schemeClr val="tx1"/>
                                  </a:solidFill>
                                  <a:effectLst/>
                                  <a:latin typeface="Cambria Math" panose="02040503050406030204" pitchFamily="18" charset="0"/>
                                  <a:ea typeface="+mn-ea"/>
                                  <a:cs typeface="+mn-cs"/>
                                </a:rPr>
                                <m:t>𝐅𝐞𝐚𝐭𝐮𝐫𝐞𝐄𝐱𝐭𝐫𝐚𝐜𝐭𝐢𝐨𝐧𝐄𝐱𝐩𝐞𝐫𝐢𝐦𝐞𝐧𝐭𝐬𝐖𝐢𝐭𝐡𝐑𝐞𝐬𝐧𝐞𝐭𝟓𝟎</m:t>
                              </m:r>
                              <m:r>
                                <a:rPr lang="en-US" sz="1800" b="1" kern="1200">
                                  <a:solidFill>
                                    <a:schemeClr val="tx1"/>
                                  </a:solidFill>
                                  <a:effectLst/>
                                  <a:latin typeface="Cambria Math" panose="02040503050406030204" pitchFamily="18" charset="0"/>
                                  <a:ea typeface="+mn-ea"/>
                                  <a:cs typeface="+mn-cs"/>
                                </a:rPr>
                                <m:t>&amp;</m:t>
                              </m:r>
                              <m:r>
                                <a:rPr lang="en-US" sz="1800" b="1" i="1" kern="1200">
                                  <a:solidFill>
                                    <a:schemeClr val="tx1"/>
                                  </a:solidFill>
                                  <a:effectLst/>
                                  <a:latin typeface="Cambria Math" panose="02040503050406030204" pitchFamily="18" charset="0"/>
                                  <a:ea typeface="+mn-ea"/>
                                  <a:cs typeface="+mn-cs"/>
                                </a:rPr>
                                <m:t>𝐄𝐟𝐟𝐢𝐜𝐢𝐞𝐧𝐭𝐍𝐞𝐭𝐁𝟎</m:t>
                              </m:r>
                            </m:oMath>
                          </a14:m>
                          <a:endParaRPr lang="ar-SY" dirty="0">
                            <a:solidFill>
                              <a:schemeClr val="tx1"/>
                            </a:solidFill>
                          </a:endParaRPr>
                        </a:p>
                      </a:txBody>
                      <a:tcPr>
                        <a:solidFill>
                          <a:schemeClr val="accent5"/>
                        </a:solidFill>
                      </a:tcPr>
                    </a:tc>
                    <a:tc hMerge="1">
                      <a:txBody>
                        <a:bodyPr/>
                        <a:lstStyle/>
                        <a:p>
                          <a:pPr marL="0" marR="0" indent="0" algn="ctr" defTabSz="457200" rtl="1" eaLnBrk="1" fontAlgn="auto" latinLnBrk="0" hangingPunct="1">
                            <a:lnSpc>
                              <a:spcPct val="100000"/>
                            </a:lnSpc>
                            <a:spcBef>
                              <a:spcPts val="0"/>
                            </a:spcBef>
                            <a:spcAft>
                              <a:spcPts val="0"/>
                            </a:spcAft>
                            <a:buClrTx/>
                            <a:buSzTx/>
                            <a:buFontTx/>
                            <a:buNone/>
                            <a:tabLst/>
                            <a:defRPr/>
                          </a:pPr>
                          <a:endParaRPr lang="ar-SY" b="1" dirty="0" smtClean="0"/>
                        </a:p>
                      </a:txBody>
                      <a:tcPr/>
                    </a:tc>
                    <a:tc hMerge="1">
                      <a:txBody>
                        <a:bodyPr/>
                        <a:lstStyle/>
                        <a:p>
                          <a:pPr algn="ctr" rtl="0"/>
                          <a:endParaRPr lang="ar-SY" dirty="0"/>
                        </a:p>
                      </a:txBody>
                      <a:tcPr/>
                    </a:tc>
                    <a:tc hMerge="1">
                      <a:txBody>
                        <a:bodyPr/>
                        <a:lstStyle/>
                        <a:p>
                          <a:pPr algn="ctr" rtl="0"/>
                          <a:endParaRPr lang="ar-SY" dirty="0"/>
                        </a:p>
                      </a:txBody>
                      <a:tcPr/>
                    </a:tc>
                    <a:tc hMerge="1">
                      <a:txBody>
                        <a:bodyPr/>
                        <a:lstStyle/>
                        <a:p>
                          <a:pPr algn="ctr" rtl="0"/>
                          <a:endParaRPr lang="ar-SY" dirty="0"/>
                        </a:p>
                      </a:txBody>
                      <a:tcPr/>
                    </a:tc>
                    <a:tc hMerge="1">
                      <a:txBody>
                        <a:bodyPr/>
                        <a:lstStyle/>
                        <a:p>
                          <a:pPr algn="ctr" rtl="0"/>
                          <a:endParaRPr lang="ar-SY" dirty="0"/>
                        </a:p>
                      </a:txBody>
                      <a:tcPr/>
                    </a:tc>
                    <a:tc hMerge="1">
                      <a:txBody>
                        <a:bodyPr/>
                        <a:lstStyle/>
                        <a:p>
                          <a:pPr algn="ctr" rtl="0"/>
                          <a:endParaRPr lang="ar-SY" dirty="0"/>
                        </a:p>
                      </a:txBody>
                      <a:tcPr/>
                    </a:tc>
                  </a:tr>
                  <a:tr h="553356">
                    <a:tc rowSpan="2">
                      <a:txBody>
                        <a:bodyPr/>
                        <a:lstStyle/>
                        <a:p>
                          <a:pPr algn="ctr" rtl="1"/>
                          <a:r>
                            <a:rPr lang="ar-SY" b="1" dirty="0" smtClean="0"/>
                            <a:t>الأول</a:t>
                          </a:r>
                          <a:endParaRPr lang="ar-SY" b="1" dirty="0"/>
                        </a:p>
                      </a:txBody>
                      <a:tcPr/>
                    </a:tc>
                    <a:tc>
                      <a:txBody>
                        <a:bodyPr/>
                        <a:lstStyle/>
                        <a:p>
                          <a:pPr marL="0" marR="0" indent="0" algn="ctr" defTabSz="457200" rtl="1" eaLnBrk="1" fontAlgn="auto" latinLnBrk="0" hangingPunct="1">
                            <a:lnSpc>
                              <a:spcPct val="106000"/>
                            </a:lnSpc>
                            <a:spcBef>
                              <a:spcPts val="0"/>
                            </a:spcBef>
                            <a:spcAft>
                              <a:spcPts val="0"/>
                            </a:spcAft>
                            <a:buClrTx/>
                            <a:buSzTx/>
                            <a:buFontTx/>
                            <a:buNone/>
                            <a:tabLst/>
                            <a:defRPr/>
                          </a:pPr>
                          <a:r>
                            <a:rPr lang="ar-SY" sz="1400" b="1" dirty="0" smtClean="0">
                              <a:effectLst/>
                              <a:latin typeface="Calibri" panose="020F0502020204030204" pitchFamily="34" charset="0"/>
                              <a:ea typeface="Calibri" panose="020F0502020204030204" pitchFamily="34" charset="0"/>
                              <a:cs typeface="+mn-cs"/>
                            </a:rPr>
                            <a:t>100 صورة للتدريب لكل نموذج</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𝟏𝟎</m:t>
                                </m:r>
                                <m:r>
                                  <a:rPr lang="en-US" sz="1800" b="1" i="1" kern="1200" smtClean="0">
                                    <a:solidFill>
                                      <a:schemeClr val="dk1"/>
                                    </a:solidFill>
                                    <a:effectLst/>
                                    <a:latin typeface="Cambria Math" panose="02040503050406030204" pitchFamily="18" charset="0"/>
                                    <a:ea typeface="+mn-ea"/>
                                    <a:cs typeface="+mn-cs"/>
                                  </a:rPr>
                                  <m:t> </m:t>
                                </m:r>
                                <m:r>
                                  <a:rPr lang="en-US" sz="1800" b="1" i="1" kern="1200" smtClean="0">
                                    <a:solidFill>
                                      <a:schemeClr val="dk1"/>
                                    </a:solidFill>
                                    <a:effectLst/>
                                    <a:latin typeface="Cambria Math" panose="02040503050406030204" pitchFamily="18" charset="0"/>
                                    <a:ea typeface="+mn-ea"/>
                                    <a:cs typeface="+mn-cs"/>
                                  </a:rPr>
                                  <m:t>𝒆𝒑𝒐𝒄𝒉𝒔</m:t>
                                </m:r>
                              </m:oMath>
                            </m:oMathPara>
                          </a14:m>
                          <a:endParaRPr lang="ar-SY"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𝟕𝟖𝟐𝟗</m:t>
                                </m:r>
                              </m:oMath>
                            </m:oMathPara>
                          </a14:m>
                          <a:endParaRPr lang="ar-SY"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𝟖𝟐𝟖𝟎</m:t>
                                </m:r>
                              </m:oMath>
                            </m:oMathPara>
                          </a14:m>
                          <a:endParaRPr lang="ar-SY"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𝟑𝟕𝟒𝟗</m:t>
                                </m:r>
                              </m:oMath>
                            </m:oMathPara>
                          </a14:m>
                          <a:endParaRPr lang="ar-SY"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𝟕𝟎𝟏𝟖</m:t>
                                </m:r>
                              </m:oMath>
                            </m:oMathPara>
                          </a14:m>
                          <a:endParaRPr lang="ar-SY" dirty="0"/>
                        </a:p>
                      </a:txBody>
                      <a:tcPr/>
                    </a:tc>
                  </a:tr>
                  <a:tr h="687814">
                    <a:tc vMerge="1">
                      <a:txBody>
                        <a:bodyPr/>
                        <a:lstStyle/>
                        <a:p>
                          <a:pPr rtl="1"/>
                          <a:endParaRPr lang="ar-SY"/>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sz="1600" b="1" kern="1200" dirty="0" smtClean="0">
                              <a:solidFill>
                                <a:schemeClr val="dk1"/>
                              </a:solidFill>
                              <a:effectLst/>
                              <a:latin typeface="+mn-lt"/>
                              <a:ea typeface="+mn-ea"/>
                              <a:cs typeface="+mn-cs"/>
                            </a:rPr>
                            <a:t>25</a:t>
                          </a:r>
                          <a:r>
                            <a:rPr lang="ar-SY" sz="1400" b="1" kern="1200" dirty="0" smtClean="0">
                              <a:solidFill>
                                <a:schemeClr val="dk1"/>
                              </a:solidFill>
                              <a:effectLst/>
                              <a:latin typeface="+mn-lt"/>
                              <a:ea typeface="+mn-ea"/>
                              <a:cs typeface="+mn-cs"/>
                            </a:rPr>
                            <a:t>0 صورة اختبار لكل نموذج</a:t>
                          </a:r>
                          <a:endParaRPr lang="ar-SY" sz="1400" b="1" dirty="0" smtClean="0"/>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r>
                  <a:tr h="649601">
                    <a:tc rowSpan="2">
                      <a:txBody>
                        <a:bodyPr/>
                        <a:lstStyle/>
                        <a:p>
                          <a:pPr algn="ctr" rtl="1"/>
                          <a:r>
                            <a:rPr lang="ar-SY" b="1" dirty="0" smtClean="0"/>
                            <a:t>الثاني</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sz="1400" b="1" dirty="0" smtClean="0">
                              <a:effectLst/>
                              <a:latin typeface="Calibri" panose="020F0502020204030204" pitchFamily="34" charset="0"/>
                              <a:ea typeface="Calibri" panose="020F0502020204030204" pitchFamily="34" charset="0"/>
                              <a:cs typeface="+mn-cs"/>
                            </a:rPr>
                            <a:t>100 صورة للتدريب لكل نموذج</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𝟏𝟎</m:t>
                                </m:r>
                                <m:r>
                                  <a:rPr lang="en-US" sz="1800" b="1" i="1" kern="1200" smtClean="0">
                                    <a:solidFill>
                                      <a:schemeClr val="dk1"/>
                                    </a:solidFill>
                                    <a:effectLst/>
                                    <a:latin typeface="Cambria Math" panose="02040503050406030204" pitchFamily="18" charset="0"/>
                                    <a:ea typeface="+mn-ea"/>
                                    <a:cs typeface="+mn-cs"/>
                                  </a:rPr>
                                  <m:t> </m:t>
                                </m:r>
                                <m:r>
                                  <a:rPr lang="en-US" sz="1800" b="1" i="1" kern="1200" smtClean="0">
                                    <a:solidFill>
                                      <a:schemeClr val="dk1"/>
                                    </a:solidFill>
                                    <a:effectLst/>
                                    <a:latin typeface="Cambria Math" panose="02040503050406030204" pitchFamily="18" charset="0"/>
                                    <a:ea typeface="+mn-ea"/>
                                    <a:cs typeface="+mn-cs"/>
                                  </a:rPr>
                                  <m:t>𝒆𝒑𝒐𝒄𝒉𝒔</m:t>
                                </m:r>
                              </m:oMath>
                            </m:oMathPara>
                          </a14:m>
                          <a:endParaRPr lang="ar-SY" b="1" dirty="0"/>
                        </a:p>
                      </a:txBody>
                      <a:tcPr/>
                    </a:tc>
                    <a:tc rowSpan="2">
                      <a:txBody>
                        <a:bodyPr/>
                        <a:lstStyle/>
                        <a:p>
                          <a:pPr algn="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𝟓𝟒𝟏𝟒</m:t>
                                </m:r>
                              </m:oMath>
                            </m:oMathPara>
                          </a14:m>
                          <a:endParaRPr lang="ar-SY" b="1"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𝟑𝟓𝟖𝟑</m:t>
                                </m:r>
                              </m:oMath>
                            </m:oMathPara>
                          </a14:m>
                          <a:endParaRPr lang="ar-SY" b="1"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𝟑𝟒𝟒𝟎</m:t>
                                </m:r>
                              </m:oMath>
                            </m:oMathPara>
                          </a14:m>
                          <a:endParaRPr lang="ar-SY" b="1"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m:t>
                                </m:r>
                                <m:r>
                                  <a:rPr lang="en-US" sz="1800" b="1" i="1" kern="1200" smtClean="0">
                                    <a:solidFill>
                                      <a:schemeClr val="dk1"/>
                                    </a:solidFill>
                                    <a:effectLst/>
                                    <a:latin typeface="Cambria Math" panose="02040503050406030204" pitchFamily="18" charset="0"/>
                                    <a:ea typeface="+mn-ea"/>
                                    <a:cs typeface="+mn-cs"/>
                                  </a:rPr>
                                  <m:t>.</m:t>
                                </m:r>
                                <m:r>
                                  <a:rPr lang="en-US" sz="1800" b="1" i="1" kern="1200" smtClean="0">
                                    <a:solidFill>
                                      <a:schemeClr val="dk1"/>
                                    </a:solidFill>
                                    <a:effectLst/>
                                    <a:latin typeface="Cambria Math" panose="02040503050406030204" pitchFamily="18" charset="0"/>
                                    <a:ea typeface="+mn-ea"/>
                                    <a:cs typeface="+mn-cs"/>
                                  </a:rPr>
                                  <m:t>𝟔𝟗𝟑𝟕</m:t>
                                </m:r>
                              </m:oMath>
                            </m:oMathPara>
                          </a14:m>
                          <a:endParaRPr lang="ar-SY" b="1" dirty="0"/>
                        </a:p>
                      </a:txBody>
                      <a:tcPr/>
                    </a:tc>
                  </a:tr>
                  <a:tr h="687814">
                    <a:tc vMerge="1">
                      <a:txBody>
                        <a:bodyPr/>
                        <a:lstStyle/>
                        <a:p>
                          <a:pPr rtl="1"/>
                          <a:endParaRPr lang="ar-SY"/>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sz="1600" b="1" kern="1200" dirty="0" smtClean="0">
                              <a:solidFill>
                                <a:schemeClr val="dk1"/>
                              </a:solidFill>
                              <a:effectLst/>
                              <a:latin typeface="+mn-lt"/>
                              <a:ea typeface="+mn-ea"/>
                              <a:cs typeface="+mn-cs"/>
                            </a:rPr>
                            <a:t>25</a:t>
                          </a:r>
                          <a:r>
                            <a:rPr lang="ar-SY" sz="1400" b="1" kern="1200" dirty="0" smtClean="0">
                              <a:solidFill>
                                <a:schemeClr val="dk1"/>
                              </a:solidFill>
                              <a:effectLst/>
                              <a:latin typeface="+mn-lt"/>
                              <a:ea typeface="+mn-ea"/>
                              <a:cs typeface="+mn-cs"/>
                            </a:rPr>
                            <a:t>0 صورة اختبار لكل نموذج</a:t>
                          </a:r>
                          <a:endParaRPr lang="ar-SY" sz="1400" b="1" dirty="0" smtClean="0"/>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r>
                </a:tbl>
              </a:graphicData>
            </a:graphic>
          </p:graphicFrame>
        </mc:Choice>
        <mc:Fallback>
          <p:graphicFrame>
            <p:nvGraphicFramePr>
              <p:cNvPr id="4" name="جدول 3"/>
              <p:cNvGraphicFramePr>
                <a:graphicFrameLocks noGrp="1"/>
              </p:cNvGraphicFramePr>
              <p:nvPr>
                <p:extLst>
                  <p:ext uri="{D42A27DB-BD31-4B8C-83A1-F6EECF244321}">
                    <p14:modId xmlns:p14="http://schemas.microsoft.com/office/powerpoint/2010/main" val="1215066726"/>
                  </p:ext>
                </p:extLst>
              </p:nvPr>
            </p:nvGraphicFramePr>
            <p:xfrm>
              <a:off x="152406" y="304800"/>
              <a:ext cx="10224993" cy="6340829"/>
            </p:xfrm>
            <a:graphic>
              <a:graphicData uri="http://schemas.openxmlformats.org/drawingml/2006/table">
                <a:tbl>
                  <a:tblPr rtl="1" firstRow="1" bandRow="1">
                    <a:tableStyleId>{7DF18680-E054-41AD-8BC1-D1AEF772440D}</a:tableStyleId>
                  </a:tblPr>
                  <a:tblGrid>
                    <a:gridCol w="1460713"/>
                    <a:gridCol w="1460714"/>
                    <a:gridCol w="1460713"/>
                    <a:gridCol w="1460713"/>
                    <a:gridCol w="1460713"/>
                    <a:gridCol w="1460714"/>
                    <a:gridCol w="1460713"/>
                  </a:tblGrid>
                  <a:tr h="781720">
                    <a:tc gridSpan="7">
                      <a:txBody>
                        <a:bodyPr/>
                        <a:lstStyle/>
                        <a:p>
                          <a:endParaRPr lang="ar-SY"/>
                        </a:p>
                      </a:txBody>
                      <a:tcPr>
                        <a:blipFill rotWithShape="0">
                          <a:blip r:embed="rId2"/>
                          <a:stretch>
                            <a:fillRect l="-119" t="-3906" r="-238" b="-714844"/>
                          </a:stretch>
                        </a:blipFill>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r>
                  <a:tr h="1146356">
                    <a:tc>
                      <a:txBody>
                        <a:bodyPr/>
                        <a:lstStyle/>
                        <a:p>
                          <a:pPr algn="ctr" rtl="1"/>
                          <a:r>
                            <a:rPr lang="ar-SY" sz="1800" b="1" kern="1200" dirty="0" smtClean="0">
                              <a:solidFill>
                                <a:schemeClr val="dk1"/>
                              </a:solidFill>
                              <a:effectLst/>
                              <a:latin typeface="+mn-lt"/>
                              <a:ea typeface="+mn-ea"/>
                              <a:cs typeface="+mn-cs"/>
                            </a:rPr>
                            <a:t>النموذج</a:t>
                          </a:r>
                          <a:endParaRPr lang="ar-SY" dirty="0"/>
                        </a:p>
                      </a:txBody>
                      <a:tcPr/>
                    </a:tc>
                    <a:tc>
                      <a:txBody>
                        <a:bodyPr/>
                        <a:lstStyle/>
                        <a:p>
                          <a:pPr algn="ctr" rtl="1"/>
                          <a:r>
                            <a:rPr lang="ar-SY" sz="1800" b="1" kern="1200" dirty="0" smtClean="0">
                              <a:solidFill>
                                <a:schemeClr val="dk1"/>
                              </a:solidFill>
                              <a:effectLst/>
                              <a:latin typeface="+mn-lt"/>
                              <a:ea typeface="+mn-ea"/>
                              <a:cs typeface="+mn-cs"/>
                            </a:rPr>
                            <a:t>مجموعات بيانات الصور</a:t>
                          </a:r>
                          <a:endParaRPr lang="ar-SY" dirty="0"/>
                        </a:p>
                      </a:txBody>
                      <a:tcPr/>
                    </a:tc>
                    <a:tc>
                      <a:txBody>
                        <a:bodyPr/>
                        <a:lstStyle/>
                        <a:p>
                          <a:endParaRPr lang="ar-SY"/>
                        </a:p>
                      </a:txBody>
                      <a:tcPr>
                        <a:blipFill rotWithShape="0">
                          <a:blip r:embed="rId2"/>
                          <a:stretch>
                            <a:fillRect l="-200417" t="-70370" r="-401250" b="-384127"/>
                          </a:stretch>
                        </a:blipFill>
                      </a:tcPr>
                    </a:tc>
                    <a:tc>
                      <a:txBody>
                        <a:bodyPr/>
                        <a:lstStyle/>
                        <a:p>
                          <a:pPr algn="ctr" rtl="1"/>
                          <a:r>
                            <a:rPr lang="ar-SY" sz="1800" b="1" kern="1200" dirty="0" smtClean="0">
                              <a:solidFill>
                                <a:schemeClr val="dk1"/>
                              </a:solidFill>
                              <a:effectLst/>
                              <a:latin typeface="+mn-lt"/>
                              <a:ea typeface="+mn-ea"/>
                              <a:cs typeface="+mn-cs"/>
                            </a:rPr>
                            <a:t>الدقة على مجموعات التدريب</a:t>
                          </a:r>
                          <a:endParaRPr lang="ar-SY" dirty="0"/>
                        </a:p>
                      </a:txBody>
                      <a:tcPr/>
                    </a:tc>
                    <a:tc>
                      <a:txBody>
                        <a:bodyPr/>
                        <a:lstStyle/>
                        <a:p>
                          <a:pPr algn="ctr" rtl="1"/>
                          <a:r>
                            <a:rPr lang="ar-SY" sz="1800" b="1" kern="1200" dirty="0" smtClean="0">
                              <a:solidFill>
                                <a:schemeClr val="dk1"/>
                              </a:solidFill>
                              <a:effectLst/>
                              <a:latin typeface="+mn-lt"/>
                              <a:ea typeface="+mn-ea"/>
                              <a:cs typeface="+mn-cs"/>
                            </a:rPr>
                            <a:t>الضياع على مجموعات التدريب</a:t>
                          </a:r>
                          <a:endParaRPr lang="ar-SY" dirty="0"/>
                        </a:p>
                      </a:txBody>
                      <a:tcPr/>
                    </a:tc>
                    <a:tc>
                      <a:txBody>
                        <a:bodyPr/>
                        <a:lstStyle/>
                        <a:p>
                          <a:pPr algn="ctr" rtl="1"/>
                          <a:r>
                            <a:rPr lang="ar-SY" sz="1800" b="1" kern="1200" dirty="0" smtClean="0">
                              <a:solidFill>
                                <a:schemeClr val="dk1"/>
                              </a:solidFill>
                              <a:effectLst/>
                              <a:latin typeface="+mn-lt"/>
                              <a:ea typeface="+mn-ea"/>
                              <a:cs typeface="+mn-cs"/>
                            </a:rPr>
                            <a:t>الدقة على </a:t>
                          </a:r>
                          <a:r>
                            <a:rPr lang="ar-SY" sz="1800" b="1" kern="1200" dirty="0" smtClean="0">
                              <a:solidFill>
                                <a:schemeClr val="dk1"/>
                              </a:solidFill>
                              <a:effectLst/>
                              <a:latin typeface="+mn-lt"/>
                              <a:ea typeface="+mn-ea"/>
                              <a:cs typeface="+mn-cs"/>
                            </a:rPr>
                            <a:t>مجموعات الاختبار</a:t>
                          </a:r>
                          <a:endParaRPr lang="ar-SY" dirty="0"/>
                        </a:p>
                      </a:txBody>
                      <a:tcPr/>
                    </a:tc>
                    <a:tc>
                      <a:txBody>
                        <a:bodyPr/>
                        <a:lstStyle/>
                        <a:p>
                          <a:pPr algn="ctr" rtl="1"/>
                          <a:r>
                            <a:rPr lang="ar-SY" sz="1800" b="1" kern="1200" dirty="0" smtClean="0">
                              <a:solidFill>
                                <a:schemeClr val="dk1"/>
                              </a:solidFill>
                              <a:effectLst/>
                              <a:latin typeface="+mn-lt"/>
                              <a:ea typeface="+mn-ea"/>
                              <a:cs typeface="+mn-cs"/>
                            </a:rPr>
                            <a:t>الضياع على مجموعات الاختبار</a:t>
                          </a:r>
                          <a:endParaRPr lang="ar-SY" dirty="0"/>
                        </a:p>
                      </a:txBody>
                      <a:tcPr/>
                    </a:tc>
                  </a:tr>
                  <a:tr h="458542">
                    <a:tc>
                      <a:txBody>
                        <a:bodyPr/>
                        <a:lstStyle/>
                        <a:p>
                          <a:pPr algn="ctr" rtl="1"/>
                          <a:r>
                            <a:rPr lang="ar-SY" sz="1800" b="1" kern="1200" dirty="0" smtClean="0">
                              <a:solidFill>
                                <a:schemeClr val="dk1"/>
                              </a:solidFill>
                              <a:effectLst/>
                              <a:latin typeface="+mn-lt"/>
                              <a:ea typeface="+mn-ea"/>
                              <a:cs typeface="+mn-cs"/>
                            </a:rPr>
                            <a:t>الأول</a:t>
                          </a:r>
                          <a:endParaRPr lang="ar-SY" dirty="0"/>
                        </a:p>
                      </a:txBody>
                      <a:tcPr/>
                    </a:tc>
                    <a:tc>
                      <a:txBody>
                        <a:bodyPr/>
                        <a:lstStyle/>
                        <a:p>
                          <a:pPr algn="ctr" rtl="1"/>
                          <a:r>
                            <a:rPr lang="ar-SY" b="1" dirty="0" smtClean="0"/>
                            <a:t>كاملة</a:t>
                          </a:r>
                          <a:endParaRPr lang="ar-SY" b="1" dirty="0"/>
                        </a:p>
                      </a:txBody>
                      <a:tcPr/>
                    </a:tc>
                    <a:tc>
                      <a:txBody>
                        <a:bodyPr/>
                        <a:lstStyle/>
                        <a:p>
                          <a:endParaRPr lang="ar-SY"/>
                        </a:p>
                      </a:txBody>
                      <a:tcPr>
                        <a:blipFill rotWithShape="0">
                          <a:blip r:embed="rId2"/>
                          <a:stretch>
                            <a:fillRect l="-200417" t="-429333" r="-401250" b="-868000"/>
                          </a:stretch>
                        </a:blipFill>
                      </a:tcPr>
                    </a:tc>
                    <a:tc>
                      <a:txBody>
                        <a:bodyPr/>
                        <a:lstStyle/>
                        <a:p>
                          <a:endParaRPr lang="ar-SY"/>
                        </a:p>
                      </a:txBody>
                      <a:tcPr>
                        <a:blipFill rotWithShape="0">
                          <a:blip r:embed="rId2"/>
                          <a:stretch>
                            <a:fillRect l="-300417" t="-429333" r="-301250" b="-868000"/>
                          </a:stretch>
                        </a:blipFill>
                      </a:tcPr>
                    </a:tc>
                    <a:tc>
                      <a:txBody>
                        <a:bodyPr/>
                        <a:lstStyle/>
                        <a:p>
                          <a:endParaRPr lang="ar-SY"/>
                        </a:p>
                      </a:txBody>
                      <a:tcPr>
                        <a:blipFill rotWithShape="0">
                          <a:blip r:embed="rId2"/>
                          <a:stretch>
                            <a:fillRect l="-400417" t="-429333" r="-201250" b="-868000"/>
                          </a:stretch>
                        </a:blipFill>
                      </a:tcPr>
                    </a:tc>
                    <a:tc>
                      <a:txBody>
                        <a:bodyPr/>
                        <a:lstStyle/>
                        <a:p>
                          <a:endParaRPr lang="ar-SY"/>
                        </a:p>
                      </a:txBody>
                      <a:tcPr>
                        <a:blipFill rotWithShape="0">
                          <a:blip r:embed="rId2"/>
                          <a:stretch>
                            <a:fillRect l="-502510" t="-429333" r="-102092" b="-868000"/>
                          </a:stretch>
                        </a:blipFill>
                      </a:tcPr>
                    </a:tc>
                    <a:tc>
                      <a:txBody>
                        <a:bodyPr/>
                        <a:lstStyle/>
                        <a:p>
                          <a:endParaRPr lang="ar-SY"/>
                        </a:p>
                      </a:txBody>
                      <a:tcPr>
                        <a:blipFill rotWithShape="0">
                          <a:blip r:embed="rId2"/>
                          <a:stretch>
                            <a:fillRect l="-600000" t="-429333" r="-1667" b="-868000"/>
                          </a:stretch>
                        </a:blipFill>
                      </a:tcPr>
                    </a:tc>
                  </a:tr>
                  <a:tr h="458542">
                    <a:tc>
                      <a:txBody>
                        <a:bodyPr/>
                        <a:lstStyle/>
                        <a:p>
                          <a:pPr algn="ctr" rtl="1"/>
                          <a:r>
                            <a:rPr lang="ar-SY" b="1" dirty="0" smtClean="0"/>
                            <a:t>الثاني</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b="1" dirty="0" smtClean="0"/>
                            <a:t>كاملة</a:t>
                          </a:r>
                        </a:p>
                      </a:txBody>
                      <a:tcPr/>
                    </a:tc>
                    <a:tc>
                      <a:txBody>
                        <a:bodyPr/>
                        <a:lstStyle/>
                        <a:p>
                          <a:endParaRPr lang="ar-SY"/>
                        </a:p>
                      </a:txBody>
                      <a:tcPr>
                        <a:blipFill rotWithShape="0">
                          <a:blip r:embed="rId2"/>
                          <a:stretch>
                            <a:fillRect l="-200417" t="-529333" r="-401250" b="-768000"/>
                          </a:stretch>
                        </a:blipFill>
                      </a:tcPr>
                    </a:tc>
                    <a:tc>
                      <a:txBody>
                        <a:bodyPr/>
                        <a:lstStyle/>
                        <a:p>
                          <a:endParaRPr lang="ar-SY"/>
                        </a:p>
                      </a:txBody>
                      <a:tcPr>
                        <a:blipFill rotWithShape="0">
                          <a:blip r:embed="rId2"/>
                          <a:stretch>
                            <a:fillRect l="-300417" t="-529333" r="-301250" b="-768000"/>
                          </a:stretch>
                        </a:blipFill>
                      </a:tcPr>
                    </a:tc>
                    <a:tc>
                      <a:txBody>
                        <a:bodyPr/>
                        <a:lstStyle/>
                        <a:p>
                          <a:endParaRPr lang="ar-SY"/>
                        </a:p>
                      </a:txBody>
                      <a:tcPr>
                        <a:blipFill rotWithShape="0">
                          <a:blip r:embed="rId2"/>
                          <a:stretch>
                            <a:fillRect l="-400417" t="-529333" r="-201250" b="-768000"/>
                          </a:stretch>
                        </a:blipFill>
                      </a:tcPr>
                    </a:tc>
                    <a:tc>
                      <a:txBody>
                        <a:bodyPr/>
                        <a:lstStyle/>
                        <a:p>
                          <a:endParaRPr lang="ar-SY"/>
                        </a:p>
                      </a:txBody>
                      <a:tcPr>
                        <a:blipFill rotWithShape="0">
                          <a:blip r:embed="rId2"/>
                          <a:stretch>
                            <a:fillRect l="-502510" t="-529333" r="-102092" b="-768000"/>
                          </a:stretch>
                        </a:blipFill>
                      </a:tcPr>
                    </a:tc>
                    <a:tc>
                      <a:txBody>
                        <a:bodyPr/>
                        <a:lstStyle/>
                        <a:p>
                          <a:endParaRPr lang="ar-SY"/>
                        </a:p>
                      </a:txBody>
                      <a:tcPr>
                        <a:blipFill rotWithShape="0">
                          <a:blip r:embed="rId2"/>
                          <a:stretch>
                            <a:fillRect l="-600000" t="-529333" r="-1667" b="-768000"/>
                          </a:stretch>
                        </a:blipFill>
                      </a:tcPr>
                    </a:tc>
                  </a:tr>
                  <a:tr h="458542">
                    <a:tc>
                      <a:txBody>
                        <a:bodyPr/>
                        <a:lstStyle/>
                        <a:p>
                          <a:pPr algn="ctr" rtl="1"/>
                          <a:r>
                            <a:rPr lang="ar-SY" b="1" dirty="0" smtClean="0"/>
                            <a:t>الثالث</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b="1" dirty="0" smtClean="0"/>
                            <a:t>كاملة</a:t>
                          </a:r>
                        </a:p>
                      </a:txBody>
                      <a:tcPr/>
                    </a:tc>
                    <a:tc>
                      <a:txBody>
                        <a:bodyPr/>
                        <a:lstStyle/>
                        <a:p>
                          <a:endParaRPr lang="ar-SY"/>
                        </a:p>
                      </a:txBody>
                      <a:tcPr>
                        <a:blipFill rotWithShape="0">
                          <a:blip r:embed="rId2"/>
                          <a:stretch>
                            <a:fillRect l="-200417" t="-629333" r="-401250" b="-668000"/>
                          </a:stretch>
                        </a:blipFill>
                      </a:tcPr>
                    </a:tc>
                    <a:tc>
                      <a:txBody>
                        <a:bodyPr/>
                        <a:lstStyle/>
                        <a:p>
                          <a:endParaRPr lang="ar-SY"/>
                        </a:p>
                      </a:txBody>
                      <a:tcPr>
                        <a:blipFill rotWithShape="0">
                          <a:blip r:embed="rId2"/>
                          <a:stretch>
                            <a:fillRect l="-300417" t="-629333" r="-301250" b="-668000"/>
                          </a:stretch>
                        </a:blipFill>
                      </a:tcPr>
                    </a:tc>
                    <a:tc>
                      <a:txBody>
                        <a:bodyPr/>
                        <a:lstStyle/>
                        <a:p>
                          <a:endParaRPr lang="ar-SY"/>
                        </a:p>
                      </a:txBody>
                      <a:tcPr>
                        <a:blipFill rotWithShape="0">
                          <a:blip r:embed="rId2"/>
                          <a:stretch>
                            <a:fillRect l="-400417" t="-629333" r="-201250" b="-668000"/>
                          </a:stretch>
                        </a:blipFill>
                      </a:tcPr>
                    </a:tc>
                    <a:tc>
                      <a:txBody>
                        <a:bodyPr/>
                        <a:lstStyle/>
                        <a:p>
                          <a:endParaRPr lang="ar-SY"/>
                        </a:p>
                      </a:txBody>
                      <a:tcPr>
                        <a:blipFill rotWithShape="0">
                          <a:blip r:embed="rId2"/>
                          <a:stretch>
                            <a:fillRect l="-502510" t="-629333" r="-102092" b="-668000"/>
                          </a:stretch>
                        </a:blipFill>
                      </a:tcPr>
                    </a:tc>
                    <a:tc>
                      <a:txBody>
                        <a:bodyPr/>
                        <a:lstStyle/>
                        <a:p>
                          <a:endParaRPr lang="ar-SY"/>
                        </a:p>
                      </a:txBody>
                      <a:tcPr>
                        <a:blipFill rotWithShape="0">
                          <a:blip r:embed="rId2"/>
                          <a:stretch>
                            <a:fillRect l="-600000" t="-629333" r="-1667" b="-668000"/>
                          </a:stretch>
                        </a:blipFill>
                      </a:tcPr>
                    </a:tc>
                  </a:tr>
                  <a:tr h="458542">
                    <a:tc gridSpan="7">
                      <a:txBody>
                        <a:bodyPr/>
                        <a:lstStyle/>
                        <a:p>
                          <a:endParaRPr lang="ar-SY"/>
                        </a:p>
                      </a:txBody>
                      <a:tcPr>
                        <a:blipFill rotWithShape="0">
                          <a:blip r:embed="rId2"/>
                          <a:stretch>
                            <a:fillRect l="-119" t="-719737" r="-238" b="-559211"/>
                          </a:stretch>
                        </a:blipFill>
                      </a:tcPr>
                    </a:tc>
                    <a:tc hMerge="1">
                      <a:txBody>
                        <a:bodyPr/>
                        <a:lstStyle/>
                        <a:p>
                          <a:pPr marL="0" marR="0" indent="0" algn="ctr" defTabSz="457200" rtl="1" eaLnBrk="1" fontAlgn="auto" latinLnBrk="0" hangingPunct="1">
                            <a:lnSpc>
                              <a:spcPct val="100000"/>
                            </a:lnSpc>
                            <a:spcBef>
                              <a:spcPts val="0"/>
                            </a:spcBef>
                            <a:spcAft>
                              <a:spcPts val="0"/>
                            </a:spcAft>
                            <a:buClrTx/>
                            <a:buSzTx/>
                            <a:buFontTx/>
                            <a:buNone/>
                            <a:tabLst/>
                            <a:defRPr/>
                          </a:pPr>
                          <a:endParaRPr lang="ar-SY" b="1" dirty="0" smtClean="0"/>
                        </a:p>
                      </a:txBody>
                      <a:tcPr/>
                    </a:tc>
                    <a:tc hMerge="1">
                      <a:txBody>
                        <a:bodyPr/>
                        <a:lstStyle/>
                        <a:p>
                          <a:pPr algn="ctr" rtl="0"/>
                          <a:endParaRPr lang="ar-SY" dirty="0"/>
                        </a:p>
                      </a:txBody>
                      <a:tcPr/>
                    </a:tc>
                    <a:tc hMerge="1">
                      <a:txBody>
                        <a:bodyPr/>
                        <a:lstStyle/>
                        <a:p>
                          <a:pPr algn="ctr" rtl="0"/>
                          <a:endParaRPr lang="ar-SY" dirty="0"/>
                        </a:p>
                      </a:txBody>
                      <a:tcPr/>
                    </a:tc>
                    <a:tc hMerge="1">
                      <a:txBody>
                        <a:bodyPr/>
                        <a:lstStyle/>
                        <a:p>
                          <a:pPr algn="ctr" rtl="0"/>
                          <a:endParaRPr lang="ar-SY" dirty="0"/>
                        </a:p>
                      </a:txBody>
                      <a:tcPr/>
                    </a:tc>
                    <a:tc hMerge="1">
                      <a:txBody>
                        <a:bodyPr/>
                        <a:lstStyle/>
                        <a:p>
                          <a:pPr algn="ctr" rtl="0"/>
                          <a:endParaRPr lang="ar-SY" dirty="0"/>
                        </a:p>
                      </a:txBody>
                      <a:tcPr/>
                    </a:tc>
                    <a:tc hMerge="1">
                      <a:txBody>
                        <a:bodyPr/>
                        <a:lstStyle/>
                        <a:p>
                          <a:pPr algn="ctr" rtl="0"/>
                          <a:endParaRPr lang="ar-SY" dirty="0"/>
                        </a:p>
                      </a:txBody>
                      <a:tcPr/>
                    </a:tc>
                  </a:tr>
                  <a:tr h="553356">
                    <a:tc rowSpan="2">
                      <a:txBody>
                        <a:bodyPr/>
                        <a:lstStyle/>
                        <a:p>
                          <a:pPr algn="ctr" rtl="1"/>
                          <a:r>
                            <a:rPr lang="ar-SY" b="1" dirty="0" smtClean="0"/>
                            <a:t>الأول</a:t>
                          </a:r>
                          <a:endParaRPr lang="ar-SY" b="1" dirty="0"/>
                        </a:p>
                      </a:txBody>
                      <a:tcPr/>
                    </a:tc>
                    <a:tc>
                      <a:txBody>
                        <a:bodyPr/>
                        <a:lstStyle/>
                        <a:p>
                          <a:pPr marL="0" marR="0" indent="0" algn="ctr" defTabSz="457200" rtl="1" eaLnBrk="1" fontAlgn="auto" latinLnBrk="0" hangingPunct="1">
                            <a:lnSpc>
                              <a:spcPct val="106000"/>
                            </a:lnSpc>
                            <a:spcBef>
                              <a:spcPts val="0"/>
                            </a:spcBef>
                            <a:spcAft>
                              <a:spcPts val="0"/>
                            </a:spcAft>
                            <a:buClrTx/>
                            <a:buSzTx/>
                            <a:buFontTx/>
                            <a:buNone/>
                            <a:tabLst/>
                            <a:defRPr/>
                          </a:pPr>
                          <a:r>
                            <a:rPr lang="ar-SY" sz="1400" b="1" dirty="0" smtClean="0">
                              <a:effectLst/>
                              <a:latin typeface="Calibri" panose="020F0502020204030204" pitchFamily="34" charset="0"/>
                              <a:ea typeface="Calibri" panose="020F0502020204030204" pitchFamily="34" charset="0"/>
                              <a:cs typeface="+mn-cs"/>
                            </a:rPr>
                            <a:t>100 صورة للتدريب لكل نموذج</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endParaRPr lang="ar-SY"/>
                        </a:p>
                      </a:txBody>
                      <a:tcPr>
                        <a:blipFill rotWithShape="0">
                          <a:blip r:embed="rId2"/>
                          <a:stretch>
                            <a:fillRect l="-200417" t="-306897" r="-401250" b="-109360"/>
                          </a:stretch>
                        </a:blipFill>
                      </a:tcPr>
                    </a:tc>
                    <a:tc rowSpan="2">
                      <a:txBody>
                        <a:bodyPr/>
                        <a:lstStyle/>
                        <a:p>
                          <a:endParaRPr lang="ar-SY"/>
                        </a:p>
                      </a:txBody>
                      <a:tcPr>
                        <a:blipFill rotWithShape="0">
                          <a:blip r:embed="rId2"/>
                          <a:stretch>
                            <a:fillRect l="-300417" t="-306897" r="-301250" b="-109360"/>
                          </a:stretch>
                        </a:blipFill>
                      </a:tcPr>
                    </a:tc>
                    <a:tc rowSpan="2">
                      <a:txBody>
                        <a:bodyPr/>
                        <a:lstStyle/>
                        <a:p>
                          <a:endParaRPr lang="ar-SY"/>
                        </a:p>
                      </a:txBody>
                      <a:tcPr>
                        <a:blipFill rotWithShape="0">
                          <a:blip r:embed="rId2"/>
                          <a:stretch>
                            <a:fillRect l="-400417" t="-306897" r="-201250" b="-109360"/>
                          </a:stretch>
                        </a:blipFill>
                      </a:tcPr>
                    </a:tc>
                    <a:tc rowSpan="2">
                      <a:txBody>
                        <a:bodyPr/>
                        <a:lstStyle/>
                        <a:p>
                          <a:endParaRPr lang="ar-SY"/>
                        </a:p>
                      </a:txBody>
                      <a:tcPr>
                        <a:blipFill rotWithShape="0">
                          <a:blip r:embed="rId2"/>
                          <a:stretch>
                            <a:fillRect l="-502510" t="-306897" r="-102092" b="-109360"/>
                          </a:stretch>
                        </a:blipFill>
                      </a:tcPr>
                    </a:tc>
                    <a:tc rowSpan="2">
                      <a:txBody>
                        <a:bodyPr/>
                        <a:lstStyle/>
                        <a:p>
                          <a:endParaRPr lang="ar-SY"/>
                        </a:p>
                      </a:txBody>
                      <a:tcPr>
                        <a:blipFill rotWithShape="0">
                          <a:blip r:embed="rId2"/>
                          <a:stretch>
                            <a:fillRect l="-600000" t="-306897" r="-1667" b="-109360"/>
                          </a:stretch>
                        </a:blipFill>
                      </a:tcPr>
                    </a:tc>
                  </a:tr>
                  <a:tr h="687814">
                    <a:tc vMerge="1">
                      <a:txBody>
                        <a:bodyPr/>
                        <a:lstStyle/>
                        <a:p>
                          <a:pPr rtl="1"/>
                          <a:endParaRPr lang="ar-SY"/>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sz="1600" b="1" kern="1200" dirty="0" smtClean="0">
                              <a:solidFill>
                                <a:schemeClr val="dk1"/>
                              </a:solidFill>
                              <a:effectLst/>
                              <a:latin typeface="+mn-lt"/>
                              <a:ea typeface="+mn-ea"/>
                              <a:cs typeface="+mn-cs"/>
                            </a:rPr>
                            <a:t>25</a:t>
                          </a:r>
                          <a:r>
                            <a:rPr lang="ar-SY" sz="1400" b="1" kern="1200" dirty="0" smtClean="0">
                              <a:solidFill>
                                <a:schemeClr val="dk1"/>
                              </a:solidFill>
                              <a:effectLst/>
                              <a:latin typeface="+mn-lt"/>
                              <a:ea typeface="+mn-ea"/>
                              <a:cs typeface="+mn-cs"/>
                            </a:rPr>
                            <a:t>0 صورة اختبار لكل نموذج</a:t>
                          </a:r>
                          <a:endParaRPr lang="ar-SY" sz="1400" b="1" dirty="0" smtClean="0"/>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r>
                  <a:tr h="649601">
                    <a:tc rowSpan="2">
                      <a:txBody>
                        <a:bodyPr/>
                        <a:lstStyle/>
                        <a:p>
                          <a:pPr algn="ctr" rtl="1"/>
                          <a:r>
                            <a:rPr lang="ar-SY" b="1" dirty="0" smtClean="0"/>
                            <a:t>الثاني</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sz="1400" b="1" dirty="0" smtClean="0">
                              <a:effectLst/>
                              <a:latin typeface="Calibri" panose="020F0502020204030204" pitchFamily="34" charset="0"/>
                              <a:ea typeface="Calibri" panose="020F0502020204030204" pitchFamily="34" charset="0"/>
                              <a:cs typeface="+mn-cs"/>
                            </a:rPr>
                            <a:t>100 صورة للتدريب لكل نموذج</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txBody>
                      <a:tcPr/>
                    </a:tc>
                    <a:tc rowSpan="2">
                      <a:txBody>
                        <a:bodyPr/>
                        <a:lstStyle/>
                        <a:p>
                          <a:endParaRPr lang="ar-SY"/>
                        </a:p>
                      </a:txBody>
                      <a:tcPr>
                        <a:blipFill rotWithShape="0">
                          <a:blip r:embed="rId2"/>
                          <a:stretch>
                            <a:fillRect l="-200417" t="-375455" r="-401250" b="-909"/>
                          </a:stretch>
                        </a:blipFill>
                      </a:tcPr>
                    </a:tc>
                    <a:tc rowSpan="2">
                      <a:txBody>
                        <a:bodyPr/>
                        <a:lstStyle/>
                        <a:p>
                          <a:endParaRPr lang="ar-SY"/>
                        </a:p>
                      </a:txBody>
                      <a:tcPr>
                        <a:blipFill rotWithShape="0">
                          <a:blip r:embed="rId2"/>
                          <a:stretch>
                            <a:fillRect l="-300417" t="-375455" r="-301250" b="-909"/>
                          </a:stretch>
                        </a:blipFill>
                      </a:tcPr>
                    </a:tc>
                    <a:tc rowSpan="2">
                      <a:txBody>
                        <a:bodyPr/>
                        <a:lstStyle/>
                        <a:p>
                          <a:endParaRPr lang="ar-SY"/>
                        </a:p>
                      </a:txBody>
                      <a:tcPr>
                        <a:blipFill rotWithShape="0">
                          <a:blip r:embed="rId2"/>
                          <a:stretch>
                            <a:fillRect l="-400417" t="-375455" r="-201250" b="-909"/>
                          </a:stretch>
                        </a:blipFill>
                      </a:tcPr>
                    </a:tc>
                    <a:tc rowSpan="2">
                      <a:txBody>
                        <a:bodyPr/>
                        <a:lstStyle/>
                        <a:p>
                          <a:endParaRPr lang="ar-SY"/>
                        </a:p>
                      </a:txBody>
                      <a:tcPr>
                        <a:blipFill rotWithShape="0">
                          <a:blip r:embed="rId2"/>
                          <a:stretch>
                            <a:fillRect l="-502510" t="-375455" r="-102092" b="-909"/>
                          </a:stretch>
                        </a:blipFill>
                      </a:tcPr>
                    </a:tc>
                    <a:tc rowSpan="2">
                      <a:txBody>
                        <a:bodyPr/>
                        <a:lstStyle/>
                        <a:p>
                          <a:endParaRPr lang="ar-SY"/>
                        </a:p>
                      </a:txBody>
                      <a:tcPr>
                        <a:blipFill rotWithShape="0">
                          <a:blip r:embed="rId2"/>
                          <a:stretch>
                            <a:fillRect l="-600000" t="-375455" r="-1667" b="-909"/>
                          </a:stretch>
                        </a:blipFill>
                      </a:tcPr>
                    </a:tc>
                  </a:tr>
                  <a:tr h="687814">
                    <a:tc vMerge="1">
                      <a:txBody>
                        <a:bodyPr/>
                        <a:lstStyle/>
                        <a:p>
                          <a:pPr rtl="1"/>
                          <a:endParaRPr lang="ar-SY"/>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sz="1600" b="1" kern="1200" dirty="0" smtClean="0">
                              <a:solidFill>
                                <a:schemeClr val="dk1"/>
                              </a:solidFill>
                              <a:effectLst/>
                              <a:latin typeface="+mn-lt"/>
                              <a:ea typeface="+mn-ea"/>
                              <a:cs typeface="+mn-cs"/>
                            </a:rPr>
                            <a:t>25</a:t>
                          </a:r>
                          <a:r>
                            <a:rPr lang="ar-SY" sz="1400" b="1" kern="1200" dirty="0" smtClean="0">
                              <a:solidFill>
                                <a:schemeClr val="dk1"/>
                              </a:solidFill>
                              <a:effectLst/>
                              <a:latin typeface="+mn-lt"/>
                              <a:ea typeface="+mn-ea"/>
                              <a:cs typeface="+mn-cs"/>
                            </a:rPr>
                            <a:t>0 صورة اختبار لكل نموذج</a:t>
                          </a:r>
                          <a:endParaRPr lang="ar-SY" sz="1400" b="1" dirty="0" smtClean="0"/>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r>
                </a:tbl>
              </a:graphicData>
            </a:graphic>
          </p:graphicFrame>
        </mc:Fallback>
      </mc:AlternateContent>
    </p:spTree>
    <p:extLst>
      <p:ext uri="{BB962C8B-B14F-4D97-AF65-F5344CB8AC3E}">
        <p14:creationId xmlns:p14="http://schemas.microsoft.com/office/powerpoint/2010/main" val="1405755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txBox="1">
            <a:spLocks/>
          </p:cNvSpPr>
          <p:nvPr/>
        </p:nvSpPr>
        <p:spPr>
          <a:xfrm>
            <a:off x="1430858" y="1853248"/>
            <a:ext cx="8946541" cy="4195481"/>
          </a:xfrm>
          <a:prstGeom prst="rect">
            <a:avLst/>
          </a:prstGeom>
        </p:spPr>
        <p:txBody>
          <a:bodyPr/>
          <a:lst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endParaRPr lang="ar-SY" dirty="0"/>
          </a:p>
        </p:txBody>
      </p:sp>
      <mc:AlternateContent xmlns:mc="http://schemas.openxmlformats.org/markup-compatibility/2006">
        <mc:Choice xmlns:a14="http://schemas.microsoft.com/office/drawing/2010/main" Requires="a14">
          <p:graphicFrame>
            <p:nvGraphicFramePr>
              <p:cNvPr id="4" name="جدول 3"/>
              <p:cNvGraphicFramePr>
                <a:graphicFrameLocks noGrp="1"/>
              </p:cNvGraphicFramePr>
              <p:nvPr>
                <p:extLst>
                  <p:ext uri="{D42A27DB-BD31-4B8C-83A1-F6EECF244321}">
                    <p14:modId xmlns:p14="http://schemas.microsoft.com/office/powerpoint/2010/main" val="492918979"/>
                  </p:ext>
                </p:extLst>
              </p:nvPr>
            </p:nvGraphicFramePr>
            <p:xfrm>
              <a:off x="266707" y="419101"/>
              <a:ext cx="9791693" cy="6182614"/>
            </p:xfrm>
            <a:graphic>
              <a:graphicData uri="http://schemas.openxmlformats.org/drawingml/2006/table">
                <a:tbl>
                  <a:tblPr rtl="1" firstRow="1" bandRow="1">
                    <a:tableStyleId>{7DF18680-E054-41AD-8BC1-D1AEF772440D}</a:tableStyleId>
                  </a:tblPr>
                  <a:tblGrid>
                    <a:gridCol w="1398813"/>
                    <a:gridCol w="1398814"/>
                    <a:gridCol w="1398813"/>
                    <a:gridCol w="1398813"/>
                    <a:gridCol w="1398813"/>
                    <a:gridCol w="1398814"/>
                    <a:gridCol w="1398813"/>
                  </a:tblGrid>
                  <a:tr h="364016">
                    <a:tc gridSpan="7">
                      <a:txBody>
                        <a:bodyPr/>
                        <a:lstStyle/>
                        <a:p>
                          <a:pPr algn="ctr" rtl="1"/>
                          <a:r>
                            <a:rPr lang="ar-SY" sz="1800" b="1" kern="1200" dirty="0" smtClean="0">
                              <a:solidFill>
                                <a:schemeClr val="lt1"/>
                              </a:solidFill>
                              <a:effectLst/>
                              <a:latin typeface="+mn-lt"/>
                              <a:ea typeface="+mn-ea"/>
                              <a:cs typeface="+mn-cs"/>
                            </a:rPr>
                            <a:t>الملف الرابع: </a:t>
                          </a:r>
                          <a14:m>
                            <m:oMath xmlns:m="http://schemas.openxmlformats.org/officeDocument/2006/math">
                              <m:r>
                                <a:rPr lang="ar-SY" sz="1800" b="1" i="1" kern="1200">
                                  <a:solidFill>
                                    <a:schemeClr val="lt1"/>
                                  </a:solidFill>
                                  <a:effectLst/>
                                  <a:latin typeface="Cambria Math" panose="02040503050406030204" pitchFamily="18" charset="0"/>
                                  <a:ea typeface="+mn-ea"/>
                                  <a:cs typeface="+mn-cs"/>
                                </a:rPr>
                                <m:t>𝟒</m:t>
                              </m:r>
                              <m:r>
                                <a:rPr lang="ar-SY" sz="1800" b="1" kern="1200">
                                  <a:solidFill>
                                    <a:schemeClr val="lt1"/>
                                  </a:solidFill>
                                  <a:effectLst/>
                                  <a:latin typeface="Cambria Math" panose="02040503050406030204" pitchFamily="18" charset="0"/>
                                  <a:ea typeface="+mn-ea"/>
                                  <a:cs typeface="+mn-cs"/>
                                </a:rPr>
                                <m:t>.</m:t>
                              </m:r>
                              <m:r>
                                <a:rPr lang="en-US" sz="1800" b="1" i="1" kern="1200">
                                  <a:solidFill>
                                    <a:schemeClr val="lt1"/>
                                  </a:solidFill>
                                  <a:effectLst/>
                                  <a:latin typeface="Cambria Math" panose="02040503050406030204" pitchFamily="18" charset="0"/>
                                  <a:ea typeface="+mn-ea"/>
                                  <a:cs typeface="+mn-cs"/>
                                </a:rPr>
                                <m:t>𝐓𝐫𝐚𝐧𝐬𝐟𝐞𝐫𝐋𝐞𝐚𝐫𝐧𝐢𝐧𝐠𝐅𝐞𝐚𝐭𝐮𝐫𝐞𝐄𝐱𝐭𝐫𝐚𝐜𝐭𝐢𝐨𝐧</m:t>
                              </m:r>
                              <m:r>
                                <a:rPr lang="en-US" sz="1800" b="1" kern="1200">
                                  <a:solidFill>
                                    <a:schemeClr val="lt1"/>
                                  </a:solidFill>
                                  <a:effectLst/>
                                  <a:latin typeface="Cambria Math" panose="02040503050406030204" pitchFamily="18" charset="0"/>
                                  <a:ea typeface="+mn-ea"/>
                                  <a:cs typeface="+mn-cs"/>
                                </a:rPr>
                                <m:t>&amp;</m:t>
                              </m:r>
                              <m:r>
                                <a:rPr lang="en-US" sz="1800" b="1" i="1" kern="1200">
                                  <a:solidFill>
                                    <a:schemeClr val="lt1"/>
                                  </a:solidFill>
                                  <a:effectLst/>
                                  <a:latin typeface="Cambria Math" panose="02040503050406030204" pitchFamily="18" charset="0"/>
                                  <a:ea typeface="+mn-ea"/>
                                  <a:cs typeface="+mn-cs"/>
                                </a:rPr>
                                <m:t>𝐅𝐢𝐧𝐞𝐓𝐮𝐧𝐢𝐧𝐠</m:t>
                              </m:r>
                            </m:oMath>
                          </a14:m>
                          <a:endParaRPr lang="ar-SY" dirty="0"/>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r>
                  <a:tr h="910042">
                    <a:tc>
                      <a:txBody>
                        <a:bodyPr/>
                        <a:lstStyle/>
                        <a:p>
                          <a:pPr algn="ctr" rtl="1"/>
                          <a:r>
                            <a:rPr lang="ar-SY" sz="1800" b="1" kern="1200" dirty="0" smtClean="0">
                              <a:solidFill>
                                <a:schemeClr val="dk1"/>
                              </a:solidFill>
                              <a:effectLst/>
                              <a:latin typeface="+mn-lt"/>
                              <a:ea typeface="+mn-ea"/>
                              <a:cs typeface="+mn-cs"/>
                            </a:rPr>
                            <a:t>النموذج</a:t>
                          </a:r>
                          <a:endParaRPr lang="ar-SY" dirty="0"/>
                        </a:p>
                      </a:txBody>
                      <a:tcPr/>
                    </a:tc>
                    <a:tc>
                      <a:txBody>
                        <a:bodyPr/>
                        <a:lstStyle/>
                        <a:p>
                          <a:pPr algn="ctr" rtl="1"/>
                          <a:r>
                            <a:rPr lang="ar-SY" sz="1800" b="1" kern="1200" dirty="0" smtClean="0">
                              <a:solidFill>
                                <a:schemeClr val="dk1"/>
                              </a:solidFill>
                              <a:effectLst/>
                              <a:latin typeface="+mn-lt"/>
                              <a:ea typeface="+mn-ea"/>
                              <a:cs typeface="+mn-cs"/>
                            </a:rPr>
                            <a:t>مجموعات بيانات الصور</a:t>
                          </a:r>
                          <a:endParaRPr lang="ar-SY" dirty="0"/>
                        </a:p>
                      </a:txBody>
                      <a:tcPr/>
                    </a:tc>
                    <a:tc>
                      <a:txBody>
                        <a:bodyPr/>
                        <a:lstStyle/>
                        <a:p>
                          <a:pPr algn="ctr" rtl="1"/>
                          <a:r>
                            <a:rPr lang="ar-SY" sz="1800" b="1" kern="1200" dirty="0" smtClean="0">
                              <a:solidFill>
                                <a:schemeClr val="dk1"/>
                              </a:solidFill>
                              <a:effectLst/>
                              <a:latin typeface="+mn-lt"/>
                              <a:ea typeface="+mn-ea"/>
                              <a:cs typeface="+mn-cs"/>
                            </a:rPr>
                            <a:t>عدد الدورات (</a:t>
                          </a:r>
                          <a14:m>
                            <m:oMath xmlns:m="http://schemas.openxmlformats.org/officeDocument/2006/math">
                              <m:r>
                                <a:rPr lang="en-US" sz="1800" b="1" i="1" kern="1200">
                                  <a:solidFill>
                                    <a:schemeClr val="dk1"/>
                                  </a:solidFill>
                                  <a:effectLst/>
                                  <a:latin typeface="Cambria Math" panose="02040503050406030204" pitchFamily="18" charset="0"/>
                                  <a:ea typeface="+mn-ea"/>
                                  <a:cs typeface="+mn-cs"/>
                                </a:rPr>
                                <m:t>𝒆𝒑𝒐𝒄𝒉𝒔</m:t>
                              </m:r>
                            </m:oMath>
                          </a14:m>
                          <a:r>
                            <a:rPr lang="ar-SY" sz="1800" b="1" kern="1200" dirty="0">
                              <a:solidFill>
                                <a:schemeClr val="dk1"/>
                              </a:solidFill>
                              <a:effectLst/>
                              <a:latin typeface="+mn-lt"/>
                              <a:ea typeface="+mn-ea"/>
                              <a:cs typeface="+mn-cs"/>
                            </a:rPr>
                            <a:t>)</a:t>
                          </a:r>
                          <a:endParaRPr lang="ar-SY" dirty="0"/>
                        </a:p>
                      </a:txBody>
                      <a:tcPr/>
                    </a:tc>
                    <a:tc>
                      <a:txBody>
                        <a:bodyPr/>
                        <a:lstStyle/>
                        <a:p>
                          <a:pPr algn="ctr" rtl="1"/>
                          <a:r>
                            <a:rPr lang="ar-SY" sz="1800" b="1" kern="1200" dirty="0" smtClean="0">
                              <a:solidFill>
                                <a:schemeClr val="dk1"/>
                              </a:solidFill>
                              <a:effectLst/>
                              <a:latin typeface="+mn-lt"/>
                              <a:ea typeface="+mn-ea"/>
                              <a:cs typeface="+mn-cs"/>
                            </a:rPr>
                            <a:t>الدقة على مجموعات التدريب</a:t>
                          </a:r>
                          <a:endParaRPr lang="ar-SY" dirty="0"/>
                        </a:p>
                      </a:txBody>
                      <a:tcPr/>
                    </a:tc>
                    <a:tc>
                      <a:txBody>
                        <a:bodyPr/>
                        <a:lstStyle/>
                        <a:p>
                          <a:pPr algn="ctr" rtl="1"/>
                          <a:r>
                            <a:rPr lang="ar-SY" sz="1800" b="1" kern="1200" dirty="0" smtClean="0">
                              <a:solidFill>
                                <a:schemeClr val="dk1"/>
                              </a:solidFill>
                              <a:effectLst/>
                              <a:latin typeface="+mn-lt"/>
                              <a:ea typeface="+mn-ea"/>
                              <a:cs typeface="+mn-cs"/>
                            </a:rPr>
                            <a:t>الضياع على مجموعات التدريب</a:t>
                          </a:r>
                          <a:endParaRPr lang="ar-SY" dirty="0"/>
                        </a:p>
                      </a:txBody>
                      <a:tcPr/>
                    </a:tc>
                    <a:tc>
                      <a:txBody>
                        <a:bodyPr/>
                        <a:lstStyle/>
                        <a:p>
                          <a:pPr algn="ctr" rtl="1"/>
                          <a:r>
                            <a:rPr lang="ar-SY" sz="1800" b="1" kern="1200" dirty="0" smtClean="0">
                              <a:solidFill>
                                <a:schemeClr val="dk1"/>
                              </a:solidFill>
                              <a:effectLst/>
                              <a:latin typeface="+mn-lt"/>
                              <a:ea typeface="+mn-ea"/>
                              <a:cs typeface="+mn-cs"/>
                            </a:rPr>
                            <a:t>الدقة على </a:t>
                          </a:r>
                          <a:r>
                            <a:rPr lang="ar-SY" sz="1800" b="1" kern="1200" dirty="0" smtClean="0">
                              <a:solidFill>
                                <a:schemeClr val="dk1"/>
                              </a:solidFill>
                              <a:effectLst/>
                              <a:latin typeface="+mn-lt"/>
                              <a:ea typeface="+mn-ea"/>
                              <a:cs typeface="+mn-cs"/>
                            </a:rPr>
                            <a:t>مجموعات الاختبار</a:t>
                          </a:r>
                          <a:endParaRPr lang="ar-SY" dirty="0"/>
                        </a:p>
                      </a:txBody>
                      <a:tcPr/>
                    </a:tc>
                    <a:tc>
                      <a:txBody>
                        <a:bodyPr/>
                        <a:lstStyle/>
                        <a:p>
                          <a:pPr algn="ctr" rtl="1"/>
                          <a:r>
                            <a:rPr lang="ar-SY" sz="1800" b="1" kern="1200" dirty="0" smtClean="0">
                              <a:solidFill>
                                <a:schemeClr val="dk1"/>
                              </a:solidFill>
                              <a:effectLst/>
                              <a:latin typeface="+mn-lt"/>
                              <a:ea typeface="+mn-ea"/>
                              <a:cs typeface="+mn-cs"/>
                            </a:rPr>
                            <a:t>الضياع على مجموعات الاختبار</a:t>
                          </a:r>
                          <a:endParaRPr lang="ar-SY" dirty="0"/>
                        </a:p>
                      </a:txBody>
                      <a:tcPr/>
                    </a:tc>
                  </a:tr>
                  <a:tr h="541222">
                    <a:tc rowSpan="2">
                      <a:txBody>
                        <a:bodyPr/>
                        <a:lstStyle/>
                        <a:p>
                          <a:pPr algn="ctr" rtl="1"/>
                          <a:r>
                            <a:rPr lang="ar-SY" sz="1800" b="1" kern="1200" dirty="0" smtClean="0">
                              <a:solidFill>
                                <a:schemeClr val="dk1"/>
                              </a:solidFill>
                              <a:effectLst/>
                              <a:latin typeface="+mn-lt"/>
                              <a:ea typeface="+mn-ea"/>
                              <a:cs typeface="+mn-cs"/>
                            </a:rPr>
                            <a:t>الابتدائي</a:t>
                          </a:r>
                          <a:endParaRPr lang="ar-SY" dirty="0"/>
                        </a:p>
                      </a:txBody>
                      <a:tcPr/>
                    </a:tc>
                    <a:tc>
                      <a:txBody>
                        <a:bodyPr/>
                        <a:lstStyle/>
                        <a:p>
                          <a:pPr marL="0" marR="0" indent="0" algn="ctr" defTabSz="457200" rtl="1" eaLnBrk="1" fontAlgn="auto" latinLnBrk="0" hangingPunct="1">
                            <a:lnSpc>
                              <a:spcPct val="106000"/>
                            </a:lnSpc>
                            <a:spcBef>
                              <a:spcPts val="0"/>
                            </a:spcBef>
                            <a:spcAft>
                              <a:spcPts val="0"/>
                            </a:spcAft>
                            <a:buClrTx/>
                            <a:buSzTx/>
                            <a:buFontTx/>
                            <a:buNone/>
                            <a:tabLst/>
                            <a:defRPr/>
                          </a:pPr>
                          <a:r>
                            <a:rPr lang="ar-SY" sz="1400" b="1" dirty="0" smtClean="0">
                              <a:effectLst/>
                              <a:latin typeface="Calibri" panose="020F0502020204030204" pitchFamily="34" charset="0"/>
                              <a:ea typeface="Calibri" panose="020F0502020204030204" pitchFamily="34" charset="0"/>
                              <a:cs typeface="+mn-cs"/>
                            </a:rPr>
                            <a:t>100 صورة للتدريب لكل نموذج</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𝟓</m:t>
                                </m:r>
                                <m:r>
                                  <a:rPr lang="en-US" sz="1800" b="1" i="1" kern="1200" smtClean="0">
                                    <a:solidFill>
                                      <a:schemeClr val="dk1"/>
                                    </a:solidFill>
                                    <a:effectLst/>
                                    <a:latin typeface="Cambria Math" panose="02040503050406030204" pitchFamily="18" charset="0"/>
                                    <a:ea typeface="+mn-ea"/>
                                    <a:cs typeface="+mn-cs"/>
                                  </a:rPr>
                                  <m:t> </m:t>
                                </m:r>
                                <m:r>
                                  <a:rPr lang="en-US" sz="1800" b="1" i="1" kern="1200" smtClean="0">
                                    <a:solidFill>
                                      <a:schemeClr val="dk1"/>
                                    </a:solidFill>
                                    <a:effectLst/>
                                    <a:latin typeface="Cambria Math" panose="02040503050406030204" pitchFamily="18" charset="0"/>
                                    <a:ea typeface="+mn-ea"/>
                                    <a:cs typeface="+mn-cs"/>
                                  </a:rPr>
                                  <m:t>𝒆𝒑𝒐𝒄𝒉𝒔</m:t>
                                </m:r>
                              </m:oMath>
                            </m:oMathPara>
                          </a14:m>
                          <a:endParaRPr lang="ar-SY"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m:t>
                                </m:r>
                              </m:oMath>
                            </m:oMathPara>
                          </a14:m>
                          <a:endParaRPr lang="ar-SY"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m:t>
                                </m:r>
                              </m:oMath>
                            </m:oMathPara>
                          </a14:m>
                          <a:endParaRPr lang="ar-SY"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𝟑𝟐𝟗𝟕</m:t>
                                </m:r>
                              </m:oMath>
                            </m:oMathPara>
                          </a14:m>
                          <a:endParaRPr lang="ar-SY"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𝟕𝟐𝟏𝟖</m:t>
                                </m:r>
                              </m:oMath>
                            </m:oMathPara>
                          </a14:m>
                          <a:endParaRPr lang="ar-SY" dirty="0"/>
                        </a:p>
                      </a:txBody>
                      <a:tcPr/>
                    </a:tc>
                  </a:tr>
                  <a:tr h="515691">
                    <a:tc vMerge="1">
                      <a:txBody>
                        <a:bodyPr/>
                        <a:lstStyle/>
                        <a:p>
                          <a:pPr rtl="1"/>
                          <a:endParaRPr lang="ar-SY"/>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sz="1400" b="1" kern="1200" dirty="0" smtClean="0">
                              <a:solidFill>
                                <a:schemeClr val="dk1"/>
                              </a:solidFill>
                              <a:effectLst/>
                              <a:latin typeface="+mn-lt"/>
                              <a:ea typeface="+mn-ea"/>
                              <a:cs typeface="+mn-cs"/>
                            </a:rPr>
                            <a:t>250 صورة اختبار لكل نموذج</a:t>
                          </a:r>
                          <a:endParaRPr lang="ar-SY" sz="1400" b="1" dirty="0" smtClean="0"/>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r>
                  <a:tr h="515691">
                    <a:tc rowSpan="2">
                      <a:txBody>
                        <a:bodyPr/>
                        <a:lstStyle/>
                        <a:p>
                          <a:pPr algn="ctr" rtl="1"/>
                          <a:r>
                            <a:rPr lang="ar-SY" b="1" dirty="0" smtClean="0"/>
                            <a:t>الأول</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sz="1400" b="1" dirty="0" smtClean="0">
                              <a:effectLst/>
                              <a:latin typeface="Calibri" panose="020F0502020204030204" pitchFamily="34" charset="0"/>
                              <a:ea typeface="Calibri" panose="020F0502020204030204" pitchFamily="34" charset="0"/>
                              <a:cs typeface="+mn-cs"/>
                            </a:rPr>
                            <a:t>10 صور للتدريب لكل نموذج</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𝟓</m:t>
                                </m:r>
                                <m:r>
                                  <a:rPr lang="en-US" sz="1800" b="1" i="1" kern="1200" smtClean="0">
                                    <a:solidFill>
                                      <a:schemeClr val="dk1"/>
                                    </a:solidFill>
                                    <a:effectLst/>
                                    <a:latin typeface="Cambria Math" panose="02040503050406030204" pitchFamily="18" charset="0"/>
                                    <a:ea typeface="+mn-ea"/>
                                    <a:cs typeface="+mn-cs"/>
                                  </a:rPr>
                                  <m:t> </m:t>
                                </m:r>
                                <m:r>
                                  <a:rPr lang="en-US" sz="1800" b="1" i="1" kern="1200" smtClean="0">
                                    <a:solidFill>
                                      <a:schemeClr val="dk1"/>
                                    </a:solidFill>
                                    <a:effectLst/>
                                    <a:latin typeface="Cambria Math" panose="02040503050406030204" pitchFamily="18" charset="0"/>
                                    <a:ea typeface="+mn-ea"/>
                                    <a:cs typeface="+mn-cs"/>
                                  </a:rPr>
                                  <m:t>𝒆𝒑𝒐𝒄𝒉𝒔</m:t>
                                </m:r>
                              </m:oMath>
                            </m:oMathPara>
                          </a14:m>
                          <a:endParaRPr lang="ar-SY"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m:t>
                                </m:r>
                              </m:oMath>
                            </m:oMathPara>
                          </a14:m>
                          <a:endParaRPr lang="ar-SY"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m:t>
                                </m:r>
                              </m:oMath>
                            </m:oMathPara>
                          </a14:m>
                          <a:endParaRPr lang="ar-SY"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𝟏𝟖𝟑𝟒</m:t>
                                </m:r>
                              </m:oMath>
                            </m:oMathPara>
                          </a14:m>
                          <a:endParaRPr lang="ar-SY"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𝟗𝟓𝟗𝟐</m:t>
                                </m:r>
                              </m:oMath>
                            </m:oMathPara>
                          </a14:m>
                          <a:endParaRPr lang="ar-SY" dirty="0"/>
                        </a:p>
                      </a:txBody>
                      <a:tcPr/>
                    </a:tc>
                  </a:tr>
                  <a:tr h="515691">
                    <a:tc vMerge="1">
                      <a:txBody>
                        <a:bodyPr/>
                        <a:lstStyle/>
                        <a:p>
                          <a:pPr rtl="1"/>
                          <a:endParaRPr lang="ar-SY"/>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sz="1400" b="1" kern="1200" dirty="0" smtClean="0">
                              <a:solidFill>
                                <a:schemeClr val="dk1"/>
                              </a:solidFill>
                              <a:effectLst/>
                              <a:latin typeface="+mn-lt"/>
                              <a:ea typeface="+mn-ea"/>
                              <a:cs typeface="+mn-cs"/>
                            </a:rPr>
                            <a:t>250 صورة اختبار لكل نموذج</a:t>
                          </a:r>
                          <a:endParaRPr lang="ar-SY" sz="1400" b="1" dirty="0" smtClean="0"/>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r>
                  <a:tr h="515691">
                    <a:tc rowSpan="2">
                      <a:txBody>
                        <a:bodyPr/>
                        <a:lstStyle/>
                        <a:p>
                          <a:pPr algn="ctr" rtl="1"/>
                          <a:r>
                            <a:rPr lang="ar-SY" b="1" dirty="0" smtClean="0"/>
                            <a:t>الثاني</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sz="1400" b="1" dirty="0" smtClean="0">
                              <a:effectLst/>
                              <a:latin typeface="Calibri" panose="020F0502020204030204" pitchFamily="34" charset="0"/>
                              <a:ea typeface="Calibri" panose="020F0502020204030204" pitchFamily="34" charset="0"/>
                              <a:cs typeface="+mn-cs"/>
                            </a:rPr>
                            <a:t>100 صورة للتدريب لكل نموذج</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𝟓</m:t>
                                </m:r>
                                <m:r>
                                  <a:rPr lang="en-US" sz="1800" b="1" i="1" kern="1200" smtClean="0">
                                    <a:solidFill>
                                      <a:schemeClr val="dk1"/>
                                    </a:solidFill>
                                    <a:effectLst/>
                                    <a:latin typeface="Cambria Math" panose="02040503050406030204" pitchFamily="18" charset="0"/>
                                    <a:ea typeface="+mn-ea"/>
                                    <a:cs typeface="+mn-cs"/>
                                  </a:rPr>
                                  <m:t> </m:t>
                                </m:r>
                                <m:r>
                                  <a:rPr lang="en-US" sz="1800" b="1" i="1" kern="1200" smtClean="0">
                                    <a:solidFill>
                                      <a:schemeClr val="dk1"/>
                                    </a:solidFill>
                                    <a:effectLst/>
                                    <a:latin typeface="Cambria Math" panose="02040503050406030204" pitchFamily="18" charset="0"/>
                                    <a:ea typeface="+mn-ea"/>
                                    <a:cs typeface="+mn-cs"/>
                                  </a:rPr>
                                  <m:t>𝒆𝒑𝒐𝒄𝒉𝒔</m:t>
                                </m:r>
                              </m:oMath>
                            </m:oMathPara>
                          </a14:m>
                          <a:endParaRPr lang="ar-SY"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m:t>
                                </m:r>
                              </m:oMath>
                            </m:oMathPara>
                          </a14:m>
                          <a:endParaRPr lang="ar-SY" b="1"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m:t>
                                </m:r>
                              </m:oMath>
                            </m:oMathPara>
                          </a14:m>
                          <a:endParaRPr lang="ar-SY"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𝟑𝟎</m:t>
                                </m:r>
                              </m:oMath>
                            </m:oMathPara>
                          </a14:m>
                          <a:endParaRPr lang="ar-SY"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𝟕𝟕𝟎𝟑</m:t>
                                </m:r>
                              </m:oMath>
                            </m:oMathPara>
                          </a14:m>
                          <a:endParaRPr lang="ar-SY" dirty="0"/>
                        </a:p>
                      </a:txBody>
                      <a:tcPr/>
                    </a:tc>
                  </a:tr>
                  <a:tr h="515691">
                    <a:tc vMerge="1">
                      <a:txBody>
                        <a:bodyPr/>
                        <a:lstStyle/>
                        <a:p>
                          <a:pPr rtl="1"/>
                          <a:endParaRPr lang="ar-SY"/>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sz="1400" b="1" kern="1200" dirty="0" smtClean="0">
                              <a:solidFill>
                                <a:schemeClr val="dk1"/>
                              </a:solidFill>
                              <a:effectLst/>
                              <a:latin typeface="+mn-lt"/>
                              <a:ea typeface="+mn-ea"/>
                              <a:cs typeface="+mn-cs"/>
                            </a:rPr>
                            <a:t>250 صورة اختبار لكل نموذج</a:t>
                          </a:r>
                          <a:endParaRPr lang="ar-SY" sz="1400" b="1" dirty="0" smtClean="0"/>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r>
                  <a:tr h="515691">
                    <a:tc rowSpan="2">
                      <a:txBody>
                        <a:bodyPr/>
                        <a:lstStyle/>
                        <a:p>
                          <a:pPr algn="ctr" rtl="1"/>
                          <a:r>
                            <a:rPr lang="ar-SY" b="1" dirty="0" smtClean="0"/>
                            <a:t>الثالث</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sz="1400" b="1" dirty="0" smtClean="0">
                              <a:effectLst/>
                              <a:latin typeface="Calibri" panose="020F0502020204030204" pitchFamily="34" charset="0"/>
                              <a:ea typeface="Calibri" panose="020F0502020204030204" pitchFamily="34" charset="0"/>
                              <a:cs typeface="+mn-cs"/>
                            </a:rPr>
                            <a:t>100 صورة للتدريب لكل نموذج</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𝟏𝟓</m:t>
                                </m:r>
                                <m:r>
                                  <a:rPr lang="en-US" sz="1800" b="1" i="1" kern="1200" smtClean="0">
                                    <a:solidFill>
                                      <a:schemeClr val="dk1"/>
                                    </a:solidFill>
                                    <a:effectLst/>
                                    <a:latin typeface="Cambria Math" panose="02040503050406030204" pitchFamily="18" charset="0"/>
                                    <a:ea typeface="+mn-ea"/>
                                    <a:cs typeface="+mn-cs"/>
                                  </a:rPr>
                                  <m:t> </m:t>
                                </m:r>
                                <m:r>
                                  <a:rPr lang="en-US" sz="1800" b="1" i="1" kern="1200" smtClean="0">
                                    <a:solidFill>
                                      <a:schemeClr val="dk1"/>
                                    </a:solidFill>
                                    <a:effectLst/>
                                    <a:latin typeface="Cambria Math" panose="02040503050406030204" pitchFamily="18" charset="0"/>
                                    <a:ea typeface="+mn-ea"/>
                                    <a:cs typeface="+mn-cs"/>
                                  </a:rPr>
                                  <m:t>𝒆𝒑𝒐𝒄𝒉𝒔</m:t>
                                </m:r>
                              </m:oMath>
                            </m:oMathPara>
                          </a14:m>
                          <a:endParaRPr lang="ar-SY"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m:t>
                                </m:r>
                              </m:oMath>
                            </m:oMathPara>
                          </a14:m>
                          <a:endParaRPr lang="ar-SY"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m:t>
                                </m:r>
                              </m:oMath>
                            </m:oMathPara>
                          </a14:m>
                          <a:endParaRPr lang="ar-SY"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𝟑𝟕𝟖𝟑</m:t>
                                </m:r>
                              </m:oMath>
                            </m:oMathPara>
                          </a14:m>
                          <a:endParaRPr lang="ar-SY" dirty="0"/>
                        </a:p>
                      </a:txBody>
                      <a:tcPr/>
                    </a:tc>
                    <a:tc rowSpan="2">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𝟏</m:t>
                                </m:r>
                                <m:r>
                                  <a:rPr lang="en-US" sz="1800" b="1" kern="1200">
                                    <a:solidFill>
                                      <a:schemeClr val="dk1"/>
                                    </a:solidFill>
                                    <a:effectLst/>
                                    <a:latin typeface="Cambria Math" panose="02040503050406030204" pitchFamily="18" charset="0"/>
                                    <a:ea typeface="+mn-ea"/>
                                    <a:cs typeface="+mn-cs"/>
                                  </a:rPr>
                                  <m:t>.</m:t>
                                </m:r>
                                <m:r>
                                  <a:rPr lang="en-US" sz="1800" b="1" i="1" kern="1200">
                                    <a:solidFill>
                                      <a:schemeClr val="dk1"/>
                                    </a:solidFill>
                                    <a:effectLst/>
                                    <a:latin typeface="Cambria Math" panose="02040503050406030204" pitchFamily="18" charset="0"/>
                                    <a:ea typeface="+mn-ea"/>
                                    <a:cs typeface="+mn-cs"/>
                                  </a:rPr>
                                  <m:t>𝟔𝟎𝟕𝟏</m:t>
                                </m:r>
                              </m:oMath>
                            </m:oMathPara>
                          </a14:m>
                          <a:endParaRPr lang="ar-SY" dirty="0"/>
                        </a:p>
                      </a:txBody>
                      <a:tcPr/>
                    </a:tc>
                  </a:tr>
                  <a:tr h="515691">
                    <a:tc vMerge="1">
                      <a:txBody>
                        <a:bodyPr/>
                        <a:lstStyle/>
                        <a:p>
                          <a:pPr rtl="1"/>
                          <a:endParaRPr lang="ar-SY"/>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sz="1400" b="1" kern="1200" dirty="0" smtClean="0">
                              <a:solidFill>
                                <a:schemeClr val="dk1"/>
                              </a:solidFill>
                              <a:effectLst/>
                              <a:latin typeface="+mn-lt"/>
                              <a:ea typeface="+mn-ea"/>
                              <a:cs typeface="+mn-cs"/>
                            </a:rPr>
                            <a:t>250 صورة اختبار لكل نموذج</a:t>
                          </a:r>
                          <a:endParaRPr lang="ar-SY" sz="1400" b="1" dirty="0" smtClean="0"/>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r>
                  <a:tr h="364016">
                    <a:tc gridSpan="7">
                      <a:txBody>
                        <a:bodyPr/>
                        <a:lstStyle/>
                        <a:p>
                          <a:pPr algn="ctr" rtl="1"/>
                          <a:r>
                            <a:rPr lang="ar-SY" sz="1800" b="1" kern="1200" dirty="0" smtClean="0">
                              <a:solidFill>
                                <a:schemeClr val="tx1"/>
                              </a:solidFill>
                              <a:effectLst/>
                              <a:latin typeface="+mn-lt"/>
                              <a:ea typeface="+mn-ea"/>
                              <a:cs typeface="+mn-cs"/>
                            </a:rPr>
                            <a:t>الملف الخامس: </a:t>
                          </a:r>
                          <a14:m>
                            <m:oMath xmlns:m="http://schemas.openxmlformats.org/officeDocument/2006/math">
                              <m:r>
                                <a:rPr lang="ar-SY" sz="1800" i="1" kern="1200">
                                  <a:solidFill>
                                    <a:schemeClr val="tx1"/>
                                  </a:solidFill>
                                  <a:effectLst/>
                                  <a:latin typeface="Cambria Math" panose="02040503050406030204" pitchFamily="18" charset="0"/>
                                  <a:ea typeface="+mn-ea"/>
                                  <a:cs typeface="+mn-cs"/>
                                </a:rPr>
                                <m:t>𝟓</m:t>
                              </m:r>
                              <m:r>
                                <a:rPr lang="ar-SY" sz="1800" kern="1200">
                                  <a:solidFill>
                                    <a:schemeClr val="tx1"/>
                                  </a:solidFill>
                                  <a:effectLst/>
                                  <a:latin typeface="Cambria Math" panose="02040503050406030204" pitchFamily="18" charset="0"/>
                                  <a:ea typeface="+mn-ea"/>
                                  <a:cs typeface="+mn-cs"/>
                                </a:rPr>
                                <m:t>.</m:t>
                              </m:r>
                              <m:r>
                                <a:rPr lang="en-US" sz="1800" b="1" i="1" kern="1200">
                                  <a:solidFill>
                                    <a:schemeClr val="tx1"/>
                                  </a:solidFill>
                                  <a:effectLst/>
                                  <a:latin typeface="Cambria Math" panose="02040503050406030204" pitchFamily="18" charset="0"/>
                                  <a:ea typeface="+mn-ea"/>
                                  <a:cs typeface="+mn-cs"/>
                                </a:rPr>
                                <m:t>𝐅𝐈𝐍𝐀𝐋𝐂𝐍𝐍𝐅𝐄𝐑</m:t>
                              </m:r>
                            </m:oMath>
                          </a14:m>
                          <a:endParaRPr lang="ar-SY" dirty="0">
                            <a:solidFill>
                              <a:schemeClr val="tx1"/>
                            </a:solidFill>
                          </a:endParaRPr>
                        </a:p>
                      </a:txBody>
                      <a:tcPr>
                        <a:solidFill>
                          <a:schemeClr val="accent5"/>
                        </a:solidFill>
                      </a:tcPr>
                    </a:tc>
                    <a:tc hMerge="1">
                      <a:txBody>
                        <a:bodyPr/>
                        <a:lstStyle/>
                        <a:p>
                          <a:pPr marL="0" marR="0" indent="0" algn="ctr" defTabSz="457200" rtl="1" eaLnBrk="1" fontAlgn="auto" latinLnBrk="0" hangingPunct="1">
                            <a:lnSpc>
                              <a:spcPct val="100000"/>
                            </a:lnSpc>
                            <a:spcBef>
                              <a:spcPts val="0"/>
                            </a:spcBef>
                            <a:spcAft>
                              <a:spcPts val="0"/>
                            </a:spcAft>
                            <a:buClrTx/>
                            <a:buSzTx/>
                            <a:buFontTx/>
                            <a:buNone/>
                            <a:tabLst/>
                            <a:defRPr/>
                          </a:pPr>
                          <a:endParaRPr lang="ar-SY" b="1" dirty="0" smtClean="0"/>
                        </a:p>
                      </a:txBody>
                      <a:tcPr/>
                    </a:tc>
                    <a:tc hMerge="1">
                      <a:txBody>
                        <a:bodyPr/>
                        <a:lstStyle/>
                        <a:p>
                          <a:pPr algn="ctr" rtl="0"/>
                          <a:endParaRPr lang="ar-SY" dirty="0"/>
                        </a:p>
                      </a:txBody>
                      <a:tcPr/>
                    </a:tc>
                    <a:tc hMerge="1">
                      <a:txBody>
                        <a:bodyPr/>
                        <a:lstStyle/>
                        <a:p>
                          <a:pPr algn="ctr" rtl="0"/>
                          <a:endParaRPr lang="ar-SY" dirty="0"/>
                        </a:p>
                      </a:txBody>
                      <a:tcPr/>
                    </a:tc>
                    <a:tc hMerge="1">
                      <a:txBody>
                        <a:bodyPr/>
                        <a:lstStyle/>
                        <a:p>
                          <a:pPr algn="ctr" rtl="0"/>
                          <a:endParaRPr lang="ar-SY" dirty="0"/>
                        </a:p>
                      </a:txBody>
                      <a:tcPr/>
                    </a:tc>
                    <a:tc hMerge="1">
                      <a:txBody>
                        <a:bodyPr/>
                        <a:lstStyle/>
                        <a:p>
                          <a:pPr algn="ctr" rtl="0"/>
                          <a:endParaRPr lang="ar-SY" dirty="0"/>
                        </a:p>
                      </a:txBody>
                      <a:tcPr/>
                    </a:tc>
                    <a:tc hMerge="1">
                      <a:txBody>
                        <a:bodyPr/>
                        <a:lstStyle/>
                        <a:p>
                          <a:pPr algn="ctr" rtl="0"/>
                          <a:endParaRPr lang="ar-SY" dirty="0"/>
                        </a:p>
                      </a:txBody>
                      <a:tcPr/>
                    </a:tc>
                  </a:tr>
                  <a:tr h="364016">
                    <a:tc>
                      <a:txBody>
                        <a:bodyPr/>
                        <a:lstStyle/>
                        <a:p>
                          <a:pPr algn="ctr" rtl="1"/>
                          <a:r>
                            <a:rPr lang="ar-SY" b="1" dirty="0" smtClean="0"/>
                            <a:t>النموذج الأخير</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b="1" dirty="0" smtClean="0"/>
                            <a:t>كاملة</a:t>
                          </a:r>
                        </a:p>
                      </a:txBody>
                      <a:tcPr/>
                    </a:tc>
                    <a:tc>
                      <a:txBody>
                        <a:bodyPr/>
                        <a:lstStyle/>
                        <a:p>
                          <a:pPr algn="ctr" rtl="0"/>
                          <a14:m>
                            <m:oMathPara xmlns:m="http://schemas.openxmlformats.org/officeDocument/2006/math">
                              <m:oMathParaPr>
                                <m:jc m:val="centerGroup"/>
                              </m:oMathParaPr>
                              <m:oMath xmlns:m="http://schemas.openxmlformats.org/officeDocument/2006/math">
                                <m:r>
                                  <a:rPr lang="ar-SY" sz="1800" b="1" i="1" kern="1200" smtClean="0">
                                    <a:solidFill>
                                      <a:schemeClr val="dk1"/>
                                    </a:solidFill>
                                    <a:effectLst/>
                                    <a:latin typeface="Cambria Math" panose="02040503050406030204" pitchFamily="18" charset="0"/>
                                    <a:ea typeface="+mn-ea"/>
                                    <a:cs typeface="+mn-cs"/>
                                  </a:rPr>
                                  <m:t>𝟔𝟎</m:t>
                                </m:r>
                                <m:r>
                                  <a:rPr lang="en-US" sz="1800" b="1" i="1" kern="1200" smtClean="0">
                                    <a:solidFill>
                                      <a:schemeClr val="dk1"/>
                                    </a:solidFill>
                                    <a:effectLst/>
                                    <a:latin typeface="Cambria Math" panose="02040503050406030204" pitchFamily="18" charset="0"/>
                                    <a:ea typeface="+mn-ea"/>
                                    <a:cs typeface="+mn-cs"/>
                                  </a:rPr>
                                  <m:t> </m:t>
                                </m:r>
                                <m:r>
                                  <a:rPr lang="en-US" sz="1800" b="1" i="1" kern="1200" smtClean="0">
                                    <a:solidFill>
                                      <a:schemeClr val="dk1"/>
                                    </a:solidFill>
                                    <a:effectLst/>
                                    <a:latin typeface="Cambria Math" panose="02040503050406030204" pitchFamily="18" charset="0"/>
                                    <a:ea typeface="+mn-ea"/>
                                    <a:cs typeface="+mn-cs"/>
                                  </a:rPr>
                                  <m:t>𝒆𝒑𝒐𝒄𝒉𝒔</m:t>
                                </m:r>
                              </m:oMath>
                            </m:oMathPara>
                          </a14:m>
                          <a:endParaRPr lang="ar-SY" b="1" dirty="0"/>
                        </a:p>
                      </a:txBody>
                      <a:tcPr/>
                    </a:tc>
                    <a:tc>
                      <a:txBody>
                        <a:bodyPr/>
                        <a:lstStyle/>
                        <a:p>
                          <a:pPr algn="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smtClean="0">
                                    <a:solidFill>
                                      <a:schemeClr val="dk1"/>
                                    </a:solidFill>
                                    <a:effectLst/>
                                    <a:latin typeface="Cambria Math" panose="02040503050406030204" pitchFamily="18" charset="0"/>
                                    <a:ea typeface="+mn-ea"/>
                                    <a:cs typeface="+mn-cs"/>
                                  </a:rPr>
                                  <m:t>𝟖𝟓𝟐𝟗</m:t>
                                </m:r>
                              </m:oMath>
                            </m:oMathPara>
                          </a14:m>
                          <a:endParaRPr lang="ar-SY" b="1"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smtClean="0">
                                    <a:solidFill>
                                      <a:schemeClr val="dk1"/>
                                    </a:solidFill>
                                    <a:effectLst/>
                                    <a:latin typeface="Cambria Math" panose="02040503050406030204" pitchFamily="18" charset="0"/>
                                    <a:ea typeface="+mn-ea"/>
                                    <a:cs typeface="+mn-cs"/>
                                  </a:rPr>
                                  <m:t>𝟓𝟑𝟐𝟏</m:t>
                                </m:r>
                              </m:oMath>
                            </m:oMathPara>
                          </a14:m>
                          <a:endParaRPr lang="ar-SY" b="1"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1800" b="1" i="1" kern="1200" smtClean="0">
                                    <a:solidFill>
                                      <a:schemeClr val="dk1"/>
                                    </a:solidFill>
                                    <a:effectLst/>
                                    <a:latin typeface="Cambria Math" panose="02040503050406030204" pitchFamily="18" charset="0"/>
                                    <a:ea typeface="+mn-ea"/>
                                    <a:cs typeface="+mn-cs"/>
                                  </a:rPr>
                                  <m:t>𝟎</m:t>
                                </m:r>
                                <m:r>
                                  <a:rPr lang="en-US" sz="1800" b="1" kern="1200">
                                    <a:solidFill>
                                      <a:schemeClr val="dk1"/>
                                    </a:solidFill>
                                    <a:effectLst/>
                                    <a:latin typeface="Cambria Math" panose="02040503050406030204" pitchFamily="18" charset="0"/>
                                    <a:ea typeface="+mn-ea"/>
                                    <a:cs typeface="+mn-cs"/>
                                  </a:rPr>
                                  <m:t>.</m:t>
                                </m:r>
                                <m:r>
                                  <a:rPr lang="en-US" sz="1800" b="1" i="1" kern="1200" smtClean="0">
                                    <a:solidFill>
                                      <a:schemeClr val="dk1"/>
                                    </a:solidFill>
                                    <a:effectLst/>
                                    <a:latin typeface="Cambria Math" panose="02040503050406030204" pitchFamily="18" charset="0"/>
                                    <a:ea typeface="+mn-ea"/>
                                    <a:cs typeface="+mn-cs"/>
                                  </a:rPr>
                                  <m:t>𝟔𝟓𝟕𝟖</m:t>
                                </m:r>
                              </m:oMath>
                            </m:oMathPara>
                          </a14:m>
                          <a:endParaRPr lang="ar-SY" b="1"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𝟎𝟕𝟔𝟖</m:t>
                                </m:r>
                              </m:oMath>
                            </m:oMathPara>
                          </a14:m>
                          <a:endParaRPr lang="ar-SY" b="1" dirty="0"/>
                        </a:p>
                      </a:txBody>
                      <a:tcPr/>
                    </a:tc>
                  </a:tr>
                </a:tbl>
              </a:graphicData>
            </a:graphic>
          </p:graphicFrame>
        </mc:Choice>
        <mc:Fallback>
          <p:graphicFrame>
            <p:nvGraphicFramePr>
              <p:cNvPr id="4" name="جدول 3"/>
              <p:cNvGraphicFramePr>
                <a:graphicFrameLocks noGrp="1"/>
              </p:cNvGraphicFramePr>
              <p:nvPr>
                <p:extLst>
                  <p:ext uri="{D42A27DB-BD31-4B8C-83A1-F6EECF244321}">
                    <p14:modId xmlns:p14="http://schemas.microsoft.com/office/powerpoint/2010/main" val="492918979"/>
                  </p:ext>
                </p:extLst>
              </p:nvPr>
            </p:nvGraphicFramePr>
            <p:xfrm>
              <a:off x="266707" y="419101"/>
              <a:ext cx="9791693" cy="6182614"/>
            </p:xfrm>
            <a:graphic>
              <a:graphicData uri="http://schemas.openxmlformats.org/drawingml/2006/table">
                <a:tbl>
                  <a:tblPr rtl="1" firstRow="1" bandRow="1">
                    <a:tableStyleId>{7DF18680-E054-41AD-8BC1-D1AEF772440D}</a:tableStyleId>
                  </a:tblPr>
                  <a:tblGrid>
                    <a:gridCol w="1398813"/>
                    <a:gridCol w="1398814"/>
                    <a:gridCol w="1398813"/>
                    <a:gridCol w="1398813"/>
                    <a:gridCol w="1398813"/>
                    <a:gridCol w="1398814"/>
                    <a:gridCol w="1398813"/>
                  </a:tblGrid>
                  <a:tr h="365760">
                    <a:tc gridSpan="7">
                      <a:txBody>
                        <a:bodyPr/>
                        <a:lstStyle/>
                        <a:p>
                          <a:endParaRPr lang="ar-SY"/>
                        </a:p>
                      </a:txBody>
                      <a:tcPr>
                        <a:blipFill rotWithShape="0">
                          <a:blip r:embed="rId2"/>
                          <a:stretch>
                            <a:fillRect l="-62" t="-8333" r="-311" b="-1618333"/>
                          </a:stretch>
                        </a:blipFill>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c hMerge="1">
                      <a:txBody>
                        <a:bodyPr/>
                        <a:lstStyle/>
                        <a:p>
                          <a:pPr rtl="1"/>
                          <a:endParaRPr lang="ar-SY"/>
                        </a:p>
                      </a:txBody>
                      <a:tcPr/>
                    </a:tc>
                  </a:tr>
                  <a:tr h="914400">
                    <a:tc>
                      <a:txBody>
                        <a:bodyPr/>
                        <a:lstStyle/>
                        <a:p>
                          <a:pPr algn="ctr" rtl="1"/>
                          <a:r>
                            <a:rPr lang="ar-SY" sz="1800" b="1" kern="1200" dirty="0" smtClean="0">
                              <a:solidFill>
                                <a:schemeClr val="dk1"/>
                              </a:solidFill>
                              <a:effectLst/>
                              <a:latin typeface="+mn-lt"/>
                              <a:ea typeface="+mn-ea"/>
                              <a:cs typeface="+mn-cs"/>
                            </a:rPr>
                            <a:t>النموذج</a:t>
                          </a:r>
                          <a:endParaRPr lang="ar-SY" dirty="0"/>
                        </a:p>
                      </a:txBody>
                      <a:tcPr/>
                    </a:tc>
                    <a:tc>
                      <a:txBody>
                        <a:bodyPr/>
                        <a:lstStyle/>
                        <a:p>
                          <a:pPr algn="ctr" rtl="1"/>
                          <a:r>
                            <a:rPr lang="ar-SY" sz="1800" b="1" kern="1200" dirty="0" smtClean="0">
                              <a:solidFill>
                                <a:schemeClr val="dk1"/>
                              </a:solidFill>
                              <a:effectLst/>
                              <a:latin typeface="+mn-lt"/>
                              <a:ea typeface="+mn-ea"/>
                              <a:cs typeface="+mn-cs"/>
                            </a:rPr>
                            <a:t>مجموعات بيانات الصور</a:t>
                          </a:r>
                          <a:endParaRPr lang="ar-SY" dirty="0"/>
                        </a:p>
                      </a:txBody>
                      <a:tcPr/>
                    </a:tc>
                    <a:tc>
                      <a:txBody>
                        <a:bodyPr/>
                        <a:lstStyle/>
                        <a:p>
                          <a:endParaRPr lang="ar-SY"/>
                        </a:p>
                      </a:txBody>
                      <a:tcPr>
                        <a:blipFill rotWithShape="0">
                          <a:blip r:embed="rId2"/>
                          <a:stretch>
                            <a:fillRect l="-200000" t="-43333" r="-401304" b="-547333"/>
                          </a:stretch>
                        </a:blipFill>
                      </a:tcPr>
                    </a:tc>
                    <a:tc>
                      <a:txBody>
                        <a:bodyPr/>
                        <a:lstStyle/>
                        <a:p>
                          <a:pPr algn="ctr" rtl="1"/>
                          <a:r>
                            <a:rPr lang="ar-SY" sz="1800" b="1" kern="1200" dirty="0" smtClean="0">
                              <a:solidFill>
                                <a:schemeClr val="dk1"/>
                              </a:solidFill>
                              <a:effectLst/>
                              <a:latin typeface="+mn-lt"/>
                              <a:ea typeface="+mn-ea"/>
                              <a:cs typeface="+mn-cs"/>
                            </a:rPr>
                            <a:t>الدقة على مجموعات التدريب</a:t>
                          </a:r>
                          <a:endParaRPr lang="ar-SY" dirty="0"/>
                        </a:p>
                      </a:txBody>
                      <a:tcPr/>
                    </a:tc>
                    <a:tc>
                      <a:txBody>
                        <a:bodyPr/>
                        <a:lstStyle/>
                        <a:p>
                          <a:pPr algn="ctr" rtl="1"/>
                          <a:r>
                            <a:rPr lang="ar-SY" sz="1800" b="1" kern="1200" dirty="0" smtClean="0">
                              <a:solidFill>
                                <a:schemeClr val="dk1"/>
                              </a:solidFill>
                              <a:effectLst/>
                              <a:latin typeface="+mn-lt"/>
                              <a:ea typeface="+mn-ea"/>
                              <a:cs typeface="+mn-cs"/>
                            </a:rPr>
                            <a:t>الضياع على مجموعات التدريب</a:t>
                          </a:r>
                          <a:endParaRPr lang="ar-SY" dirty="0"/>
                        </a:p>
                      </a:txBody>
                      <a:tcPr/>
                    </a:tc>
                    <a:tc>
                      <a:txBody>
                        <a:bodyPr/>
                        <a:lstStyle/>
                        <a:p>
                          <a:pPr algn="ctr" rtl="1"/>
                          <a:r>
                            <a:rPr lang="ar-SY" sz="1800" b="1" kern="1200" dirty="0" smtClean="0">
                              <a:solidFill>
                                <a:schemeClr val="dk1"/>
                              </a:solidFill>
                              <a:effectLst/>
                              <a:latin typeface="+mn-lt"/>
                              <a:ea typeface="+mn-ea"/>
                              <a:cs typeface="+mn-cs"/>
                            </a:rPr>
                            <a:t>الدقة على </a:t>
                          </a:r>
                          <a:r>
                            <a:rPr lang="ar-SY" sz="1800" b="1" kern="1200" dirty="0" smtClean="0">
                              <a:solidFill>
                                <a:schemeClr val="dk1"/>
                              </a:solidFill>
                              <a:effectLst/>
                              <a:latin typeface="+mn-lt"/>
                              <a:ea typeface="+mn-ea"/>
                              <a:cs typeface="+mn-cs"/>
                            </a:rPr>
                            <a:t>مجموعات الاختبار</a:t>
                          </a:r>
                          <a:endParaRPr lang="ar-SY" dirty="0"/>
                        </a:p>
                      </a:txBody>
                      <a:tcPr/>
                    </a:tc>
                    <a:tc>
                      <a:txBody>
                        <a:bodyPr/>
                        <a:lstStyle/>
                        <a:p>
                          <a:pPr algn="ctr" rtl="1"/>
                          <a:r>
                            <a:rPr lang="ar-SY" sz="1800" b="1" kern="1200" dirty="0" smtClean="0">
                              <a:solidFill>
                                <a:schemeClr val="dk1"/>
                              </a:solidFill>
                              <a:effectLst/>
                              <a:latin typeface="+mn-lt"/>
                              <a:ea typeface="+mn-ea"/>
                              <a:cs typeface="+mn-cs"/>
                            </a:rPr>
                            <a:t>الضياع على مجموعات الاختبار</a:t>
                          </a:r>
                          <a:endParaRPr lang="ar-SY" dirty="0"/>
                        </a:p>
                      </a:txBody>
                      <a:tcPr/>
                    </a:tc>
                  </a:tr>
                  <a:tr h="543814">
                    <a:tc rowSpan="2">
                      <a:txBody>
                        <a:bodyPr/>
                        <a:lstStyle/>
                        <a:p>
                          <a:pPr algn="ctr" rtl="1"/>
                          <a:r>
                            <a:rPr lang="ar-SY" sz="1800" b="1" kern="1200" dirty="0" smtClean="0">
                              <a:solidFill>
                                <a:schemeClr val="dk1"/>
                              </a:solidFill>
                              <a:effectLst/>
                              <a:latin typeface="+mn-lt"/>
                              <a:ea typeface="+mn-ea"/>
                              <a:cs typeface="+mn-cs"/>
                            </a:rPr>
                            <a:t>الابتدائي</a:t>
                          </a:r>
                          <a:endParaRPr lang="ar-SY" dirty="0"/>
                        </a:p>
                      </a:txBody>
                      <a:tcPr/>
                    </a:tc>
                    <a:tc>
                      <a:txBody>
                        <a:bodyPr/>
                        <a:lstStyle/>
                        <a:p>
                          <a:pPr marL="0" marR="0" indent="0" algn="ctr" defTabSz="457200" rtl="1" eaLnBrk="1" fontAlgn="auto" latinLnBrk="0" hangingPunct="1">
                            <a:lnSpc>
                              <a:spcPct val="106000"/>
                            </a:lnSpc>
                            <a:spcBef>
                              <a:spcPts val="0"/>
                            </a:spcBef>
                            <a:spcAft>
                              <a:spcPts val="0"/>
                            </a:spcAft>
                            <a:buClrTx/>
                            <a:buSzTx/>
                            <a:buFontTx/>
                            <a:buNone/>
                            <a:tabLst/>
                            <a:defRPr/>
                          </a:pPr>
                          <a:r>
                            <a:rPr lang="ar-SY" sz="1400" b="1" dirty="0" smtClean="0">
                              <a:effectLst/>
                              <a:latin typeface="Calibri" panose="020F0502020204030204" pitchFamily="34" charset="0"/>
                              <a:ea typeface="Calibri" panose="020F0502020204030204" pitchFamily="34" charset="0"/>
                              <a:cs typeface="+mn-cs"/>
                            </a:rPr>
                            <a:t>100 صورة للتدريب لكل نموذج</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txBody>
                      <a:tcPr/>
                    </a:tc>
                    <a:tc rowSpan="2">
                      <a:txBody>
                        <a:bodyPr/>
                        <a:lstStyle/>
                        <a:p>
                          <a:endParaRPr lang="ar-SY"/>
                        </a:p>
                      </a:txBody>
                      <a:tcPr>
                        <a:blipFill rotWithShape="0">
                          <a:blip r:embed="rId2"/>
                          <a:stretch>
                            <a:fillRect l="-200000" t="-122857" r="-401304" b="-369143"/>
                          </a:stretch>
                        </a:blipFill>
                      </a:tcPr>
                    </a:tc>
                    <a:tc rowSpan="2">
                      <a:txBody>
                        <a:bodyPr/>
                        <a:lstStyle/>
                        <a:p>
                          <a:endParaRPr lang="ar-SY"/>
                        </a:p>
                      </a:txBody>
                      <a:tcPr>
                        <a:blipFill rotWithShape="0">
                          <a:blip r:embed="rId2"/>
                          <a:stretch>
                            <a:fillRect l="-301310" t="-122857" r="-303057" b="-369143"/>
                          </a:stretch>
                        </a:blipFill>
                      </a:tcPr>
                    </a:tc>
                    <a:tc rowSpan="2">
                      <a:txBody>
                        <a:bodyPr/>
                        <a:lstStyle/>
                        <a:p>
                          <a:endParaRPr lang="ar-SY"/>
                        </a:p>
                      </a:txBody>
                      <a:tcPr>
                        <a:blipFill rotWithShape="0">
                          <a:blip r:embed="rId2"/>
                          <a:stretch>
                            <a:fillRect l="-399565" t="-122857" r="-201739" b="-369143"/>
                          </a:stretch>
                        </a:blipFill>
                      </a:tcPr>
                    </a:tc>
                    <a:tc rowSpan="2">
                      <a:txBody>
                        <a:bodyPr/>
                        <a:lstStyle/>
                        <a:p>
                          <a:endParaRPr lang="ar-SY"/>
                        </a:p>
                      </a:txBody>
                      <a:tcPr>
                        <a:blipFill rotWithShape="0">
                          <a:blip r:embed="rId2"/>
                          <a:stretch>
                            <a:fillRect l="-501747" t="-122857" r="-102620" b="-369143"/>
                          </a:stretch>
                        </a:blipFill>
                      </a:tcPr>
                    </a:tc>
                    <a:tc rowSpan="2">
                      <a:txBody>
                        <a:bodyPr/>
                        <a:lstStyle/>
                        <a:p>
                          <a:endParaRPr lang="ar-SY"/>
                        </a:p>
                      </a:txBody>
                      <a:tcPr>
                        <a:blipFill rotWithShape="0">
                          <a:blip r:embed="rId2"/>
                          <a:stretch>
                            <a:fillRect l="-599130" t="-122857" r="-2174" b="-369143"/>
                          </a:stretch>
                        </a:blipFill>
                      </a:tcPr>
                    </a:tc>
                  </a:tr>
                  <a:tr h="518160">
                    <a:tc vMerge="1">
                      <a:txBody>
                        <a:bodyPr/>
                        <a:lstStyle/>
                        <a:p>
                          <a:pPr rtl="1"/>
                          <a:endParaRPr lang="ar-SY"/>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sz="1400" b="1" kern="1200" dirty="0" smtClean="0">
                              <a:solidFill>
                                <a:schemeClr val="dk1"/>
                              </a:solidFill>
                              <a:effectLst/>
                              <a:latin typeface="+mn-lt"/>
                              <a:ea typeface="+mn-ea"/>
                              <a:cs typeface="+mn-cs"/>
                            </a:rPr>
                            <a:t>250 صورة اختبار لكل نموذج</a:t>
                          </a:r>
                          <a:endParaRPr lang="ar-SY" sz="1400" b="1" dirty="0" smtClean="0"/>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r>
                  <a:tr h="518160">
                    <a:tc rowSpan="2">
                      <a:txBody>
                        <a:bodyPr/>
                        <a:lstStyle/>
                        <a:p>
                          <a:pPr algn="ctr" rtl="1"/>
                          <a:r>
                            <a:rPr lang="ar-SY" b="1" dirty="0" smtClean="0"/>
                            <a:t>الأول</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sz="1400" b="1" dirty="0" smtClean="0">
                              <a:effectLst/>
                              <a:latin typeface="Calibri" panose="020F0502020204030204" pitchFamily="34" charset="0"/>
                              <a:ea typeface="Calibri" panose="020F0502020204030204" pitchFamily="34" charset="0"/>
                              <a:cs typeface="+mn-cs"/>
                            </a:rPr>
                            <a:t>10 صور للتدريب لكل نموذج</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txBody>
                      <a:tcPr/>
                    </a:tc>
                    <a:tc rowSpan="2">
                      <a:txBody>
                        <a:bodyPr/>
                        <a:lstStyle/>
                        <a:p>
                          <a:endParaRPr lang="ar-SY"/>
                        </a:p>
                      </a:txBody>
                      <a:tcPr>
                        <a:blipFill rotWithShape="0">
                          <a:blip r:embed="rId2"/>
                          <a:stretch>
                            <a:fillRect l="-200000" t="-229412" r="-401304" b="-280000"/>
                          </a:stretch>
                        </a:blipFill>
                      </a:tcPr>
                    </a:tc>
                    <a:tc rowSpan="2">
                      <a:txBody>
                        <a:bodyPr/>
                        <a:lstStyle/>
                        <a:p>
                          <a:endParaRPr lang="ar-SY"/>
                        </a:p>
                      </a:txBody>
                      <a:tcPr>
                        <a:blipFill rotWithShape="0">
                          <a:blip r:embed="rId2"/>
                          <a:stretch>
                            <a:fillRect l="-301310" t="-229412" r="-303057" b="-280000"/>
                          </a:stretch>
                        </a:blipFill>
                      </a:tcPr>
                    </a:tc>
                    <a:tc rowSpan="2">
                      <a:txBody>
                        <a:bodyPr/>
                        <a:lstStyle/>
                        <a:p>
                          <a:endParaRPr lang="ar-SY"/>
                        </a:p>
                      </a:txBody>
                      <a:tcPr>
                        <a:blipFill rotWithShape="0">
                          <a:blip r:embed="rId2"/>
                          <a:stretch>
                            <a:fillRect l="-399565" t="-229412" r="-201739" b="-280000"/>
                          </a:stretch>
                        </a:blipFill>
                      </a:tcPr>
                    </a:tc>
                    <a:tc rowSpan="2">
                      <a:txBody>
                        <a:bodyPr/>
                        <a:lstStyle/>
                        <a:p>
                          <a:endParaRPr lang="ar-SY"/>
                        </a:p>
                      </a:txBody>
                      <a:tcPr>
                        <a:blipFill rotWithShape="0">
                          <a:blip r:embed="rId2"/>
                          <a:stretch>
                            <a:fillRect l="-501747" t="-229412" r="-102620" b="-280000"/>
                          </a:stretch>
                        </a:blipFill>
                      </a:tcPr>
                    </a:tc>
                    <a:tc rowSpan="2">
                      <a:txBody>
                        <a:bodyPr/>
                        <a:lstStyle/>
                        <a:p>
                          <a:endParaRPr lang="ar-SY"/>
                        </a:p>
                      </a:txBody>
                      <a:tcPr>
                        <a:blipFill rotWithShape="0">
                          <a:blip r:embed="rId2"/>
                          <a:stretch>
                            <a:fillRect l="-599130" t="-229412" r="-2174" b="-280000"/>
                          </a:stretch>
                        </a:blipFill>
                      </a:tcPr>
                    </a:tc>
                  </a:tr>
                  <a:tr h="518160">
                    <a:tc vMerge="1">
                      <a:txBody>
                        <a:bodyPr/>
                        <a:lstStyle/>
                        <a:p>
                          <a:pPr rtl="1"/>
                          <a:endParaRPr lang="ar-SY"/>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sz="1400" b="1" kern="1200" dirty="0" smtClean="0">
                              <a:solidFill>
                                <a:schemeClr val="dk1"/>
                              </a:solidFill>
                              <a:effectLst/>
                              <a:latin typeface="+mn-lt"/>
                              <a:ea typeface="+mn-ea"/>
                              <a:cs typeface="+mn-cs"/>
                            </a:rPr>
                            <a:t>250 صورة اختبار لكل نموذج</a:t>
                          </a:r>
                          <a:endParaRPr lang="ar-SY" sz="1400" b="1" dirty="0" smtClean="0"/>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r>
                  <a:tr h="518160">
                    <a:tc rowSpan="2">
                      <a:txBody>
                        <a:bodyPr/>
                        <a:lstStyle/>
                        <a:p>
                          <a:pPr algn="ctr" rtl="1"/>
                          <a:r>
                            <a:rPr lang="ar-SY" b="1" dirty="0" smtClean="0"/>
                            <a:t>الثاني</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sz="1400" b="1" dirty="0" smtClean="0">
                              <a:effectLst/>
                              <a:latin typeface="Calibri" panose="020F0502020204030204" pitchFamily="34" charset="0"/>
                              <a:ea typeface="Calibri" panose="020F0502020204030204" pitchFamily="34" charset="0"/>
                              <a:cs typeface="+mn-cs"/>
                            </a:rPr>
                            <a:t>100 صورة للتدريب لكل نموذج</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txBody>
                      <a:tcPr/>
                    </a:tc>
                    <a:tc rowSpan="2">
                      <a:txBody>
                        <a:bodyPr/>
                        <a:lstStyle/>
                        <a:p>
                          <a:endParaRPr lang="ar-SY"/>
                        </a:p>
                      </a:txBody>
                      <a:tcPr>
                        <a:blipFill rotWithShape="0">
                          <a:blip r:embed="rId2"/>
                          <a:stretch>
                            <a:fillRect l="-200000" t="-329412" r="-401304" b="-180000"/>
                          </a:stretch>
                        </a:blipFill>
                      </a:tcPr>
                    </a:tc>
                    <a:tc rowSpan="2">
                      <a:txBody>
                        <a:bodyPr/>
                        <a:lstStyle/>
                        <a:p>
                          <a:endParaRPr lang="ar-SY"/>
                        </a:p>
                      </a:txBody>
                      <a:tcPr>
                        <a:blipFill rotWithShape="0">
                          <a:blip r:embed="rId2"/>
                          <a:stretch>
                            <a:fillRect l="-301310" t="-329412" r="-303057" b="-180000"/>
                          </a:stretch>
                        </a:blipFill>
                      </a:tcPr>
                    </a:tc>
                    <a:tc rowSpan="2">
                      <a:txBody>
                        <a:bodyPr/>
                        <a:lstStyle/>
                        <a:p>
                          <a:endParaRPr lang="ar-SY"/>
                        </a:p>
                      </a:txBody>
                      <a:tcPr>
                        <a:blipFill rotWithShape="0">
                          <a:blip r:embed="rId2"/>
                          <a:stretch>
                            <a:fillRect l="-399565" t="-329412" r="-201739" b="-180000"/>
                          </a:stretch>
                        </a:blipFill>
                      </a:tcPr>
                    </a:tc>
                    <a:tc rowSpan="2">
                      <a:txBody>
                        <a:bodyPr/>
                        <a:lstStyle/>
                        <a:p>
                          <a:endParaRPr lang="ar-SY"/>
                        </a:p>
                      </a:txBody>
                      <a:tcPr>
                        <a:blipFill rotWithShape="0">
                          <a:blip r:embed="rId2"/>
                          <a:stretch>
                            <a:fillRect l="-501747" t="-329412" r="-102620" b="-180000"/>
                          </a:stretch>
                        </a:blipFill>
                      </a:tcPr>
                    </a:tc>
                    <a:tc rowSpan="2">
                      <a:txBody>
                        <a:bodyPr/>
                        <a:lstStyle/>
                        <a:p>
                          <a:endParaRPr lang="ar-SY"/>
                        </a:p>
                      </a:txBody>
                      <a:tcPr>
                        <a:blipFill rotWithShape="0">
                          <a:blip r:embed="rId2"/>
                          <a:stretch>
                            <a:fillRect l="-599130" t="-329412" r="-2174" b="-180000"/>
                          </a:stretch>
                        </a:blipFill>
                      </a:tcPr>
                    </a:tc>
                  </a:tr>
                  <a:tr h="518160">
                    <a:tc vMerge="1">
                      <a:txBody>
                        <a:bodyPr/>
                        <a:lstStyle/>
                        <a:p>
                          <a:pPr rtl="1"/>
                          <a:endParaRPr lang="ar-SY"/>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sz="1400" b="1" kern="1200" dirty="0" smtClean="0">
                              <a:solidFill>
                                <a:schemeClr val="dk1"/>
                              </a:solidFill>
                              <a:effectLst/>
                              <a:latin typeface="+mn-lt"/>
                              <a:ea typeface="+mn-ea"/>
                              <a:cs typeface="+mn-cs"/>
                            </a:rPr>
                            <a:t>250 صورة اختبار لكل نموذج</a:t>
                          </a:r>
                          <a:endParaRPr lang="ar-SY" sz="1400" b="1" dirty="0" smtClean="0"/>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r>
                  <a:tr h="518160">
                    <a:tc rowSpan="2">
                      <a:txBody>
                        <a:bodyPr/>
                        <a:lstStyle/>
                        <a:p>
                          <a:pPr algn="ctr" rtl="1"/>
                          <a:r>
                            <a:rPr lang="ar-SY" b="1" dirty="0" smtClean="0"/>
                            <a:t>الثالث</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sz="1400" b="1" dirty="0" smtClean="0">
                              <a:effectLst/>
                              <a:latin typeface="Calibri" panose="020F0502020204030204" pitchFamily="34" charset="0"/>
                              <a:ea typeface="Calibri" panose="020F0502020204030204" pitchFamily="34" charset="0"/>
                              <a:cs typeface="+mn-cs"/>
                            </a:rPr>
                            <a:t>100 صورة للتدريب لكل نموذج</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txBody>
                      <a:tcPr/>
                    </a:tc>
                    <a:tc rowSpan="2">
                      <a:txBody>
                        <a:bodyPr/>
                        <a:lstStyle/>
                        <a:p>
                          <a:endParaRPr lang="ar-SY"/>
                        </a:p>
                      </a:txBody>
                      <a:tcPr>
                        <a:blipFill rotWithShape="0">
                          <a:blip r:embed="rId2"/>
                          <a:stretch>
                            <a:fillRect l="-200000" t="-429412" r="-401304" b="-80000"/>
                          </a:stretch>
                        </a:blipFill>
                      </a:tcPr>
                    </a:tc>
                    <a:tc rowSpan="2">
                      <a:txBody>
                        <a:bodyPr/>
                        <a:lstStyle/>
                        <a:p>
                          <a:endParaRPr lang="ar-SY"/>
                        </a:p>
                      </a:txBody>
                      <a:tcPr>
                        <a:blipFill rotWithShape="0">
                          <a:blip r:embed="rId2"/>
                          <a:stretch>
                            <a:fillRect l="-301310" t="-429412" r="-303057" b="-80000"/>
                          </a:stretch>
                        </a:blipFill>
                      </a:tcPr>
                    </a:tc>
                    <a:tc rowSpan="2">
                      <a:txBody>
                        <a:bodyPr/>
                        <a:lstStyle/>
                        <a:p>
                          <a:endParaRPr lang="ar-SY"/>
                        </a:p>
                      </a:txBody>
                      <a:tcPr>
                        <a:blipFill rotWithShape="0">
                          <a:blip r:embed="rId2"/>
                          <a:stretch>
                            <a:fillRect l="-399565" t="-429412" r="-201739" b="-80000"/>
                          </a:stretch>
                        </a:blipFill>
                      </a:tcPr>
                    </a:tc>
                    <a:tc rowSpan="2">
                      <a:txBody>
                        <a:bodyPr/>
                        <a:lstStyle/>
                        <a:p>
                          <a:endParaRPr lang="ar-SY"/>
                        </a:p>
                      </a:txBody>
                      <a:tcPr>
                        <a:blipFill rotWithShape="0">
                          <a:blip r:embed="rId2"/>
                          <a:stretch>
                            <a:fillRect l="-501747" t="-429412" r="-102620" b="-80000"/>
                          </a:stretch>
                        </a:blipFill>
                      </a:tcPr>
                    </a:tc>
                    <a:tc rowSpan="2">
                      <a:txBody>
                        <a:bodyPr/>
                        <a:lstStyle/>
                        <a:p>
                          <a:endParaRPr lang="ar-SY"/>
                        </a:p>
                      </a:txBody>
                      <a:tcPr>
                        <a:blipFill rotWithShape="0">
                          <a:blip r:embed="rId2"/>
                          <a:stretch>
                            <a:fillRect l="-599130" t="-429412" r="-2174" b="-80000"/>
                          </a:stretch>
                        </a:blipFill>
                      </a:tcPr>
                    </a:tc>
                  </a:tr>
                  <a:tr h="518160">
                    <a:tc vMerge="1">
                      <a:txBody>
                        <a:bodyPr/>
                        <a:lstStyle/>
                        <a:p>
                          <a:pPr rtl="1"/>
                          <a:endParaRPr lang="ar-SY"/>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sz="1400" b="1" kern="1200" dirty="0" smtClean="0">
                              <a:solidFill>
                                <a:schemeClr val="dk1"/>
                              </a:solidFill>
                              <a:effectLst/>
                              <a:latin typeface="+mn-lt"/>
                              <a:ea typeface="+mn-ea"/>
                              <a:cs typeface="+mn-cs"/>
                            </a:rPr>
                            <a:t>250 صورة اختبار لكل نموذج</a:t>
                          </a:r>
                          <a:endParaRPr lang="ar-SY" sz="1400" b="1" dirty="0" smtClean="0"/>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c vMerge="1">
                      <a:txBody>
                        <a:bodyPr/>
                        <a:lstStyle/>
                        <a:p>
                          <a:pPr rtl="1"/>
                          <a:endParaRPr lang="ar-SY"/>
                        </a:p>
                      </a:txBody>
                      <a:tcPr/>
                    </a:tc>
                  </a:tr>
                  <a:tr h="365760">
                    <a:tc gridSpan="7">
                      <a:txBody>
                        <a:bodyPr/>
                        <a:lstStyle/>
                        <a:p>
                          <a:endParaRPr lang="ar-SY"/>
                        </a:p>
                      </a:txBody>
                      <a:tcPr>
                        <a:blipFill rotWithShape="0">
                          <a:blip r:embed="rId2"/>
                          <a:stretch>
                            <a:fillRect l="-62" t="-1500000" r="-311" b="-126667"/>
                          </a:stretch>
                        </a:blipFill>
                      </a:tcPr>
                    </a:tc>
                    <a:tc hMerge="1">
                      <a:txBody>
                        <a:bodyPr/>
                        <a:lstStyle/>
                        <a:p>
                          <a:pPr marL="0" marR="0" indent="0" algn="ctr" defTabSz="457200" rtl="1" eaLnBrk="1" fontAlgn="auto" latinLnBrk="0" hangingPunct="1">
                            <a:lnSpc>
                              <a:spcPct val="100000"/>
                            </a:lnSpc>
                            <a:spcBef>
                              <a:spcPts val="0"/>
                            </a:spcBef>
                            <a:spcAft>
                              <a:spcPts val="0"/>
                            </a:spcAft>
                            <a:buClrTx/>
                            <a:buSzTx/>
                            <a:buFontTx/>
                            <a:buNone/>
                            <a:tabLst/>
                            <a:defRPr/>
                          </a:pPr>
                          <a:endParaRPr lang="ar-SY" b="1" dirty="0" smtClean="0"/>
                        </a:p>
                      </a:txBody>
                      <a:tcPr/>
                    </a:tc>
                    <a:tc hMerge="1">
                      <a:txBody>
                        <a:bodyPr/>
                        <a:lstStyle/>
                        <a:p>
                          <a:pPr algn="ctr" rtl="0"/>
                          <a:endParaRPr lang="ar-SY" dirty="0"/>
                        </a:p>
                      </a:txBody>
                      <a:tcPr/>
                    </a:tc>
                    <a:tc hMerge="1">
                      <a:txBody>
                        <a:bodyPr/>
                        <a:lstStyle/>
                        <a:p>
                          <a:pPr algn="ctr" rtl="0"/>
                          <a:endParaRPr lang="ar-SY" dirty="0"/>
                        </a:p>
                      </a:txBody>
                      <a:tcPr/>
                    </a:tc>
                    <a:tc hMerge="1">
                      <a:txBody>
                        <a:bodyPr/>
                        <a:lstStyle/>
                        <a:p>
                          <a:pPr algn="ctr" rtl="0"/>
                          <a:endParaRPr lang="ar-SY" dirty="0"/>
                        </a:p>
                      </a:txBody>
                      <a:tcPr/>
                    </a:tc>
                    <a:tc hMerge="1">
                      <a:txBody>
                        <a:bodyPr/>
                        <a:lstStyle/>
                        <a:p>
                          <a:pPr algn="ctr" rtl="0"/>
                          <a:endParaRPr lang="ar-SY" dirty="0"/>
                        </a:p>
                      </a:txBody>
                      <a:tcPr/>
                    </a:tc>
                    <a:tc hMerge="1">
                      <a:txBody>
                        <a:bodyPr/>
                        <a:lstStyle/>
                        <a:p>
                          <a:pPr algn="ctr" rtl="0"/>
                          <a:endParaRPr lang="ar-SY" dirty="0"/>
                        </a:p>
                      </a:txBody>
                      <a:tcPr/>
                    </a:tc>
                  </a:tr>
                  <a:tr h="365760">
                    <a:tc>
                      <a:txBody>
                        <a:bodyPr/>
                        <a:lstStyle/>
                        <a:p>
                          <a:pPr algn="ctr" rtl="1"/>
                          <a:r>
                            <a:rPr lang="ar-SY" b="1" dirty="0" smtClean="0"/>
                            <a:t>النموذج الأخير</a:t>
                          </a:r>
                          <a:endParaRPr lang="ar-SY" b="1" dirty="0"/>
                        </a:p>
                      </a:txBody>
                      <a:tcPr/>
                    </a:tc>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ar-SY" b="1" dirty="0" smtClean="0"/>
                            <a:t>كاملة</a:t>
                          </a:r>
                        </a:p>
                      </a:txBody>
                      <a:tcPr/>
                    </a:tc>
                    <a:tc>
                      <a:txBody>
                        <a:bodyPr/>
                        <a:lstStyle/>
                        <a:p>
                          <a:endParaRPr lang="ar-SY"/>
                        </a:p>
                      </a:txBody>
                      <a:tcPr>
                        <a:blipFill rotWithShape="0">
                          <a:blip r:embed="rId2"/>
                          <a:stretch>
                            <a:fillRect l="-200000" t="-1600000" r="-401304" b="-26667"/>
                          </a:stretch>
                        </a:blipFill>
                      </a:tcPr>
                    </a:tc>
                    <a:tc>
                      <a:txBody>
                        <a:bodyPr/>
                        <a:lstStyle/>
                        <a:p>
                          <a:endParaRPr lang="ar-SY"/>
                        </a:p>
                      </a:txBody>
                      <a:tcPr>
                        <a:blipFill rotWithShape="0">
                          <a:blip r:embed="rId2"/>
                          <a:stretch>
                            <a:fillRect l="-301310" t="-1600000" r="-303057" b="-26667"/>
                          </a:stretch>
                        </a:blipFill>
                      </a:tcPr>
                    </a:tc>
                    <a:tc>
                      <a:txBody>
                        <a:bodyPr/>
                        <a:lstStyle/>
                        <a:p>
                          <a:endParaRPr lang="ar-SY"/>
                        </a:p>
                      </a:txBody>
                      <a:tcPr>
                        <a:blipFill rotWithShape="0">
                          <a:blip r:embed="rId2"/>
                          <a:stretch>
                            <a:fillRect l="-399565" t="-1600000" r="-201739" b="-26667"/>
                          </a:stretch>
                        </a:blipFill>
                      </a:tcPr>
                    </a:tc>
                    <a:tc>
                      <a:txBody>
                        <a:bodyPr/>
                        <a:lstStyle/>
                        <a:p>
                          <a:endParaRPr lang="ar-SY"/>
                        </a:p>
                      </a:txBody>
                      <a:tcPr>
                        <a:blipFill rotWithShape="0">
                          <a:blip r:embed="rId2"/>
                          <a:stretch>
                            <a:fillRect l="-501747" t="-1600000" r="-102620" b="-26667"/>
                          </a:stretch>
                        </a:blipFill>
                      </a:tcPr>
                    </a:tc>
                    <a:tc>
                      <a:txBody>
                        <a:bodyPr/>
                        <a:lstStyle/>
                        <a:p>
                          <a:endParaRPr lang="ar-SY"/>
                        </a:p>
                      </a:txBody>
                      <a:tcPr>
                        <a:blipFill rotWithShape="0">
                          <a:blip r:embed="rId2"/>
                          <a:stretch>
                            <a:fillRect l="-599130" t="-1600000" r="-2174" b="-26667"/>
                          </a:stretch>
                        </a:blipFill>
                      </a:tcPr>
                    </a:tc>
                  </a:tr>
                </a:tbl>
              </a:graphicData>
            </a:graphic>
          </p:graphicFrame>
        </mc:Fallback>
      </mc:AlternateContent>
    </p:spTree>
    <p:extLst>
      <p:ext uri="{BB962C8B-B14F-4D97-AF65-F5344CB8AC3E}">
        <p14:creationId xmlns:p14="http://schemas.microsoft.com/office/powerpoint/2010/main" val="174813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p:cNvSpPr>
          <p:nvPr/>
        </p:nvSpPr>
        <p:spPr>
          <a:xfrm>
            <a:off x="1326049" y="569949"/>
            <a:ext cx="9404723" cy="1400530"/>
          </a:xfrm>
          <a:prstGeom prst="rect">
            <a:avLst/>
          </a:prstGeom>
        </p:spPr>
        <p:txBody>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ar-SY" smtClean="0"/>
              <a:t>الخاتمة</a:t>
            </a:r>
            <a:endParaRPr lang="ar-SY" dirty="0"/>
          </a:p>
        </p:txBody>
      </p:sp>
      <p:sp>
        <p:nvSpPr>
          <p:cNvPr id="3" name="عنصر نائب للمحتوى 2"/>
          <p:cNvSpPr txBox="1">
            <a:spLocks/>
          </p:cNvSpPr>
          <p:nvPr/>
        </p:nvSpPr>
        <p:spPr>
          <a:xfrm>
            <a:off x="1430858" y="1853248"/>
            <a:ext cx="8946541" cy="4195481"/>
          </a:xfrm>
          <a:prstGeom prst="rect">
            <a:avLst/>
          </a:prstGeom>
        </p:spPr>
        <p:txBody>
          <a:bodyPr/>
          <a:lst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ar-SY" sz="2800" dirty="0" smtClean="0">
                <a:solidFill>
                  <a:schemeClr val="bg2">
                    <a:lumMod val="40000"/>
                    <a:lumOff val="60000"/>
                  </a:schemeClr>
                </a:solidFill>
              </a:rPr>
              <a:t>في النهاية، في عصرنا الحالي تتقدم نظم الذكاء الاصطناعي كأنظمة التعرف على المشاعر وغيرها بشكل كبير، بسبب ثورة التكنولوجيا التي يشهدها هذا القرن، وإن ما تم ذكره وتنفيذه من نماذح في هذا المشروع ما هو إلا جزء صغير من علم كامل في التعرف على مشاعر الإنسان في مجال الذكاء الاصطناعي والتعلم العميق وتعلم الآلة.</a:t>
            </a:r>
            <a:endParaRPr lang="en-US" sz="2800" dirty="0" smtClean="0">
              <a:solidFill>
                <a:schemeClr val="bg2">
                  <a:lumMod val="40000"/>
                  <a:lumOff val="60000"/>
                </a:schemeClr>
              </a:solidFill>
            </a:endParaRPr>
          </a:p>
          <a:p>
            <a:pPr marL="0" indent="0">
              <a:buFont typeface="Wingdings 3" charset="2"/>
              <a:buNone/>
            </a:pPr>
            <a:endParaRPr lang="ar-SY" dirty="0"/>
          </a:p>
        </p:txBody>
      </p:sp>
    </p:spTree>
    <p:extLst>
      <p:ext uri="{BB962C8B-B14F-4D97-AF65-F5344CB8AC3E}">
        <p14:creationId xmlns:p14="http://schemas.microsoft.com/office/powerpoint/2010/main" val="286761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p:cNvSpPr>
          <p:nvPr/>
        </p:nvSpPr>
        <p:spPr>
          <a:xfrm>
            <a:off x="1326049" y="569949"/>
            <a:ext cx="9404723" cy="1400530"/>
          </a:xfrm>
          <a:prstGeom prst="rect">
            <a:avLst/>
          </a:prstGeom>
        </p:spPr>
        <p:txBody>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ar-SY" dirty="0"/>
              <a:t>الآفاق المستقبلية</a:t>
            </a:r>
          </a:p>
        </p:txBody>
      </p:sp>
      <p:sp>
        <p:nvSpPr>
          <p:cNvPr id="3" name="عنصر نائب للمحتوى 2"/>
          <p:cNvSpPr txBox="1">
            <a:spLocks/>
          </p:cNvSpPr>
          <p:nvPr/>
        </p:nvSpPr>
        <p:spPr>
          <a:xfrm>
            <a:off x="1430858" y="1853248"/>
            <a:ext cx="8946541" cy="4195481"/>
          </a:xfrm>
          <a:prstGeom prst="rect">
            <a:avLst/>
          </a:prstGeom>
        </p:spPr>
        <p:txBody>
          <a:bodyPr/>
          <a:lst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endParaRPr lang="ar-SY" dirty="0"/>
          </a:p>
        </p:txBody>
      </p:sp>
      <p:sp>
        <p:nvSpPr>
          <p:cNvPr id="5" name="عنصر نائب للمحتوى 2"/>
          <p:cNvSpPr txBox="1">
            <a:spLocks/>
          </p:cNvSpPr>
          <p:nvPr/>
        </p:nvSpPr>
        <p:spPr>
          <a:xfrm>
            <a:off x="1364776" y="1438769"/>
            <a:ext cx="9367465" cy="4648132"/>
          </a:xfrm>
          <a:prstGeom prst="rect">
            <a:avLst/>
          </a:prstGeom>
        </p:spPr>
        <p:txBody>
          <a:bodyPr>
            <a:normAutofit/>
          </a:bodyPr>
          <a:lst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ar-SY" dirty="0" smtClean="0">
                <a:solidFill>
                  <a:schemeClr val="bg2">
                    <a:lumMod val="40000"/>
                    <a:lumOff val="60000"/>
                  </a:schemeClr>
                </a:solidFill>
              </a:rPr>
              <a:t>إن عملية بناء نماذج التعلم العميق هي ليس بالإمر السهل فهو يتطلب أن يكون ملما بعلم الإحصاء والاحتمالات والبرمجة والتفكير المنطقي وإدارة المشاريع والتحليل والتصميم للوصول للفكرة أو التطبيق المنشود.</a:t>
            </a:r>
            <a:endParaRPr lang="en-US" dirty="0" smtClean="0">
              <a:solidFill>
                <a:schemeClr val="bg2">
                  <a:lumMod val="40000"/>
                  <a:lumOff val="60000"/>
                </a:schemeClr>
              </a:solidFill>
            </a:endParaRPr>
          </a:p>
          <a:p>
            <a:r>
              <a:rPr lang="ar-SY" b="1" dirty="0" smtClean="0">
                <a:solidFill>
                  <a:schemeClr val="bg2">
                    <a:lumMod val="40000"/>
                    <a:lumOff val="60000"/>
                  </a:schemeClr>
                </a:solidFill>
              </a:rPr>
              <a:t>2-1 إمكانيات التحسين والتطوير المستقبلية على مستوى الدراسة:</a:t>
            </a:r>
            <a:endParaRPr lang="en-US" dirty="0" smtClean="0">
              <a:solidFill>
                <a:schemeClr val="bg2">
                  <a:lumMod val="40000"/>
                  <a:lumOff val="60000"/>
                </a:schemeClr>
              </a:solidFill>
            </a:endParaRPr>
          </a:p>
          <a:p>
            <a:r>
              <a:rPr lang="ar-SA" dirty="0" smtClean="0">
                <a:solidFill>
                  <a:schemeClr val="bg2">
                    <a:lumMod val="40000"/>
                    <a:lumOff val="60000"/>
                  </a:schemeClr>
                </a:solidFill>
              </a:rPr>
              <a:t>يعتبر هذا التطوير تطويرا على المستوى القاعدي </a:t>
            </a:r>
            <a:r>
              <a:rPr lang="ar-SY" dirty="0" smtClean="0">
                <a:solidFill>
                  <a:schemeClr val="bg2">
                    <a:lumMod val="40000"/>
                    <a:lumOff val="60000"/>
                  </a:schemeClr>
                </a:solidFill>
              </a:rPr>
              <a:t>(</a:t>
            </a:r>
            <a:r>
              <a:rPr lang="ar-SA" dirty="0" smtClean="0">
                <a:solidFill>
                  <a:schemeClr val="bg2">
                    <a:lumMod val="40000"/>
                    <a:lumOff val="60000"/>
                  </a:schemeClr>
                </a:solidFill>
              </a:rPr>
              <a:t>المستوى الأول </a:t>
            </a:r>
            <a:r>
              <a:rPr lang="en-US" dirty="0" smtClean="0">
                <a:solidFill>
                  <a:schemeClr val="bg2">
                    <a:lumMod val="40000"/>
                    <a:lumOff val="60000"/>
                  </a:schemeClr>
                </a:solidFill>
              </a:rPr>
              <a:t>(</a:t>
            </a:r>
            <a:r>
              <a:rPr lang="ar-SY" dirty="0" smtClean="0">
                <a:solidFill>
                  <a:schemeClr val="bg2">
                    <a:lumMod val="40000"/>
                    <a:lumOff val="60000"/>
                  </a:schemeClr>
                </a:solidFill>
              </a:rPr>
              <a:t>الذي </a:t>
            </a:r>
            <a:r>
              <a:rPr lang="ar-SA" dirty="0" smtClean="0">
                <a:solidFill>
                  <a:schemeClr val="bg2">
                    <a:lumMod val="40000"/>
                    <a:lumOff val="60000"/>
                  </a:schemeClr>
                </a:solidFill>
              </a:rPr>
              <a:t>هو </a:t>
            </a:r>
            <a:r>
              <a:rPr lang="ar-SY" dirty="0" smtClean="0">
                <a:solidFill>
                  <a:schemeClr val="bg2">
                    <a:lumMod val="40000"/>
                    <a:lumOff val="60000"/>
                  </a:schemeClr>
                </a:solidFill>
              </a:rPr>
              <a:t>النموذج</a:t>
            </a:r>
            <a:r>
              <a:rPr lang="ar-SA" dirty="0" smtClean="0">
                <a:solidFill>
                  <a:schemeClr val="bg2">
                    <a:lumMod val="40000"/>
                    <a:lumOff val="60000"/>
                  </a:schemeClr>
                </a:solidFill>
              </a:rPr>
              <a:t>، ويمكن أن يتم بالمحاور الأساسية التالية:</a:t>
            </a:r>
            <a:endParaRPr lang="en-US" dirty="0" smtClean="0">
              <a:solidFill>
                <a:schemeClr val="bg2">
                  <a:lumMod val="40000"/>
                  <a:lumOff val="60000"/>
                </a:schemeClr>
              </a:solidFill>
            </a:endParaRPr>
          </a:p>
          <a:p>
            <a:r>
              <a:rPr lang="ar-SA" dirty="0" smtClean="0">
                <a:solidFill>
                  <a:schemeClr val="bg2">
                    <a:lumMod val="40000"/>
                    <a:lumOff val="60000"/>
                  </a:schemeClr>
                </a:solidFill>
              </a:rPr>
              <a:t>تطوير هذا ال</a:t>
            </a:r>
            <a:r>
              <a:rPr lang="ar-SY" dirty="0" smtClean="0">
                <a:solidFill>
                  <a:schemeClr val="bg2">
                    <a:lumMod val="40000"/>
                    <a:lumOff val="60000"/>
                  </a:schemeClr>
                </a:solidFill>
              </a:rPr>
              <a:t>نموذج</a:t>
            </a:r>
            <a:r>
              <a:rPr lang="ar-SA" dirty="0" smtClean="0">
                <a:solidFill>
                  <a:schemeClr val="bg2">
                    <a:lumMod val="40000"/>
                    <a:lumOff val="60000"/>
                  </a:schemeClr>
                </a:solidFill>
              </a:rPr>
              <a:t> بشكل صحيح </a:t>
            </a:r>
            <a:r>
              <a:rPr lang="ar-SY" dirty="0" smtClean="0">
                <a:solidFill>
                  <a:schemeClr val="bg2">
                    <a:lumMod val="40000"/>
                    <a:lumOff val="60000"/>
                  </a:schemeClr>
                </a:solidFill>
              </a:rPr>
              <a:t>ليحقق دقة أعلى</a:t>
            </a:r>
            <a:r>
              <a:rPr lang="ar-SA" dirty="0" smtClean="0">
                <a:solidFill>
                  <a:schemeClr val="bg2">
                    <a:lumMod val="40000"/>
                    <a:lumOff val="60000"/>
                  </a:schemeClr>
                </a:solidFill>
              </a:rPr>
              <a:t>.</a:t>
            </a:r>
            <a:endParaRPr lang="en-US" dirty="0" smtClean="0">
              <a:solidFill>
                <a:schemeClr val="bg2">
                  <a:lumMod val="40000"/>
                  <a:lumOff val="60000"/>
                </a:schemeClr>
              </a:solidFill>
            </a:endParaRPr>
          </a:p>
          <a:p>
            <a:r>
              <a:rPr lang="ar-SA" dirty="0" smtClean="0">
                <a:solidFill>
                  <a:schemeClr val="bg2">
                    <a:lumMod val="40000"/>
                    <a:lumOff val="60000"/>
                  </a:schemeClr>
                </a:solidFill>
              </a:rPr>
              <a:t>جعل </a:t>
            </a:r>
            <a:r>
              <a:rPr lang="ar-SY" dirty="0" smtClean="0">
                <a:solidFill>
                  <a:schemeClr val="bg2">
                    <a:lumMod val="40000"/>
                    <a:lumOff val="60000"/>
                  </a:schemeClr>
                </a:solidFill>
              </a:rPr>
              <a:t>النموذج </a:t>
            </a:r>
            <a:r>
              <a:rPr lang="ar-SA" dirty="0" smtClean="0">
                <a:solidFill>
                  <a:schemeClr val="bg2">
                    <a:lumMod val="40000"/>
                    <a:lumOff val="60000"/>
                  </a:schemeClr>
                </a:solidFill>
              </a:rPr>
              <a:t>ديناميكيا قابل للتوسع ليشمل أكثر</a:t>
            </a:r>
            <a:r>
              <a:rPr lang="ar-SY" dirty="0" smtClean="0">
                <a:solidFill>
                  <a:schemeClr val="bg2">
                    <a:lumMod val="40000"/>
                    <a:lumOff val="60000"/>
                  </a:schemeClr>
                </a:solidFill>
              </a:rPr>
              <a:t> عدد ممكن من المشاعر</a:t>
            </a:r>
            <a:r>
              <a:rPr lang="ar-SA" dirty="0" smtClean="0">
                <a:solidFill>
                  <a:schemeClr val="bg2">
                    <a:lumMod val="40000"/>
                    <a:lumOff val="60000"/>
                  </a:schemeClr>
                </a:solidFill>
              </a:rPr>
              <a:t>.</a:t>
            </a:r>
            <a:endParaRPr lang="en-US" dirty="0" smtClean="0">
              <a:solidFill>
                <a:schemeClr val="bg2">
                  <a:lumMod val="40000"/>
                  <a:lumOff val="60000"/>
                </a:schemeClr>
              </a:solidFill>
            </a:endParaRPr>
          </a:p>
          <a:p>
            <a:r>
              <a:rPr lang="ar-SA" dirty="0" smtClean="0">
                <a:solidFill>
                  <a:schemeClr val="bg2">
                    <a:lumMod val="40000"/>
                    <a:lumOff val="60000"/>
                  </a:schemeClr>
                </a:solidFill>
              </a:rPr>
              <a:t>تطوير تطبيق للأجهزة الخليوية</a:t>
            </a:r>
            <a:r>
              <a:rPr lang="ar-SY" dirty="0" smtClean="0">
                <a:solidFill>
                  <a:schemeClr val="bg2">
                    <a:lumMod val="40000"/>
                    <a:lumOff val="60000"/>
                  </a:schemeClr>
                </a:solidFill>
              </a:rPr>
              <a:t>..</a:t>
            </a:r>
            <a:endParaRPr lang="en-US" dirty="0" smtClean="0">
              <a:solidFill>
                <a:schemeClr val="bg2">
                  <a:lumMod val="40000"/>
                  <a:lumOff val="60000"/>
                </a:schemeClr>
              </a:solidFill>
            </a:endParaRPr>
          </a:p>
          <a:p>
            <a:r>
              <a:rPr lang="ar-SY" b="1" dirty="0" smtClean="0">
                <a:solidFill>
                  <a:schemeClr val="bg2">
                    <a:lumMod val="40000"/>
                    <a:lumOff val="60000"/>
                  </a:schemeClr>
                </a:solidFill>
              </a:rPr>
              <a:t>2-2 إمكانيات التحسين والتطوير المستقبلية على المستوى الأعلى:</a:t>
            </a:r>
            <a:endParaRPr lang="en-US" dirty="0" smtClean="0">
              <a:solidFill>
                <a:schemeClr val="bg2">
                  <a:lumMod val="40000"/>
                  <a:lumOff val="60000"/>
                </a:schemeClr>
              </a:solidFill>
            </a:endParaRPr>
          </a:p>
          <a:p>
            <a:r>
              <a:rPr lang="ar-SA" dirty="0" smtClean="0">
                <a:solidFill>
                  <a:schemeClr val="bg2">
                    <a:lumMod val="40000"/>
                    <a:lumOff val="60000"/>
                  </a:schemeClr>
                </a:solidFill>
              </a:rPr>
              <a:t>توسعة قاعدة ال</a:t>
            </a:r>
            <a:r>
              <a:rPr lang="ar-SY" dirty="0" smtClean="0">
                <a:solidFill>
                  <a:schemeClr val="bg2">
                    <a:lumMod val="40000"/>
                    <a:lumOff val="60000"/>
                  </a:schemeClr>
                </a:solidFill>
              </a:rPr>
              <a:t>نظام بأكمله</a:t>
            </a:r>
            <a:r>
              <a:rPr lang="ar-SA" dirty="0" smtClean="0">
                <a:solidFill>
                  <a:schemeClr val="bg2">
                    <a:lumMod val="40000"/>
                    <a:lumOff val="60000"/>
                  </a:schemeClr>
                </a:solidFill>
              </a:rPr>
              <a:t> لجعله</a:t>
            </a:r>
            <a:r>
              <a:rPr lang="ar-SY" dirty="0" smtClean="0">
                <a:solidFill>
                  <a:schemeClr val="bg2">
                    <a:lumMod val="40000"/>
                    <a:lumOff val="60000"/>
                  </a:schemeClr>
                </a:solidFill>
              </a:rPr>
              <a:t>ه</a:t>
            </a:r>
            <a:r>
              <a:rPr lang="ar-SA" dirty="0" smtClean="0">
                <a:solidFill>
                  <a:schemeClr val="bg2">
                    <a:lumMod val="40000"/>
                    <a:lumOff val="60000"/>
                  </a:schemeClr>
                </a:solidFill>
              </a:rPr>
              <a:t> </a:t>
            </a:r>
            <a:r>
              <a:rPr lang="ar-SY" dirty="0">
                <a:solidFill>
                  <a:schemeClr val="bg2">
                    <a:lumMod val="40000"/>
                    <a:lumOff val="60000"/>
                  </a:schemeClr>
                </a:solidFill>
              </a:rPr>
              <a:t>ي</a:t>
            </a:r>
            <a:r>
              <a:rPr lang="ar-SY" dirty="0" smtClean="0">
                <a:solidFill>
                  <a:schemeClr val="bg2">
                    <a:lumMod val="40000"/>
                    <a:lumOff val="60000"/>
                  </a:schemeClr>
                </a:solidFill>
              </a:rPr>
              <a:t>شمل التعرف على عمر الشخص و جنسه، وحالته الذهنية مثلاً.</a:t>
            </a:r>
            <a:endParaRPr lang="ar-SY" dirty="0">
              <a:solidFill>
                <a:schemeClr val="bg2">
                  <a:lumMod val="40000"/>
                  <a:lumOff val="60000"/>
                </a:schemeClr>
              </a:solidFill>
            </a:endParaRPr>
          </a:p>
        </p:txBody>
      </p:sp>
    </p:spTree>
    <p:extLst>
      <p:ext uri="{BB962C8B-B14F-4D97-AF65-F5344CB8AC3E}">
        <p14:creationId xmlns:p14="http://schemas.microsoft.com/office/powerpoint/2010/main" val="51351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332402" y="727038"/>
            <a:ext cx="9404723" cy="1033182"/>
          </a:xfrm>
        </p:spPr>
        <p:txBody>
          <a:bodyPr/>
          <a:lstStyle/>
          <a:p>
            <a:pPr algn="ctr"/>
            <a:r>
              <a:rPr lang="ar-SY" b="1" dirty="0" smtClean="0"/>
              <a:t>فكرة المشروع</a:t>
            </a:r>
            <a:endParaRPr lang="ar-SY" b="1" dirty="0"/>
          </a:p>
        </p:txBody>
      </p:sp>
      <p:sp>
        <p:nvSpPr>
          <p:cNvPr id="3" name="عنصر نائب للمحتوى 2"/>
          <p:cNvSpPr>
            <a:spLocks noGrp="1"/>
          </p:cNvSpPr>
          <p:nvPr>
            <p:ph idx="1"/>
          </p:nvPr>
        </p:nvSpPr>
        <p:spPr>
          <a:xfrm>
            <a:off x="1332402" y="1760220"/>
            <a:ext cx="8946541" cy="4434840"/>
          </a:xfrm>
        </p:spPr>
        <p:txBody>
          <a:bodyPr>
            <a:noAutofit/>
          </a:bodyPr>
          <a:lstStyle/>
          <a:p>
            <a:pPr marL="0" indent="0" algn="just">
              <a:buNone/>
            </a:pPr>
            <a:endParaRPr lang="ar-SY" sz="3200" b="1" dirty="0" smtClean="0">
              <a:solidFill>
                <a:schemeClr val="bg2">
                  <a:lumMod val="40000"/>
                  <a:lumOff val="60000"/>
                </a:schemeClr>
              </a:solidFill>
            </a:endParaRPr>
          </a:p>
          <a:p>
            <a:pPr marL="0" indent="0" algn="just">
              <a:buNone/>
            </a:pPr>
            <a:r>
              <a:rPr lang="ar-SY" sz="3200" b="1" dirty="0" smtClean="0">
                <a:solidFill>
                  <a:schemeClr val="bg2">
                    <a:lumMod val="40000"/>
                    <a:lumOff val="60000"/>
                  </a:schemeClr>
                </a:solidFill>
              </a:rPr>
              <a:t>تقديم إطار عمل للكشف الآلي </a:t>
            </a:r>
            <a:r>
              <a:rPr lang="ar-SY" sz="3200" b="1" dirty="0" smtClean="0">
                <a:solidFill>
                  <a:schemeClr val="bg2">
                    <a:lumMod val="40000"/>
                    <a:lumOff val="60000"/>
                  </a:schemeClr>
                </a:solidFill>
              </a:rPr>
              <a:t>عن المشاعر عن طريق </a:t>
            </a:r>
            <a:r>
              <a:rPr lang="ar-SY" sz="3200" b="1" dirty="0" smtClean="0">
                <a:solidFill>
                  <a:schemeClr val="bg2">
                    <a:lumMod val="40000"/>
                    <a:lumOff val="60000"/>
                  </a:schemeClr>
                </a:solidFill>
              </a:rPr>
              <a:t>تعابير الوجوه بالاعتماد على صور الوجوه. والمشاعر هي الغضب، والاشمئزاز، والخوف، والسعادة، والحزن، والحيادية، والمفاجأة.</a:t>
            </a:r>
          </a:p>
          <a:p>
            <a:pPr marL="0" indent="0" algn="just">
              <a:buNone/>
            </a:pPr>
            <a:endParaRPr lang="ar-SY" sz="3200" dirty="0" smtClean="0"/>
          </a:p>
        </p:txBody>
      </p:sp>
    </p:spTree>
    <p:extLst>
      <p:ext uri="{BB962C8B-B14F-4D97-AF65-F5344CB8AC3E}">
        <p14:creationId xmlns:p14="http://schemas.microsoft.com/office/powerpoint/2010/main" val="960509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294835" y="727038"/>
            <a:ext cx="9404723" cy="1033182"/>
          </a:xfrm>
        </p:spPr>
        <p:txBody>
          <a:bodyPr/>
          <a:lstStyle/>
          <a:p>
            <a:pPr algn="ctr"/>
            <a:r>
              <a:rPr lang="ar-SY" sz="4400" b="1" dirty="0"/>
              <a:t>هدف المشروع:</a:t>
            </a:r>
            <a:r>
              <a:rPr lang="ar-SY" sz="4400" dirty="0"/>
              <a:t/>
            </a:r>
            <a:br>
              <a:rPr lang="ar-SY" sz="4400" dirty="0"/>
            </a:br>
            <a:endParaRPr lang="ar-SY" b="1" dirty="0"/>
          </a:p>
        </p:txBody>
      </p:sp>
      <p:sp>
        <p:nvSpPr>
          <p:cNvPr id="3" name="عنصر نائب للمحتوى 2"/>
          <p:cNvSpPr>
            <a:spLocks noGrp="1"/>
          </p:cNvSpPr>
          <p:nvPr>
            <p:ph idx="1"/>
          </p:nvPr>
        </p:nvSpPr>
        <p:spPr>
          <a:xfrm>
            <a:off x="1753017" y="1760220"/>
            <a:ext cx="8946541" cy="4434840"/>
          </a:xfrm>
        </p:spPr>
        <p:txBody>
          <a:bodyPr>
            <a:noAutofit/>
          </a:bodyPr>
          <a:lstStyle/>
          <a:p>
            <a:pPr marL="0" indent="0" algn="just">
              <a:buNone/>
            </a:pPr>
            <a:endParaRPr lang="ar-SY" sz="3200" dirty="0" smtClean="0"/>
          </a:p>
          <a:p>
            <a:pPr marL="0" indent="0" algn="just">
              <a:buNone/>
            </a:pPr>
            <a:r>
              <a:rPr lang="ar-SY" sz="3200" b="1" dirty="0" smtClean="0">
                <a:solidFill>
                  <a:schemeClr val="bg2">
                    <a:lumMod val="40000"/>
                    <a:lumOff val="60000"/>
                  </a:schemeClr>
                </a:solidFill>
              </a:rPr>
              <a:t>بالإضافة إلى تقديم إطار عمل للكشف </a:t>
            </a:r>
            <a:r>
              <a:rPr lang="ar-SY" sz="3200" b="1" dirty="0" smtClean="0">
                <a:solidFill>
                  <a:schemeClr val="bg2">
                    <a:lumMod val="40000"/>
                    <a:lumOff val="60000"/>
                  </a:schemeClr>
                </a:solidFill>
              </a:rPr>
              <a:t>عن المشاعر عبر </a:t>
            </a:r>
            <a:r>
              <a:rPr lang="ar-SY" sz="3200" b="1" dirty="0" smtClean="0">
                <a:solidFill>
                  <a:schemeClr val="bg2">
                    <a:lumMod val="40000"/>
                    <a:lumOff val="60000"/>
                  </a:schemeClr>
                </a:solidFill>
              </a:rPr>
              <a:t>تعابير الوجوه، فإن الهدف الأساسي لمشروعنا هو استعراض الطرق التي من الممكن تأدية هذا الإطار بها بمختلف التقانات، وقدر الإمكان. </a:t>
            </a:r>
            <a:endParaRPr lang="ar-SY" sz="3200" b="1" dirty="0" smtClean="0"/>
          </a:p>
        </p:txBody>
      </p:sp>
    </p:spTree>
    <p:extLst>
      <p:ext uri="{BB962C8B-B14F-4D97-AF65-F5344CB8AC3E}">
        <p14:creationId xmlns:p14="http://schemas.microsoft.com/office/powerpoint/2010/main" val="239056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343943" y="452718"/>
            <a:ext cx="9404723" cy="1400530"/>
          </a:xfrm>
        </p:spPr>
        <p:txBody>
          <a:bodyPr/>
          <a:lstStyle/>
          <a:p>
            <a:pPr algn="ctr"/>
            <a:r>
              <a:rPr lang="ar-SY" b="1" dirty="0" smtClean="0"/>
              <a:t>الشروط والمتطلبات</a:t>
            </a:r>
            <a:endParaRPr lang="ar-SY" b="1" dirty="0"/>
          </a:p>
        </p:txBody>
      </p:sp>
      <p:sp>
        <p:nvSpPr>
          <p:cNvPr id="3" name="عنصر نائب للمحتوى 2"/>
          <p:cNvSpPr>
            <a:spLocks noGrp="1"/>
          </p:cNvSpPr>
          <p:nvPr>
            <p:ph idx="1"/>
          </p:nvPr>
        </p:nvSpPr>
        <p:spPr/>
        <p:txBody>
          <a:bodyPr>
            <a:noAutofit/>
          </a:bodyPr>
          <a:lstStyle/>
          <a:p>
            <a:pPr marL="0" indent="0">
              <a:buNone/>
            </a:pPr>
            <a:r>
              <a:rPr lang="ar-SY" b="1" dirty="0" smtClean="0">
                <a:solidFill>
                  <a:schemeClr val="bg2">
                    <a:lumMod val="40000"/>
                    <a:lumOff val="60000"/>
                  </a:schemeClr>
                </a:solidFill>
              </a:rPr>
              <a:t>يشترط بالمشروع تقديم ما يلي:</a:t>
            </a:r>
          </a:p>
          <a:p>
            <a:pPr>
              <a:buFontTx/>
              <a:buChar char="-"/>
            </a:pPr>
            <a:r>
              <a:rPr lang="ar-SY" b="1" dirty="0" smtClean="0">
                <a:solidFill>
                  <a:schemeClr val="bg2">
                    <a:lumMod val="40000"/>
                    <a:lumOff val="60000"/>
                  </a:schemeClr>
                </a:solidFill>
              </a:rPr>
              <a:t>استعراض العديد من الطرق لحل هذه المسألة وتقديم العديد من الطرق السابقة لتنفيذ هذا النوع من النماذج.</a:t>
            </a:r>
          </a:p>
          <a:p>
            <a:pPr>
              <a:buFontTx/>
              <a:buChar char="-"/>
            </a:pPr>
            <a:r>
              <a:rPr lang="ar-SY" b="1" dirty="0" smtClean="0">
                <a:solidFill>
                  <a:schemeClr val="bg2">
                    <a:lumMod val="40000"/>
                    <a:lumOff val="60000"/>
                  </a:schemeClr>
                </a:solidFill>
              </a:rPr>
              <a:t>استعراض العديد من الطرق لحل هذه المسألة.</a:t>
            </a:r>
          </a:p>
          <a:p>
            <a:pPr>
              <a:buFontTx/>
              <a:buChar char="-"/>
            </a:pPr>
            <a:r>
              <a:rPr lang="ar-SY" b="1" dirty="0" smtClean="0">
                <a:solidFill>
                  <a:schemeClr val="bg2">
                    <a:lumMod val="40000"/>
                    <a:lumOff val="60000"/>
                  </a:schemeClr>
                </a:solidFill>
              </a:rPr>
              <a:t>تقرير عن الطرق التي تم اتباعها في محاولة حل هذه المسألة.</a:t>
            </a:r>
          </a:p>
          <a:p>
            <a:pPr marL="0" indent="0">
              <a:buNone/>
            </a:pPr>
            <a:r>
              <a:rPr lang="ar-SY" b="1" dirty="0" smtClean="0">
                <a:solidFill>
                  <a:schemeClr val="bg2">
                    <a:lumMod val="40000"/>
                    <a:lumOff val="60000"/>
                  </a:schemeClr>
                </a:solidFill>
              </a:rPr>
              <a:t>بالإضافة إلى:</a:t>
            </a:r>
          </a:p>
          <a:p>
            <a:pPr>
              <a:buFontTx/>
              <a:buChar char="-"/>
            </a:pPr>
            <a:r>
              <a:rPr lang="ar-SY" b="1" dirty="0" smtClean="0">
                <a:solidFill>
                  <a:schemeClr val="bg2">
                    <a:lumMod val="40000"/>
                    <a:lumOff val="60000"/>
                  </a:schemeClr>
                </a:solidFill>
              </a:rPr>
              <a:t>تجربة المستخدم للنظام بالزمن الحقيقي.</a:t>
            </a:r>
          </a:p>
          <a:p>
            <a:pPr marL="0" indent="0">
              <a:buNone/>
            </a:pPr>
            <a:r>
              <a:rPr lang="ar-SY" b="1" dirty="0" smtClean="0">
                <a:solidFill>
                  <a:schemeClr val="bg2">
                    <a:lumMod val="40000"/>
                    <a:lumOff val="60000"/>
                  </a:schemeClr>
                </a:solidFill>
              </a:rPr>
              <a:t>- توفير كافة المعلومات المتعلقة بتنفيذ هذا المشروع.</a:t>
            </a:r>
            <a:endParaRPr lang="ar-SY" b="1" dirty="0">
              <a:solidFill>
                <a:schemeClr val="bg2">
                  <a:lumMod val="40000"/>
                  <a:lumOff val="60000"/>
                </a:schemeClr>
              </a:solidFill>
            </a:endParaRPr>
          </a:p>
        </p:txBody>
      </p:sp>
    </p:spTree>
    <p:extLst>
      <p:ext uri="{BB962C8B-B14F-4D97-AF65-F5344CB8AC3E}">
        <p14:creationId xmlns:p14="http://schemas.microsoft.com/office/powerpoint/2010/main" val="403187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p:cNvSpPr>
          <p:nvPr/>
        </p:nvSpPr>
        <p:spPr>
          <a:xfrm>
            <a:off x="1812995" y="370831"/>
            <a:ext cx="9152981" cy="707342"/>
          </a:xfrm>
          <a:prstGeom prst="rect">
            <a:avLst/>
          </a:prstGeom>
        </p:spPr>
        <p:txBody>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ar-SY" dirty="0" smtClean="0"/>
              <a:t>التخطيط</a:t>
            </a:r>
            <a:endParaRPr lang="ar-SY" dirty="0"/>
          </a:p>
        </p:txBody>
      </p:sp>
      <mc:AlternateContent xmlns:mc="http://schemas.openxmlformats.org/markup-compatibility/2006" xmlns:a14="http://schemas.microsoft.com/office/drawing/2010/main">
        <mc:Choice Requires="a14">
          <p:sp>
            <p:nvSpPr>
              <p:cNvPr id="3" name="عنصر نائب للمحتوى 2"/>
              <p:cNvSpPr txBox="1">
                <a:spLocks/>
              </p:cNvSpPr>
              <p:nvPr/>
            </p:nvSpPr>
            <p:spPr>
              <a:xfrm>
                <a:off x="1812995" y="1602542"/>
                <a:ext cx="8946541" cy="4195481"/>
              </a:xfrm>
              <a:prstGeom prst="rect">
                <a:avLst/>
              </a:prstGeom>
            </p:spPr>
            <p:txBody>
              <a:bodyPr>
                <a:normAutofit/>
              </a:bodyPr>
              <a:lst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ar-SY" sz="2400" b="1" dirty="0" smtClean="0">
                    <a:solidFill>
                      <a:schemeClr val="bg2">
                        <a:lumMod val="40000"/>
                        <a:lumOff val="60000"/>
                      </a:schemeClr>
                    </a:solidFill>
                  </a:rPr>
                  <a:t>تخطيط المشروع من اهم الخطوات اللازمة لبناء المشروع والعمل عليه وقد تم تخصيص المشروع لتغطية النقاط التالية:</a:t>
                </a:r>
                <a:endParaRPr lang="en-US" sz="2400" dirty="0">
                  <a:solidFill>
                    <a:schemeClr val="bg2">
                      <a:lumMod val="40000"/>
                      <a:lumOff val="60000"/>
                    </a:schemeClr>
                  </a:solidFill>
                </a:endParaRPr>
              </a:p>
              <a:p>
                <a:pPr marL="0" indent="0">
                  <a:buNone/>
                </a:pPr>
                <a:r>
                  <a:rPr lang="ar-SY" sz="2400" dirty="0" smtClean="0">
                    <a:solidFill>
                      <a:schemeClr val="bg2">
                        <a:lumMod val="40000"/>
                        <a:lumOff val="60000"/>
                      </a:schemeClr>
                    </a:solidFill>
                  </a:rPr>
                  <a:t>1. </a:t>
                </a:r>
                <a:r>
                  <a:rPr lang="ar-SY" sz="2400" dirty="0">
                    <a:solidFill>
                      <a:schemeClr val="bg2">
                        <a:lumMod val="40000"/>
                        <a:lumOff val="60000"/>
                      </a:schemeClr>
                    </a:solidFill>
                  </a:rPr>
                  <a:t>التعرف على مفاهيم المشكلة.</a:t>
                </a:r>
                <a:endParaRPr lang="en-US" sz="2400" dirty="0">
                  <a:solidFill>
                    <a:schemeClr val="bg2">
                      <a:lumMod val="40000"/>
                      <a:lumOff val="60000"/>
                    </a:schemeClr>
                  </a:solidFill>
                </a:endParaRPr>
              </a:p>
              <a:p>
                <a:pPr marL="0" indent="0">
                  <a:buNone/>
                </a:pPr>
                <a:r>
                  <a:rPr lang="ar-SY" sz="2400" dirty="0">
                    <a:solidFill>
                      <a:schemeClr val="bg2">
                        <a:lumMod val="40000"/>
                        <a:lumOff val="60000"/>
                      </a:schemeClr>
                    </a:solidFill>
                  </a:rPr>
                  <a:t>2. كتابة الدراسة الأولية.</a:t>
                </a:r>
                <a:endParaRPr lang="en-US" sz="2400" dirty="0">
                  <a:solidFill>
                    <a:schemeClr val="bg2">
                      <a:lumMod val="40000"/>
                      <a:lumOff val="60000"/>
                    </a:schemeClr>
                  </a:solidFill>
                </a:endParaRPr>
              </a:p>
              <a:p>
                <a:pPr marL="0" indent="0">
                  <a:buNone/>
                </a:pPr>
                <a:r>
                  <a:rPr lang="ar-SY" sz="2400" dirty="0">
                    <a:solidFill>
                      <a:schemeClr val="bg2">
                        <a:lumMod val="40000"/>
                        <a:lumOff val="60000"/>
                      </a:schemeClr>
                    </a:solidFill>
                  </a:rPr>
                  <a:t>3. التعرف على أنواع الشبكات العصبونية.</a:t>
                </a:r>
                <a:endParaRPr lang="en-US" sz="2400" dirty="0">
                  <a:solidFill>
                    <a:schemeClr val="bg2">
                      <a:lumMod val="40000"/>
                      <a:lumOff val="60000"/>
                    </a:schemeClr>
                  </a:solidFill>
                </a:endParaRPr>
              </a:p>
              <a:p>
                <a:pPr marL="0" indent="0">
                  <a:buNone/>
                </a:pPr>
                <a:r>
                  <a:rPr lang="ar-SY" sz="2400" dirty="0">
                    <a:solidFill>
                      <a:schemeClr val="bg2">
                        <a:lumMod val="40000"/>
                        <a:lumOff val="60000"/>
                      </a:schemeClr>
                    </a:solidFill>
                  </a:rPr>
                  <a:t>4. التعرف على </a:t>
                </a:r>
                <a:r>
                  <a:rPr lang="ar-SY" sz="2400" dirty="0" smtClean="0">
                    <a:solidFill>
                      <a:schemeClr val="bg2">
                        <a:lumMod val="40000"/>
                        <a:lumOff val="60000"/>
                      </a:schemeClr>
                    </a:solidFill>
                  </a:rPr>
                  <a:t>مجموعات البيانات </a:t>
                </a:r>
                <a:r>
                  <a:rPr lang="ar-SY" sz="2400" dirty="0">
                    <a:solidFill>
                      <a:schemeClr val="bg2">
                        <a:lumMod val="40000"/>
                        <a:lumOff val="60000"/>
                      </a:schemeClr>
                    </a:solidFill>
                  </a:rPr>
                  <a:t>(</a:t>
                </a:r>
                <a14:m>
                  <m:oMath xmlns:m="http://schemas.openxmlformats.org/officeDocument/2006/math">
                    <m:r>
                      <a:rPr lang="en-US" sz="2400" b="0" i="1">
                        <a:solidFill>
                          <a:schemeClr val="bg2">
                            <a:lumMod val="40000"/>
                            <a:lumOff val="60000"/>
                          </a:schemeClr>
                        </a:solidFill>
                        <a:latin typeface="Cambria Math" panose="02040503050406030204" pitchFamily="18" charset="0"/>
                      </a:rPr>
                      <m:t>𝑑𝑎𝑡𝑎𝑠𝑒𝑡𝑠</m:t>
                    </m:r>
                  </m:oMath>
                </a14:m>
                <a:r>
                  <a:rPr lang="ar-SY" sz="2400" dirty="0">
                    <a:solidFill>
                      <a:schemeClr val="bg2">
                        <a:lumMod val="40000"/>
                        <a:lumOff val="60000"/>
                      </a:schemeClr>
                    </a:solidFill>
                  </a:rPr>
                  <a:t>) التي تتعلق بالمشكلة المطروحة في مشروعنا.</a:t>
                </a:r>
                <a:endParaRPr lang="en-US" sz="2400" dirty="0">
                  <a:solidFill>
                    <a:schemeClr val="bg2">
                      <a:lumMod val="40000"/>
                      <a:lumOff val="60000"/>
                    </a:schemeClr>
                  </a:solidFill>
                </a:endParaRPr>
              </a:p>
              <a:p>
                <a:pPr marL="0" indent="0">
                  <a:buNone/>
                </a:pPr>
                <a:r>
                  <a:rPr lang="ar-SY" sz="2400" dirty="0">
                    <a:solidFill>
                      <a:schemeClr val="bg2">
                        <a:lumMod val="40000"/>
                        <a:lumOff val="60000"/>
                      </a:schemeClr>
                    </a:solidFill>
                  </a:rPr>
                  <a:t>5. التعرف على خوارزميات وتطبيقات سابقة تتعلق بفكرة مشروعنا.</a:t>
                </a:r>
                <a:endParaRPr lang="en-US" sz="2400" dirty="0">
                  <a:solidFill>
                    <a:schemeClr val="bg2">
                      <a:lumMod val="40000"/>
                      <a:lumOff val="60000"/>
                    </a:schemeClr>
                  </a:solidFill>
                </a:endParaRPr>
              </a:p>
              <a:p>
                <a:pPr marL="0" indent="0">
                  <a:buFont typeface="Wingdings 3" charset="2"/>
                  <a:buNone/>
                </a:pPr>
                <a:endParaRPr lang="ar-SY" sz="2400" dirty="0">
                  <a:solidFill>
                    <a:schemeClr val="bg2">
                      <a:lumMod val="40000"/>
                      <a:lumOff val="60000"/>
                    </a:schemeClr>
                  </a:solidFill>
                </a:endParaRPr>
              </a:p>
            </p:txBody>
          </p:sp>
        </mc:Choice>
        <mc:Fallback xmlns="">
          <p:sp>
            <p:nvSpPr>
              <p:cNvPr id="3" name="عنصر نائب للمحتوى 2"/>
              <p:cNvSpPr txBox="1">
                <a:spLocks noRot="1" noChangeAspect="1" noMove="1" noResize="1" noEditPoints="1" noAdjustHandles="1" noChangeArrowheads="1" noChangeShapeType="1" noTextEdit="1"/>
              </p:cNvSpPr>
              <p:nvPr/>
            </p:nvSpPr>
            <p:spPr>
              <a:xfrm>
                <a:off x="1812995" y="1602542"/>
                <a:ext cx="8946541" cy="4195481"/>
              </a:xfrm>
              <a:prstGeom prst="rect">
                <a:avLst/>
              </a:prstGeom>
              <a:blipFill rotWithShape="0">
                <a:blip r:embed="rId2"/>
                <a:stretch>
                  <a:fillRect t="-1163" r="-1090"/>
                </a:stretch>
              </a:blipFill>
            </p:spPr>
            <p:txBody>
              <a:bodyPr/>
              <a:lstStyle/>
              <a:p>
                <a:r>
                  <a:rPr lang="ar-SY">
                    <a:noFill/>
                  </a:rPr>
                  <a:t> </a:t>
                </a:r>
              </a:p>
            </p:txBody>
          </p:sp>
        </mc:Fallback>
      </mc:AlternateContent>
    </p:spTree>
    <p:extLst>
      <p:ext uri="{BB962C8B-B14F-4D97-AF65-F5344CB8AC3E}">
        <p14:creationId xmlns:p14="http://schemas.microsoft.com/office/powerpoint/2010/main" val="49633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p:cNvSpPr>
          <p:nvPr/>
        </p:nvSpPr>
        <p:spPr>
          <a:xfrm>
            <a:off x="1909248" y="418958"/>
            <a:ext cx="9152981" cy="707342"/>
          </a:xfrm>
          <a:prstGeom prst="rect">
            <a:avLst/>
          </a:prstGeom>
        </p:spPr>
        <p:txBody>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ar-SY" dirty="0" smtClean="0"/>
              <a:t>الدراسة النظرية</a:t>
            </a:r>
            <a:endParaRPr lang="ar-SY" dirty="0"/>
          </a:p>
        </p:txBody>
      </p:sp>
      <mc:AlternateContent xmlns:mc="http://schemas.openxmlformats.org/markup-compatibility/2006" xmlns:a14="http://schemas.microsoft.com/office/drawing/2010/main">
        <mc:Choice Requires="a14">
          <p:sp>
            <p:nvSpPr>
              <p:cNvPr id="3" name="عنصر نائب للمحتوى 2"/>
              <p:cNvSpPr txBox="1">
                <a:spLocks/>
              </p:cNvSpPr>
              <p:nvPr/>
            </p:nvSpPr>
            <p:spPr>
              <a:xfrm>
                <a:off x="1327721" y="1607555"/>
                <a:ext cx="8946541" cy="4195481"/>
              </a:xfrm>
              <a:prstGeom prst="rect">
                <a:avLst/>
              </a:prstGeom>
            </p:spPr>
            <p:txBody>
              <a:bodyPr>
                <a:normAutofit/>
              </a:bodyPr>
              <a:lst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ar-SY" sz="2400" b="1" dirty="0" smtClean="0">
                    <a:solidFill>
                      <a:schemeClr val="bg2">
                        <a:lumMod val="40000"/>
                        <a:lumOff val="60000"/>
                      </a:schemeClr>
                    </a:solidFill>
                  </a:rPr>
                  <a:t>-عرض مجموعات البيانات (</a:t>
                </a:r>
                <a14:m>
                  <m:oMath xmlns:m="http://schemas.openxmlformats.org/officeDocument/2006/math">
                    <m:r>
                      <a:rPr lang="en-US" sz="2400" b="1" i="1" smtClean="0">
                        <a:solidFill>
                          <a:schemeClr val="bg2">
                            <a:lumMod val="40000"/>
                            <a:lumOff val="60000"/>
                          </a:schemeClr>
                        </a:solidFill>
                        <a:latin typeface="Cambria Math" panose="02040503050406030204" pitchFamily="18" charset="0"/>
                      </a:rPr>
                      <m:t>𝑫𝒂𝒕𝒂𝒔𝒆𝒕𝒔</m:t>
                    </m:r>
                  </m:oMath>
                </a14:m>
                <a:r>
                  <a:rPr lang="ar-SY" sz="2400" b="1" dirty="0" smtClean="0">
                    <a:solidFill>
                      <a:schemeClr val="bg2">
                        <a:lumMod val="40000"/>
                        <a:lumOff val="60000"/>
                      </a:schemeClr>
                    </a:solidFill>
                  </a:rPr>
                  <a:t>) التي تتعلق بالمشكلة المطروحة في مشروعنا.</a:t>
                </a:r>
              </a:p>
              <a:p>
                <a:pPr marL="0" indent="0">
                  <a:buNone/>
                </a:pPr>
                <a:r>
                  <a:rPr lang="en-US" sz="2400" b="1" dirty="0">
                    <a:solidFill>
                      <a:schemeClr val="bg2">
                        <a:lumMod val="40000"/>
                        <a:lumOff val="60000"/>
                      </a:schemeClr>
                    </a:solidFill>
                  </a:rPr>
                  <a:t>JAFFE ,</a:t>
                </a:r>
                <a:r>
                  <a:rPr lang="en-US" sz="2400" b="1" dirty="0" smtClean="0">
                    <a:solidFill>
                      <a:schemeClr val="bg2">
                        <a:lumMod val="40000"/>
                        <a:lumOff val="60000"/>
                      </a:schemeClr>
                    </a:solidFill>
                  </a:rPr>
                  <a:t> </a:t>
                </a:r>
                <a:r>
                  <a:rPr lang="en-US" sz="2400" b="1" dirty="0">
                    <a:solidFill>
                      <a:schemeClr val="bg2">
                        <a:lumMod val="40000"/>
                        <a:lumOff val="60000"/>
                      </a:schemeClr>
                    </a:solidFill>
                  </a:rPr>
                  <a:t>CK+ </a:t>
                </a:r>
                <a:r>
                  <a:rPr lang="en-US" sz="2400" b="1" dirty="0" smtClean="0">
                    <a:solidFill>
                      <a:schemeClr val="bg2">
                        <a:lumMod val="40000"/>
                        <a:lumOff val="60000"/>
                      </a:schemeClr>
                    </a:solidFill>
                  </a:rPr>
                  <a:t>, FER-2013</a:t>
                </a:r>
                <a:endParaRPr lang="ar-SY" sz="2400" b="1" dirty="0">
                  <a:solidFill>
                    <a:schemeClr val="bg2">
                      <a:lumMod val="40000"/>
                      <a:lumOff val="60000"/>
                    </a:schemeClr>
                  </a:solidFill>
                </a:endParaRPr>
              </a:p>
              <a:p>
                <a:pPr marL="0" indent="0">
                  <a:buNone/>
                </a:pPr>
                <a:endParaRPr lang="ar-SY" sz="2400" b="1" dirty="0">
                  <a:solidFill>
                    <a:schemeClr val="bg2">
                      <a:lumMod val="40000"/>
                      <a:lumOff val="60000"/>
                    </a:schemeClr>
                  </a:solidFill>
                </a:endParaRPr>
              </a:p>
              <a:p>
                <a:pPr marL="0" indent="0">
                  <a:buNone/>
                </a:pPr>
                <a:r>
                  <a:rPr lang="ar-SY" sz="2400" b="1" dirty="0" smtClean="0">
                    <a:solidFill>
                      <a:schemeClr val="bg2">
                        <a:lumMod val="40000"/>
                        <a:lumOff val="60000"/>
                      </a:schemeClr>
                    </a:solidFill>
                  </a:rPr>
                  <a:t>-عرض أعمال سابقة ونتائجهم.</a:t>
                </a:r>
              </a:p>
              <a:p>
                <a:pPr marL="0" indent="0">
                  <a:buNone/>
                </a:pPr>
                <a:endParaRPr lang="ar-SY" sz="2400" b="1" dirty="0">
                  <a:solidFill>
                    <a:schemeClr val="bg2">
                      <a:lumMod val="40000"/>
                      <a:lumOff val="60000"/>
                    </a:schemeClr>
                  </a:solidFill>
                </a:endParaRPr>
              </a:p>
              <a:p>
                <a:pPr marL="0" indent="0">
                  <a:buNone/>
                </a:pPr>
                <a:r>
                  <a:rPr lang="ar-SY" sz="2400" b="1" dirty="0" smtClean="0">
                    <a:solidFill>
                      <a:schemeClr val="bg2">
                        <a:lumMod val="40000"/>
                        <a:lumOff val="60000"/>
                      </a:schemeClr>
                    </a:solidFill>
                  </a:rPr>
                  <a:t>-عرض شركات تعتمد على فكرة مشروعنا.</a:t>
                </a:r>
              </a:p>
              <a:p>
                <a:pPr marL="0" indent="0">
                  <a:buNone/>
                </a:pPr>
                <a:endParaRPr lang="ar-SY" sz="2400" b="1" dirty="0" smtClean="0">
                  <a:solidFill>
                    <a:schemeClr val="bg2">
                      <a:lumMod val="40000"/>
                      <a:lumOff val="60000"/>
                    </a:schemeClr>
                  </a:solidFill>
                </a:endParaRPr>
              </a:p>
              <a:p>
                <a:pPr marL="0" indent="0">
                  <a:buNone/>
                </a:pPr>
                <a:endParaRPr lang="ar-SY" sz="2400" b="1" dirty="0">
                  <a:solidFill>
                    <a:schemeClr val="bg2">
                      <a:lumMod val="40000"/>
                      <a:lumOff val="60000"/>
                    </a:schemeClr>
                  </a:solidFill>
                </a:endParaRPr>
              </a:p>
            </p:txBody>
          </p:sp>
        </mc:Choice>
        <mc:Fallback xmlns="">
          <p:sp>
            <p:nvSpPr>
              <p:cNvPr id="3" name="عنصر نائب للمحتوى 2"/>
              <p:cNvSpPr txBox="1">
                <a:spLocks noRot="1" noChangeAspect="1" noMove="1" noResize="1" noEditPoints="1" noAdjustHandles="1" noChangeArrowheads="1" noChangeShapeType="1" noTextEdit="1"/>
              </p:cNvSpPr>
              <p:nvPr/>
            </p:nvSpPr>
            <p:spPr>
              <a:xfrm>
                <a:off x="1327721" y="1607555"/>
                <a:ext cx="8946541" cy="4195481"/>
              </a:xfrm>
              <a:prstGeom prst="rect">
                <a:avLst/>
              </a:prstGeom>
              <a:blipFill rotWithShape="0">
                <a:blip r:embed="rId2"/>
                <a:stretch>
                  <a:fillRect l="-136" t="-1163" r="-1091"/>
                </a:stretch>
              </a:blipFill>
            </p:spPr>
            <p:txBody>
              <a:bodyPr/>
              <a:lstStyle/>
              <a:p>
                <a:r>
                  <a:rPr lang="ar-SY">
                    <a:noFill/>
                  </a:rPr>
                  <a:t> </a:t>
                </a:r>
              </a:p>
            </p:txBody>
          </p:sp>
        </mc:Fallback>
      </mc:AlternateContent>
    </p:spTree>
    <p:extLst>
      <p:ext uri="{BB962C8B-B14F-4D97-AF65-F5344CB8AC3E}">
        <p14:creationId xmlns:p14="http://schemas.microsoft.com/office/powerpoint/2010/main" val="381222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p:cNvSpPr>
          <p:nvPr/>
        </p:nvSpPr>
        <p:spPr>
          <a:xfrm>
            <a:off x="1909248" y="418958"/>
            <a:ext cx="9152981" cy="707342"/>
          </a:xfrm>
          <a:prstGeom prst="rect">
            <a:avLst/>
          </a:prstGeom>
        </p:spPr>
        <p:txBody>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ar-SY" dirty="0" smtClean="0"/>
              <a:t>التصميم والتنفيذ</a:t>
            </a:r>
            <a:endParaRPr lang="ar-SY" dirty="0"/>
          </a:p>
        </p:txBody>
      </p:sp>
      <mc:AlternateContent xmlns:mc="http://schemas.openxmlformats.org/markup-compatibility/2006">
        <mc:Choice xmlns:a14="http://schemas.microsoft.com/office/drawing/2010/main" Requires="a14">
          <p:sp>
            <p:nvSpPr>
              <p:cNvPr id="3" name="عنصر نائب للمحتوى 2"/>
              <p:cNvSpPr txBox="1">
                <a:spLocks/>
              </p:cNvSpPr>
              <p:nvPr/>
            </p:nvSpPr>
            <p:spPr>
              <a:xfrm>
                <a:off x="1436903" y="1539315"/>
                <a:ext cx="8946541" cy="4195481"/>
              </a:xfrm>
              <a:prstGeom prst="rect">
                <a:avLst/>
              </a:prstGeom>
            </p:spPr>
            <p:txBody>
              <a:bodyPr>
                <a:normAutofit lnSpcReduction="10000"/>
              </a:bodyPr>
              <a:lst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ar-SY" sz="2400" b="1" dirty="0" smtClean="0">
                    <a:solidFill>
                      <a:schemeClr val="bg2">
                        <a:lumMod val="40000"/>
                        <a:lumOff val="60000"/>
                      </a:schemeClr>
                    </a:solidFill>
                  </a:rPr>
                  <a:t>1. بناء نماذج شبكة عصبونية </a:t>
                </a:r>
                <a:r>
                  <a:rPr lang="ar-SY" sz="2400" b="1" dirty="0" smtClean="0">
                    <a:solidFill>
                      <a:schemeClr val="bg2">
                        <a:lumMod val="40000"/>
                        <a:lumOff val="60000"/>
                      </a:schemeClr>
                    </a:solidFill>
                  </a:rPr>
                  <a:t>تلفيفية للتعرف </a:t>
                </a:r>
                <a:r>
                  <a:rPr lang="ar-SY" sz="2400" b="1" dirty="0" smtClean="0">
                    <a:solidFill>
                      <a:schemeClr val="bg2">
                        <a:lumMod val="40000"/>
                        <a:lumOff val="60000"/>
                      </a:schemeClr>
                    </a:solidFill>
                  </a:rPr>
                  <a:t>على صنفين من المشاعر (الحزن والسعادة).</a:t>
                </a:r>
              </a:p>
              <a:p>
                <a:pPr marL="0" indent="0">
                  <a:buNone/>
                </a:pPr>
                <a:r>
                  <a:rPr lang="ar-SY" sz="2400" b="1" dirty="0" smtClean="0">
                    <a:solidFill>
                      <a:schemeClr val="bg2">
                        <a:lumMod val="40000"/>
                        <a:lumOff val="60000"/>
                      </a:schemeClr>
                    </a:solidFill>
                  </a:rPr>
                  <a:t>2. </a:t>
                </a:r>
                <a:r>
                  <a:rPr lang="ar-SY" sz="2400" b="1" dirty="0">
                    <a:solidFill>
                      <a:schemeClr val="bg2">
                        <a:lumMod val="40000"/>
                        <a:lumOff val="60000"/>
                      </a:schemeClr>
                    </a:solidFill>
                  </a:rPr>
                  <a:t>بناء نماذج شبكة عصبونية </a:t>
                </a:r>
                <a:r>
                  <a:rPr lang="ar-SY" sz="2400" b="1" dirty="0">
                    <a:solidFill>
                      <a:schemeClr val="bg2">
                        <a:lumMod val="40000"/>
                        <a:lumOff val="60000"/>
                      </a:schemeClr>
                    </a:solidFill>
                  </a:rPr>
                  <a:t>تلفيفية من </a:t>
                </a:r>
                <a:r>
                  <a:rPr lang="ar-SY" sz="2400" b="1" dirty="0">
                    <a:solidFill>
                      <a:schemeClr val="bg2">
                        <a:lumMod val="40000"/>
                        <a:lumOff val="60000"/>
                      </a:schemeClr>
                    </a:solidFill>
                  </a:rPr>
                  <a:t>أجل المشاعر السبعة (الغضب – الاشمئزاز – الخوف –السعادة –الحزن –الحياديّة –المفاجأة</a:t>
                </a:r>
                <a:r>
                  <a:rPr lang="ar-SY" sz="2400" b="1" dirty="0" smtClean="0">
                    <a:solidFill>
                      <a:schemeClr val="bg2">
                        <a:lumMod val="40000"/>
                        <a:lumOff val="60000"/>
                      </a:schemeClr>
                    </a:solidFill>
                  </a:rPr>
                  <a:t>).</a:t>
                </a:r>
                <a:r>
                  <a:rPr lang="en-US" sz="2400" b="1" dirty="0">
                    <a:solidFill>
                      <a:schemeClr val="bg2">
                        <a:lumMod val="40000"/>
                        <a:lumOff val="60000"/>
                      </a:schemeClr>
                    </a:solidFill>
                  </a:rPr>
                  <a:t> </a:t>
                </a:r>
                <a:endParaRPr lang="ar-SY" sz="2400" b="1" dirty="0">
                  <a:solidFill>
                    <a:schemeClr val="bg2">
                      <a:lumMod val="40000"/>
                      <a:lumOff val="60000"/>
                    </a:schemeClr>
                  </a:solidFill>
                </a:endParaRPr>
              </a:p>
              <a:p>
                <a:pPr marL="0" indent="0">
                  <a:buNone/>
                </a:pPr>
                <a:r>
                  <a:rPr lang="ar-SY" sz="2400" b="1" dirty="0" smtClean="0">
                    <a:solidFill>
                      <a:schemeClr val="bg2">
                        <a:lumMod val="40000"/>
                        <a:lumOff val="60000"/>
                      </a:schemeClr>
                    </a:solidFill>
                  </a:rPr>
                  <a:t>2. </a:t>
                </a:r>
                <a:r>
                  <a:rPr lang="ar-SY" sz="2400" b="1" dirty="0">
                    <a:solidFill>
                      <a:schemeClr val="bg2">
                        <a:lumMod val="40000"/>
                        <a:lumOff val="60000"/>
                      </a:schemeClr>
                    </a:solidFill>
                  </a:rPr>
                  <a:t>بناء نماذج تعلم عميق باستخدام </a:t>
                </a:r>
                <a:r>
                  <a:rPr lang="ar-SY" sz="2400" b="1" dirty="0" smtClean="0">
                    <a:solidFill>
                      <a:schemeClr val="bg2">
                        <a:lumMod val="40000"/>
                        <a:lumOff val="60000"/>
                      </a:schemeClr>
                    </a:solidFill>
                  </a:rPr>
                  <a:t>ال (</a:t>
                </a:r>
                <a14:m>
                  <m:oMath xmlns:m="http://schemas.openxmlformats.org/officeDocument/2006/math">
                    <m:r>
                      <a:rPr lang="en-US" sz="2400" b="1" i="1" smtClean="0">
                        <a:solidFill>
                          <a:schemeClr val="bg2">
                            <a:lumMod val="40000"/>
                            <a:lumOff val="60000"/>
                          </a:schemeClr>
                        </a:solidFill>
                        <a:latin typeface="Cambria Math" panose="02040503050406030204" pitchFamily="18" charset="0"/>
                      </a:rPr>
                      <m:t>𝑻𝒓𝒂𝒏𝒔𝒇𝒆𝒓</m:t>
                    </m:r>
                    <m:r>
                      <a:rPr lang="en-US" sz="2400" b="1" i="1" smtClean="0">
                        <a:solidFill>
                          <a:schemeClr val="bg2">
                            <a:lumMod val="40000"/>
                            <a:lumOff val="60000"/>
                          </a:schemeClr>
                        </a:solidFill>
                        <a:latin typeface="Cambria Math" panose="02040503050406030204" pitchFamily="18" charset="0"/>
                      </a:rPr>
                      <m:t>−</m:t>
                    </m:r>
                    <m:r>
                      <a:rPr lang="en-US" sz="2400" b="1" i="1" smtClean="0">
                        <a:solidFill>
                          <a:schemeClr val="bg2">
                            <a:lumMod val="40000"/>
                            <a:lumOff val="60000"/>
                          </a:schemeClr>
                        </a:solidFill>
                        <a:latin typeface="Cambria Math" panose="02040503050406030204" pitchFamily="18" charset="0"/>
                      </a:rPr>
                      <m:t>𝑳𝒆𝒂𝒓𝒏𝒊𝒏𝒈</m:t>
                    </m:r>
                  </m:oMath>
                </a14:m>
                <a:r>
                  <a:rPr lang="ar-SY" sz="2400" b="1" dirty="0" smtClean="0">
                    <a:solidFill>
                      <a:schemeClr val="bg2">
                        <a:lumMod val="40000"/>
                        <a:lumOff val="60000"/>
                      </a:schemeClr>
                    </a:solidFill>
                  </a:rPr>
                  <a:t>)</a:t>
                </a:r>
                <a:r>
                  <a:rPr lang="en-US" sz="2400" b="1" dirty="0" smtClean="0">
                    <a:solidFill>
                      <a:schemeClr val="bg2">
                        <a:lumMod val="40000"/>
                        <a:lumOff val="60000"/>
                      </a:schemeClr>
                    </a:solidFill>
                  </a:rPr>
                  <a:t>.</a:t>
                </a:r>
                <a:endParaRPr lang="en-US" sz="2400" b="1" dirty="0">
                  <a:solidFill>
                    <a:schemeClr val="bg2">
                      <a:lumMod val="40000"/>
                      <a:lumOff val="60000"/>
                    </a:schemeClr>
                  </a:solidFill>
                </a:endParaRPr>
              </a:p>
              <a:p>
                <a:pPr marL="0" indent="0">
                  <a:buNone/>
                </a:pPr>
                <a:r>
                  <a:rPr lang="ar-SY" sz="2400" b="1" dirty="0" smtClean="0">
                    <a:solidFill>
                      <a:schemeClr val="bg2">
                        <a:lumMod val="40000"/>
                        <a:lumOff val="60000"/>
                      </a:schemeClr>
                    </a:solidFill>
                  </a:rPr>
                  <a:t>2.1بناء </a:t>
                </a:r>
                <a:r>
                  <a:rPr lang="ar-SY" sz="2400" b="1" dirty="0">
                    <a:solidFill>
                      <a:schemeClr val="bg2">
                        <a:lumMod val="40000"/>
                        <a:lumOff val="60000"/>
                      </a:schemeClr>
                    </a:solidFill>
                  </a:rPr>
                  <a:t>نماذج تعلم عميق باستخدام </a:t>
                </a:r>
                <a:r>
                  <a:rPr lang="ar-SY" sz="2400" b="1" dirty="0" smtClean="0">
                    <a:solidFill>
                      <a:schemeClr val="bg2">
                        <a:lumMod val="40000"/>
                        <a:lumOff val="60000"/>
                      </a:schemeClr>
                    </a:solidFill>
                  </a:rPr>
                  <a:t>شبكة</a:t>
                </a:r>
                <a:r>
                  <a:rPr lang="ar-SY" sz="2400" b="1" dirty="0">
                    <a:solidFill>
                      <a:schemeClr val="bg2">
                        <a:lumMod val="40000"/>
                        <a:lumOff val="60000"/>
                      </a:schemeClr>
                    </a:solidFill>
                  </a:rPr>
                  <a:t> </a:t>
                </a:r>
                <a:r>
                  <a:rPr lang="ar-SY" sz="2400" b="1" dirty="0" smtClean="0">
                    <a:solidFill>
                      <a:schemeClr val="bg2">
                        <a:lumMod val="40000"/>
                        <a:lumOff val="60000"/>
                      </a:schemeClr>
                    </a:solidFill>
                  </a:rPr>
                  <a:t>(</a:t>
                </a:r>
                <a14:m>
                  <m:oMath xmlns:m="http://schemas.openxmlformats.org/officeDocument/2006/math">
                    <m:r>
                      <a:rPr lang="en-US" sz="2400" b="1" i="1" smtClean="0">
                        <a:solidFill>
                          <a:schemeClr val="bg2">
                            <a:lumMod val="40000"/>
                            <a:lumOff val="60000"/>
                          </a:schemeClr>
                        </a:solidFill>
                        <a:latin typeface="Cambria Math" panose="02040503050406030204" pitchFamily="18" charset="0"/>
                      </a:rPr>
                      <m:t>𝑬𝒇𝒇𝒊𝒄𝒊𝒆𝒏𝒕𝑵𝒆𝒕</m:t>
                    </m:r>
                  </m:oMath>
                </a14:m>
                <a:r>
                  <a:rPr lang="ar-SY" sz="2400" b="1" dirty="0" smtClean="0">
                    <a:solidFill>
                      <a:schemeClr val="bg2">
                        <a:lumMod val="40000"/>
                        <a:lumOff val="60000"/>
                      </a:schemeClr>
                    </a:solidFill>
                  </a:rPr>
                  <a:t>) وشبكة (</a:t>
                </a:r>
                <a14:m>
                  <m:oMath xmlns:m="http://schemas.openxmlformats.org/officeDocument/2006/math">
                    <m:r>
                      <a:rPr lang="en-US" sz="2400" b="1" i="1" smtClean="0">
                        <a:solidFill>
                          <a:schemeClr val="bg2">
                            <a:lumMod val="40000"/>
                            <a:lumOff val="60000"/>
                          </a:schemeClr>
                        </a:solidFill>
                        <a:latin typeface="Cambria Math" panose="02040503050406030204" pitchFamily="18" charset="0"/>
                      </a:rPr>
                      <m:t>𝑹𝒆𝒔𝒏𝒆𝒕</m:t>
                    </m:r>
                    <m:r>
                      <a:rPr lang="en-US" sz="2400" b="1" i="1" smtClean="0">
                        <a:solidFill>
                          <a:schemeClr val="bg2">
                            <a:lumMod val="40000"/>
                            <a:lumOff val="60000"/>
                          </a:schemeClr>
                        </a:solidFill>
                        <a:latin typeface="Cambria Math" panose="02040503050406030204" pitchFamily="18" charset="0"/>
                      </a:rPr>
                      <m:t>𝟓𝟎</m:t>
                    </m:r>
                  </m:oMath>
                </a14:m>
                <a:r>
                  <a:rPr lang="ar-SY" sz="2400" b="1" dirty="0" smtClean="0">
                    <a:solidFill>
                      <a:schemeClr val="bg2">
                        <a:lumMod val="40000"/>
                        <a:lumOff val="60000"/>
                      </a:schemeClr>
                    </a:solidFill>
                  </a:rPr>
                  <a:t>)</a:t>
                </a:r>
                <a:endParaRPr lang="en-US" sz="2400" b="1" dirty="0" smtClean="0">
                  <a:solidFill>
                    <a:schemeClr val="bg2">
                      <a:lumMod val="40000"/>
                      <a:lumOff val="60000"/>
                    </a:schemeClr>
                  </a:solidFill>
                </a:endParaRPr>
              </a:p>
              <a:p>
                <a:pPr marL="0" indent="0">
                  <a:buNone/>
                </a:pPr>
                <a:r>
                  <a:rPr lang="ar-SY" sz="2400" b="1" dirty="0" smtClean="0">
                    <a:solidFill>
                      <a:schemeClr val="bg2">
                        <a:lumMod val="40000"/>
                        <a:lumOff val="60000"/>
                      </a:schemeClr>
                    </a:solidFill>
                  </a:rPr>
                  <a:t>2.2تجربة </a:t>
                </a:r>
                <a:r>
                  <a:rPr lang="ar-SY" sz="2400" b="1" dirty="0" smtClean="0">
                    <a:solidFill>
                      <a:schemeClr val="bg2">
                        <a:lumMod val="40000"/>
                        <a:lumOff val="60000"/>
                      </a:schemeClr>
                    </a:solidFill>
                  </a:rPr>
                  <a:t>تقييم استخراج السمات (</a:t>
                </a:r>
                <a14:m>
                  <m:oMath xmlns:m="http://schemas.openxmlformats.org/officeDocument/2006/math">
                    <m:r>
                      <a:rPr lang="en-US" sz="2400" b="1" i="1" smtClean="0">
                        <a:solidFill>
                          <a:schemeClr val="bg2">
                            <a:lumMod val="40000"/>
                            <a:lumOff val="60000"/>
                          </a:schemeClr>
                        </a:solidFill>
                        <a:latin typeface="Cambria Math" panose="02040503050406030204" pitchFamily="18" charset="0"/>
                      </a:rPr>
                      <m:t>𝑭𝒆𝒂𝒕𝒖𝒓𝒆</m:t>
                    </m:r>
                    <m:r>
                      <a:rPr lang="en-US" sz="2400" b="1" i="1" smtClean="0">
                        <a:solidFill>
                          <a:schemeClr val="bg2">
                            <a:lumMod val="40000"/>
                            <a:lumOff val="60000"/>
                          </a:schemeClr>
                        </a:solidFill>
                        <a:latin typeface="Cambria Math" panose="02040503050406030204" pitchFamily="18" charset="0"/>
                      </a:rPr>
                      <m:t> −</m:t>
                    </m:r>
                    <m:r>
                      <a:rPr lang="en-US" sz="2400" b="1" i="1" smtClean="0">
                        <a:solidFill>
                          <a:schemeClr val="bg2">
                            <a:lumMod val="40000"/>
                            <a:lumOff val="60000"/>
                          </a:schemeClr>
                        </a:solidFill>
                        <a:latin typeface="Cambria Math" panose="02040503050406030204" pitchFamily="18" charset="0"/>
                      </a:rPr>
                      <m:t>𝑬𝒙𝒕𝒓𝒂𝒄𝒕𝒊𝒐𝒏</m:t>
                    </m:r>
                  </m:oMath>
                </a14:m>
                <a:r>
                  <a:rPr lang="ar-SY" sz="2400" b="1" dirty="0" smtClean="0">
                    <a:solidFill>
                      <a:schemeClr val="bg2">
                        <a:lumMod val="40000"/>
                        <a:lumOff val="60000"/>
                      </a:schemeClr>
                    </a:solidFill>
                  </a:rPr>
                  <a:t>) في </a:t>
                </a:r>
                <a:r>
                  <a:rPr lang="ar-SY" sz="2400" b="1" dirty="0">
                    <a:solidFill>
                      <a:schemeClr val="bg2">
                        <a:lumMod val="40000"/>
                        <a:lumOff val="60000"/>
                      </a:schemeClr>
                    </a:solidFill>
                  </a:rPr>
                  <a:t>نماذج التعلم العميق.</a:t>
                </a:r>
              </a:p>
              <a:p>
                <a:pPr marL="0" indent="0">
                  <a:buNone/>
                </a:pPr>
                <a:r>
                  <a:rPr lang="ar-SY" sz="2400" b="1" dirty="0" smtClean="0">
                    <a:solidFill>
                      <a:schemeClr val="bg2">
                        <a:lumMod val="40000"/>
                        <a:lumOff val="60000"/>
                      </a:schemeClr>
                    </a:solidFill>
                  </a:rPr>
                  <a:t>3. </a:t>
                </a:r>
                <a:r>
                  <a:rPr lang="ar-SY" sz="2400" b="1" dirty="0">
                    <a:solidFill>
                      <a:schemeClr val="bg2">
                        <a:lumMod val="40000"/>
                        <a:lumOff val="60000"/>
                      </a:schemeClr>
                    </a:solidFill>
                  </a:rPr>
                  <a:t>تجربة </a:t>
                </a:r>
                <a:r>
                  <a:rPr lang="ar-SY" sz="2400" b="1" dirty="0" smtClean="0">
                    <a:solidFill>
                      <a:schemeClr val="bg2">
                        <a:lumMod val="40000"/>
                        <a:lumOff val="60000"/>
                      </a:schemeClr>
                    </a:solidFill>
                  </a:rPr>
                  <a:t>الضبط الدقيق  (</a:t>
                </a:r>
                <a14:m>
                  <m:oMath xmlns:m="http://schemas.openxmlformats.org/officeDocument/2006/math">
                    <m:r>
                      <a:rPr lang="en-US" sz="2400" b="1" i="1" smtClean="0">
                        <a:solidFill>
                          <a:schemeClr val="bg2">
                            <a:lumMod val="40000"/>
                            <a:lumOff val="60000"/>
                          </a:schemeClr>
                        </a:solidFill>
                        <a:latin typeface="Cambria Math" panose="02040503050406030204" pitchFamily="18" charset="0"/>
                      </a:rPr>
                      <m:t>𝑭𝒊𝒏𝒆</m:t>
                    </m:r>
                    <m:r>
                      <a:rPr lang="en-US" sz="2400" b="1" i="1" smtClean="0">
                        <a:solidFill>
                          <a:schemeClr val="bg2">
                            <a:lumMod val="40000"/>
                            <a:lumOff val="60000"/>
                          </a:schemeClr>
                        </a:solidFill>
                        <a:latin typeface="Cambria Math" panose="02040503050406030204" pitchFamily="18" charset="0"/>
                      </a:rPr>
                      <m:t>−</m:t>
                    </m:r>
                    <m:r>
                      <a:rPr lang="en-US" sz="2400" b="1" i="1" smtClean="0">
                        <a:solidFill>
                          <a:schemeClr val="bg2">
                            <a:lumMod val="40000"/>
                            <a:lumOff val="60000"/>
                          </a:schemeClr>
                        </a:solidFill>
                        <a:latin typeface="Cambria Math" panose="02040503050406030204" pitchFamily="18" charset="0"/>
                      </a:rPr>
                      <m:t>𝑻𝒖𝒏𝒊𝒏𝒈</m:t>
                    </m:r>
                  </m:oMath>
                </a14:m>
                <a:r>
                  <a:rPr lang="ar-SY" sz="2400" b="1" dirty="0" smtClean="0">
                    <a:solidFill>
                      <a:schemeClr val="bg2">
                        <a:lumMod val="40000"/>
                        <a:lumOff val="60000"/>
                      </a:schemeClr>
                    </a:solidFill>
                  </a:rPr>
                  <a:t>)في </a:t>
                </a:r>
                <a:r>
                  <a:rPr lang="ar-SY" sz="2400" b="1" dirty="0">
                    <a:solidFill>
                      <a:schemeClr val="bg2">
                        <a:lumMod val="40000"/>
                        <a:lumOff val="60000"/>
                      </a:schemeClr>
                    </a:solidFill>
                  </a:rPr>
                  <a:t>نماذج التعلم </a:t>
                </a:r>
                <a:r>
                  <a:rPr lang="ar-SY" sz="2400" b="1" dirty="0" smtClean="0">
                    <a:solidFill>
                      <a:schemeClr val="bg2">
                        <a:lumMod val="40000"/>
                        <a:lumOff val="60000"/>
                      </a:schemeClr>
                    </a:solidFill>
                  </a:rPr>
                  <a:t>العميق.</a:t>
                </a:r>
              </a:p>
              <a:p>
                <a:pPr marL="0" indent="0">
                  <a:buNone/>
                </a:pPr>
                <a:r>
                  <a:rPr lang="ar-SY" sz="2400" b="1" dirty="0" smtClean="0">
                    <a:solidFill>
                      <a:schemeClr val="bg2">
                        <a:lumMod val="40000"/>
                        <a:lumOff val="60000"/>
                      </a:schemeClr>
                    </a:solidFill>
                  </a:rPr>
                  <a:t>4. </a:t>
                </a:r>
                <a:r>
                  <a:rPr lang="ar-SY" sz="2400" b="1" dirty="0" smtClean="0">
                    <a:solidFill>
                      <a:schemeClr val="bg2">
                        <a:lumMod val="40000"/>
                        <a:lumOff val="60000"/>
                      </a:schemeClr>
                    </a:solidFill>
                  </a:rPr>
                  <a:t>بناء النموذج الأخير.</a:t>
                </a:r>
                <a:endParaRPr lang="ar-SY" sz="2400" b="1" dirty="0">
                  <a:solidFill>
                    <a:schemeClr val="bg2">
                      <a:lumMod val="40000"/>
                      <a:lumOff val="60000"/>
                    </a:schemeClr>
                  </a:solidFill>
                </a:endParaRPr>
              </a:p>
            </p:txBody>
          </p:sp>
        </mc:Choice>
        <mc:Fallback>
          <p:sp>
            <p:nvSpPr>
              <p:cNvPr id="3" name="عنصر نائب للمحتوى 2"/>
              <p:cNvSpPr txBox="1">
                <a:spLocks noRot="1" noChangeAspect="1" noMove="1" noResize="1" noEditPoints="1" noAdjustHandles="1" noChangeArrowheads="1" noChangeShapeType="1" noTextEdit="1"/>
              </p:cNvSpPr>
              <p:nvPr/>
            </p:nvSpPr>
            <p:spPr>
              <a:xfrm>
                <a:off x="1436903" y="1539315"/>
                <a:ext cx="8946541" cy="4195481"/>
              </a:xfrm>
              <a:prstGeom prst="rect">
                <a:avLst/>
              </a:prstGeom>
              <a:blipFill rotWithShape="0">
                <a:blip r:embed="rId2"/>
                <a:stretch>
                  <a:fillRect l="-136" t="-2035" r="-1091" b="-2180"/>
                </a:stretch>
              </a:blipFill>
            </p:spPr>
            <p:txBody>
              <a:bodyPr/>
              <a:lstStyle/>
              <a:p>
                <a:r>
                  <a:rPr lang="ar-SY">
                    <a:noFill/>
                  </a:rPr>
                  <a:t> </a:t>
                </a:r>
              </a:p>
            </p:txBody>
          </p:sp>
        </mc:Fallback>
      </mc:AlternateContent>
    </p:spTree>
    <p:extLst>
      <p:ext uri="{BB962C8B-B14F-4D97-AF65-F5344CB8AC3E}">
        <p14:creationId xmlns:p14="http://schemas.microsoft.com/office/powerpoint/2010/main" val="576815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p:cNvSpPr>
          <p:nvPr/>
        </p:nvSpPr>
        <p:spPr>
          <a:xfrm>
            <a:off x="1812995" y="370831"/>
            <a:ext cx="9152981" cy="707342"/>
          </a:xfrm>
          <a:prstGeom prst="rect">
            <a:avLst/>
          </a:prstGeom>
        </p:spPr>
        <p:txBody>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ar-SY" dirty="0" smtClean="0"/>
              <a:t>الاختبار وتقييم النتائج</a:t>
            </a:r>
            <a:endParaRPr lang="ar-SY" dirty="0"/>
          </a:p>
        </p:txBody>
      </p:sp>
      <mc:AlternateContent xmlns:mc="http://schemas.openxmlformats.org/markup-compatibility/2006">
        <mc:Choice xmlns:a14="http://schemas.microsoft.com/office/drawing/2010/main" Requires="a14">
          <p:sp>
            <p:nvSpPr>
              <p:cNvPr id="3" name="عنصر نائب للمحتوى 2"/>
              <p:cNvSpPr txBox="1">
                <a:spLocks/>
              </p:cNvSpPr>
              <p:nvPr/>
            </p:nvSpPr>
            <p:spPr>
              <a:xfrm>
                <a:off x="1502334" y="1653830"/>
                <a:ext cx="8946541" cy="4195481"/>
              </a:xfrm>
              <a:prstGeom prst="rect">
                <a:avLst/>
              </a:prstGeom>
            </p:spPr>
            <p:txBody>
              <a:bodyPr>
                <a:normAutofit/>
              </a:bodyPr>
              <a:lst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ar-SY" sz="2400" b="1" dirty="0" smtClean="0">
                    <a:solidFill>
                      <a:schemeClr val="bg2">
                        <a:lumMod val="40000"/>
                        <a:lumOff val="60000"/>
                      </a:schemeClr>
                    </a:solidFill>
                  </a:rPr>
                  <a:t>1. اختبار نماذج الشبكة </a:t>
                </a:r>
                <a:r>
                  <a:rPr lang="ar-SY" sz="2400" b="1" dirty="0" smtClean="0">
                    <a:solidFill>
                      <a:schemeClr val="bg2">
                        <a:lumMod val="40000"/>
                        <a:lumOff val="60000"/>
                      </a:schemeClr>
                    </a:solidFill>
                  </a:rPr>
                  <a:t>العصبونية </a:t>
                </a:r>
                <a:r>
                  <a:rPr lang="ar-SY" sz="2400" b="1" dirty="0" smtClean="0">
                    <a:solidFill>
                      <a:schemeClr val="bg2">
                        <a:lumMod val="40000"/>
                        <a:lumOff val="60000"/>
                      </a:schemeClr>
                    </a:solidFill>
                  </a:rPr>
                  <a:t>التلفيفية للتعرف على صنفين المشاعر (الحزن والسعادة).</a:t>
                </a:r>
              </a:p>
              <a:p>
                <a:pPr marL="0" indent="0">
                  <a:buNone/>
                </a:pPr>
                <a:r>
                  <a:rPr lang="ar-SY" sz="2400" b="1" dirty="0">
                    <a:solidFill>
                      <a:schemeClr val="bg2">
                        <a:lumMod val="40000"/>
                        <a:lumOff val="60000"/>
                      </a:schemeClr>
                    </a:solidFill>
                  </a:rPr>
                  <a:t>2. </a:t>
                </a:r>
                <a:r>
                  <a:rPr lang="ar-SY" sz="2400" b="1" dirty="0" smtClean="0">
                    <a:solidFill>
                      <a:schemeClr val="bg2">
                        <a:lumMod val="40000"/>
                        <a:lumOff val="60000"/>
                      </a:schemeClr>
                    </a:solidFill>
                  </a:rPr>
                  <a:t>اختبار </a:t>
                </a:r>
                <a:r>
                  <a:rPr lang="ar-SY" sz="2400" b="1" dirty="0">
                    <a:solidFill>
                      <a:schemeClr val="bg2">
                        <a:lumMod val="40000"/>
                        <a:lumOff val="60000"/>
                      </a:schemeClr>
                    </a:solidFill>
                  </a:rPr>
                  <a:t>نماذج شبكة </a:t>
                </a:r>
                <a:r>
                  <a:rPr lang="ar-SY" sz="2400" b="1" dirty="0" smtClean="0">
                    <a:solidFill>
                      <a:schemeClr val="bg2">
                        <a:lumMod val="40000"/>
                        <a:lumOff val="60000"/>
                      </a:schemeClr>
                    </a:solidFill>
                  </a:rPr>
                  <a:t>العصبونية التلفيفية من </a:t>
                </a:r>
                <a:r>
                  <a:rPr lang="ar-SY" sz="2400" b="1" dirty="0">
                    <a:solidFill>
                      <a:schemeClr val="bg2">
                        <a:lumMod val="40000"/>
                        <a:lumOff val="60000"/>
                      </a:schemeClr>
                    </a:solidFill>
                  </a:rPr>
                  <a:t>أجل المشاعر السبعة (الغضب – الاشمئزاز – الخوف –السعادة –الحزن –الحياديّة –المفاجأة</a:t>
                </a:r>
                <a:r>
                  <a:rPr lang="ar-SY" sz="2400" b="1" dirty="0" smtClean="0">
                    <a:solidFill>
                      <a:schemeClr val="bg2">
                        <a:lumMod val="40000"/>
                        <a:lumOff val="60000"/>
                      </a:schemeClr>
                    </a:solidFill>
                  </a:rPr>
                  <a:t>).</a:t>
                </a:r>
                <a:r>
                  <a:rPr lang="en-US" sz="2400" b="1" dirty="0">
                    <a:solidFill>
                      <a:schemeClr val="bg2">
                        <a:lumMod val="40000"/>
                        <a:lumOff val="60000"/>
                      </a:schemeClr>
                    </a:solidFill>
                  </a:rPr>
                  <a:t> </a:t>
                </a:r>
                <a:endParaRPr lang="ar-SY" sz="2400" b="1" dirty="0" smtClean="0">
                  <a:solidFill>
                    <a:schemeClr val="bg2">
                      <a:lumMod val="40000"/>
                      <a:lumOff val="60000"/>
                    </a:schemeClr>
                  </a:solidFill>
                </a:endParaRPr>
              </a:p>
              <a:p>
                <a:pPr marL="0" indent="0">
                  <a:buNone/>
                </a:pPr>
                <a:r>
                  <a:rPr lang="ar-SY" b="1" dirty="0">
                    <a:solidFill>
                      <a:schemeClr val="bg2">
                        <a:lumMod val="40000"/>
                        <a:lumOff val="60000"/>
                      </a:schemeClr>
                    </a:solidFill>
                  </a:rPr>
                  <a:t>3</a:t>
                </a:r>
                <a:r>
                  <a:rPr lang="ar-SY" b="1" dirty="0" smtClean="0">
                    <a:solidFill>
                      <a:schemeClr val="bg2">
                        <a:lumMod val="40000"/>
                        <a:lumOff val="60000"/>
                      </a:schemeClr>
                    </a:solidFill>
                  </a:rPr>
                  <a:t>. </a:t>
                </a:r>
                <a:r>
                  <a:rPr lang="ar-SY" b="1" dirty="0" smtClean="0">
                    <a:solidFill>
                      <a:schemeClr val="bg2">
                        <a:lumMod val="40000"/>
                        <a:lumOff val="60000"/>
                      </a:schemeClr>
                    </a:solidFill>
                  </a:rPr>
                  <a:t>اختبار ومحاولة تحسين نماذج كل من شبكتي (</a:t>
                </a:r>
                <a14:m>
                  <m:oMath xmlns:m="http://schemas.openxmlformats.org/officeDocument/2006/math">
                    <m:r>
                      <a:rPr lang="en-US" b="1" i="1" smtClean="0">
                        <a:solidFill>
                          <a:schemeClr val="bg2">
                            <a:lumMod val="40000"/>
                            <a:lumOff val="60000"/>
                          </a:schemeClr>
                        </a:solidFill>
                        <a:latin typeface="Cambria Math" panose="02040503050406030204" pitchFamily="18" charset="0"/>
                      </a:rPr>
                      <m:t>𝑹𝒆𝒔𝒏𝒆𝒕</m:t>
                    </m:r>
                    <m:r>
                      <a:rPr lang="en-US" b="1" i="1" smtClean="0">
                        <a:solidFill>
                          <a:schemeClr val="bg2">
                            <a:lumMod val="40000"/>
                            <a:lumOff val="60000"/>
                          </a:schemeClr>
                        </a:solidFill>
                        <a:latin typeface="Cambria Math" panose="02040503050406030204" pitchFamily="18" charset="0"/>
                      </a:rPr>
                      <m:t>𝟓𝟎</m:t>
                    </m:r>
                    <m:r>
                      <a:rPr lang="en-US" b="1" i="1" smtClean="0">
                        <a:solidFill>
                          <a:schemeClr val="bg2">
                            <a:lumMod val="40000"/>
                            <a:lumOff val="60000"/>
                          </a:schemeClr>
                        </a:solidFill>
                        <a:latin typeface="Cambria Math" panose="02040503050406030204" pitchFamily="18" charset="0"/>
                      </a:rPr>
                      <m:t> &amp; </m:t>
                    </m:r>
                    <m:r>
                      <a:rPr lang="en-US" b="1" i="1" smtClean="0">
                        <a:solidFill>
                          <a:schemeClr val="bg2">
                            <a:lumMod val="40000"/>
                            <a:lumOff val="60000"/>
                          </a:schemeClr>
                        </a:solidFill>
                        <a:latin typeface="Cambria Math" panose="02040503050406030204" pitchFamily="18" charset="0"/>
                      </a:rPr>
                      <m:t>𝑬𝒇𝒇𝒊𝒄𝒊𝒆𝒏𝒕𝑵𝒆𝒕𝑩</m:t>
                    </m:r>
                    <m:r>
                      <a:rPr lang="en-US" b="1" i="1" smtClean="0">
                        <a:solidFill>
                          <a:schemeClr val="bg2">
                            <a:lumMod val="40000"/>
                            <a:lumOff val="60000"/>
                          </a:schemeClr>
                        </a:solidFill>
                        <a:latin typeface="Cambria Math" panose="02040503050406030204" pitchFamily="18" charset="0"/>
                      </a:rPr>
                      <m:t>𝟎</m:t>
                    </m:r>
                    <m:r>
                      <a:rPr lang="en-US" b="1" i="1" smtClean="0">
                        <a:solidFill>
                          <a:schemeClr val="bg2">
                            <a:lumMod val="40000"/>
                            <a:lumOff val="60000"/>
                          </a:schemeClr>
                        </a:solidFill>
                        <a:latin typeface="Cambria Math" panose="02040503050406030204" pitchFamily="18" charset="0"/>
                      </a:rPr>
                      <m:t> </m:t>
                    </m:r>
                  </m:oMath>
                </a14:m>
                <a:r>
                  <a:rPr lang="ar-SY" b="1" dirty="0" smtClean="0">
                    <a:solidFill>
                      <a:schemeClr val="bg2">
                        <a:lumMod val="40000"/>
                        <a:lumOff val="60000"/>
                      </a:schemeClr>
                    </a:solidFill>
                  </a:rPr>
                  <a:t>)</a:t>
                </a:r>
                <a:endParaRPr lang="ar-SY" b="1" dirty="0">
                  <a:solidFill>
                    <a:schemeClr val="bg2">
                      <a:lumMod val="40000"/>
                      <a:lumOff val="60000"/>
                    </a:schemeClr>
                  </a:solidFill>
                </a:endParaRPr>
              </a:p>
              <a:p>
                <a:pPr marL="0" indent="0">
                  <a:buNone/>
                </a:pPr>
                <a:r>
                  <a:rPr lang="ar-SY" sz="2400" b="1" dirty="0">
                    <a:solidFill>
                      <a:schemeClr val="bg2">
                        <a:lumMod val="40000"/>
                        <a:lumOff val="60000"/>
                      </a:schemeClr>
                    </a:solidFill>
                  </a:rPr>
                  <a:t>4</a:t>
                </a:r>
                <a:r>
                  <a:rPr lang="ar-SY" sz="2400" b="1" dirty="0" smtClean="0">
                    <a:solidFill>
                      <a:schemeClr val="bg2">
                        <a:lumMod val="40000"/>
                        <a:lumOff val="60000"/>
                      </a:schemeClr>
                    </a:solidFill>
                  </a:rPr>
                  <a:t>. </a:t>
                </a:r>
                <a:r>
                  <a:rPr lang="ar-SY" sz="2400" b="1" dirty="0" smtClean="0">
                    <a:solidFill>
                      <a:schemeClr val="bg2">
                        <a:lumMod val="40000"/>
                        <a:lumOff val="60000"/>
                      </a:schemeClr>
                    </a:solidFill>
                  </a:rPr>
                  <a:t>اختبار النموذج الأخير والذي هو عبارة عن شبكة عصبونية تلفيفية.</a:t>
                </a:r>
              </a:p>
              <a:p>
                <a:pPr marL="0" indent="0">
                  <a:buNone/>
                </a:pPr>
                <a:r>
                  <a:rPr lang="ar-SY" sz="2400" b="1" dirty="0">
                    <a:solidFill>
                      <a:schemeClr val="bg2">
                        <a:lumMod val="40000"/>
                        <a:lumOff val="60000"/>
                      </a:schemeClr>
                    </a:solidFill>
                  </a:rPr>
                  <a:t>5</a:t>
                </a:r>
                <a:r>
                  <a:rPr lang="ar-SY" sz="2400" b="1" dirty="0" smtClean="0">
                    <a:solidFill>
                      <a:schemeClr val="bg2">
                        <a:lumMod val="40000"/>
                        <a:lumOff val="60000"/>
                      </a:schemeClr>
                    </a:solidFill>
                  </a:rPr>
                  <a:t>. </a:t>
                </a:r>
                <a:r>
                  <a:rPr lang="ar-SY" sz="2400" b="1" dirty="0" smtClean="0">
                    <a:solidFill>
                      <a:schemeClr val="bg2">
                        <a:lumMod val="40000"/>
                        <a:lumOff val="60000"/>
                      </a:schemeClr>
                    </a:solidFill>
                  </a:rPr>
                  <a:t>تجربة النموذج الأخير بواسطة الزمن الحقيقي (الكاميرا) من أجل التعرف على المشاعر.</a:t>
                </a:r>
                <a:endParaRPr lang="ar-SY" sz="2400" b="1" dirty="0">
                  <a:solidFill>
                    <a:schemeClr val="bg2">
                      <a:lumMod val="40000"/>
                      <a:lumOff val="60000"/>
                    </a:schemeClr>
                  </a:solidFill>
                </a:endParaRPr>
              </a:p>
            </p:txBody>
          </p:sp>
        </mc:Choice>
        <mc:Fallback>
          <p:sp>
            <p:nvSpPr>
              <p:cNvPr id="3" name="عنصر نائب للمحتوى 2"/>
              <p:cNvSpPr txBox="1">
                <a:spLocks noRot="1" noChangeAspect="1" noMove="1" noResize="1" noEditPoints="1" noAdjustHandles="1" noChangeArrowheads="1" noChangeShapeType="1" noTextEdit="1"/>
              </p:cNvSpPr>
              <p:nvPr/>
            </p:nvSpPr>
            <p:spPr>
              <a:xfrm>
                <a:off x="1502334" y="1653830"/>
                <a:ext cx="8946541" cy="4195481"/>
              </a:xfrm>
              <a:prstGeom prst="rect">
                <a:avLst/>
              </a:prstGeom>
              <a:blipFill rotWithShape="0">
                <a:blip r:embed="rId2"/>
                <a:stretch>
                  <a:fillRect l="-1090" t="-1161" r="-1090"/>
                </a:stretch>
              </a:blipFill>
            </p:spPr>
            <p:txBody>
              <a:bodyPr/>
              <a:lstStyle/>
              <a:p>
                <a:r>
                  <a:rPr lang="ar-SY">
                    <a:noFill/>
                  </a:rPr>
                  <a:t> </a:t>
                </a:r>
              </a:p>
            </p:txBody>
          </p:sp>
        </mc:Fallback>
      </mc:AlternateContent>
    </p:spTree>
    <p:extLst>
      <p:ext uri="{BB962C8B-B14F-4D97-AF65-F5344CB8AC3E}">
        <p14:creationId xmlns:p14="http://schemas.microsoft.com/office/powerpoint/2010/main" val="1796716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p:cNvSpPr>
          <p:nvPr/>
        </p:nvSpPr>
        <p:spPr>
          <a:xfrm>
            <a:off x="1994703" y="573054"/>
            <a:ext cx="9152981" cy="707342"/>
          </a:xfrm>
          <a:prstGeom prst="rect">
            <a:avLst/>
          </a:prstGeom>
        </p:spPr>
        <p:txBody>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ar-SY" dirty="0" smtClean="0"/>
              <a:t>موارد المشروع</a:t>
            </a:r>
            <a:endParaRPr lang="ar-SY" dirty="0"/>
          </a:p>
        </p:txBody>
      </p:sp>
      <mc:AlternateContent xmlns:mc="http://schemas.openxmlformats.org/markup-compatibility/2006" xmlns:a14="http://schemas.microsoft.com/office/drawing/2010/main">
        <mc:Choice Requires="a14">
          <p:sp>
            <p:nvSpPr>
              <p:cNvPr id="3" name="عنصر نائب للمحتوى 2"/>
              <p:cNvSpPr txBox="1">
                <a:spLocks/>
              </p:cNvSpPr>
              <p:nvPr/>
            </p:nvSpPr>
            <p:spPr>
              <a:xfrm>
                <a:off x="1361657" y="1677277"/>
                <a:ext cx="8946541" cy="4195481"/>
              </a:xfrm>
              <a:prstGeom prst="rect">
                <a:avLst/>
              </a:prstGeom>
            </p:spPr>
            <p:txBody>
              <a:bodyPr>
                <a:normAutofit/>
              </a:bodyPr>
              <a:lst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Tx/>
                  <a:buChar char="-"/>
                </a:pPr>
                <a:r>
                  <a:rPr lang="ar-SY" sz="2400" b="1" dirty="0" smtClean="0">
                    <a:solidFill>
                      <a:schemeClr val="bg2">
                        <a:lumMod val="40000"/>
                        <a:lumOff val="60000"/>
                      </a:schemeClr>
                    </a:solidFill>
                  </a:rPr>
                  <a:t>فريق العمل: الطالب محمد تميم عليوي، الطالب: تاج الدين الموصلي.</a:t>
                </a:r>
              </a:p>
              <a:p>
                <a:pPr>
                  <a:buFontTx/>
                  <a:buChar char="-"/>
                </a:pPr>
                <a:r>
                  <a:rPr lang="ar-SY" sz="2400" b="1" dirty="0" smtClean="0">
                    <a:solidFill>
                      <a:schemeClr val="bg2">
                        <a:lumMod val="40000"/>
                        <a:lumOff val="60000"/>
                      </a:schemeClr>
                    </a:solidFill>
                  </a:rPr>
                  <a:t>الإشراف على المشروع: الدكتورة أميمة دكاك، المهندسة منار منعم.</a:t>
                </a:r>
              </a:p>
              <a:p>
                <a:pPr>
                  <a:buFontTx/>
                  <a:buChar char="-"/>
                </a:pPr>
                <a:r>
                  <a:rPr lang="ar-SY" sz="2400" b="1" dirty="0" smtClean="0">
                    <a:solidFill>
                      <a:schemeClr val="bg2">
                        <a:lumMod val="40000"/>
                        <a:lumOff val="60000"/>
                      </a:schemeClr>
                    </a:solidFill>
                  </a:rPr>
                  <a:t>الموارد البرمجية:</a:t>
                </a:r>
              </a:p>
              <a:p>
                <a:pPr>
                  <a:buFontTx/>
                  <a:buChar char="-"/>
                </a:pPr>
                <a14:m>
                  <m:oMath xmlns:m="http://schemas.openxmlformats.org/officeDocument/2006/math">
                    <m:r>
                      <a:rPr lang="en-US" sz="2400" b="1" i="1" smtClean="0">
                        <a:solidFill>
                          <a:schemeClr val="bg2">
                            <a:lumMod val="40000"/>
                            <a:lumOff val="60000"/>
                          </a:schemeClr>
                        </a:solidFill>
                        <a:latin typeface="Cambria Math" panose="02040503050406030204" pitchFamily="18" charset="0"/>
                      </a:rPr>
                      <m:t>𝑮𝒐𝒐𝒈𝒍𝒆</m:t>
                    </m:r>
                    <m:r>
                      <a:rPr lang="en-US" sz="2400" b="1" i="1" smtClean="0">
                        <a:solidFill>
                          <a:schemeClr val="bg2">
                            <a:lumMod val="40000"/>
                            <a:lumOff val="60000"/>
                          </a:schemeClr>
                        </a:solidFill>
                        <a:latin typeface="Cambria Math" panose="02040503050406030204" pitchFamily="18" charset="0"/>
                      </a:rPr>
                      <m:t> </m:t>
                    </m:r>
                    <m:r>
                      <a:rPr lang="en-US" sz="2400" b="1" i="1" smtClean="0">
                        <a:solidFill>
                          <a:schemeClr val="bg2">
                            <a:lumMod val="40000"/>
                            <a:lumOff val="60000"/>
                          </a:schemeClr>
                        </a:solidFill>
                        <a:latin typeface="Cambria Math" panose="02040503050406030204" pitchFamily="18" charset="0"/>
                      </a:rPr>
                      <m:t>𝑪𝒐𝒍𝒂𝒃</m:t>
                    </m:r>
                  </m:oMath>
                </a14:m>
                <a:endParaRPr lang="en-US" sz="2400" b="1" dirty="0" smtClean="0">
                  <a:solidFill>
                    <a:schemeClr val="bg2">
                      <a:lumMod val="40000"/>
                      <a:lumOff val="60000"/>
                    </a:schemeClr>
                  </a:solidFill>
                </a:endParaRPr>
              </a:p>
              <a:p>
                <a:pPr>
                  <a:buFontTx/>
                  <a:buChar char="-"/>
                </a:pPr>
                <a:r>
                  <a:rPr lang="en-US" sz="2400" b="1" dirty="0" smtClean="0">
                    <a:solidFill>
                      <a:schemeClr val="bg2">
                        <a:lumMod val="40000"/>
                        <a:lumOff val="60000"/>
                      </a:schemeClr>
                    </a:solidFill>
                  </a:rPr>
                  <a:t>Jupyter Notebook</a:t>
                </a:r>
              </a:p>
              <a:p>
                <a:pPr>
                  <a:buFontTx/>
                  <a:buChar char="-"/>
                </a:pPr>
                <a:r>
                  <a:rPr lang="en-US" sz="2400" b="1" dirty="0" smtClean="0">
                    <a:solidFill>
                      <a:schemeClr val="bg2">
                        <a:lumMod val="40000"/>
                        <a:lumOff val="60000"/>
                      </a:schemeClr>
                    </a:solidFill>
                  </a:rPr>
                  <a:t>ANACONA</a:t>
                </a:r>
              </a:p>
              <a:p>
                <a:pPr>
                  <a:buFontTx/>
                  <a:buChar char="-"/>
                </a:pPr>
                <a14:m>
                  <m:oMath xmlns:m="http://schemas.openxmlformats.org/officeDocument/2006/math">
                    <m:r>
                      <a:rPr lang="en-US" sz="2400" b="1" i="1" smtClean="0">
                        <a:solidFill>
                          <a:schemeClr val="bg2">
                            <a:lumMod val="40000"/>
                            <a:lumOff val="60000"/>
                          </a:schemeClr>
                        </a:solidFill>
                        <a:latin typeface="Cambria Math" panose="02040503050406030204" pitchFamily="18" charset="0"/>
                      </a:rPr>
                      <m:t>𝑻𝒆𝒏𝒔𝒐𝒓𝑭𝒍𝒐𝒘</m:t>
                    </m:r>
                  </m:oMath>
                </a14:m>
                <a:endParaRPr lang="en-US" sz="2400" b="1" dirty="0" smtClean="0">
                  <a:solidFill>
                    <a:schemeClr val="bg2">
                      <a:lumMod val="40000"/>
                      <a:lumOff val="60000"/>
                    </a:schemeClr>
                  </a:solidFill>
                </a:endParaRPr>
              </a:p>
              <a:p>
                <a:pPr>
                  <a:buFontTx/>
                  <a:buChar char="-"/>
                </a:pPr>
                <a14:m>
                  <m:oMath xmlns:m="http://schemas.openxmlformats.org/officeDocument/2006/math">
                    <m:r>
                      <a:rPr lang="en-US" sz="2400" b="1" i="1" smtClean="0">
                        <a:solidFill>
                          <a:schemeClr val="bg2">
                            <a:lumMod val="40000"/>
                            <a:lumOff val="60000"/>
                          </a:schemeClr>
                        </a:solidFill>
                        <a:latin typeface="Cambria Math" panose="02040503050406030204" pitchFamily="18" charset="0"/>
                      </a:rPr>
                      <m:t>𝑷𝒚𝒕𝒉𝒐𝒏</m:t>
                    </m:r>
                    <m:r>
                      <a:rPr lang="en-US" sz="2400" b="1" i="1" smtClean="0">
                        <a:solidFill>
                          <a:schemeClr val="bg2">
                            <a:lumMod val="40000"/>
                            <a:lumOff val="60000"/>
                          </a:schemeClr>
                        </a:solidFill>
                        <a:latin typeface="Cambria Math" panose="02040503050406030204" pitchFamily="18" charset="0"/>
                      </a:rPr>
                      <m:t> </m:t>
                    </m:r>
                    <m:r>
                      <a:rPr lang="en-US" sz="2400" b="1" i="1" smtClean="0">
                        <a:solidFill>
                          <a:schemeClr val="bg2">
                            <a:lumMod val="40000"/>
                            <a:lumOff val="60000"/>
                          </a:schemeClr>
                        </a:solidFill>
                        <a:latin typeface="Cambria Math" panose="02040503050406030204" pitchFamily="18" charset="0"/>
                      </a:rPr>
                      <m:t>𝟑</m:t>
                    </m:r>
                    <m:r>
                      <a:rPr lang="en-US" sz="2400" b="1" i="1" smtClean="0">
                        <a:solidFill>
                          <a:schemeClr val="bg2">
                            <a:lumMod val="40000"/>
                            <a:lumOff val="60000"/>
                          </a:schemeClr>
                        </a:solidFill>
                        <a:latin typeface="Cambria Math" panose="02040503050406030204" pitchFamily="18" charset="0"/>
                      </a:rPr>
                      <m:t>.</m:t>
                    </m:r>
                    <m:r>
                      <a:rPr lang="en-US" sz="2400" b="1" i="1" smtClean="0">
                        <a:solidFill>
                          <a:schemeClr val="bg2">
                            <a:lumMod val="40000"/>
                            <a:lumOff val="60000"/>
                          </a:schemeClr>
                        </a:solidFill>
                        <a:latin typeface="Cambria Math" panose="02040503050406030204" pitchFamily="18" charset="0"/>
                      </a:rPr>
                      <m:t>𝑿</m:t>
                    </m:r>
                  </m:oMath>
                </a14:m>
                <a:endParaRPr lang="ar-SY" sz="2400" b="1" dirty="0" smtClean="0">
                  <a:solidFill>
                    <a:schemeClr val="bg2">
                      <a:lumMod val="40000"/>
                      <a:lumOff val="60000"/>
                    </a:schemeClr>
                  </a:solidFill>
                </a:endParaRPr>
              </a:p>
              <a:p>
                <a:pPr marL="0" indent="0">
                  <a:buNone/>
                </a:pPr>
                <a:endParaRPr lang="ar-SY" sz="2400" b="1" dirty="0">
                  <a:solidFill>
                    <a:schemeClr val="bg2">
                      <a:lumMod val="40000"/>
                      <a:lumOff val="60000"/>
                    </a:schemeClr>
                  </a:solidFill>
                </a:endParaRPr>
              </a:p>
            </p:txBody>
          </p:sp>
        </mc:Choice>
        <mc:Fallback xmlns="">
          <p:sp>
            <p:nvSpPr>
              <p:cNvPr id="3" name="عنصر نائب للمحتوى 2"/>
              <p:cNvSpPr txBox="1">
                <a:spLocks noRot="1" noChangeAspect="1" noMove="1" noResize="1" noEditPoints="1" noAdjustHandles="1" noChangeArrowheads="1" noChangeShapeType="1" noTextEdit="1"/>
              </p:cNvSpPr>
              <p:nvPr/>
            </p:nvSpPr>
            <p:spPr>
              <a:xfrm>
                <a:off x="1361657" y="1677277"/>
                <a:ext cx="8946541" cy="4195481"/>
              </a:xfrm>
              <a:prstGeom prst="rect">
                <a:avLst/>
              </a:prstGeom>
              <a:blipFill rotWithShape="0">
                <a:blip r:embed="rId2"/>
                <a:stretch>
                  <a:fillRect t="-1163" r="-681"/>
                </a:stretch>
              </a:blipFill>
            </p:spPr>
            <p:txBody>
              <a:bodyPr/>
              <a:lstStyle/>
              <a:p>
                <a:r>
                  <a:rPr lang="ar-SY">
                    <a:noFill/>
                  </a:rPr>
                  <a:t> </a:t>
                </a:r>
              </a:p>
            </p:txBody>
          </p:sp>
        </mc:Fallback>
      </mc:AlternateContent>
    </p:spTree>
    <p:extLst>
      <p:ext uri="{BB962C8B-B14F-4D97-AF65-F5344CB8AC3E}">
        <p14:creationId xmlns:p14="http://schemas.microsoft.com/office/powerpoint/2010/main" val="2707169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أيون">
  <a:themeElements>
    <a:clrScheme name="أيون">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أيون">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أيون">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437</TotalTime>
  <Words>1130</Words>
  <Application>Microsoft Office PowerPoint</Application>
  <PresentationFormat>ملء الشاشة</PresentationFormat>
  <Paragraphs>232</Paragraphs>
  <Slides>15</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15</vt:i4>
      </vt:variant>
    </vt:vector>
  </HeadingPairs>
  <TitlesOfParts>
    <vt:vector size="22" baseType="lpstr">
      <vt:lpstr>Arial</vt:lpstr>
      <vt:lpstr>Calibri</vt:lpstr>
      <vt:lpstr>Cambria Math</vt:lpstr>
      <vt:lpstr>Century Gothic</vt:lpstr>
      <vt:lpstr>Times New Roman</vt:lpstr>
      <vt:lpstr>Wingdings 3</vt:lpstr>
      <vt:lpstr>أيون</vt:lpstr>
      <vt:lpstr>التعلم العميق للكشف الآلي عن تعابير الوجه والمشاعر</vt:lpstr>
      <vt:lpstr>فكرة المشروع</vt:lpstr>
      <vt:lpstr>هدف المشروع: </vt:lpstr>
      <vt:lpstr>الشروط والمتطلبات</vt:lpstr>
      <vt:lpstr>عرض تقديمي في PowerPoint</vt:lpstr>
      <vt:lpstr>عرض تقديمي في PowerPoint</vt:lpstr>
      <vt:lpstr>عرض تقديمي في PowerPoint</vt:lpstr>
      <vt:lpstr>عرض تقديمي في PowerPoint</vt:lpstr>
      <vt:lpstr>عرض تقديمي في PowerPoint</vt:lpstr>
      <vt:lpstr>التقنيات المستخدمة في تجارب نماذج المشروع</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التعلم العميق للكشف الآلي عن تعابير الوجه والمشاعر</dc:title>
  <dc:creator>TAMIM</dc:creator>
  <cp:lastModifiedBy>TAMIM</cp:lastModifiedBy>
  <cp:revision>60</cp:revision>
  <dcterms:created xsi:type="dcterms:W3CDTF">2022-03-31T12:28:26Z</dcterms:created>
  <dcterms:modified xsi:type="dcterms:W3CDTF">2022-04-06T13:37:17Z</dcterms:modified>
</cp:coreProperties>
</file>