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8"/>
  </p:notesMasterIdLst>
  <p:sldIdLst>
    <p:sldId id="263" r:id="rId5"/>
    <p:sldId id="266" r:id="rId6"/>
    <p:sldId id="268" r:id="rId7"/>
  </p:sldIdLst>
  <p:sldSz cx="12198350" cy="6859588"/>
  <p:notesSz cx="6858000" cy="9144000"/>
  <p:defaultTextStyle>
    <a:defPPr>
      <a:defRPr lang="ja-JP"/>
    </a:defPPr>
    <a:lvl1pPr marL="0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1pPr>
    <a:lvl2pPr marL="519745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2pPr>
    <a:lvl3pPr marL="1039490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3pPr>
    <a:lvl4pPr marL="1559235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4pPr>
    <a:lvl5pPr marL="2078980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5pPr>
    <a:lvl6pPr marL="2598725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6pPr>
    <a:lvl7pPr marL="3118470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7pPr>
    <a:lvl8pPr marL="3638215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8pPr>
    <a:lvl9pPr marL="4157960" algn="l" defTabSz="1039490" rtl="0" eaLnBrk="1" latinLnBrk="0" hangingPunct="1">
      <a:defRPr kumimoji="1"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F20000"/>
    <a:srgbClr val="FFFF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445E1-4AAC-47FE-A41A-D0BBCD6C248E}" v="102" dt="2017-12-21T17:05:2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9" autoAdjust="0"/>
    <p:restoredTop sz="94660" autoAdjust="0"/>
  </p:normalViewPr>
  <p:slideViewPr>
    <p:cSldViewPr showGuides="1">
      <p:cViewPr varScale="1">
        <p:scale>
          <a:sx n="127" d="100"/>
          <a:sy n="127" d="100"/>
        </p:scale>
        <p:origin x="408" y="136"/>
      </p:cViewPr>
      <p:guideLst>
        <p:guide orient="horz" pos="2161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9C445E1-4AAC-47FE-A41A-D0BBCD6C248E}"/>
    <pc:docChg chg="addSld modSld modSection">
      <pc:chgData name="" userId="" providerId="" clId="Web-{69C445E1-4AAC-47FE-A41A-D0BBCD6C248E}" dt="2017-12-21T17:05:28.705" v="103"/>
      <pc:docMkLst>
        <pc:docMk/>
      </pc:docMkLst>
      <pc:sldChg chg="modSp new">
        <pc:chgData name="" userId="" providerId="" clId="Web-{69C445E1-4AAC-47FE-A41A-D0BBCD6C248E}" dt="2017-12-21T17:05:28.705" v="103"/>
        <pc:sldMkLst>
          <pc:docMk/>
          <pc:sldMk cId="2799149578" sldId="266"/>
        </pc:sldMkLst>
        <pc:spChg chg="mod">
          <ac:chgData name="" userId="" providerId="" clId="Web-{69C445E1-4AAC-47FE-A41A-D0BBCD6C248E}" dt="2017-12-21T17:05:28.705" v="103"/>
          <ac:spMkLst>
            <pc:docMk/>
            <pc:sldMk cId="2799149578" sldId="266"/>
            <ac:spMk id="3" creationId="{187CB8C6-1DB5-4CFB-9FFE-E3EF851A2B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766A7-55AC-4604-9E26-602715D6DE77}" type="datetimeFigureOut">
              <a:rPr kumimoji="1" lang="ja-JP" altLang="en-US" smtClean="0"/>
              <a:pPr/>
              <a:t>2017/12/23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F22C6-BA9C-462B-BBBA-70768DFD36A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59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19745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39490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559235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078980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598725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118470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638215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157960" algn="l" defTabSz="1039490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タイトル スライド">
    <p:bg>
      <p:bgPr>
        <a:solidFill>
          <a:srgbClr val="042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876" y="2130919"/>
            <a:ext cx="10368598" cy="1470365"/>
          </a:xfrm>
        </p:spPr>
        <p:txBody>
          <a:bodyPr/>
          <a:lstStyle>
            <a:lvl1pPr algn="ctr">
              <a:defRPr sz="4000">
                <a:solidFill>
                  <a:srgbClr val="FFFF99"/>
                </a:solidFill>
              </a:defRPr>
            </a:lvl1pPr>
          </a:lstStyle>
          <a:p>
            <a:pPr lv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37223" name="Line 7"/>
          <p:cNvSpPr>
            <a:spLocks noChangeShapeType="1"/>
          </p:cNvSpPr>
          <p:nvPr userDrawn="1"/>
        </p:nvSpPr>
        <p:spPr bwMode="auto">
          <a:xfrm>
            <a:off x="0" y="6599178"/>
            <a:ext cx="12198350" cy="0"/>
          </a:xfrm>
          <a:prstGeom prst="line">
            <a:avLst/>
          </a:prstGeom>
          <a:noFill/>
          <a:ln w="19050">
            <a:solidFill>
              <a:srgbClr val="04255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949" tIns="51974" rIns="103949" bIns="5197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2297390" y="3924964"/>
            <a:ext cx="7703327" cy="1215416"/>
          </a:xfrm>
          <a:prstGeom prst="rect">
            <a:avLst/>
          </a:prstGeom>
        </p:spPr>
        <p:txBody>
          <a:bodyPr lIns="103949" tIns="51974" rIns="103949" bIns="51974"/>
          <a:lstStyle>
            <a:lvl1pPr marL="0" indent="0" algn="ctr">
              <a:buNone/>
              <a:defRPr sz="3200">
                <a:solidFill>
                  <a:srgbClr val="FFFF99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Picture 2" descr="\\DROBO-FS\QuickDrops\JB\PPTX NG\Droplets\LightingOverlay.png">
            <a:extLst>
              <a:ext uri="{FF2B5EF4-FFF2-40B4-BE49-F238E27FC236}">
                <a16:creationId xmlns:a16="http://schemas.microsoft.com/office/drawing/2014/main" xmlns="" id="{F38D9A36-72C2-4943-885C-94E4CDA5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" y="1405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9615" y="117426"/>
            <a:ext cx="2023897" cy="5526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F6F4467D-706F-4947-91C5-E8676CFCDD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117426"/>
            <a:ext cx="37147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335535" y="620832"/>
            <a:ext cx="11438609" cy="5906023"/>
          </a:xfrm>
          <a:prstGeom prst="rect">
            <a:avLst/>
          </a:prstGeom>
        </p:spPr>
        <p:txBody>
          <a:bodyPr lIns="103949" tIns="51974" rIns="103949" bIns="51974"/>
          <a:lstStyle>
            <a:lvl1pPr>
              <a:defRPr sz="20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 marL="1299362" indent="-259872">
              <a:buFont typeface="Wingdings" panose="05000000000000000000" pitchFamily="2" charset="2"/>
              <a:buChar char="ü"/>
              <a:defRPr sz="16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200">
                <a:latin typeface="+mj-ea"/>
                <a:ea typeface="+mj-ea"/>
              </a:defRPr>
            </a:lvl5pPr>
            <a:lvl6pPr marL="2598725" indent="0">
              <a:buNone/>
              <a:defRPr sz="1400" baseline="0">
                <a:latin typeface="+mj-ea"/>
                <a:ea typeface="+mj-ea"/>
              </a:defRPr>
            </a:lvl6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  <a:p>
            <a:pPr lvl="5"/>
            <a:endParaRPr kumimoji="1" lang="en-US" altLang="ja-JP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1798" y="6643638"/>
            <a:ext cx="2846282" cy="19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949" tIns="51974" rIns="103949" bIns="51974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solidFill>
                  <a:srgbClr val="042552"/>
                </a:solidFill>
                <a:latin typeface="Tahoma" pitchFamily="34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280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1798" y="6643638"/>
            <a:ext cx="2846282" cy="19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949" tIns="51974" rIns="103949" bIns="51974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solidFill>
                  <a:srgbClr val="042552"/>
                </a:solidFill>
                <a:latin typeface="Tahoma" pitchFamily="34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43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54559" y="3286480"/>
            <a:ext cx="10978515" cy="50335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1798" y="6643638"/>
            <a:ext cx="2846282" cy="19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949" tIns="51974" rIns="103949" bIns="51974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solidFill>
                  <a:srgbClr val="042552"/>
                </a:solidFill>
                <a:latin typeface="Tahoma" pitchFamily="34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8711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タイトル スライド">
    <p:bg>
      <p:bgPr>
        <a:solidFill>
          <a:srgbClr val="0425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876" y="2130919"/>
            <a:ext cx="10368598" cy="1470365"/>
          </a:xfrm>
        </p:spPr>
        <p:txBody>
          <a:bodyPr/>
          <a:lstStyle>
            <a:lvl1pPr algn="ctr">
              <a:defRPr sz="4000">
                <a:solidFill>
                  <a:srgbClr val="FFFF99"/>
                </a:solidFill>
              </a:defRPr>
            </a:lvl1pPr>
          </a:lstStyle>
          <a:p>
            <a:pPr lv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37223" name="Line 7"/>
          <p:cNvSpPr>
            <a:spLocks noChangeShapeType="1"/>
          </p:cNvSpPr>
          <p:nvPr userDrawn="1"/>
        </p:nvSpPr>
        <p:spPr bwMode="auto">
          <a:xfrm>
            <a:off x="0" y="6599178"/>
            <a:ext cx="12198350" cy="0"/>
          </a:xfrm>
          <a:prstGeom prst="line">
            <a:avLst/>
          </a:prstGeom>
          <a:noFill/>
          <a:ln w="19050">
            <a:solidFill>
              <a:srgbClr val="04255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3949" tIns="51974" rIns="103949" bIns="51974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サブタイトル 2"/>
          <p:cNvSpPr>
            <a:spLocks noGrp="1"/>
          </p:cNvSpPr>
          <p:nvPr>
            <p:ph type="subTitle" idx="1"/>
          </p:nvPr>
        </p:nvSpPr>
        <p:spPr>
          <a:xfrm>
            <a:off x="2297390" y="3924964"/>
            <a:ext cx="7703327" cy="1215416"/>
          </a:xfrm>
          <a:prstGeom prst="rect">
            <a:avLst/>
          </a:prstGeom>
        </p:spPr>
        <p:txBody>
          <a:bodyPr lIns="103949" tIns="51974" rIns="103949" bIns="51974"/>
          <a:lstStyle>
            <a:lvl1pPr marL="0" indent="0" algn="ctr">
              <a:buNone/>
              <a:defRPr sz="3200">
                <a:solidFill>
                  <a:srgbClr val="FFFF99"/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9615" y="117426"/>
            <a:ext cx="2023897" cy="5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0" y="6"/>
            <a:ext cx="12198350" cy="549402"/>
          </a:xfrm>
          <a:prstGeom prst="rect">
            <a:avLst/>
          </a:prstGeom>
          <a:solidFill>
            <a:srgbClr val="042552"/>
          </a:solidFill>
          <a:ln w="9525">
            <a:solidFill>
              <a:srgbClr val="042552"/>
            </a:solidFill>
            <a:miter lim="800000"/>
            <a:headEnd/>
            <a:tailEnd/>
          </a:ln>
          <a:effectLst/>
        </p:spPr>
        <p:txBody>
          <a:bodyPr wrap="none" lIns="103949" tIns="51974" rIns="103949" bIns="51974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ja-JP">
              <a:solidFill>
                <a:srgbClr val="000000"/>
              </a:solidFill>
            </a:endParaRPr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71798" y="6643638"/>
            <a:ext cx="2846282" cy="196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3949" tIns="51974" rIns="103949" bIns="51974" numCol="1" anchor="ctr" anchorCtr="0" compatLnSpc="1">
            <a:prstTxWarp prst="textNoShape">
              <a:avLst/>
            </a:prstTxWarp>
          </a:bodyPr>
          <a:lstStyle>
            <a:lvl1pPr algn="ctr">
              <a:defRPr sz="1400" b="1" i="1">
                <a:solidFill>
                  <a:srgbClr val="042552"/>
                </a:solidFill>
                <a:latin typeface="Tahoma" pitchFamily="34" charset="0"/>
                <a:ea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0" y="6599178"/>
            <a:ext cx="12198350" cy="0"/>
          </a:xfrm>
          <a:prstGeom prst="line">
            <a:avLst/>
          </a:prstGeom>
          <a:noFill/>
          <a:ln w="19050">
            <a:solidFill>
              <a:srgbClr val="042552"/>
            </a:solidFill>
            <a:round/>
            <a:headEnd/>
            <a:tailEnd/>
          </a:ln>
          <a:effectLst/>
        </p:spPr>
        <p:txBody>
          <a:bodyPr lIns="103949" tIns="51974" rIns="103949" bIns="51974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0" y="549402"/>
            <a:ext cx="1219835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/>
          </a:ln>
          <a:effectLst/>
        </p:spPr>
        <p:txBody>
          <a:bodyPr lIns="103949" tIns="51974" rIns="103949" bIns="51974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" y="6607118"/>
            <a:ext cx="3394785" cy="252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949" tIns="51974" rIns="103949" bIns="51974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endParaRPr lang="ja-JP" altLang="en-US" sz="1400" b="1" i="1">
              <a:solidFill>
                <a:srgbClr val="042552"/>
              </a:solidFill>
              <a:latin typeface="Tahoma" pitchFamily="34" charset="0"/>
              <a:ea typeface="HGP創英角ｺﾞｼｯｸUB" pitchFamily="50" charset="-128"/>
            </a:endParaRPr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10563671" y="48654"/>
            <a:ext cx="1584176" cy="386779"/>
            <a:chOff x="10563671" y="48654"/>
            <a:chExt cx="1584176" cy="386779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xmlns="" id="{166510E8-7D49-4C29-8A25-AA4A5FF50AE9}"/>
                </a:ext>
              </a:extLst>
            </p:cNvPr>
            <p:cNvSpPr/>
            <p:nvPr userDrawn="1"/>
          </p:nvSpPr>
          <p:spPr>
            <a:xfrm>
              <a:off x="10563671" y="48654"/>
              <a:ext cx="1584176" cy="386779"/>
            </a:xfrm>
            <a:prstGeom prst="roundRect">
              <a:avLst/>
            </a:prstGeom>
            <a:solidFill>
              <a:srgbClr val="D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l"/>
              <a:r>
                <a:rPr kumimoji="1" lang="ja-JP" altLang="en-US" sz="1800" b="1">
                  <a:latin typeface="Adobe Garamond Pro Bold" panose="02020702060506020403" pitchFamily="18" charset="0"/>
                </a:rPr>
                <a:t>  </a:t>
              </a:r>
              <a:r>
                <a:rPr kumimoji="1" lang="ja-JP" altLang="en-US" sz="1600" b="1">
                  <a:latin typeface="Adobe Garamond Pro Bold" panose="02020702060506020403" pitchFamily="18" charset="0"/>
                </a:rPr>
                <a:t>秘</a:t>
              </a:r>
              <a:endParaRPr kumimoji="1" lang="ja-JP" altLang="en-US" sz="1800" b="1">
                <a:latin typeface="Adobe Garamond Pro Bold" panose="02020702060506020403" pitchFamily="18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xmlns="" id="{422BA420-9B67-4B79-9FE1-4DBFE4DE1326}"/>
                </a:ext>
              </a:extLst>
            </p:cNvPr>
            <p:cNvSpPr txBox="1"/>
            <p:nvPr userDrawn="1"/>
          </p:nvSpPr>
          <p:spPr>
            <a:xfrm>
              <a:off x="10923781" y="106808"/>
              <a:ext cx="11945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b="1">
                  <a:solidFill>
                    <a:schemeClr val="bg1"/>
                  </a:solidFill>
                  <a:latin typeface="Adobe Garamond Pro Bold" panose="02020702060506020403" pitchFamily="18" charset="0"/>
                </a:rPr>
                <a:t>CONFIDENTIAL</a:t>
              </a:r>
              <a:endParaRPr kumimoji="1" lang="ja-JP" altLang="en-US" sz="1050">
                <a:solidFill>
                  <a:schemeClr val="bg1"/>
                </a:solidFill>
              </a:endParaRPr>
            </a:p>
          </p:txBody>
        </p:sp>
        <p:sp>
          <p:nvSpPr>
            <p:cNvPr id="2" name="楕円 1"/>
            <p:cNvSpPr/>
            <p:nvPr userDrawn="1"/>
          </p:nvSpPr>
          <p:spPr>
            <a:xfrm>
              <a:off x="10638272" y="96677"/>
              <a:ext cx="288032" cy="27417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6725" y="46052"/>
            <a:ext cx="10978515" cy="503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03949" tIns="51974" rIns="103949" bIns="519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1" lang="ja-JP" altLang="en-US" dirty="0"/>
              <a:t>マスター タイトルの書式設定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xmlns="" id="{563B8236-C3C7-4FEE-B733-F7D3481008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41" y="6615059"/>
            <a:ext cx="1317006" cy="2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675" r:id="rId3"/>
    <p:sldLayoutId id="2147483679" r:id="rId4"/>
    <p:sldLayoutId id="2147483678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5pPr>
      <a:lvl6pPr marL="519745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6pPr>
      <a:lvl7pPr marL="103949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7pPr>
      <a:lvl8pPr marL="1559235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8pPr>
      <a:lvl9pPr marL="207898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FFFF99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89809" indent="-389809" algn="l" rtl="0" eaLnBrk="1" fontAlgn="base" hangingPunct="1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844586" indent="-324841" algn="l" rtl="0" eaLnBrk="1" fontAlgn="base" hangingPunct="1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299362" indent="-259872" algn="l" rtl="0" eaLnBrk="1" fontAlgn="base" hangingPunct="1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819107" indent="-259872" algn="l" rtl="0" eaLnBrk="1" fontAlgn="base" hangingPunct="1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38852" indent="-259872" algn="l" rtl="0" eaLnBrk="1" fontAlgn="base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858597" indent="-259872" algn="l" rtl="0" eaLnBrk="1" fontAlgn="base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378342" indent="-259872" algn="l" rtl="0" eaLnBrk="1" fontAlgn="base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898087" indent="-259872" algn="l" rtl="0" eaLnBrk="1" fontAlgn="base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417832" indent="-259872" algn="l" rtl="0" eaLnBrk="1" fontAlgn="base" hangingPunct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9745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9490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59235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78980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98725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118470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38215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57960" algn="l" defTabSz="1039490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egacy.python.org/dev/peps/pep-000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559E705-A2A5-43A1-8F80-591874F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Individual assignment on </a:t>
            </a:r>
            <a:r>
              <a:rPr lang="en-US" altLang="ja-JP" dirty="0" err="1"/>
              <a:t>Kaggle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871D241-1263-47ED-A1A7-662518142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400" dirty="0">
                <a:latin typeface="Arial" charset="0"/>
                <a:ea typeface="Arial" charset="0"/>
                <a:cs typeface="Arial" charset="0"/>
              </a:rPr>
              <a:t>Objective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The result is to show your technical skill and knowledge directly for our customers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In other words, it will be handed over and confirmed by clients and judged to work with you or not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Quality to be maximized is vital and important </a:t>
            </a:r>
          </a:p>
          <a:p>
            <a:pPr lvl="1"/>
            <a:endParaRPr lang="en-US" altLang="ja-JP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400" dirty="0">
                <a:latin typeface="Arial" charset="0"/>
                <a:ea typeface="Arial" charset="0"/>
                <a:cs typeface="Arial" charset="0"/>
              </a:rPr>
              <a:t>Guideline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Coding rule</a:t>
            </a:r>
          </a:p>
          <a:p>
            <a:pPr lvl="2"/>
            <a:r>
              <a:rPr lang="en-US" altLang="ja-JP" sz="1050" dirty="0">
                <a:latin typeface="Arial" charset="0"/>
                <a:ea typeface="Arial" charset="0"/>
                <a:cs typeface="Arial" charset="0"/>
              </a:rPr>
              <a:t>NOT </a:t>
            </a:r>
            <a:r>
              <a:rPr lang="en-US" altLang="ja-JP" sz="1050" dirty="0" smtClean="0">
                <a:latin typeface="Arial" charset="0"/>
                <a:ea typeface="Arial" charset="0"/>
                <a:cs typeface="Arial" charset="0"/>
              </a:rPr>
              <a:t>strict, If possible</a:t>
            </a:r>
            <a:endParaRPr lang="en-US" altLang="ja-JP" sz="105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Needed to be considered “Style Guide for Python Code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PEP8”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*Automated PEP8 tool can be obtained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  <a:hlinkClick r:id="rId2"/>
              </a:rPr>
              <a:t>http://legacy.python.org/dev/peps/pep-0008/ </a:t>
            </a: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Points for development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Data processing, Way to chose for Hyper parameters, Define model and algorism  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Please refer P3 for detail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Points for report</a:t>
            </a:r>
          </a:p>
          <a:p>
            <a:pPr lvl="2"/>
            <a:r>
              <a:rPr lang="en-US" altLang="ja-JP" sz="1050" dirty="0">
                <a:latin typeface="Arial" charset="0"/>
                <a:ea typeface="Arial" charset="0"/>
                <a:cs typeface="Arial" charset="0"/>
              </a:rPr>
              <a:t>Clear conclusion is required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Explain your approach to improve the results and original idea toward Points for development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Graph might be good to show your analysis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　</a:t>
            </a: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Report format</a:t>
            </a:r>
          </a:p>
          <a:p>
            <a:pPr lvl="2"/>
            <a:r>
              <a:rPr lang="en-US" altLang="ja-JP" sz="1100" dirty="0" err="1">
                <a:latin typeface="Arial" charset="0"/>
                <a:ea typeface="Arial" charset="0"/>
                <a:cs typeface="Arial" charset="0"/>
              </a:rPr>
              <a:t>Jupyter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 notebook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（</a:t>
            </a:r>
            <a:r>
              <a:rPr lang="en-US" altLang="ja-JP" sz="1100" dirty="0" err="1">
                <a:latin typeface="Arial" charset="0"/>
                <a:ea typeface="Arial" charset="0"/>
                <a:cs typeface="Arial" charset="0"/>
              </a:rPr>
              <a:t>ipynb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）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,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Your ID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AI-00xx,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　　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File name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AI-00xx-Report. </a:t>
            </a:r>
            <a:r>
              <a:rPr lang="en-US" altLang="ja-JP" sz="1100" dirty="0" err="1">
                <a:latin typeface="Arial" charset="0"/>
                <a:ea typeface="Arial" charset="0"/>
                <a:cs typeface="Arial" charset="0"/>
              </a:rPr>
              <a:t>ipynb</a:t>
            </a: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* Personal name and email address should not be described from privacy protection perspective</a:t>
            </a:r>
            <a:endParaRPr kumimoji="1"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kumimoji="1" lang="en-US" altLang="ja-JP" sz="1100" dirty="0">
                <a:latin typeface="Arial" charset="0"/>
                <a:ea typeface="Arial" charset="0"/>
                <a:cs typeface="Arial" charset="0"/>
              </a:rPr>
              <a:t>It would be good to add PowerPoint slides as a supplement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Form of submission</a:t>
            </a:r>
          </a:p>
          <a:p>
            <a:pPr lvl="2"/>
            <a:r>
              <a:rPr lang="en-US" altLang="ja-JP" sz="1100" dirty="0" err="1">
                <a:latin typeface="Arial" charset="0"/>
                <a:ea typeface="Arial" charset="0"/>
                <a:cs typeface="Arial" charset="0"/>
              </a:rPr>
              <a:t>Jupyter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notebook, Learning data, Test data, Source code and others if needed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Describe located files by “</a:t>
            </a:r>
            <a:r>
              <a:rPr lang="en-US" altLang="ja-JP" sz="1100" dirty="0" err="1">
                <a:latin typeface="Arial" charset="0"/>
                <a:ea typeface="Arial" charset="0"/>
                <a:cs typeface="Arial" charset="0"/>
              </a:rPr>
              <a:t>Readme.txt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Unnecessary files, </a:t>
            </a:r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useless </a:t>
            </a:r>
            <a:r>
              <a:rPr lang="en-US" altLang="ja-JP" sz="1100" dirty="0" err="1" smtClean="0">
                <a:latin typeface="Arial" charset="0"/>
                <a:ea typeface="Arial" charset="0"/>
                <a:cs typeface="Arial" charset="0"/>
              </a:rPr>
              <a:t>jupyter</a:t>
            </a:r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 notebook cells </a:t>
            </a:r>
            <a:r>
              <a:rPr lang="en-US" altLang="ja-JP" sz="110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ja-JP" sz="1100" smtClean="0">
                <a:latin typeface="Arial" charset="0"/>
                <a:ea typeface="Arial" charset="0"/>
                <a:cs typeface="Arial" charset="0"/>
              </a:rPr>
              <a:t>lines 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must be removed since this is directly to be handed over to clients</a:t>
            </a:r>
          </a:p>
          <a:p>
            <a:pPr lvl="2"/>
            <a:r>
              <a:rPr kumimoji="1" lang="en-US" altLang="ja-JP" sz="1100" dirty="0">
                <a:latin typeface="Arial" charset="0"/>
                <a:ea typeface="Arial" charset="0"/>
                <a:cs typeface="Arial" charset="0"/>
              </a:rPr>
              <a:t>Folder name</a:t>
            </a:r>
            <a:r>
              <a:rPr kumimoji="1" lang="ja-JP" altLang="en-US" sz="11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ja-JP" sz="1100" dirty="0">
                <a:latin typeface="Arial" charset="0"/>
                <a:ea typeface="Arial" charset="0"/>
                <a:cs typeface="Arial" charset="0"/>
              </a:rPr>
              <a:t>AI-00xx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　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US" altLang="ja-JP" sz="1100" dirty="0" err="1">
                <a:latin typeface="Arial" charset="0"/>
                <a:ea typeface="Arial" charset="0"/>
                <a:cs typeface="Arial" charset="0"/>
              </a:rPr>
              <a:t>Ziped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 like</a:t>
            </a:r>
            <a:r>
              <a:rPr kumimoji="1" lang="ja-JP" altLang="en-US" sz="1100" dirty="0">
                <a:latin typeface="Arial" charset="0"/>
                <a:ea typeface="Arial" charset="0"/>
                <a:cs typeface="Arial" charset="0"/>
              </a:rPr>
              <a:t>：</a:t>
            </a:r>
            <a:r>
              <a:rPr kumimoji="1" lang="en-US" altLang="ja-JP" sz="1100" dirty="0">
                <a:latin typeface="Arial" charset="0"/>
                <a:ea typeface="Arial" charset="0"/>
                <a:cs typeface="Arial" charset="0"/>
              </a:rPr>
              <a:t>AI-00xx.zip</a:t>
            </a:r>
            <a:endParaRPr kumimoji="1" lang="ja-JP" altLang="en-US"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B851567-1DA6-4FA5-8189-680787FD7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760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7E10933-9DA0-4047-B807-FDB9492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Contents of report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187CB8C6-1DB5-4CFB-9FFE-E3EF851A2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03949" tIns="51974" rIns="103949" bIns="51974" anchor="t"/>
          <a:lstStyle/>
          <a:p>
            <a:pPr marL="389255" indent="-389255"/>
            <a:r>
              <a:rPr lang="en-US" altLang="ja-JP">
                <a:latin typeface="Arial" charset="0"/>
                <a:ea typeface="Arial" charset="0"/>
                <a:cs typeface="Arial" charset="0"/>
              </a:rPr>
              <a:t>Mandatory on the report</a:t>
            </a:r>
          </a:p>
          <a:p>
            <a:pPr marL="844032" lvl="1" indent="-389255"/>
            <a:r>
              <a:rPr lang="en-US" altLang="ja-JP">
                <a:latin typeface="Arial" charset="0"/>
                <a:ea typeface="Arial" charset="0"/>
                <a:cs typeface="Arial" charset="0"/>
              </a:rPr>
              <a:t>ID: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 AI-00xx</a:t>
            </a: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Submission </a:t>
            </a:r>
            <a:r>
              <a:rPr lang="en-US" altLang="ja-JP" smtClean="0">
                <a:latin typeface="Arial" charset="0"/>
                <a:ea typeface="Arial" charset="0"/>
                <a:cs typeface="Arial" charset="0"/>
              </a:rPr>
              <a:t>date</a:t>
            </a:r>
            <a:endParaRPr lang="en-US" altLang="ja-JP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Abstract and Purpose of assignment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Pre processing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1299210" lvl="2" indent="-259715"/>
            <a:r>
              <a:rPr lang="en-US" altLang="ja-JP">
                <a:latin typeface="Arial" charset="0"/>
                <a:ea typeface="Arial" charset="0"/>
                <a:cs typeface="Arial" charset="0"/>
              </a:rPr>
              <a:t>To be described how and why the process is needed 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Chosen model and algorism with reason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How to decide Hyper parameter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1299210" lvl="2" indent="-259715"/>
            <a:r>
              <a:rPr lang="en-US" altLang="ja-JP">
                <a:latin typeface="Arial" charset="0"/>
                <a:ea typeface="Arial" charset="0"/>
                <a:cs typeface="Arial" charset="0"/>
              </a:rPr>
              <a:t>If optimized parameters, explain how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Machine learning process in detail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Results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r>
              <a:rPr lang="en-US" altLang="ja-JP">
                <a:latin typeface="Arial" charset="0"/>
                <a:ea typeface="Arial" charset="0"/>
                <a:cs typeface="Arial" charset="0"/>
              </a:rPr>
              <a:t>Discussion</a:t>
            </a:r>
            <a:r>
              <a:rPr lang="ja-JP" altLang="en-US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>
                <a:latin typeface="Arial" charset="0"/>
                <a:ea typeface="Arial" charset="0"/>
                <a:cs typeface="Arial" charset="0"/>
              </a:rPr>
              <a:t>and Conclusions</a:t>
            </a:r>
            <a:endParaRPr lang="ja-JP" altLang="en-US">
              <a:latin typeface="Arial" charset="0"/>
              <a:ea typeface="Arial" charset="0"/>
              <a:cs typeface="Arial" charset="0"/>
            </a:endParaRPr>
          </a:p>
          <a:p>
            <a:pPr marL="844550" lvl="1" indent="-324485"/>
            <a:endParaRPr lang="ja-JP" alt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043878B-33E4-42F9-8462-98D1945A8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991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xmlns="" id="{69045591-93CA-4FD9-8FF4-165AE0A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(Ref.) Points for development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11FD6CB2-6A0E-477F-8B43-3D001A85FC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sz="1400" dirty="0" smtClean="0">
                <a:latin typeface="Arial" charset="0"/>
                <a:ea typeface="Arial" charset="0"/>
                <a:cs typeface="Arial" charset="0"/>
              </a:rPr>
              <a:t>Data preprocessing</a:t>
            </a:r>
            <a:endParaRPr lang="en-US" altLang="ja-JP" sz="1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data cleansing, missing data processing, outliers processing</a:t>
            </a:r>
            <a:endParaRPr lang="en-US" altLang="ja-JP" sz="12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data n</a:t>
            </a:r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ormalization / standardization</a:t>
            </a:r>
            <a:endParaRPr lang="en-US" altLang="ja-JP" sz="1200" dirty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e.g.</a:t>
            </a:r>
            <a:r>
              <a:rPr lang="ja-JP" altLang="en-US" sz="11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z-score</a:t>
            </a:r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min-max and so on</a:t>
            </a: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pPr marL="1039490" lvl="2" indent="0">
              <a:buNone/>
            </a:pPr>
            <a:endParaRPr lang="en-US" altLang="ja-JP" sz="11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400" dirty="0" smtClean="0">
                <a:latin typeface="Arial" charset="0"/>
                <a:ea typeface="Arial" charset="0"/>
                <a:cs typeface="Arial" charset="0"/>
              </a:rPr>
              <a:t>Decision of algorithm and model</a:t>
            </a:r>
            <a:endParaRPr lang="en-US" altLang="ja-JP" sz="14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Appropriate algorithm for the problem</a:t>
            </a:r>
          </a:p>
          <a:p>
            <a:pPr lvl="2"/>
            <a:r>
              <a:rPr lang="en-US" altLang="ja-JP" sz="1000" dirty="0" smtClean="0">
                <a:latin typeface="Arial" charset="0"/>
                <a:ea typeface="Arial" charset="0"/>
                <a:cs typeface="Arial" charset="0"/>
              </a:rPr>
              <a:t>e.g. DNN, CNN, ANN, LSTM and so on</a:t>
            </a:r>
            <a:endParaRPr lang="en-US" altLang="ja-JP" sz="1000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Number of layers, regularization, dropout, batch normalization and so on</a:t>
            </a:r>
          </a:p>
          <a:p>
            <a:pPr marL="1039490" lvl="2" indent="0">
              <a:buNone/>
            </a:pP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600" dirty="0" smtClean="0">
                <a:latin typeface="Arial" charset="0"/>
                <a:ea typeface="Arial" charset="0"/>
                <a:cs typeface="Arial" charset="0"/>
              </a:rPr>
              <a:t>Decision of hyper parameters</a:t>
            </a:r>
          </a:p>
          <a:p>
            <a:pPr lvl="1"/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Epochs, activation function, optimizer, learning rate, number of neurons</a:t>
            </a:r>
            <a:r>
              <a:rPr lang="en-US" altLang="ja-JP" sz="1200" dirty="0" smtClean="0">
                <a:latin typeface="Arial" charset="0"/>
                <a:ea typeface="Arial" charset="0"/>
                <a:cs typeface="Arial" charset="0"/>
              </a:rPr>
              <a:t> and so on</a:t>
            </a:r>
            <a:endParaRPr lang="en-US" altLang="ja-JP" sz="1200" dirty="0" smtClean="0">
              <a:latin typeface="Arial" charset="0"/>
              <a:ea typeface="Arial" charset="0"/>
              <a:cs typeface="Arial" charset="0"/>
            </a:endParaRPr>
          </a:p>
          <a:p>
            <a:pPr lvl="2"/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e.g. grid search, random search, </a:t>
            </a:r>
            <a:r>
              <a:rPr lang="en-US" altLang="ja-JP" sz="1100" dirty="0" err="1" smtClean="0">
                <a:latin typeface="Arial" charset="0"/>
                <a:ea typeface="Arial" charset="0"/>
                <a:cs typeface="Arial" charset="0"/>
              </a:rPr>
              <a:t>bayesian</a:t>
            </a:r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 optimization and so on</a:t>
            </a: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ja-JP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ja-JP" sz="1400" dirty="0">
                <a:latin typeface="Arial" charset="0"/>
                <a:ea typeface="Arial" charset="0"/>
                <a:cs typeface="Arial" charset="0"/>
              </a:rPr>
              <a:t>Imbalanced data handling (optional for skewed data set)</a:t>
            </a:r>
          </a:p>
          <a:p>
            <a:pPr lvl="1"/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Under-sampling, Over-sampling,</a:t>
            </a:r>
            <a:r>
              <a:rPr lang="ja-JP" altLang="en-US" sz="1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sz="1200" dirty="0">
                <a:latin typeface="Arial" charset="0"/>
                <a:ea typeface="Arial" charset="0"/>
                <a:cs typeface="Arial" charset="0"/>
              </a:rPr>
              <a:t>Hybrid Methods</a:t>
            </a:r>
          </a:p>
          <a:p>
            <a:pPr lvl="2"/>
            <a:r>
              <a:rPr lang="en-US" altLang="ja-JP" sz="1100" dirty="0">
                <a:latin typeface="Arial" charset="0"/>
                <a:ea typeface="Arial" charset="0"/>
                <a:cs typeface="Arial" charset="0"/>
              </a:rPr>
              <a:t>e.g.</a:t>
            </a:r>
            <a:r>
              <a:rPr lang="ja-JP" altLang="en-US" sz="1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ja-JP" sz="1100" dirty="0" smtClean="0">
                <a:latin typeface="Arial" charset="0"/>
                <a:ea typeface="Arial" charset="0"/>
                <a:cs typeface="Arial" charset="0"/>
              </a:rPr>
              <a:t>SMOTE and so on</a:t>
            </a:r>
            <a:endParaRPr lang="en-US" altLang="ja-JP" sz="1100" dirty="0">
              <a:latin typeface="Arial" charset="0"/>
              <a:ea typeface="Arial" charset="0"/>
              <a:cs typeface="Arial" charset="0"/>
            </a:endParaRPr>
          </a:p>
          <a:p>
            <a:endParaRPr kumimoji="1" lang="ja-JP" alt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663AF3CA-D79A-4CE3-A8AB-D0EF27FF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AC5D76-FA5E-404D-B1D6-E810FE300C0C}" type="slidenum">
              <a:rPr lang="en-US" altLang="ja-JP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5826948"/>
      </p:ext>
    </p:extLst>
  </p:cSld>
  <p:clrMapOvr>
    <a:masterClrMapping/>
  </p:clrMapOvr>
</p:sld>
</file>

<file path=ppt/theme/theme1.xml><?xml version="1.0" encoding="utf-8"?>
<a:theme xmlns:a="http://schemas.openxmlformats.org/drawingml/2006/main" name="6_標準デザイン">
  <a:themeElements>
    <a:clrScheme name="2_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7B12D4E89B345AC414B835A165B8A" ma:contentTypeVersion="6" ma:contentTypeDescription="新しいドキュメントを作成します。" ma:contentTypeScope="" ma:versionID="e793215cf549a9646d08548352db1945">
  <xsd:schema xmlns:xsd="http://www.w3.org/2001/XMLSchema" xmlns:xs="http://www.w3.org/2001/XMLSchema" xmlns:p="http://schemas.microsoft.com/office/2006/metadata/properties" xmlns:ns2="c92458b4-2911-46aa-9218-2652d2efb9dc" xmlns:ns3="4926a331-fa75-40a5-aa47-44930764e99d" targetNamespace="http://schemas.microsoft.com/office/2006/metadata/properties" ma:root="true" ma:fieldsID="e97ed6245302a6521c6636f4452ba94b" ns2:_="" ns3:_="">
    <xsd:import namespace="c92458b4-2911-46aa-9218-2652d2efb9dc"/>
    <xsd:import namespace="4926a331-fa75-40a5-aa47-44930764e9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458b4-2911-46aa-9218-2652d2efb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26a331-fa75-40a5-aa47-44930764e9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4B093-E2AC-477C-A3B6-F4C9EFAB2AE3}">
  <ds:schemaRefs>
    <ds:schemaRef ds:uri="c92458b4-2911-46aa-9218-2652d2efb9d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4926a331-fa75-40a5-aa47-44930764e99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8D08A1-39C2-4994-8D12-508F072E18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954151-71F9-466A-94AB-2FA371FB61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2458b4-2911-46aa-9218-2652d2efb9dc"/>
    <ds:schemaRef ds:uri="4926a331-fa75-40a5-aa47-44930764e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</TotalTime>
  <Words>247</Words>
  <Application>Microsoft Macintosh PowerPoint</Application>
  <PresentationFormat>ユーザー設定</PresentationFormat>
  <Paragraphs>61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Adobe Garamond Pro Bold</vt:lpstr>
      <vt:lpstr>Calibri</vt:lpstr>
      <vt:lpstr>HGP創英角ｺﾞｼｯｸUB</vt:lpstr>
      <vt:lpstr>Meiryo UI</vt:lpstr>
      <vt:lpstr>ＭＳ Ｐゴシック</vt:lpstr>
      <vt:lpstr>Tahoma</vt:lpstr>
      <vt:lpstr>Wingdings</vt:lpstr>
      <vt:lpstr>Arial</vt:lpstr>
      <vt:lpstr>6_標準デザイン</vt:lpstr>
      <vt:lpstr>Individual assignment on Kaggle</vt:lpstr>
      <vt:lpstr>Contents of report</vt:lpstr>
      <vt:lpstr>(Ref.) Points for development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Kaggleの個人ワークの課題に向けて</dc:title>
  <dc:creator>Tsuyoshi</dc:creator>
  <cp:lastModifiedBy>Yasushi Miyajima</cp:lastModifiedBy>
  <cp:revision>560</cp:revision>
  <dcterms:created xsi:type="dcterms:W3CDTF">2012-10-05T04:20:31Z</dcterms:created>
  <dcterms:modified xsi:type="dcterms:W3CDTF">2017-12-23T14:52:34Z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0x0101009C77B12D4E89B345AC414B835A165B8A</vt:lpwstr>
  </property>
</Properties>
</file>