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56" r:id="rId2"/>
    <p:sldId id="268" r:id="rId3"/>
    <p:sldId id="257" r:id="rId4"/>
    <p:sldId id="258" r:id="rId5"/>
    <p:sldId id="259" r:id="rId6"/>
    <p:sldId id="261" r:id="rId7"/>
    <p:sldId id="269" r:id="rId8"/>
    <p:sldId id="260" r:id="rId9"/>
    <p:sldId id="270" r:id="rId10"/>
    <p:sldId id="262" r:id="rId11"/>
    <p:sldId id="271" r:id="rId12"/>
    <p:sldId id="263" r:id="rId13"/>
    <p:sldId id="264" r:id="rId14"/>
    <p:sldId id="265" r:id="rId15"/>
    <p:sldId id="272" r:id="rId16"/>
    <p:sldId id="266" r:id="rId17"/>
    <p:sldId id="267"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snapToObjects="1">
      <p:cViewPr varScale="1">
        <p:scale>
          <a:sx n="81" d="100"/>
          <a:sy n="81" d="100"/>
        </p:scale>
        <p:origin x="1507"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FD045-29B2-4554-8A82-0426FB94F76D}" type="datetimeFigureOut">
              <a:rPr lang="en-US" smtClean="0"/>
              <a:t>27-Mar-25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E98AE3-3DC0-4095-B9AE-D6B80C70205B}" type="slidenum">
              <a:rPr lang="en-US" smtClean="0"/>
              <a:t>‹#›</a:t>
            </a:fld>
            <a:endParaRPr lang="en-US"/>
          </a:p>
        </p:txBody>
      </p:sp>
    </p:spTree>
    <p:extLst>
      <p:ext uri="{BB962C8B-B14F-4D97-AF65-F5344CB8AC3E}">
        <p14:creationId xmlns:p14="http://schemas.microsoft.com/office/powerpoint/2010/main" val="34110070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170058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582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63593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598247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38661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27-Mar-25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91713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27-Mar-25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81043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17606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45697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2689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84221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27-Mar-25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13696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02541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27-Mar-25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4772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27-Mar-25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602309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27-Mar-25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469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6896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27-Mar-25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3027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27-Mar-25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521604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package" Target="../embeddings/Microsoft_Excel_Worksheet.xlsx"/><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8465" y="1082887"/>
            <a:ext cx="7545928" cy="2509213"/>
          </a:xfrm>
        </p:spPr>
        <p:txBody>
          <a:bodyPr>
            <a:normAutofit fontScale="90000"/>
          </a:bodyPr>
          <a:lstStyle/>
          <a:p>
            <a:r>
              <a:rPr lang="en-US" b="1" dirty="0"/>
              <a:t>The study of best fitted model to optimize machine learning accuracy </a:t>
            </a:r>
            <a:endParaRPr b="1" dirty="0"/>
          </a:p>
        </p:txBody>
      </p:sp>
      <p:sp>
        <p:nvSpPr>
          <p:cNvPr id="3" name="Subtitle 2"/>
          <p:cNvSpPr>
            <a:spLocks noGrp="1"/>
          </p:cNvSpPr>
          <p:nvPr>
            <p:ph type="subTitle" idx="1"/>
          </p:nvPr>
        </p:nvSpPr>
        <p:spPr>
          <a:xfrm>
            <a:off x="1163358" y="4111053"/>
            <a:ext cx="6517482" cy="1371599"/>
          </a:xfrm>
        </p:spPr>
        <p:txBody>
          <a:bodyPr/>
          <a:lstStyle/>
          <a:p>
            <a:pPr algn="r"/>
            <a:r>
              <a:rPr lang="en-US" b="1" dirty="0"/>
              <a:t>Name: Md Tamim </a:t>
            </a:r>
            <a:r>
              <a:rPr lang="en-US" b="1" dirty="0" err="1"/>
              <a:t>ikbal</a:t>
            </a:r>
            <a:endParaRPr lang="en-US" b="1" dirty="0"/>
          </a:p>
          <a:p>
            <a:pPr algn="r"/>
            <a:r>
              <a:rPr lang="en-US" b="1" dirty="0"/>
              <a:t>ID:23066608</a:t>
            </a:r>
            <a:endParaRPr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AdaBoost - How it Works</a:t>
            </a:r>
          </a:p>
        </p:txBody>
      </p:sp>
      <p:sp>
        <p:nvSpPr>
          <p:cNvPr id="3" name="Content Placeholder 2"/>
          <p:cNvSpPr>
            <a:spLocks noGrp="1"/>
          </p:cNvSpPr>
          <p:nvPr>
            <p:ph idx="1"/>
          </p:nvPr>
        </p:nvSpPr>
        <p:spPr/>
        <p:txBody>
          <a:bodyPr/>
          <a:lstStyle/>
          <a:p>
            <a:pPr marL="0" indent="0">
              <a:buNone/>
            </a:pPr>
            <a:r>
              <a:rPr lang="en-US" sz="2200" cap="none" dirty="0" err="1"/>
              <a:t>ADABoost</a:t>
            </a:r>
            <a:r>
              <a:rPr lang="en-US" sz="2200" cap="none" dirty="0"/>
              <a:t> or Adaptive boost  is an ensemble technique combines multiple weak learners mainly decision trees with only one split which is called "stumps" that create a strong learner. </a:t>
            </a:r>
            <a:r>
              <a:rPr lang="en-US" sz="2200" cap="none" dirty="0" err="1"/>
              <a:t>Adaboost</a:t>
            </a:r>
            <a:r>
              <a:rPr lang="en-US" sz="2200" cap="none" dirty="0"/>
              <a:t> adjusts the weight of each training model based on previous model’s error.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A595D5-D6C3-4341-BF42-86AE620657DC}"/>
              </a:ext>
            </a:extLst>
          </p:cNvPr>
          <p:cNvSpPr>
            <a:spLocks noGrp="1"/>
          </p:cNvSpPr>
          <p:nvPr>
            <p:ph idx="1"/>
          </p:nvPr>
        </p:nvSpPr>
        <p:spPr>
          <a:xfrm>
            <a:off x="270933" y="455413"/>
            <a:ext cx="4021667" cy="5708320"/>
          </a:xfrm>
        </p:spPr>
        <p:txBody>
          <a:bodyPr>
            <a:noAutofit/>
          </a:bodyPr>
          <a:lstStyle/>
          <a:p>
            <a:r>
              <a:rPr lang="en-US" sz="1800" cap="none" dirty="0"/>
              <a:t> Initialize weights :It assign same weights to all training models. </a:t>
            </a:r>
          </a:p>
          <a:p>
            <a:r>
              <a:rPr lang="en-US" sz="1800" cap="none" dirty="0"/>
              <a:t>Training Model: In </a:t>
            </a:r>
            <a:r>
              <a:rPr lang="en-US" sz="1800" cap="none" dirty="0" err="1"/>
              <a:t>ADABoost</a:t>
            </a:r>
            <a:r>
              <a:rPr lang="en-US" sz="1800" cap="none" dirty="0"/>
              <a:t> trains several weak classifiers sequentially, where each new classifier focuses on the mistakes made by the previous ones. It adjusts the weights of incorrectly classified instances to make them more influential for the next model.</a:t>
            </a:r>
          </a:p>
          <a:p>
            <a:r>
              <a:rPr lang="en-US" sz="1800" cap="none" dirty="0"/>
              <a:t>Prediction: each weak classifier has a weight based on its accuracy. The final prediction is made by combining the predictions of all classifiers, weighted by their accuracy.</a:t>
            </a:r>
          </a:p>
        </p:txBody>
      </p:sp>
      <p:pic>
        <p:nvPicPr>
          <p:cNvPr id="6" name="Picture 5">
            <a:extLst>
              <a:ext uri="{FF2B5EF4-FFF2-40B4-BE49-F238E27FC236}">
                <a16:creationId xmlns:a16="http://schemas.microsoft.com/office/drawing/2014/main" id="{13379E51-F1BB-43BA-B24E-03584AF9C520}"/>
              </a:ext>
            </a:extLst>
          </p:cNvPr>
          <p:cNvPicPr>
            <a:picLocks noChangeAspect="1"/>
          </p:cNvPicPr>
          <p:nvPr/>
        </p:nvPicPr>
        <p:blipFill>
          <a:blip r:embed="rId2"/>
          <a:stretch>
            <a:fillRect/>
          </a:stretch>
        </p:blipFill>
        <p:spPr>
          <a:xfrm>
            <a:off x="4292600" y="541932"/>
            <a:ext cx="4851400" cy="5029068"/>
          </a:xfrm>
          <a:prstGeom prst="rect">
            <a:avLst/>
          </a:prstGeom>
        </p:spPr>
      </p:pic>
      <p:sp>
        <p:nvSpPr>
          <p:cNvPr id="7" name="TextBox 6">
            <a:extLst>
              <a:ext uri="{FF2B5EF4-FFF2-40B4-BE49-F238E27FC236}">
                <a16:creationId xmlns:a16="http://schemas.microsoft.com/office/drawing/2014/main" id="{9069855C-7FA9-4753-8423-29F0270AA005}"/>
              </a:ext>
            </a:extLst>
          </p:cNvPr>
          <p:cNvSpPr txBox="1"/>
          <p:nvPr/>
        </p:nvSpPr>
        <p:spPr>
          <a:xfrm>
            <a:off x="5054600" y="4402667"/>
            <a:ext cx="3869267" cy="369332"/>
          </a:xfrm>
          <a:prstGeom prst="rect">
            <a:avLst/>
          </a:prstGeom>
          <a:noFill/>
        </p:spPr>
        <p:txBody>
          <a:bodyPr wrap="square" rtlCol="0">
            <a:spAutoFit/>
          </a:bodyPr>
          <a:lstStyle/>
          <a:p>
            <a:r>
              <a:rPr lang="en-US" dirty="0"/>
              <a:t>Fig.3. Block Diagram of ADA Boost</a:t>
            </a:r>
          </a:p>
        </p:txBody>
      </p:sp>
    </p:spTree>
    <p:extLst>
      <p:ext uri="{BB962C8B-B14F-4D97-AF65-F5344CB8AC3E}">
        <p14:creationId xmlns:p14="http://schemas.microsoft.com/office/powerpoint/2010/main" val="6793313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328291"/>
            <a:ext cx="4093499" cy="739996"/>
          </a:xfrm>
        </p:spPr>
        <p:txBody>
          <a:bodyPr>
            <a:normAutofit/>
          </a:bodyPr>
          <a:lstStyle/>
          <a:p>
            <a:r>
              <a:rPr lang="en-US" sz="2500" dirty="0"/>
              <a:t>Overview of </a:t>
            </a:r>
            <a:r>
              <a:rPr sz="2500" dirty="0"/>
              <a:t>Dataset</a:t>
            </a:r>
          </a:p>
        </p:txBody>
      </p:sp>
      <p:sp>
        <p:nvSpPr>
          <p:cNvPr id="3" name="Content Placeholder 2"/>
          <p:cNvSpPr>
            <a:spLocks noGrp="1"/>
          </p:cNvSpPr>
          <p:nvPr>
            <p:ph idx="1"/>
          </p:nvPr>
        </p:nvSpPr>
        <p:spPr>
          <a:xfrm>
            <a:off x="468086" y="1915887"/>
            <a:ext cx="8577943" cy="856414"/>
          </a:xfrm>
        </p:spPr>
        <p:txBody>
          <a:bodyPr>
            <a:normAutofit/>
          </a:bodyPr>
          <a:lstStyle/>
          <a:p>
            <a:pPr marL="0" indent="0">
              <a:buNone/>
            </a:pPr>
            <a:r>
              <a:rPr lang="en-US" cap="none" dirty="0">
                <a:effectLst/>
                <a:ea typeface="Times New Roman" panose="02020603050405020304" pitchFamily="18" charset="0"/>
                <a:cs typeface="Times New Roman" panose="02020603050405020304" pitchFamily="18" charset="0"/>
              </a:rPr>
              <a:t>This dataset consists of 1,259 rows and 27 columns. </a:t>
            </a:r>
            <a:r>
              <a:rPr lang="en-US" cap="none" dirty="0">
                <a:ea typeface="Times New Roman" panose="02020603050405020304" pitchFamily="18" charset="0"/>
                <a:cs typeface="Times New Roman" panose="02020603050405020304" pitchFamily="18" charset="0"/>
              </a:rPr>
              <a:t>short</a:t>
            </a:r>
            <a:r>
              <a:rPr lang="en-US" cap="none" dirty="0">
                <a:effectLst/>
                <a:ea typeface="Times New Roman" panose="02020603050405020304" pitchFamily="18" charset="0"/>
                <a:cs typeface="Times New Roman" panose="02020603050405020304" pitchFamily="18" charset="0"/>
              </a:rPr>
              <a:t> overview of the dataset:</a:t>
            </a:r>
            <a:endParaRPr lang="en-US" cap="none" dirty="0"/>
          </a:p>
          <a:p>
            <a:endParaRPr lang="en-US" cap="none" dirty="0"/>
          </a:p>
        </p:txBody>
      </p:sp>
      <p:sp>
        <p:nvSpPr>
          <p:cNvPr id="5" name="TextBox 4">
            <a:extLst>
              <a:ext uri="{FF2B5EF4-FFF2-40B4-BE49-F238E27FC236}">
                <a16:creationId xmlns:a16="http://schemas.microsoft.com/office/drawing/2014/main" id="{53D5C20F-15A7-400B-93A9-8D04F37511B2}"/>
              </a:ext>
            </a:extLst>
          </p:cNvPr>
          <p:cNvSpPr txBox="1"/>
          <p:nvPr/>
        </p:nvSpPr>
        <p:spPr>
          <a:xfrm>
            <a:off x="554703" y="500743"/>
            <a:ext cx="8273611" cy="646331"/>
          </a:xfrm>
          <a:prstGeom prst="rect">
            <a:avLst/>
          </a:prstGeom>
          <a:noFill/>
        </p:spPr>
        <p:txBody>
          <a:bodyPr wrap="square" rtlCol="0">
            <a:spAutoFit/>
          </a:bodyPr>
          <a:lstStyle/>
          <a:p>
            <a:r>
              <a:rPr lang="en-US" sz="3600" dirty="0">
                <a:latin typeface="+mj-lt"/>
              </a:rPr>
              <a:t>IMPLEMENTING TREE MODELS ON DATASET</a:t>
            </a:r>
          </a:p>
        </p:txBody>
      </p:sp>
      <p:pic>
        <p:nvPicPr>
          <p:cNvPr id="7" name="Picture 6">
            <a:extLst>
              <a:ext uri="{FF2B5EF4-FFF2-40B4-BE49-F238E27FC236}">
                <a16:creationId xmlns:a16="http://schemas.microsoft.com/office/drawing/2014/main" id="{2EBB133A-DF69-48F3-B6ED-C41F10396DB7}"/>
              </a:ext>
            </a:extLst>
          </p:cNvPr>
          <p:cNvPicPr>
            <a:picLocks noChangeAspect="1"/>
          </p:cNvPicPr>
          <p:nvPr/>
        </p:nvPicPr>
        <p:blipFill>
          <a:blip r:embed="rId2"/>
          <a:stretch>
            <a:fillRect/>
          </a:stretch>
        </p:blipFill>
        <p:spPr>
          <a:xfrm>
            <a:off x="4791347" y="2496910"/>
            <a:ext cx="4036967" cy="3424107"/>
          </a:xfrm>
          <a:prstGeom prst="rect">
            <a:avLst/>
          </a:prstGeom>
        </p:spPr>
      </p:pic>
      <p:sp>
        <p:nvSpPr>
          <p:cNvPr id="8" name="TextBox 7">
            <a:extLst>
              <a:ext uri="{FF2B5EF4-FFF2-40B4-BE49-F238E27FC236}">
                <a16:creationId xmlns:a16="http://schemas.microsoft.com/office/drawing/2014/main" id="{1A306131-A6FA-45CC-8B40-2C7C8C280EE2}"/>
              </a:ext>
            </a:extLst>
          </p:cNvPr>
          <p:cNvSpPr txBox="1"/>
          <p:nvPr/>
        </p:nvSpPr>
        <p:spPr>
          <a:xfrm>
            <a:off x="478501" y="2536897"/>
            <a:ext cx="4093499" cy="4233467"/>
          </a:xfrm>
          <a:prstGeom prst="rect">
            <a:avLst/>
          </a:prstGeom>
          <a:noFill/>
        </p:spPr>
        <p:txBody>
          <a:bodyPr wrap="square" rtlCol="0">
            <a:sp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This dataset contains information about employees' mental health and workplace  and how these factors are connected to each other</a:t>
            </a:r>
            <a:endParaRPr lang="en-US" sz="1800"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binary, categorical, and numerical features are available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dirty="0">
                <a:effectLst/>
                <a:ea typeface="Times New Roman" panose="02020603050405020304" pitchFamily="18" charset="0"/>
                <a:cs typeface="Times New Roman" panose="02020603050405020304" pitchFamily="18" charset="0"/>
              </a:rPr>
              <a:t>The dataset can be used </a:t>
            </a:r>
            <a:r>
              <a:rPr lang="en-US" dirty="0">
                <a:ea typeface="Times New Roman" panose="02020603050405020304" pitchFamily="18" charset="0"/>
                <a:cs typeface="Times New Roman" panose="02020603050405020304" pitchFamily="18" charset="0"/>
              </a:rPr>
              <a:t>for different purpose between </a:t>
            </a:r>
            <a:r>
              <a:rPr lang="en-US" sz="1800" dirty="0">
                <a:effectLst/>
                <a:ea typeface="Times New Roman" panose="02020603050405020304" pitchFamily="18" charset="0"/>
                <a:cs typeface="Times New Roman" panose="02020603050405020304" pitchFamily="18" charset="0"/>
              </a:rPr>
              <a:t>mental health and various workplace factors but here aiming to predict whether an employee is receiving treatment for mental health or not.</a:t>
            </a:r>
            <a:endParaRPr lang="en-US" sz="1800" dirty="0">
              <a:effectLst/>
              <a:ea typeface="Calibri" panose="020F0502020204030204" pitchFamily="34" charset="0"/>
              <a:cs typeface="Times New Roman" panose="02020603050405020304" pitchFamily="18" charset="0"/>
            </a:endParaRPr>
          </a:p>
          <a:p>
            <a:endParaRPr lang="en-US" dirty="0"/>
          </a:p>
        </p:txBody>
      </p:sp>
      <p:sp>
        <p:nvSpPr>
          <p:cNvPr id="9" name="TextBox 8">
            <a:extLst>
              <a:ext uri="{FF2B5EF4-FFF2-40B4-BE49-F238E27FC236}">
                <a16:creationId xmlns:a16="http://schemas.microsoft.com/office/drawing/2014/main" id="{7299F726-2AA0-41F6-B902-788DFA3DCF5B}"/>
              </a:ext>
            </a:extLst>
          </p:cNvPr>
          <p:cNvSpPr txBox="1"/>
          <p:nvPr/>
        </p:nvSpPr>
        <p:spPr>
          <a:xfrm>
            <a:off x="5158195" y="5941977"/>
            <a:ext cx="3690728" cy="369332"/>
          </a:xfrm>
          <a:prstGeom prst="rect">
            <a:avLst/>
          </a:prstGeom>
          <a:noFill/>
        </p:spPr>
        <p:txBody>
          <a:bodyPr wrap="square" rtlCol="0">
            <a:spAutoFit/>
          </a:bodyPr>
          <a:lstStyle/>
          <a:p>
            <a:r>
              <a:rPr lang="en-US" dirty="0"/>
              <a:t>Fig.4. First five records of dataset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0" y="346375"/>
            <a:ext cx="3886670" cy="1596177"/>
          </a:xfrm>
        </p:spPr>
        <p:txBody>
          <a:bodyPr/>
          <a:lstStyle/>
          <a:p>
            <a:r>
              <a:rPr lang="en-US" dirty="0"/>
              <a:t>Implementation</a:t>
            </a:r>
            <a:endParaRPr dirty="0"/>
          </a:p>
        </p:txBody>
      </p:sp>
      <p:sp>
        <p:nvSpPr>
          <p:cNvPr id="3" name="Content Placeholder 2"/>
          <p:cNvSpPr>
            <a:spLocks noGrp="1"/>
          </p:cNvSpPr>
          <p:nvPr>
            <p:ph idx="1"/>
          </p:nvPr>
        </p:nvSpPr>
        <p:spPr>
          <a:xfrm>
            <a:off x="935702" y="1594208"/>
            <a:ext cx="7773339" cy="3424107"/>
          </a:xfrm>
        </p:spPr>
        <p:txBody>
          <a:bodyPr>
            <a:normAutofit/>
          </a:bodyPr>
          <a:lstStyle/>
          <a:p>
            <a:r>
              <a:rPr lang="en-US" dirty="0">
                <a:ea typeface="Calibri" panose="020F0502020204030204" pitchFamily="34" charset="0"/>
                <a:cs typeface="Times New Roman" panose="02020603050405020304" pitchFamily="18" charset="0"/>
              </a:rPr>
              <a:t>Data Preprocessing</a:t>
            </a:r>
          </a:p>
          <a:p>
            <a:r>
              <a:rPr lang="en-US" dirty="0">
                <a:ea typeface="Calibri" panose="020F0502020204030204" pitchFamily="34" charset="0"/>
                <a:cs typeface="Times New Roman" panose="02020603050405020304" pitchFamily="18" charset="0"/>
              </a:rPr>
              <a:t>Class Distribution</a:t>
            </a:r>
          </a:p>
          <a:p>
            <a:r>
              <a:rPr lang="en-US" dirty="0">
                <a:ea typeface="Calibri" panose="020F0502020204030204" pitchFamily="34" charset="0"/>
                <a:cs typeface="Times New Roman" panose="02020603050405020304" pitchFamily="18" charset="0"/>
              </a:rPr>
              <a:t>Data Splitting</a:t>
            </a:r>
          </a:p>
          <a:p>
            <a:r>
              <a:rPr lang="en-US" dirty="0">
                <a:ea typeface="Calibri" panose="020F0502020204030204" pitchFamily="34" charset="0"/>
                <a:cs typeface="Times New Roman" panose="02020603050405020304" pitchFamily="18" charset="0"/>
              </a:rPr>
              <a:t>Model Training and Evaluation</a:t>
            </a:r>
          </a:p>
          <a:p>
            <a:r>
              <a:rPr lang="en-US" dirty="0">
                <a:ea typeface="Calibri" panose="020F0502020204030204" pitchFamily="34" charset="0"/>
                <a:cs typeface="Times New Roman" panose="02020603050405020304" pitchFamily="18" charset="0"/>
              </a:rPr>
              <a:t>Visualization</a:t>
            </a:r>
            <a:endParaRPr lang="en-US" dirty="0"/>
          </a:p>
          <a:p>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9647" y="770686"/>
            <a:ext cx="4692212" cy="5699221"/>
          </a:xfrm>
        </p:spPr>
        <p:txBody>
          <a:bodyPr>
            <a:normAutofit lnSpcReduction="10000"/>
          </a:bodyPr>
          <a:lstStyle/>
          <a:p>
            <a:pPr marL="0" indent="0">
              <a:buNone/>
            </a:pPr>
            <a:r>
              <a:rPr lang="en-US" b="1" cap="none" dirty="0"/>
              <a:t>Data preprocessing</a:t>
            </a:r>
            <a:r>
              <a:rPr lang="en-US" cap="none" dirty="0"/>
              <a:t>:</a:t>
            </a:r>
          </a:p>
          <a:p>
            <a:pPr marL="0" indent="0">
              <a:buNone/>
            </a:pPr>
            <a:r>
              <a:rPr lang="en-US" sz="1900" cap="none" dirty="0"/>
              <a:t>Data cleaning: remove unwanted columns like timestamp, comments, state</a:t>
            </a:r>
          </a:p>
          <a:p>
            <a:pPr marL="0" indent="0">
              <a:buNone/>
            </a:pPr>
            <a:r>
              <a:rPr lang="en-US" sz="1900" cap="none" dirty="0"/>
              <a:t>Handling missing values: filled missing values.</a:t>
            </a:r>
          </a:p>
          <a:p>
            <a:pPr marL="0" indent="0">
              <a:buNone/>
            </a:pPr>
            <a:r>
              <a:rPr lang="en-US" sz="1900" cap="none" dirty="0"/>
              <a:t>Encoding categorical data: convert categorical variables into numerical values using label encoding. Example: gender</a:t>
            </a:r>
          </a:p>
          <a:p>
            <a:pPr marL="0" indent="0">
              <a:buNone/>
            </a:pPr>
            <a:r>
              <a:rPr lang="en-US" b="1" cap="none" dirty="0"/>
              <a:t>Class distribution:</a:t>
            </a:r>
          </a:p>
          <a:p>
            <a:pPr marL="0" indent="0">
              <a:buNone/>
            </a:pPr>
            <a:r>
              <a:rPr lang="en-US" cap="none" dirty="0"/>
              <a:t>Target variable: Treatment is the target variable , visualize this feature using </a:t>
            </a:r>
            <a:r>
              <a:rPr lang="en-US" cap="none" dirty="0" err="1"/>
              <a:t>countplot</a:t>
            </a:r>
            <a:r>
              <a:rPr lang="en-US" cap="none" dirty="0"/>
              <a:t> to see the class. </a:t>
            </a:r>
          </a:p>
          <a:p>
            <a:pPr marL="0" marR="0" indent="0">
              <a:buNone/>
            </a:pPr>
            <a:r>
              <a:rPr lang="en-US" sz="2000" b="1" cap="none" dirty="0">
                <a:effectLst/>
                <a:ea typeface="Times New Roman" panose="02020603050405020304" pitchFamily="18" charset="0"/>
              </a:rPr>
              <a:t>Data splitting:</a:t>
            </a:r>
          </a:p>
          <a:p>
            <a:pPr marL="0" marR="0" lvl="0" indent="0">
              <a:lnSpc>
                <a:spcPct val="107000"/>
              </a:lnSpc>
              <a:spcBef>
                <a:spcPts val="0"/>
              </a:spcBef>
              <a:spcAft>
                <a:spcPts val="800"/>
              </a:spcAft>
              <a:buSzPts val="1000"/>
              <a:buNone/>
              <a:tabLst>
                <a:tab pos="457200" algn="l"/>
              </a:tabLst>
            </a:pPr>
            <a:r>
              <a:rPr lang="en-US" sz="2000" cap="none" dirty="0">
                <a:effectLst/>
                <a:ea typeface="Calibri" panose="020F0502020204030204" pitchFamily="34" charset="0"/>
                <a:cs typeface="Times New Roman" panose="02020603050405020304" pitchFamily="18" charset="0"/>
              </a:rPr>
              <a:t>Split the dataset into features and target</a:t>
            </a:r>
            <a:r>
              <a:rPr lang="en-US" cap="none" dirty="0">
                <a:ea typeface="Calibri" panose="020F0502020204030204" pitchFamily="34" charset="0"/>
                <a:cs typeface="Times New Roman" panose="02020603050405020304" pitchFamily="18" charset="0"/>
              </a:rPr>
              <a:t> where </a:t>
            </a:r>
            <a:r>
              <a:rPr lang="en-US" sz="2000" cap="none" dirty="0">
                <a:effectLst/>
                <a:ea typeface="Calibri" panose="020F0502020204030204" pitchFamily="34" charset="0"/>
                <a:cs typeface="Times New Roman" panose="02020603050405020304" pitchFamily="18" charset="0"/>
              </a:rPr>
              <a:t>80% for training, 20% for testing.</a:t>
            </a:r>
            <a:endParaRPr lang="en-US" cap="none" dirty="0"/>
          </a:p>
          <a:p>
            <a:pPr marL="0" indent="0">
              <a:buNone/>
            </a:pPr>
            <a:endParaRPr dirty="0"/>
          </a:p>
        </p:txBody>
      </p:sp>
      <p:pic>
        <p:nvPicPr>
          <p:cNvPr id="6" name="Picture 5">
            <a:extLst>
              <a:ext uri="{FF2B5EF4-FFF2-40B4-BE49-F238E27FC236}">
                <a16:creationId xmlns:a16="http://schemas.microsoft.com/office/drawing/2014/main" id="{EE9FA289-93BC-47F8-B1B6-9AF0C6B6A6B2}"/>
              </a:ext>
            </a:extLst>
          </p:cNvPr>
          <p:cNvPicPr>
            <a:picLocks noChangeAspect="1"/>
          </p:cNvPicPr>
          <p:nvPr/>
        </p:nvPicPr>
        <p:blipFill>
          <a:blip r:embed="rId2"/>
          <a:stretch>
            <a:fillRect/>
          </a:stretch>
        </p:blipFill>
        <p:spPr>
          <a:xfrm>
            <a:off x="4953467" y="424543"/>
            <a:ext cx="3820886" cy="4781550"/>
          </a:xfrm>
          <a:prstGeom prst="rect">
            <a:avLst/>
          </a:prstGeom>
        </p:spPr>
      </p:pic>
      <p:sp>
        <p:nvSpPr>
          <p:cNvPr id="8" name="TextBox 7">
            <a:extLst>
              <a:ext uri="{FF2B5EF4-FFF2-40B4-BE49-F238E27FC236}">
                <a16:creationId xmlns:a16="http://schemas.microsoft.com/office/drawing/2014/main" id="{03AAE99F-EA36-4900-B380-7C80A2C7DA0A}"/>
              </a:ext>
            </a:extLst>
          </p:cNvPr>
          <p:cNvSpPr txBox="1"/>
          <p:nvPr/>
        </p:nvSpPr>
        <p:spPr>
          <a:xfrm>
            <a:off x="5268685" y="5284002"/>
            <a:ext cx="3701143" cy="369332"/>
          </a:xfrm>
          <a:prstGeom prst="rect">
            <a:avLst/>
          </a:prstGeom>
          <a:noFill/>
        </p:spPr>
        <p:txBody>
          <a:bodyPr wrap="square" rtlCol="0">
            <a:spAutoFit/>
          </a:bodyPr>
          <a:lstStyle/>
          <a:p>
            <a:r>
              <a:rPr lang="en-US" dirty="0"/>
              <a:t>Fig.5.Countplot of Class Distribution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D2C83B-44F8-4D63-ABBD-6565E796CA91}"/>
              </a:ext>
            </a:extLst>
          </p:cNvPr>
          <p:cNvSpPr>
            <a:spLocks noGrp="1"/>
          </p:cNvSpPr>
          <p:nvPr>
            <p:ph idx="1"/>
          </p:nvPr>
        </p:nvSpPr>
        <p:spPr>
          <a:xfrm>
            <a:off x="374879" y="711366"/>
            <a:ext cx="5345353" cy="4297960"/>
          </a:xfrm>
        </p:spPr>
        <p:txBody>
          <a:bodyPr>
            <a:normAutofit/>
          </a:bodyPr>
          <a:lstStyle/>
          <a:p>
            <a:pPr marL="0" marR="0"/>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buNone/>
            </a:pPr>
            <a:r>
              <a:rPr lang="en-US" sz="1800" b="0" dirty="0">
                <a:effectLst/>
                <a:latin typeface="Times New Roman" panose="02020603050405020304" pitchFamily="18" charset="0"/>
                <a:ea typeface="Times New Roman" panose="02020603050405020304" pitchFamily="18" charset="0"/>
              </a:rPr>
              <a:t> </a:t>
            </a:r>
            <a:r>
              <a:rPr lang="en-US" sz="2200" b="0" dirty="0">
                <a:effectLst/>
                <a:ea typeface="Times New Roman" panose="02020603050405020304" pitchFamily="18" charset="0"/>
              </a:rPr>
              <a:t>Model Training and Evaluation:</a:t>
            </a:r>
            <a:endParaRPr lang="en-US" sz="2200" b="1" dirty="0">
              <a:effectLst/>
              <a:ea typeface="Times New Roman" panose="02020603050405020304" pitchFamily="18" charset="0"/>
            </a:endParaRPr>
          </a:p>
          <a:p>
            <a:pPr marL="457200" lvl="1" indent="0">
              <a:lnSpc>
                <a:spcPct val="107000"/>
              </a:lnSpc>
              <a:spcBef>
                <a:spcPts val="0"/>
              </a:spcBef>
              <a:spcAft>
                <a:spcPts val="800"/>
              </a:spcAft>
              <a:buSzPts val="1000"/>
              <a:buNone/>
              <a:tabLst>
                <a:tab pos="457200" algn="l"/>
              </a:tabLst>
            </a:pPr>
            <a:r>
              <a:rPr lang="en-US" sz="2000" b="1" cap="none" dirty="0">
                <a:effectLst/>
                <a:ea typeface="Calibri" panose="020F0502020204030204" pitchFamily="34" charset="0"/>
                <a:cs typeface="Calibri" panose="020F0502020204030204" pitchFamily="34" charset="0"/>
              </a:rPr>
              <a:t>Decision tree</a:t>
            </a:r>
            <a:r>
              <a:rPr lang="en-US" sz="2000" cap="none" dirty="0">
                <a:effectLst/>
                <a:ea typeface="Calibri" panose="020F0502020204030204" pitchFamily="34" charset="0"/>
                <a:cs typeface="Calibri" panose="020F0502020204030204" pitchFamily="34" charset="0"/>
              </a:rPr>
              <a:t>: train a decision tree model and evaluate it using accuracy and classification reports.</a:t>
            </a:r>
          </a:p>
          <a:p>
            <a:pPr marL="457200" lvl="1" indent="0">
              <a:lnSpc>
                <a:spcPct val="107000"/>
              </a:lnSpc>
              <a:spcBef>
                <a:spcPts val="0"/>
              </a:spcBef>
              <a:spcAft>
                <a:spcPts val="800"/>
              </a:spcAft>
              <a:buSzPts val="1000"/>
              <a:buNone/>
              <a:tabLst>
                <a:tab pos="457200" algn="l"/>
              </a:tabLst>
            </a:pPr>
            <a:r>
              <a:rPr lang="en-US" sz="2000" b="1" cap="none" dirty="0">
                <a:effectLst/>
                <a:ea typeface="Calibri" panose="020F0502020204030204" pitchFamily="34" charset="0"/>
                <a:cs typeface="Calibri" panose="020F0502020204030204" pitchFamily="34" charset="0"/>
              </a:rPr>
              <a:t>Random forest</a:t>
            </a:r>
            <a:r>
              <a:rPr lang="en-US" sz="2000" cap="none" dirty="0">
                <a:effectLst/>
                <a:ea typeface="Calibri" panose="020F0502020204030204" pitchFamily="34" charset="0"/>
                <a:cs typeface="Calibri" panose="020F0502020204030204" pitchFamily="34" charset="0"/>
              </a:rPr>
              <a:t>: train a random forest model and evaluate it similarly.</a:t>
            </a:r>
          </a:p>
          <a:p>
            <a:pPr marL="457200" lvl="1" indent="0">
              <a:lnSpc>
                <a:spcPct val="107000"/>
              </a:lnSpc>
              <a:spcBef>
                <a:spcPts val="0"/>
              </a:spcBef>
              <a:spcAft>
                <a:spcPts val="800"/>
              </a:spcAft>
              <a:buSzPts val="1000"/>
              <a:buNone/>
              <a:tabLst>
                <a:tab pos="457200" algn="l"/>
              </a:tabLst>
            </a:pPr>
            <a:r>
              <a:rPr lang="en-US" sz="2000" b="1" cap="none" dirty="0" err="1">
                <a:effectLst/>
                <a:ea typeface="Calibri" panose="020F0502020204030204" pitchFamily="34" charset="0"/>
                <a:cs typeface="Calibri" panose="020F0502020204030204" pitchFamily="34" charset="0"/>
              </a:rPr>
              <a:t>Adaboost</a:t>
            </a:r>
            <a:r>
              <a:rPr lang="en-US" sz="2000" cap="none" dirty="0">
                <a:effectLst/>
                <a:ea typeface="Calibri" panose="020F0502020204030204" pitchFamily="34" charset="0"/>
                <a:cs typeface="Calibri" panose="020F0502020204030204" pitchFamily="34" charset="0"/>
              </a:rPr>
              <a:t>: train an </a:t>
            </a:r>
            <a:r>
              <a:rPr lang="en-US" sz="2000" cap="none" dirty="0" err="1">
                <a:effectLst/>
                <a:ea typeface="Calibri" panose="020F0502020204030204" pitchFamily="34" charset="0"/>
                <a:cs typeface="Calibri" panose="020F0502020204030204" pitchFamily="34" charset="0"/>
              </a:rPr>
              <a:t>adaboost</a:t>
            </a:r>
            <a:r>
              <a:rPr lang="en-US" sz="2000" cap="none" dirty="0">
                <a:effectLst/>
                <a:ea typeface="Calibri" panose="020F0502020204030204" pitchFamily="34" charset="0"/>
                <a:cs typeface="Calibri" panose="020F0502020204030204" pitchFamily="34" charset="0"/>
              </a:rPr>
              <a:t> model and evaluate its performance.</a:t>
            </a:r>
          </a:p>
          <a:p>
            <a:pPr marL="0" indent="0">
              <a:buNone/>
            </a:pPr>
            <a:endParaRPr lang="en-US" dirty="0"/>
          </a:p>
        </p:txBody>
      </p:sp>
      <p:pic>
        <p:nvPicPr>
          <p:cNvPr id="5" name="Picture 4">
            <a:extLst>
              <a:ext uri="{FF2B5EF4-FFF2-40B4-BE49-F238E27FC236}">
                <a16:creationId xmlns:a16="http://schemas.microsoft.com/office/drawing/2014/main" id="{C8A82168-D306-4A13-B53A-ED1AED9C5018}"/>
              </a:ext>
            </a:extLst>
          </p:cNvPr>
          <p:cNvPicPr>
            <a:picLocks noChangeAspect="1"/>
          </p:cNvPicPr>
          <p:nvPr/>
        </p:nvPicPr>
        <p:blipFill>
          <a:blip r:embed="rId2"/>
          <a:stretch>
            <a:fillRect/>
          </a:stretch>
        </p:blipFill>
        <p:spPr>
          <a:xfrm>
            <a:off x="5840864" y="347931"/>
            <a:ext cx="2928257" cy="1567130"/>
          </a:xfrm>
          <a:prstGeom prst="rect">
            <a:avLst/>
          </a:prstGeom>
        </p:spPr>
      </p:pic>
      <p:pic>
        <p:nvPicPr>
          <p:cNvPr id="7" name="Picture 6">
            <a:extLst>
              <a:ext uri="{FF2B5EF4-FFF2-40B4-BE49-F238E27FC236}">
                <a16:creationId xmlns:a16="http://schemas.microsoft.com/office/drawing/2014/main" id="{7550A7AA-4E9A-4CD2-89A2-46EC7E0CE937}"/>
              </a:ext>
            </a:extLst>
          </p:cNvPr>
          <p:cNvPicPr>
            <a:picLocks noChangeAspect="1"/>
          </p:cNvPicPr>
          <p:nvPr/>
        </p:nvPicPr>
        <p:blipFill>
          <a:blip r:embed="rId3"/>
          <a:stretch>
            <a:fillRect/>
          </a:stretch>
        </p:blipFill>
        <p:spPr>
          <a:xfrm>
            <a:off x="5900056" y="2487386"/>
            <a:ext cx="2928257" cy="1770970"/>
          </a:xfrm>
          <a:prstGeom prst="rect">
            <a:avLst/>
          </a:prstGeom>
        </p:spPr>
      </p:pic>
      <p:pic>
        <p:nvPicPr>
          <p:cNvPr id="9" name="Picture 8">
            <a:extLst>
              <a:ext uri="{FF2B5EF4-FFF2-40B4-BE49-F238E27FC236}">
                <a16:creationId xmlns:a16="http://schemas.microsoft.com/office/drawing/2014/main" id="{971AAE61-E584-4E09-8897-060343DC93AC}"/>
              </a:ext>
            </a:extLst>
          </p:cNvPr>
          <p:cNvPicPr>
            <a:picLocks noChangeAspect="1"/>
          </p:cNvPicPr>
          <p:nvPr/>
        </p:nvPicPr>
        <p:blipFill>
          <a:blip r:embed="rId4"/>
          <a:stretch>
            <a:fillRect/>
          </a:stretch>
        </p:blipFill>
        <p:spPr>
          <a:xfrm>
            <a:off x="5840864" y="4639840"/>
            <a:ext cx="3105499" cy="1770970"/>
          </a:xfrm>
          <a:prstGeom prst="rect">
            <a:avLst/>
          </a:prstGeom>
        </p:spPr>
      </p:pic>
      <p:sp>
        <p:nvSpPr>
          <p:cNvPr id="10" name="TextBox 9">
            <a:extLst>
              <a:ext uri="{FF2B5EF4-FFF2-40B4-BE49-F238E27FC236}">
                <a16:creationId xmlns:a16="http://schemas.microsoft.com/office/drawing/2014/main" id="{55464B10-927F-4BDF-880D-29CFAE6D3E56}"/>
              </a:ext>
            </a:extLst>
          </p:cNvPr>
          <p:cNvSpPr txBox="1"/>
          <p:nvPr/>
        </p:nvSpPr>
        <p:spPr>
          <a:xfrm>
            <a:off x="6074229" y="2090057"/>
            <a:ext cx="2612571" cy="307777"/>
          </a:xfrm>
          <a:prstGeom prst="rect">
            <a:avLst/>
          </a:prstGeom>
          <a:noFill/>
        </p:spPr>
        <p:txBody>
          <a:bodyPr wrap="square" rtlCol="0">
            <a:spAutoFit/>
          </a:bodyPr>
          <a:lstStyle/>
          <a:p>
            <a:r>
              <a:rPr lang="en-US" sz="1400" dirty="0"/>
              <a:t>Fig.6. Classification report of DT</a:t>
            </a:r>
          </a:p>
        </p:txBody>
      </p:sp>
      <p:sp>
        <p:nvSpPr>
          <p:cNvPr id="11" name="TextBox 10">
            <a:extLst>
              <a:ext uri="{FF2B5EF4-FFF2-40B4-BE49-F238E27FC236}">
                <a16:creationId xmlns:a16="http://schemas.microsoft.com/office/drawing/2014/main" id="{E608F7F6-74A9-407F-8704-B67A809D5E00}"/>
              </a:ext>
            </a:extLst>
          </p:cNvPr>
          <p:cNvSpPr txBox="1"/>
          <p:nvPr/>
        </p:nvSpPr>
        <p:spPr>
          <a:xfrm>
            <a:off x="5720232" y="4274803"/>
            <a:ext cx="3435121" cy="523220"/>
          </a:xfrm>
          <a:prstGeom prst="rect">
            <a:avLst/>
          </a:prstGeom>
          <a:noFill/>
        </p:spPr>
        <p:txBody>
          <a:bodyPr wrap="square" rtlCol="0">
            <a:spAutoFit/>
          </a:bodyPr>
          <a:lstStyle/>
          <a:p>
            <a:r>
              <a:rPr lang="en-US" sz="1400" dirty="0"/>
              <a:t>Fig.7. Classification report of Random Forest</a:t>
            </a:r>
          </a:p>
          <a:p>
            <a:endParaRPr lang="en-US" sz="1400" dirty="0"/>
          </a:p>
        </p:txBody>
      </p:sp>
      <p:sp>
        <p:nvSpPr>
          <p:cNvPr id="12" name="TextBox 11">
            <a:extLst>
              <a:ext uri="{FF2B5EF4-FFF2-40B4-BE49-F238E27FC236}">
                <a16:creationId xmlns:a16="http://schemas.microsoft.com/office/drawing/2014/main" id="{DC4F78AF-CDC0-4F62-8B2A-867E4C7E19BA}"/>
              </a:ext>
            </a:extLst>
          </p:cNvPr>
          <p:cNvSpPr txBox="1"/>
          <p:nvPr/>
        </p:nvSpPr>
        <p:spPr>
          <a:xfrm>
            <a:off x="5885042" y="6410810"/>
            <a:ext cx="3105499" cy="523220"/>
          </a:xfrm>
          <a:prstGeom prst="rect">
            <a:avLst/>
          </a:prstGeom>
          <a:noFill/>
        </p:spPr>
        <p:txBody>
          <a:bodyPr wrap="square" rtlCol="0">
            <a:spAutoFit/>
          </a:bodyPr>
          <a:lstStyle/>
          <a:p>
            <a:r>
              <a:rPr lang="en-US" sz="1400" dirty="0"/>
              <a:t>Fig.8. Classification report of AdaBoost</a:t>
            </a:r>
          </a:p>
          <a:p>
            <a:endParaRPr lang="en-US" sz="1400" dirty="0"/>
          </a:p>
        </p:txBody>
      </p:sp>
    </p:spTree>
    <p:extLst>
      <p:ext uri="{BB962C8B-B14F-4D97-AF65-F5344CB8AC3E}">
        <p14:creationId xmlns:p14="http://schemas.microsoft.com/office/powerpoint/2010/main" val="11417049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3712" y="103677"/>
            <a:ext cx="3886670" cy="1059453"/>
          </a:xfrm>
        </p:spPr>
        <p:txBody>
          <a:bodyPr/>
          <a:lstStyle/>
          <a:p>
            <a:r>
              <a:rPr lang="en-US" dirty="0"/>
              <a:t>Result Analysis</a:t>
            </a:r>
            <a:endParaRPr dirty="0"/>
          </a:p>
        </p:txBody>
      </p:sp>
      <p:sp>
        <p:nvSpPr>
          <p:cNvPr id="3" name="Content Placeholder 2"/>
          <p:cNvSpPr>
            <a:spLocks noGrp="1"/>
          </p:cNvSpPr>
          <p:nvPr>
            <p:ph idx="1"/>
          </p:nvPr>
        </p:nvSpPr>
        <p:spPr>
          <a:xfrm>
            <a:off x="791852" y="868231"/>
            <a:ext cx="8097624" cy="3713196"/>
          </a:xfrm>
        </p:spPr>
        <p:txBody>
          <a:bodyPr>
            <a:noAutofit/>
          </a:bodyPr>
          <a:lstStyle/>
          <a:p>
            <a:pPr marL="0" marR="0" indent="0">
              <a:lnSpc>
                <a:spcPct val="107000"/>
              </a:lnSpc>
              <a:spcBef>
                <a:spcPts val="0"/>
              </a:spcBef>
              <a:spcAft>
                <a:spcPts val="800"/>
              </a:spcAft>
              <a:buNone/>
            </a:pPr>
            <a:r>
              <a:rPr lang="en-US" sz="1700" cap="none" dirty="0">
                <a:effectLst/>
                <a:ea typeface="Calibri" panose="020F0502020204030204" pitchFamily="34" charset="0"/>
                <a:cs typeface="Calibri" panose="020F0502020204030204" pitchFamily="34" charset="0"/>
              </a:rPr>
              <a:t>The project aimed to analyze the dataset and optimize the accuracy of  employee is receiving mental health treatment based on their workplace factors. Here's a breakdown of their performance:</a:t>
            </a:r>
          </a:p>
          <a:p>
            <a:pPr marL="342900" indent="-342900">
              <a:lnSpc>
                <a:spcPct val="107000"/>
              </a:lnSpc>
              <a:spcBef>
                <a:spcPts val="0"/>
              </a:spcBef>
              <a:spcAft>
                <a:spcPts val="800"/>
              </a:spcAft>
              <a:buFont typeface="+mj-lt"/>
              <a:buAutoNum type="arabicPeriod"/>
              <a:tabLst>
                <a:tab pos="457200" algn="l"/>
              </a:tabLst>
            </a:pPr>
            <a:r>
              <a:rPr lang="en-US" sz="1700" b="1" cap="none" dirty="0">
                <a:effectLst/>
                <a:ea typeface="Calibri" panose="020F0502020204030204" pitchFamily="34" charset="0"/>
                <a:cs typeface="Calibri" panose="020F0502020204030204" pitchFamily="34" charset="0"/>
              </a:rPr>
              <a:t>Decision tree:</a:t>
            </a:r>
            <a:r>
              <a:rPr lang="en-US" sz="1700" cap="none" dirty="0">
                <a:effectLst/>
                <a:ea typeface="Calibri" panose="020F0502020204030204" pitchFamily="34" charset="0"/>
                <a:cs typeface="Calibri" panose="020F0502020204030204" pitchFamily="34" charset="0"/>
              </a:rPr>
              <a:t> </a:t>
            </a:r>
            <a:r>
              <a:rPr lang="en-US" sz="1700" cap="none" dirty="0">
                <a:ea typeface="Calibri" panose="020F0502020204030204" pitchFamily="34" charset="0"/>
                <a:cs typeface="Calibri" panose="020F0502020204030204" pitchFamily="34" charset="0"/>
              </a:rPr>
              <a:t>D</a:t>
            </a:r>
            <a:r>
              <a:rPr lang="en-US" sz="1700" cap="none" dirty="0">
                <a:effectLst/>
                <a:ea typeface="Calibri" panose="020F0502020204030204" pitchFamily="34" charset="0"/>
                <a:cs typeface="Calibri" panose="020F0502020204030204" pitchFamily="34" charset="0"/>
              </a:rPr>
              <a:t>ecision tree model showed moderate </a:t>
            </a:r>
            <a:r>
              <a:rPr lang="en-US" sz="1700" cap="none" dirty="0" err="1">
                <a:effectLst/>
                <a:ea typeface="Calibri" panose="020F0502020204030204" pitchFamily="34" charset="0"/>
                <a:cs typeface="Calibri" panose="020F0502020204030204" pitchFamily="34" charset="0"/>
              </a:rPr>
              <a:t>performance.Although</a:t>
            </a:r>
            <a:r>
              <a:rPr lang="en-US" sz="1700" cap="none" dirty="0">
                <a:effectLst/>
                <a:ea typeface="Calibri" panose="020F0502020204030204" pitchFamily="34" charset="0"/>
                <a:cs typeface="Calibri" panose="020F0502020204030204" pitchFamily="34" charset="0"/>
              </a:rPr>
              <a:t> it could identify some patterns from dataset, it suffered from overfitting problem .Overall Accuracy is 62.70%</a:t>
            </a:r>
          </a:p>
          <a:p>
            <a:pPr marL="342900" indent="-342900">
              <a:lnSpc>
                <a:spcPct val="107000"/>
              </a:lnSpc>
              <a:spcBef>
                <a:spcPts val="0"/>
              </a:spcBef>
              <a:spcAft>
                <a:spcPts val="800"/>
              </a:spcAft>
              <a:buFont typeface="+mj-lt"/>
              <a:buAutoNum type="arabicPeriod"/>
              <a:tabLst>
                <a:tab pos="457200" algn="l"/>
              </a:tabLst>
            </a:pPr>
            <a:r>
              <a:rPr lang="en-US" sz="1700" b="1" cap="none" dirty="0">
                <a:effectLst/>
                <a:ea typeface="Calibri" panose="020F0502020204030204" pitchFamily="34" charset="0"/>
                <a:cs typeface="Calibri" panose="020F0502020204030204" pitchFamily="34" charset="0"/>
              </a:rPr>
              <a:t>Random forest</a:t>
            </a:r>
            <a:r>
              <a:rPr lang="en-US" sz="1700" cap="none" dirty="0">
                <a:effectLst/>
                <a:ea typeface="Calibri" panose="020F0502020204030204" pitchFamily="34" charset="0"/>
                <a:cs typeface="Calibri" panose="020F0502020204030204" pitchFamily="34" charset="0"/>
              </a:rPr>
              <a:t>:</a:t>
            </a:r>
            <a:r>
              <a:rPr lang="en-US" sz="1700" cap="none" dirty="0">
                <a:ea typeface="Calibri" panose="020F0502020204030204" pitchFamily="34" charset="0"/>
                <a:cs typeface="Calibri" panose="020F0502020204030204" pitchFamily="34" charset="0"/>
              </a:rPr>
              <a:t> This</a:t>
            </a:r>
            <a:r>
              <a:rPr lang="en-US" sz="1700" cap="none" dirty="0">
                <a:effectLst/>
                <a:ea typeface="Calibri" panose="020F0502020204030204" pitchFamily="34" charset="0"/>
                <a:cs typeface="Calibri" panose="020F0502020204030204" pitchFamily="34" charset="0"/>
              </a:rPr>
              <a:t> model achieving the highest accuracy of 75%. As an ensemble method, it combine multiple decision trees, which reduced overfitting and improved generalization and overall Accuracy rate is 75.40%</a:t>
            </a:r>
          </a:p>
          <a:p>
            <a:pPr marL="342900" marR="0" lvl="0" indent="-342900">
              <a:lnSpc>
                <a:spcPct val="107000"/>
              </a:lnSpc>
              <a:spcBef>
                <a:spcPts val="0"/>
              </a:spcBef>
              <a:spcAft>
                <a:spcPts val="800"/>
              </a:spcAft>
              <a:buFont typeface="+mj-lt"/>
              <a:buAutoNum type="arabicPeriod"/>
              <a:tabLst>
                <a:tab pos="457200" algn="l"/>
              </a:tabLst>
            </a:pPr>
            <a:r>
              <a:rPr lang="en-US" sz="1700" b="1" cap="none" dirty="0">
                <a:effectLst/>
                <a:ea typeface="Calibri" panose="020F0502020204030204" pitchFamily="34" charset="0"/>
                <a:cs typeface="Calibri" panose="020F0502020204030204" pitchFamily="34" charset="0"/>
              </a:rPr>
              <a:t>AdaBoost</a:t>
            </a:r>
            <a:r>
              <a:rPr lang="en-US" sz="1700" cap="none" dirty="0">
                <a:effectLst/>
                <a:ea typeface="Calibri" panose="020F0502020204030204" pitchFamily="34" charset="0"/>
                <a:cs typeface="Calibri" panose="020F0502020204030204" pitchFamily="34" charset="0"/>
              </a:rPr>
              <a:t>: The </a:t>
            </a:r>
            <a:r>
              <a:rPr lang="en-US" sz="1700" cap="none" dirty="0">
                <a:ea typeface="Calibri" panose="020F0502020204030204" pitchFamily="34" charset="0"/>
                <a:cs typeface="Calibri" panose="020F0502020204030204" pitchFamily="34" charset="0"/>
              </a:rPr>
              <a:t>A</a:t>
            </a:r>
            <a:r>
              <a:rPr lang="en-US" sz="1700" cap="none" dirty="0">
                <a:effectLst/>
                <a:ea typeface="Calibri" panose="020F0502020204030204" pitchFamily="34" charset="0"/>
                <a:cs typeface="Calibri" panose="020F0502020204030204" pitchFamily="34" charset="0"/>
              </a:rPr>
              <a:t>daBoost model also performed well, which has an 74.20% of accuracy rate. It combined multiple weak learners to form a strong model, but slightly underperformed compared to random forest.</a:t>
            </a:r>
          </a:p>
        </p:txBody>
      </p:sp>
      <p:graphicFrame>
        <p:nvGraphicFramePr>
          <p:cNvPr id="5" name="Object 4">
            <a:extLst>
              <a:ext uri="{FF2B5EF4-FFF2-40B4-BE49-F238E27FC236}">
                <a16:creationId xmlns:a16="http://schemas.microsoft.com/office/drawing/2014/main" id="{9C20F2AF-4DCC-4EF4-B195-8F1F5445E0E5}"/>
              </a:ext>
            </a:extLst>
          </p:cNvPr>
          <p:cNvGraphicFramePr>
            <a:graphicFrameLocks noChangeAspect="1"/>
          </p:cNvGraphicFramePr>
          <p:nvPr>
            <p:extLst>
              <p:ext uri="{D42A27DB-BD31-4B8C-83A1-F6EECF244321}">
                <p14:modId xmlns:p14="http://schemas.microsoft.com/office/powerpoint/2010/main" val="1809786404"/>
              </p:ext>
            </p:extLst>
          </p:nvPr>
        </p:nvGraphicFramePr>
        <p:xfrm>
          <a:off x="791852" y="5041345"/>
          <a:ext cx="7098384" cy="1712978"/>
        </p:xfrm>
        <a:graphic>
          <a:graphicData uri="http://schemas.openxmlformats.org/presentationml/2006/ole">
            <mc:AlternateContent xmlns:mc="http://schemas.openxmlformats.org/markup-compatibility/2006">
              <mc:Choice xmlns:v="urn:schemas-microsoft-com:vml" Requires="v">
                <p:oleObj name="Worksheet" r:id="rId2" imgW="4800813" imgH="1318433" progId="Excel.Sheet.12">
                  <p:embed/>
                </p:oleObj>
              </mc:Choice>
              <mc:Fallback>
                <p:oleObj name="Worksheet" r:id="rId2" imgW="4800813" imgH="1318433" progId="Excel.Sheet.12">
                  <p:embed/>
                  <p:pic>
                    <p:nvPicPr>
                      <p:cNvPr id="0" name=""/>
                      <p:cNvPicPr/>
                      <p:nvPr/>
                    </p:nvPicPr>
                    <p:blipFill>
                      <a:blip r:embed="rId3"/>
                      <a:stretch>
                        <a:fillRect/>
                      </a:stretch>
                    </p:blipFill>
                    <p:spPr>
                      <a:xfrm>
                        <a:off x="791852" y="5041345"/>
                        <a:ext cx="7098384" cy="1712978"/>
                      </a:xfrm>
                      <a:prstGeom prst="rect">
                        <a:avLst/>
                      </a:prstGeom>
                    </p:spPr>
                  </p:pic>
                </p:oleObj>
              </mc:Fallback>
            </mc:AlternateContent>
          </a:graphicData>
        </a:graphic>
      </p:graphicFrame>
      <p:sp>
        <p:nvSpPr>
          <p:cNvPr id="6" name="TextBox 5">
            <a:extLst>
              <a:ext uri="{FF2B5EF4-FFF2-40B4-BE49-F238E27FC236}">
                <a16:creationId xmlns:a16="http://schemas.microsoft.com/office/drawing/2014/main" id="{39ECB5F7-9D93-4CD1-9ABD-8482BD1044E8}"/>
              </a:ext>
            </a:extLst>
          </p:cNvPr>
          <p:cNvSpPr txBox="1"/>
          <p:nvPr/>
        </p:nvSpPr>
        <p:spPr>
          <a:xfrm>
            <a:off x="740004" y="4511969"/>
            <a:ext cx="4322190" cy="477054"/>
          </a:xfrm>
          <a:prstGeom prst="rect">
            <a:avLst/>
          </a:prstGeom>
          <a:noFill/>
        </p:spPr>
        <p:txBody>
          <a:bodyPr wrap="square" rtlCol="0">
            <a:spAutoFit/>
          </a:bodyPr>
          <a:lstStyle/>
          <a:p>
            <a:r>
              <a:rPr lang="en-US" sz="2500" dirty="0"/>
              <a:t>Table of Classification reports: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396C-CD26-4DAC-99E6-5DAA3985FD59}"/>
              </a:ext>
            </a:extLst>
          </p:cNvPr>
          <p:cNvSpPr>
            <a:spLocks noGrp="1"/>
          </p:cNvSpPr>
          <p:nvPr>
            <p:ph type="title"/>
          </p:nvPr>
        </p:nvSpPr>
        <p:spPr>
          <a:xfrm>
            <a:off x="-1350858" y="596013"/>
            <a:ext cx="7773338" cy="1596177"/>
          </a:xfrm>
        </p:spPr>
        <p:txBody>
          <a:bodyPr/>
          <a:lstStyle/>
          <a:p>
            <a:r>
              <a:rPr lang="en-US" dirty="0"/>
              <a:t>Conclusion</a:t>
            </a:r>
          </a:p>
        </p:txBody>
      </p:sp>
      <p:sp>
        <p:nvSpPr>
          <p:cNvPr id="3" name="Content Placeholder 2">
            <a:extLst>
              <a:ext uri="{FF2B5EF4-FFF2-40B4-BE49-F238E27FC236}">
                <a16:creationId xmlns:a16="http://schemas.microsoft.com/office/drawing/2014/main" id="{F4A22EAB-BF90-41B3-872E-DE846FBB572C}"/>
              </a:ext>
            </a:extLst>
          </p:cNvPr>
          <p:cNvSpPr>
            <a:spLocks noGrp="1"/>
          </p:cNvSpPr>
          <p:nvPr>
            <p:ph idx="1"/>
          </p:nvPr>
        </p:nvSpPr>
        <p:spPr>
          <a:xfrm>
            <a:off x="798453" y="1971168"/>
            <a:ext cx="7773339" cy="3424107"/>
          </a:xfrm>
        </p:spPr>
        <p:txBody>
          <a:bodyPr>
            <a:noAutofit/>
          </a:bodyPr>
          <a:lstStyle/>
          <a:p>
            <a:pPr marL="0" marR="0" lvl="0" indent="0">
              <a:lnSpc>
                <a:spcPct val="107000"/>
              </a:lnSpc>
              <a:spcBef>
                <a:spcPts val="0"/>
              </a:spcBef>
              <a:spcAft>
                <a:spcPts val="800"/>
              </a:spcAft>
              <a:buSzPts val="1000"/>
              <a:buNone/>
              <a:tabLst>
                <a:tab pos="457200" algn="l"/>
              </a:tabLst>
            </a:pPr>
            <a:r>
              <a:rPr lang="en-US" cap="none" dirty="0">
                <a:ea typeface="Calibri" panose="020F0502020204030204" pitchFamily="34" charset="0"/>
                <a:cs typeface="Calibri" panose="020F0502020204030204" pitchFamily="34" charset="0"/>
              </a:rPr>
              <a:t>In conclusion</a:t>
            </a:r>
            <a:r>
              <a:rPr lang="en-US" cap="none" dirty="0">
                <a:effectLst/>
                <a:ea typeface="Calibri" panose="020F0502020204030204" pitchFamily="34" charset="0"/>
                <a:cs typeface="Calibri" panose="020F0502020204030204" pitchFamily="34" charset="0"/>
              </a:rPr>
              <a:t> random forest is the best model which has achieved the highest accuracy and most reliable in predicting whether employees are receiving treatment for mental health or not. Random forest, being an ensemble of decision trees, provides a more robust and generalizable solution compared to a single decision tree and reduced overfitting problem. </a:t>
            </a:r>
            <a:r>
              <a:rPr lang="en-US" cap="none" dirty="0">
                <a:ea typeface="Calibri" panose="020F0502020204030204" pitchFamily="34" charset="0"/>
                <a:cs typeface="Calibri" panose="020F0502020204030204" pitchFamily="34" charset="0"/>
              </a:rPr>
              <a:t>A</a:t>
            </a:r>
            <a:r>
              <a:rPr lang="en-US" cap="none" dirty="0">
                <a:effectLst/>
                <a:ea typeface="Calibri" panose="020F0502020204030204" pitchFamily="34" charset="0"/>
                <a:cs typeface="Calibri" panose="020F0502020204030204" pitchFamily="34" charset="0"/>
              </a:rPr>
              <a:t>daBoost also performed well but accuracy was slightly lower than random forest where Decision tree showed the least effectiveness in comparison.</a:t>
            </a:r>
            <a:endParaRPr lang="en-US" cap="none" dirty="0">
              <a:cs typeface="Calibri" panose="020F0502020204030204" pitchFamily="34" charset="0"/>
            </a:endParaRPr>
          </a:p>
        </p:txBody>
      </p:sp>
    </p:spTree>
    <p:extLst>
      <p:ext uri="{BB962C8B-B14F-4D97-AF65-F5344CB8AC3E}">
        <p14:creationId xmlns:p14="http://schemas.microsoft.com/office/powerpoint/2010/main" val="2915747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7447-90B1-49B0-B282-AFF245C37642}"/>
              </a:ext>
            </a:extLst>
          </p:cNvPr>
          <p:cNvSpPr>
            <a:spLocks noGrp="1"/>
          </p:cNvSpPr>
          <p:nvPr>
            <p:ph type="title"/>
          </p:nvPr>
        </p:nvSpPr>
        <p:spPr>
          <a:xfrm>
            <a:off x="-1511113" y="678822"/>
            <a:ext cx="7773338" cy="1596177"/>
          </a:xfrm>
        </p:spPr>
        <p:txBody>
          <a:bodyPr/>
          <a:lstStyle/>
          <a:p>
            <a:r>
              <a:rPr lang="en-US" dirty="0"/>
              <a:t>References</a:t>
            </a:r>
          </a:p>
        </p:txBody>
      </p:sp>
      <p:sp>
        <p:nvSpPr>
          <p:cNvPr id="3" name="Content Placeholder 2">
            <a:extLst>
              <a:ext uri="{FF2B5EF4-FFF2-40B4-BE49-F238E27FC236}">
                <a16:creationId xmlns:a16="http://schemas.microsoft.com/office/drawing/2014/main" id="{B2887E94-0085-44A6-9097-16FB7E59600E}"/>
              </a:ext>
            </a:extLst>
          </p:cNvPr>
          <p:cNvSpPr>
            <a:spLocks noGrp="1"/>
          </p:cNvSpPr>
          <p:nvPr>
            <p:ph idx="1"/>
          </p:nvPr>
        </p:nvSpPr>
        <p:spPr>
          <a:xfrm>
            <a:off x="1052977" y="1990022"/>
            <a:ext cx="7773339" cy="3424107"/>
          </a:xfrm>
        </p:spPr>
        <p:txBody>
          <a:bodyPr>
            <a:normAutofit fontScale="92500"/>
          </a:bodyPr>
          <a:lstStyle/>
          <a:p>
            <a:pPr marL="457200" indent="-457200">
              <a:buFont typeface="+mj-lt"/>
              <a:buAutoNum type="arabicPeriod"/>
            </a:pPr>
            <a:r>
              <a:rPr lang="en-US" cap="none" dirty="0"/>
              <a:t>Https://www.Geeksforgeeks.Org/boosting-in-machine-learning-boosting-and-adaboost/</a:t>
            </a:r>
          </a:p>
          <a:p>
            <a:pPr marL="457200" indent="-457200">
              <a:buFont typeface="+mj-lt"/>
              <a:buAutoNum type="arabicPeriod"/>
            </a:pPr>
            <a:r>
              <a:rPr lang="en-US" cap="none" dirty="0"/>
              <a:t>Https://www.Geeksforgeeks.Org/decision-tree-introduction-example/</a:t>
            </a:r>
          </a:p>
          <a:p>
            <a:pPr marL="457200" indent="-457200">
              <a:buFont typeface="+mj-lt"/>
              <a:buAutoNum type="arabicPeriod"/>
            </a:pPr>
            <a:r>
              <a:rPr lang="en-US" cap="none" dirty="0"/>
              <a:t>Https://www.Tpointtech.Com/machine-learning-random-forest-algorithm</a:t>
            </a:r>
          </a:p>
          <a:p>
            <a:pPr marL="457200" indent="-457200">
              <a:buFont typeface="+mj-lt"/>
              <a:buAutoNum type="arabicPeriod"/>
            </a:pPr>
            <a:r>
              <a:rPr lang="en-US" cap="none" dirty="0"/>
              <a:t>Https://www.Kaggle.Com/code/aditimulye/mental-health-at-workplace</a:t>
            </a:r>
          </a:p>
          <a:p>
            <a:pPr marL="457200" indent="-457200">
              <a:buFont typeface="+mj-lt"/>
              <a:buAutoNum type="arabicPeriod"/>
            </a:pPr>
            <a:r>
              <a:rPr lang="en-US" cap="none" dirty="0"/>
              <a:t>https://www.evidentlyai.com/classification-metrics/accuracy-precision-recall</a:t>
            </a:r>
          </a:p>
          <a:p>
            <a:pPr marL="0" indent="0">
              <a:buNone/>
            </a:pPr>
            <a:endParaRPr lang="en-US" cap="none" dirty="0"/>
          </a:p>
        </p:txBody>
      </p:sp>
    </p:spTree>
    <p:extLst>
      <p:ext uri="{BB962C8B-B14F-4D97-AF65-F5344CB8AC3E}">
        <p14:creationId xmlns:p14="http://schemas.microsoft.com/office/powerpoint/2010/main" val="394399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08D85-9647-402D-9B0E-6C84A9D7DD3C}"/>
              </a:ext>
            </a:extLst>
          </p:cNvPr>
          <p:cNvSpPr>
            <a:spLocks noGrp="1"/>
          </p:cNvSpPr>
          <p:nvPr>
            <p:ph type="title"/>
          </p:nvPr>
        </p:nvSpPr>
        <p:spPr/>
        <p:txBody>
          <a:bodyPr/>
          <a:lstStyle/>
          <a:p>
            <a:pPr algn="l"/>
            <a:r>
              <a:rPr lang="en-US" b="1" u="sng" dirty="0"/>
              <a:t>Contents</a:t>
            </a:r>
          </a:p>
        </p:txBody>
      </p:sp>
      <p:sp>
        <p:nvSpPr>
          <p:cNvPr id="3" name="Content Placeholder 2">
            <a:extLst>
              <a:ext uri="{FF2B5EF4-FFF2-40B4-BE49-F238E27FC236}">
                <a16:creationId xmlns:a16="http://schemas.microsoft.com/office/drawing/2014/main" id="{CEEA1A7A-E2E2-4927-B41D-5870848C2002}"/>
              </a:ext>
            </a:extLst>
          </p:cNvPr>
          <p:cNvSpPr>
            <a:spLocks noGrp="1"/>
          </p:cNvSpPr>
          <p:nvPr>
            <p:ph idx="1"/>
          </p:nvPr>
        </p:nvSpPr>
        <p:spPr>
          <a:xfrm>
            <a:off x="910183" y="2022320"/>
            <a:ext cx="7773339" cy="3424107"/>
          </a:xfrm>
        </p:spPr>
        <p:txBody>
          <a:bodyPr/>
          <a:lstStyle/>
          <a:p>
            <a:pPr marL="457200" indent="-457200">
              <a:buFont typeface="+mj-lt"/>
              <a:buAutoNum type="arabicPeriod"/>
            </a:pPr>
            <a:r>
              <a:rPr lang="en-US" dirty="0"/>
              <a:t>Learning Objectives</a:t>
            </a:r>
          </a:p>
          <a:p>
            <a:pPr marL="457200" indent="-457200">
              <a:buFont typeface="+mj-lt"/>
              <a:buAutoNum type="arabicPeriod"/>
            </a:pPr>
            <a:r>
              <a:rPr lang="en-US" dirty="0"/>
              <a:t>Machine learning &amp; techniques</a:t>
            </a:r>
          </a:p>
          <a:p>
            <a:pPr marL="457200" indent="-457200">
              <a:buFont typeface="+mj-lt"/>
              <a:buAutoNum type="arabicPeriod"/>
            </a:pPr>
            <a:r>
              <a:rPr lang="en-US" dirty="0"/>
              <a:t>Explain Tree models and how they works</a:t>
            </a:r>
          </a:p>
          <a:p>
            <a:pPr marL="457200" indent="-457200">
              <a:buFont typeface="+mj-lt"/>
              <a:buAutoNum type="arabicPeriod"/>
            </a:pPr>
            <a:r>
              <a:rPr lang="en-US" dirty="0"/>
              <a:t>Implementing tree models on dataset</a:t>
            </a:r>
          </a:p>
          <a:p>
            <a:pPr marL="457200" indent="-457200">
              <a:buFont typeface="+mj-lt"/>
              <a:buAutoNum type="arabicPeriod"/>
            </a:pPr>
            <a:r>
              <a:rPr lang="en-US" dirty="0"/>
              <a:t>Result and Analysis</a:t>
            </a:r>
          </a:p>
          <a:p>
            <a:pPr marL="457200" indent="-457200">
              <a:buFont typeface="+mj-lt"/>
              <a:buAutoNum type="arabicPeriod"/>
            </a:pPr>
            <a:r>
              <a:rPr lang="en-US" dirty="0"/>
              <a:t>Conclusion</a:t>
            </a:r>
          </a:p>
          <a:p>
            <a:pPr marL="457200" indent="-457200">
              <a:buFont typeface="+mj-lt"/>
              <a:buAutoNum type="arabicPeriod"/>
            </a:pPr>
            <a:r>
              <a:rPr lang="en-US" dirty="0"/>
              <a:t>references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6042227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9112" y="49558"/>
            <a:ext cx="7773338" cy="1596177"/>
          </a:xfrm>
        </p:spPr>
        <p:txBody>
          <a:bodyPr/>
          <a:lstStyle/>
          <a:p>
            <a:r>
              <a:rPr b="1" dirty="0"/>
              <a:t>Learning Objectives</a:t>
            </a:r>
          </a:p>
        </p:txBody>
      </p:sp>
      <p:sp>
        <p:nvSpPr>
          <p:cNvPr id="3" name="Content Placeholder 2"/>
          <p:cNvSpPr>
            <a:spLocks noGrp="1"/>
          </p:cNvSpPr>
          <p:nvPr>
            <p:ph idx="1"/>
          </p:nvPr>
        </p:nvSpPr>
        <p:spPr>
          <a:xfrm>
            <a:off x="1370661" y="847646"/>
            <a:ext cx="7773339" cy="5430606"/>
          </a:xfrm>
        </p:spPr>
        <p:txBody>
          <a:bodyPr>
            <a:noAutofit/>
          </a:bodyPr>
          <a:lstStyle/>
          <a:p>
            <a:endParaRPr dirty="0"/>
          </a:p>
          <a:p>
            <a:r>
              <a:rPr dirty="0"/>
              <a:t>Understand the basics </a:t>
            </a:r>
            <a:r>
              <a:rPr lang="en-US" dirty="0"/>
              <a:t>Machine learning</a:t>
            </a:r>
            <a:endParaRPr dirty="0"/>
          </a:p>
          <a:p>
            <a:r>
              <a:rPr dirty="0"/>
              <a:t>Explore </a:t>
            </a:r>
            <a:r>
              <a:rPr lang="en-US" dirty="0"/>
              <a:t>Three</a:t>
            </a:r>
            <a:r>
              <a:rPr dirty="0"/>
              <a:t> machine learning techniques</a:t>
            </a:r>
            <a:r>
              <a:rPr lang="en-US" dirty="0"/>
              <a:t> and their performance</a:t>
            </a:r>
            <a:endParaRPr dirty="0"/>
          </a:p>
          <a:p>
            <a:r>
              <a:rPr dirty="0"/>
              <a:t>Learn </a:t>
            </a:r>
            <a:r>
              <a:rPr lang="en-US" dirty="0"/>
              <a:t>how this Three </a:t>
            </a:r>
            <a:r>
              <a:rPr lang="en-US" dirty="0" err="1"/>
              <a:t>Ml</a:t>
            </a:r>
            <a:r>
              <a:rPr lang="en-US" dirty="0"/>
              <a:t> models works</a:t>
            </a:r>
            <a:endParaRPr dirty="0"/>
          </a:p>
          <a:p>
            <a:r>
              <a:rPr lang="en-US" dirty="0"/>
              <a:t>Evaluate those models and analyze performance using a dataset</a:t>
            </a:r>
            <a:endParaRPr dirty="0"/>
          </a:p>
          <a:p>
            <a:r>
              <a:rPr lang="en-US" dirty="0"/>
              <a:t>Learn feature engineering and preprocessing using the dataset</a:t>
            </a:r>
          </a:p>
          <a:p>
            <a:r>
              <a:rPr lang="en-US" dirty="0"/>
              <a:t>Learn About best fit model and result</a:t>
            </a:r>
            <a:endParaRPr dirty="0"/>
          </a:p>
          <a:p>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Machine Learning?</a:t>
            </a:r>
          </a:p>
        </p:txBody>
      </p:sp>
      <p:sp>
        <p:nvSpPr>
          <p:cNvPr id="3" name="Content Placeholder 2"/>
          <p:cNvSpPr>
            <a:spLocks noGrp="1"/>
          </p:cNvSpPr>
          <p:nvPr>
            <p:ph idx="1"/>
          </p:nvPr>
        </p:nvSpPr>
        <p:spPr>
          <a:xfrm>
            <a:off x="911574" y="1895755"/>
            <a:ext cx="7773339" cy="1177383"/>
          </a:xfrm>
        </p:spPr>
        <p:txBody>
          <a:bodyPr>
            <a:noAutofit/>
          </a:bodyPr>
          <a:lstStyle/>
          <a:p>
            <a:pPr marL="0" indent="0">
              <a:buNone/>
            </a:pPr>
            <a:r>
              <a:rPr lang="en-US" sz="2200" cap="none" dirty="0"/>
              <a:t>In a words machine learning is a part of artificial intelligence that  learn from data and make predictions or decisions without being explicitly programmed. </a:t>
            </a:r>
          </a:p>
        </p:txBody>
      </p:sp>
      <p:sp>
        <p:nvSpPr>
          <p:cNvPr id="4" name="TextBox 3">
            <a:extLst>
              <a:ext uri="{FF2B5EF4-FFF2-40B4-BE49-F238E27FC236}">
                <a16:creationId xmlns:a16="http://schemas.microsoft.com/office/drawing/2014/main" id="{95B70B4B-60A8-4CE9-837C-1F18C84AC92E}"/>
              </a:ext>
            </a:extLst>
          </p:cNvPr>
          <p:cNvSpPr txBox="1"/>
          <p:nvPr/>
        </p:nvSpPr>
        <p:spPr>
          <a:xfrm>
            <a:off x="911574" y="3281875"/>
            <a:ext cx="4383464" cy="430887"/>
          </a:xfrm>
          <a:prstGeom prst="rect">
            <a:avLst/>
          </a:prstGeom>
          <a:noFill/>
        </p:spPr>
        <p:txBody>
          <a:bodyPr wrap="square" rtlCol="0">
            <a:spAutoFit/>
          </a:bodyPr>
          <a:lstStyle/>
          <a:p>
            <a:r>
              <a:rPr lang="en-US" sz="2200" dirty="0"/>
              <a:t>ML TECHNIQUES:</a:t>
            </a:r>
          </a:p>
        </p:txBody>
      </p:sp>
      <p:sp>
        <p:nvSpPr>
          <p:cNvPr id="5" name="TextBox 4">
            <a:extLst>
              <a:ext uri="{FF2B5EF4-FFF2-40B4-BE49-F238E27FC236}">
                <a16:creationId xmlns:a16="http://schemas.microsoft.com/office/drawing/2014/main" id="{7F8B92F3-2A36-4585-AAF9-91E56698604C}"/>
              </a:ext>
            </a:extLst>
          </p:cNvPr>
          <p:cNvSpPr txBox="1"/>
          <p:nvPr/>
        </p:nvSpPr>
        <p:spPr>
          <a:xfrm flipH="1">
            <a:off x="790435" y="3910725"/>
            <a:ext cx="3520439" cy="2040751"/>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000" b="0" i="0" u="none" strike="noStrike" kern="1200" spc="0" normalizeH="0" baseline="0" noProof="0" dirty="0">
                <a:ln>
                  <a:noFill/>
                </a:ln>
                <a:solidFill>
                  <a:prstClr val="black"/>
                </a:solidFill>
                <a:effectLst/>
                <a:uLnTx/>
                <a:uFillTx/>
                <a:latin typeface="Tw Cen MT" panose="020B0602020104020603"/>
                <a:ea typeface="+mn-ea"/>
                <a:cs typeface="+mn-cs"/>
              </a:rPr>
              <a:t>Supervised learning: training MODEL WITH labeled data.</a:t>
            </a:r>
          </a:p>
          <a:p>
            <a:pPr marL="285750" marR="0" lvl="0" indent="-28575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000" b="0" i="0" u="none" strike="noStrike" kern="1200" spc="0" normalizeH="0" baseline="0" noProof="0" dirty="0">
                <a:ln>
                  <a:noFill/>
                </a:ln>
                <a:solidFill>
                  <a:prstClr val="black"/>
                </a:solidFill>
                <a:effectLst/>
                <a:uLnTx/>
                <a:uFillTx/>
                <a:latin typeface="Tw Cen MT" panose="020B0602020104020603"/>
                <a:ea typeface="+mn-ea"/>
                <a:cs typeface="+mn-cs"/>
              </a:rPr>
              <a:t>Unsupervised learning: it identifies the hidden patterns </a:t>
            </a:r>
            <a:r>
              <a:rPr lang="en-US" sz="2000" dirty="0">
                <a:solidFill>
                  <a:prstClr val="black"/>
                </a:solidFill>
                <a:latin typeface="Tw Cen MT" panose="020B0602020104020603"/>
              </a:rPr>
              <a:t>from </a:t>
            </a:r>
            <a:r>
              <a:rPr kumimoji="0" lang="en-US" sz="2000" b="0" i="0" u="none" strike="noStrike" kern="1200" spc="0" normalizeH="0" baseline="0" noProof="0" dirty="0">
                <a:ln>
                  <a:noFill/>
                </a:ln>
                <a:solidFill>
                  <a:prstClr val="black"/>
                </a:solidFill>
                <a:effectLst/>
                <a:uLnTx/>
                <a:uFillTx/>
                <a:latin typeface="Tw Cen MT" panose="020B0602020104020603"/>
                <a:ea typeface="+mn-ea"/>
                <a:cs typeface="+mn-cs"/>
              </a:rPr>
              <a:t>unlabeled data.</a:t>
            </a:r>
          </a:p>
        </p:txBody>
      </p:sp>
      <p:sp>
        <p:nvSpPr>
          <p:cNvPr id="6" name="TextBox 5">
            <a:extLst>
              <a:ext uri="{FF2B5EF4-FFF2-40B4-BE49-F238E27FC236}">
                <a16:creationId xmlns:a16="http://schemas.microsoft.com/office/drawing/2014/main" id="{63C006AD-B529-407C-8386-822FB219E9E7}"/>
              </a:ext>
            </a:extLst>
          </p:cNvPr>
          <p:cNvSpPr txBox="1"/>
          <p:nvPr/>
        </p:nvSpPr>
        <p:spPr>
          <a:xfrm>
            <a:off x="4675697" y="3883843"/>
            <a:ext cx="4009216" cy="2375009"/>
          </a:xfrm>
          <a:prstGeom prst="rect">
            <a:avLst/>
          </a:prstGeom>
          <a:noFill/>
        </p:spPr>
        <p:txBody>
          <a:bodyPr wrap="square" rtlCol="0">
            <a:spAutoFit/>
          </a:bodyPr>
          <a:lstStyle/>
          <a:p>
            <a:pPr marL="285750" marR="0" lvl="0" indent="-28575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000" b="0" i="0" u="none" strike="noStrike" kern="1200" spc="0" normalizeH="0" baseline="0" noProof="0" dirty="0">
                <a:ln>
                  <a:noFill/>
                </a:ln>
                <a:solidFill>
                  <a:prstClr val="black"/>
                </a:solidFill>
                <a:effectLst/>
                <a:uLnTx/>
                <a:uFillTx/>
                <a:latin typeface="Tw Cen MT" panose="020B0602020104020603"/>
                <a:ea typeface="+mn-ea"/>
                <a:cs typeface="+mn-cs"/>
              </a:rPr>
              <a:t>Reinforcement learning: learning through rewards and penalties.</a:t>
            </a:r>
          </a:p>
          <a:p>
            <a:pPr marL="285750" marR="0" lvl="0" indent="-285750" algn="l" defTabSz="914400" rtl="0" eaLnBrk="1" fontAlgn="auto" latinLnBrk="0" hangingPunct="1">
              <a:lnSpc>
                <a:spcPct val="120000"/>
              </a:lnSpc>
              <a:spcBef>
                <a:spcPts val="1000"/>
              </a:spcBef>
              <a:spcAft>
                <a:spcPts val="0"/>
              </a:spcAft>
              <a:buClr>
                <a:prstClr val="black"/>
              </a:buClr>
              <a:buSzTx/>
              <a:buFont typeface="Arial" panose="020B0604020202020204" pitchFamily="34" charset="0"/>
              <a:buChar char="•"/>
              <a:tabLst/>
              <a:defRPr/>
            </a:pPr>
            <a:r>
              <a:rPr kumimoji="0" lang="en-US" sz="2000" b="0" i="0" u="none" strike="noStrike" kern="1200" spc="0" normalizeH="0" baseline="0" noProof="0" dirty="0">
                <a:ln>
                  <a:noFill/>
                </a:ln>
                <a:solidFill>
                  <a:prstClr val="black"/>
                </a:solidFill>
                <a:effectLst/>
                <a:uLnTx/>
                <a:uFillTx/>
                <a:latin typeface="Tw Cen MT" panose="020B0602020104020603"/>
                <a:ea typeface="+mn-ea"/>
                <a:cs typeface="+mn-cs"/>
              </a:rPr>
              <a:t>Semi-supervised learning: it combines labeled and unlabeled data for training.</a:t>
            </a:r>
          </a:p>
          <a:p>
            <a:pPr marL="285750" indent="-285750">
              <a:buFont typeface="Arial" panose="020B0604020202020204" pitchFamily="34" charset="0"/>
              <a:buChar char="•"/>
            </a:pP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7563" y="797627"/>
            <a:ext cx="7346305" cy="1596177"/>
          </a:xfrm>
        </p:spPr>
        <p:txBody>
          <a:bodyPr>
            <a:normAutofit/>
          </a:bodyPr>
          <a:lstStyle/>
          <a:p>
            <a:r>
              <a:rPr lang="en-US" sz="3000" dirty="0"/>
              <a:t>Explain Targeted three </a:t>
            </a:r>
            <a:r>
              <a:rPr sz="3000" dirty="0" err="1"/>
              <a:t>M</a:t>
            </a:r>
            <a:r>
              <a:rPr lang="en-US" sz="3000" dirty="0" err="1"/>
              <a:t>l</a:t>
            </a:r>
            <a:r>
              <a:rPr sz="3000" dirty="0"/>
              <a:t> Techniques</a:t>
            </a:r>
            <a:r>
              <a:rPr lang="en-US" sz="3000" dirty="0"/>
              <a:t> and working procedure</a:t>
            </a:r>
            <a:endParaRPr sz="3000" dirty="0"/>
          </a:p>
        </p:txBody>
      </p:sp>
      <p:sp>
        <p:nvSpPr>
          <p:cNvPr id="3" name="Content Placeholder 2"/>
          <p:cNvSpPr>
            <a:spLocks noGrp="1"/>
          </p:cNvSpPr>
          <p:nvPr>
            <p:ph idx="1"/>
          </p:nvPr>
        </p:nvSpPr>
        <p:spPr>
          <a:xfrm>
            <a:off x="1684573" y="2508497"/>
            <a:ext cx="7773339" cy="3424107"/>
          </a:xfrm>
        </p:spPr>
        <p:txBody>
          <a:bodyPr>
            <a:normAutofit/>
          </a:bodyPr>
          <a:lstStyle/>
          <a:p>
            <a:r>
              <a:rPr lang="en-US" sz="2500" dirty="0"/>
              <a:t>Decision tree</a:t>
            </a:r>
          </a:p>
          <a:p>
            <a:r>
              <a:rPr lang="en-US" sz="2500" dirty="0"/>
              <a:t>Random forest</a:t>
            </a:r>
          </a:p>
          <a:p>
            <a:r>
              <a:rPr lang="en-US" sz="2500" dirty="0"/>
              <a:t>Ada boost</a:t>
            </a:r>
            <a:endParaRPr sz="2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3930" y="288581"/>
            <a:ext cx="7773338" cy="974612"/>
          </a:xfrm>
        </p:spPr>
        <p:txBody>
          <a:bodyPr/>
          <a:lstStyle/>
          <a:p>
            <a:r>
              <a:rPr dirty="0"/>
              <a:t>Decision Tree - How it Works</a:t>
            </a:r>
          </a:p>
        </p:txBody>
      </p:sp>
      <p:sp>
        <p:nvSpPr>
          <p:cNvPr id="3" name="Content Placeholder 2"/>
          <p:cNvSpPr>
            <a:spLocks noGrp="1"/>
          </p:cNvSpPr>
          <p:nvPr>
            <p:ph idx="1"/>
          </p:nvPr>
        </p:nvSpPr>
        <p:spPr>
          <a:xfrm>
            <a:off x="826732" y="1263193"/>
            <a:ext cx="7773339" cy="1596178"/>
          </a:xfrm>
        </p:spPr>
        <p:txBody>
          <a:bodyPr>
            <a:noAutofit/>
          </a:bodyPr>
          <a:lstStyle/>
          <a:p>
            <a:pPr marL="0" indent="0">
              <a:buNone/>
            </a:pPr>
            <a:r>
              <a:rPr lang="en-US" sz="2200" cap="none" dirty="0"/>
              <a:t>A decision tree is a supervised learning algorithm which is commonly used for both classification and regression tasks. This model predicts outcome as a tree-like structure where internal nodes represent attribute tests, branches represent attribute values, and leaf nodes represent final decisions or predictions</a:t>
            </a:r>
            <a:r>
              <a:rPr lang="en-US" sz="2200" dirty="0"/>
              <a:t>. </a:t>
            </a:r>
          </a:p>
        </p:txBody>
      </p:sp>
      <p:sp>
        <p:nvSpPr>
          <p:cNvPr id="4" name="TextBox 3">
            <a:extLst>
              <a:ext uri="{FF2B5EF4-FFF2-40B4-BE49-F238E27FC236}">
                <a16:creationId xmlns:a16="http://schemas.microsoft.com/office/drawing/2014/main" id="{A8E5A33A-7995-42DA-9BDA-9EA46A1F29AA}"/>
              </a:ext>
            </a:extLst>
          </p:cNvPr>
          <p:cNvSpPr txBox="1"/>
          <p:nvPr/>
        </p:nvSpPr>
        <p:spPr>
          <a:xfrm>
            <a:off x="826732" y="3429000"/>
            <a:ext cx="6315748" cy="2193421"/>
          </a:xfrm>
          <a:prstGeom prst="rect">
            <a:avLst/>
          </a:prstGeom>
          <a:noFill/>
        </p:spPr>
        <p:txBody>
          <a:bodyPr wrap="square" rtlCol="0">
            <a:spAutoFit/>
          </a:bodyPr>
          <a:lstStyle/>
          <a:p>
            <a:pPr marR="0" lvl="0">
              <a:lnSpc>
                <a:spcPct val="107000"/>
              </a:lnSpc>
              <a:spcBef>
                <a:spcPts val="0"/>
              </a:spcBef>
              <a:spcAft>
                <a:spcPts val="800"/>
              </a:spcAft>
              <a:buSzPts val="1000"/>
              <a:tabLst>
                <a:tab pos="457200" algn="l"/>
              </a:tabLst>
            </a:pPr>
            <a:r>
              <a:rPr lang="en-US" sz="2200" dirty="0">
                <a:effectLst/>
                <a:ea typeface="Times New Roman" panose="02020603050405020304" pitchFamily="18" charset="0"/>
                <a:cs typeface="Times New Roman" panose="02020603050405020304" pitchFamily="18" charset="0"/>
              </a:rPr>
              <a:t>Three important components of DT are, </a:t>
            </a:r>
          </a:p>
          <a:p>
            <a:pPr lvl="1">
              <a:lnSpc>
                <a:spcPct val="107000"/>
              </a:lnSpc>
              <a:spcAft>
                <a:spcPts val="800"/>
              </a:spcAft>
              <a:buSzPts val="1000"/>
              <a:tabLst>
                <a:tab pos="457200" algn="l"/>
              </a:tabLst>
            </a:pPr>
            <a:r>
              <a:rPr lang="en-US" sz="2200" b="1" dirty="0">
                <a:effectLst/>
                <a:ea typeface="Times New Roman" panose="02020603050405020304" pitchFamily="18" charset="0"/>
                <a:cs typeface="Times New Roman" panose="02020603050405020304" pitchFamily="18" charset="0"/>
              </a:rPr>
              <a:t>Nodes</a:t>
            </a:r>
            <a:r>
              <a:rPr lang="en-US" sz="2200" b="1" dirty="0">
                <a:ea typeface="Times New Roman" panose="02020603050405020304" pitchFamily="18" charset="0"/>
                <a:cs typeface="Times New Roman" panose="02020603050405020304" pitchFamily="18" charset="0"/>
              </a:rPr>
              <a:t> : </a:t>
            </a:r>
            <a:r>
              <a:rPr lang="en-US" sz="2200" dirty="0">
                <a:ea typeface="Times New Roman" panose="02020603050405020304" pitchFamily="18" charset="0"/>
                <a:cs typeface="Times New Roman" panose="02020603050405020304" pitchFamily="18" charset="0"/>
              </a:rPr>
              <a:t>nodes are </a:t>
            </a:r>
            <a:r>
              <a:rPr lang="en-US" sz="2200" dirty="0">
                <a:effectLst/>
                <a:ea typeface="Times New Roman" panose="02020603050405020304" pitchFamily="18" charset="0"/>
                <a:cs typeface="Times New Roman" panose="02020603050405020304" pitchFamily="18" charset="0"/>
              </a:rPr>
              <a:t>represent features.</a:t>
            </a:r>
          </a:p>
          <a:p>
            <a:pPr lvl="1">
              <a:lnSpc>
                <a:spcPct val="107000"/>
              </a:lnSpc>
              <a:spcAft>
                <a:spcPts val="800"/>
              </a:spcAft>
              <a:buSzPts val="1000"/>
              <a:tabLst>
                <a:tab pos="457200" algn="l"/>
              </a:tabLst>
            </a:pPr>
            <a:r>
              <a:rPr lang="en-US" sz="2200" b="1" dirty="0">
                <a:effectLst/>
                <a:ea typeface="Times New Roman" panose="02020603050405020304" pitchFamily="18" charset="0"/>
                <a:cs typeface="Times New Roman" panose="02020603050405020304" pitchFamily="18" charset="0"/>
              </a:rPr>
              <a:t>Edges : </a:t>
            </a:r>
            <a:r>
              <a:rPr lang="en-US" sz="2200" dirty="0">
                <a:effectLst/>
                <a:ea typeface="Times New Roman" panose="02020603050405020304" pitchFamily="18" charset="0"/>
                <a:cs typeface="Times New Roman" panose="02020603050405020304" pitchFamily="18" charset="0"/>
              </a:rPr>
              <a:t>edges are represent the decision rule.</a:t>
            </a:r>
          </a:p>
          <a:p>
            <a:pPr lvl="1">
              <a:lnSpc>
                <a:spcPct val="107000"/>
              </a:lnSpc>
              <a:spcAft>
                <a:spcPts val="800"/>
              </a:spcAft>
              <a:buSzPts val="1000"/>
              <a:tabLst>
                <a:tab pos="457200" algn="l"/>
              </a:tabLst>
            </a:pPr>
            <a:r>
              <a:rPr lang="en-US" sz="2200" b="1" dirty="0">
                <a:effectLst/>
                <a:ea typeface="Times New Roman" panose="02020603050405020304" pitchFamily="18" charset="0"/>
              </a:rPr>
              <a:t>Leaves</a:t>
            </a:r>
            <a:r>
              <a:rPr lang="en-US" sz="2200" dirty="0">
                <a:effectLst/>
                <a:ea typeface="Times New Roman" panose="02020603050405020304" pitchFamily="18" charset="0"/>
              </a:rPr>
              <a:t> : </a:t>
            </a:r>
            <a:r>
              <a:rPr lang="en-US" sz="2200" dirty="0">
                <a:ea typeface="Times New Roman" panose="02020603050405020304" pitchFamily="18" charset="0"/>
              </a:rPr>
              <a:t>leaves are </a:t>
            </a:r>
            <a:r>
              <a:rPr lang="en-US" sz="2200" dirty="0">
                <a:effectLst/>
                <a:ea typeface="Times New Roman" panose="02020603050405020304" pitchFamily="18" charset="0"/>
              </a:rPr>
              <a:t>represent the outcomes (class labels or continuous values)</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DE61EF-C14D-4137-A075-C3AA60203506}"/>
              </a:ext>
            </a:extLst>
          </p:cNvPr>
          <p:cNvSpPr>
            <a:spLocks noGrp="1"/>
          </p:cNvSpPr>
          <p:nvPr>
            <p:ph idx="1"/>
          </p:nvPr>
        </p:nvSpPr>
        <p:spPr>
          <a:xfrm>
            <a:off x="213924" y="1097094"/>
            <a:ext cx="4709629" cy="4013386"/>
          </a:xfrm>
        </p:spPr>
        <p:txBody>
          <a:bodyPr>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cap="none" dirty="0">
                <a:ea typeface="Times New Roman" panose="02020603050405020304" pitchFamily="18" charset="0"/>
                <a:cs typeface="Times New Roman" panose="02020603050405020304" pitchFamily="18" charset="0"/>
              </a:rPr>
              <a:t>S</a:t>
            </a:r>
            <a:r>
              <a:rPr lang="en-US" cap="none" dirty="0">
                <a:effectLst/>
                <a:ea typeface="Times New Roman" panose="02020603050405020304" pitchFamily="18" charset="0"/>
                <a:cs typeface="Times New Roman" panose="02020603050405020304" pitchFamily="18" charset="0"/>
              </a:rPr>
              <a:t>elects the best feature to split the dataset based on the criteria like </a:t>
            </a:r>
            <a:r>
              <a:rPr lang="en-US" cap="none" dirty="0" err="1">
                <a:effectLst/>
                <a:ea typeface="Times New Roman" panose="02020603050405020304" pitchFamily="18" charset="0"/>
                <a:cs typeface="Times New Roman" panose="02020603050405020304" pitchFamily="18" charset="0"/>
              </a:rPr>
              <a:t>gini</a:t>
            </a:r>
            <a:r>
              <a:rPr lang="en-US" cap="none" dirty="0">
                <a:effectLst/>
                <a:ea typeface="Times New Roman" panose="02020603050405020304" pitchFamily="18" charset="0"/>
                <a:cs typeface="Times New Roman" panose="02020603050405020304" pitchFamily="18" charset="0"/>
              </a:rPr>
              <a:t> impurity or information gain</a:t>
            </a:r>
            <a:endParaRPr lang="en-US" cap="none"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cap="none" dirty="0">
                <a:effectLst/>
                <a:ea typeface="Times New Roman" panose="02020603050405020304" pitchFamily="18" charset="0"/>
                <a:cs typeface="Times New Roman" panose="02020603050405020304" pitchFamily="18" charset="0"/>
              </a:rPr>
              <a:t>This process create multiple levels branches recursively, until the stopping criteria are met leaf node.</a:t>
            </a:r>
            <a:endParaRPr lang="en-US" cap="none" dirty="0">
              <a:effectLs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cap="none" dirty="0">
                <a:effectLst/>
                <a:ea typeface="Times New Roman" panose="02020603050405020304" pitchFamily="18" charset="0"/>
                <a:cs typeface="Times New Roman" panose="02020603050405020304" pitchFamily="18" charset="0"/>
              </a:rPr>
              <a:t>At each split of dataset, the data is divided into subgroups which are mainly more homogeneous.</a:t>
            </a:r>
            <a:endParaRPr lang="en-US" cap="none" dirty="0">
              <a:effectLst/>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3473A6C1-1D85-4C6C-811E-8AD2CEACB1C0}"/>
              </a:ext>
            </a:extLst>
          </p:cNvPr>
          <p:cNvPicPr>
            <a:picLocks noChangeAspect="1"/>
          </p:cNvPicPr>
          <p:nvPr/>
        </p:nvPicPr>
        <p:blipFill>
          <a:blip r:embed="rId2"/>
          <a:stretch>
            <a:fillRect/>
          </a:stretch>
        </p:blipFill>
        <p:spPr>
          <a:xfrm>
            <a:off x="4923553" y="644972"/>
            <a:ext cx="3934079" cy="3561267"/>
          </a:xfrm>
          <a:prstGeom prst="rect">
            <a:avLst/>
          </a:prstGeom>
        </p:spPr>
      </p:pic>
      <p:sp>
        <p:nvSpPr>
          <p:cNvPr id="6" name="TextBox 5">
            <a:extLst>
              <a:ext uri="{FF2B5EF4-FFF2-40B4-BE49-F238E27FC236}">
                <a16:creationId xmlns:a16="http://schemas.microsoft.com/office/drawing/2014/main" id="{62609F37-ABAA-4A5B-8858-A92FD86F1DE3}"/>
              </a:ext>
            </a:extLst>
          </p:cNvPr>
          <p:cNvSpPr txBox="1"/>
          <p:nvPr/>
        </p:nvSpPr>
        <p:spPr>
          <a:xfrm>
            <a:off x="5689600" y="4476988"/>
            <a:ext cx="2966720" cy="369332"/>
          </a:xfrm>
          <a:prstGeom prst="rect">
            <a:avLst/>
          </a:prstGeom>
          <a:noFill/>
        </p:spPr>
        <p:txBody>
          <a:bodyPr wrap="square" rtlCol="0">
            <a:spAutoFit/>
          </a:bodyPr>
          <a:lstStyle/>
          <a:p>
            <a:r>
              <a:rPr lang="en-US" dirty="0"/>
              <a:t>Fig.1.Block Diagram of DT</a:t>
            </a:r>
          </a:p>
        </p:txBody>
      </p:sp>
    </p:spTree>
    <p:extLst>
      <p:ext uri="{BB962C8B-B14F-4D97-AF65-F5344CB8AC3E}">
        <p14:creationId xmlns:p14="http://schemas.microsoft.com/office/powerpoint/2010/main" val="3503758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Random Forest - How it Works</a:t>
            </a:r>
          </a:p>
        </p:txBody>
      </p:sp>
      <p:sp>
        <p:nvSpPr>
          <p:cNvPr id="3" name="Content Placeholder 2"/>
          <p:cNvSpPr>
            <a:spLocks noGrp="1"/>
          </p:cNvSpPr>
          <p:nvPr>
            <p:ph idx="1"/>
          </p:nvPr>
        </p:nvSpPr>
        <p:spPr>
          <a:xfrm>
            <a:off x="916825" y="2112451"/>
            <a:ext cx="7773339" cy="3424107"/>
          </a:xfrm>
        </p:spPr>
        <p:txBody>
          <a:bodyPr/>
          <a:lstStyle/>
          <a:p>
            <a:pPr marL="0" indent="0">
              <a:buNone/>
            </a:pPr>
            <a:r>
              <a:rPr lang="en-US" sz="2200" cap="none" dirty="0"/>
              <a:t>Random forest is an ensemble learning method in machine learning that uses nth number of decision trees to predict outcomes. The final prediction is occurred by combining all of the predictions of individual trees in the forest where majority of voting for classification or averaging the outcomes for regression. Random forest mainly reduced the overfitting problem in ML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D8181-F014-44D3-973E-56830A284D8C}"/>
              </a:ext>
            </a:extLst>
          </p:cNvPr>
          <p:cNvSpPr>
            <a:spLocks noGrp="1"/>
          </p:cNvSpPr>
          <p:nvPr>
            <p:ph idx="1"/>
          </p:nvPr>
        </p:nvSpPr>
        <p:spPr>
          <a:xfrm>
            <a:off x="534860" y="603240"/>
            <a:ext cx="3932969" cy="5693388"/>
          </a:xfrm>
        </p:spPr>
        <p:txBody>
          <a:bodyPr>
            <a:noAutofit/>
          </a:bodyPr>
          <a:lstStyle/>
          <a:p>
            <a:r>
              <a:rPr lang="en-US" cap="none" dirty="0"/>
              <a:t>Data sampling: Select some data randomly to create subsets for each tree.</a:t>
            </a:r>
          </a:p>
          <a:p>
            <a:r>
              <a:rPr lang="en-US" cap="none" dirty="0"/>
              <a:t>Feature selection: Select some feature randomly for each split tree</a:t>
            </a:r>
          </a:p>
          <a:p>
            <a:r>
              <a:rPr lang="en-US" cap="none" dirty="0"/>
              <a:t>Training trees: Independently train each tree with that data</a:t>
            </a:r>
          </a:p>
          <a:p>
            <a:r>
              <a:rPr lang="en-US" cap="none" dirty="0"/>
              <a:t>Aggregating : Use voting for classification and averaging for regression </a:t>
            </a:r>
          </a:p>
          <a:p>
            <a:r>
              <a:rPr lang="en-US" cap="none" dirty="0"/>
              <a:t>Final outcomes: Shows final outcomes from maximum voting or averaging</a:t>
            </a:r>
          </a:p>
          <a:p>
            <a:endParaRPr lang="en-US" cap="none" dirty="0"/>
          </a:p>
        </p:txBody>
      </p:sp>
      <p:pic>
        <p:nvPicPr>
          <p:cNvPr id="5" name="Picture 4">
            <a:extLst>
              <a:ext uri="{FF2B5EF4-FFF2-40B4-BE49-F238E27FC236}">
                <a16:creationId xmlns:a16="http://schemas.microsoft.com/office/drawing/2014/main" id="{84A20D28-7282-4319-8211-CB962E377085}"/>
              </a:ext>
            </a:extLst>
          </p:cNvPr>
          <p:cNvPicPr>
            <a:picLocks noChangeAspect="1"/>
          </p:cNvPicPr>
          <p:nvPr/>
        </p:nvPicPr>
        <p:blipFill>
          <a:blip r:embed="rId2"/>
          <a:stretch>
            <a:fillRect/>
          </a:stretch>
        </p:blipFill>
        <p:spPr>
          <a:xfrm>
            <a:off x="4676172" y="1257782"/>
            <a:ext cx="4328932" cy="3810000"/>
          </a:xfrm>
          <a:prstGeom prst="rect">
            <a:avLst/>
          </a:prstGeom>
        </p:spPr>
      </p:pic>
      <p:sp>
        <p:nvSpPr>
          <p:cNvPr id="6" name="TextBox 5">
            <a:extLst>
              <a:ext uri="{FF2B5EF4-FFF2-40B4-BE49-F238E27FC236}">
                <a16:creationId xmlns:a16="http://schemas.microsoft.com/office/drawing/2014/main" id="{2F374A82-DD54-4A26-9EF6-6D5B1DC476BC}"/>
              </a:ext>
            </a:extLst>
          </p:cNvPr>
          <p:cNvSpPr txBox="1"/>
          <p:nvPr/>
        </p:nvSpPr>
        <p:spPr>
          <a:xfrm>
            <a:off x="4838218" y="5067782"/>
            <a:ext cx="4166886" cy="400110"/>
          </a:xfrm>
          <a:prstGeom prst="rect">
            <a:avLst/>
          </a:prstGeom>
          <a:noFill/>
        </p:spPr>
        <p:txBody>
          <a:bodyPr wrap="square" rtlCol="0">
            <a:spAutoFit/>
          </a:bodyPr>
          <a:lstStyle/>
          <a:p>
            <a:r>
              <a:rPr lang="en-US" sz="2000" dirty="0"/>
              <a:t>Fig.2.Block diagram of Random Forest</a:t>
            </a:r>
          </a:p>
        </p:txBody>
      </p:sp>
    </p:spTree>
    <p:extLst>
      <p:ext uri="{BB962C8B-B14F-4D97-AF65-F5344CB8AC3E}">
        <p14:creationId xmlns:p14="http://schemas.microsoft.com/office/powerpoint/2010/main" val="147229986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755</TotalTime>
  <Words>1153</Words>
  <Application>Microsoft Office PowerPoint</Application>
  <PresentationFormat>On-screen Show (4:3)</PresentationFormat>
  <Paragraphs>98</Paragraphs>
  <Slides>18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18</vt:i4>
      </vt:variant>
    </vt:vector>
  </HeadingPairs>
  <TitlesOfParts>
    <vt:vector size="25" baseType="lpstr">
      <vt:lpstr>Arial</vt:lpstr>
      <vt:lpstr>Calibri</vt:lpstr>
      <vt:lpstr>Symbol</vt:lpstr>
      <vt:lpstr>Times New Roman</vt:lpstr>
      <vt:lpstr>Tw Cen MT</vt:lpstr>
      <vt:lpstr>Droplet</vt:lpstr>
      <vt:lpstr>Worksheet</vt:lpstr>
      <vt:lpstr>The study of best fitted model to optimize machine learning accuracy </vt:lpstr>
      <vt:lpstr>Contents</vt:lpstr>
      <vt:lpstr>Learning Objectives</vt:lpstr>
      <vt:lpstr>What is Machine Learning?</vt:lpstr>
      <vt:lpstr>Explain Targeted three Ml Techniques and working procedure</vt:lpstr>
      <vt:lpstr>Decision Tree - How it Works</vt:lpstr>
      <vt:lpstr>PowerPoint Presentation</vt:lpstr>
      <vt:lpstr>Random Forest - How it Works</vt:lpstr>
      <vt:lpstr>PowerPoint Presentation</vt:lpstr>
      <vt:lpstr>AdaBoost - How it Works</vt:lpstr>
      <vt:lpstr>PowerPoint Presentation</vt:lpstr>
      <vt:lpstr>Overview of Dataset</vt:lpstr>
      <vt:lpstr>Implementation</vt:lpstr>
      <vt:lpstr>PowerPoint Presentation</vt:lpstr>
      <vt:lpstr>PowerPoint Presentation</vt:lpstr>
      <vt:lpstr>Result Analysis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Machine Learning Accuracy and Finding the Best Model</dc:title>
  <dc:subject/>
  <dc:creator/>
  <cp:keywords/>
  <dc:description>generated using python-pptx</dc:description>
  <cp:lastModifiedBy>tamimmd12348@gmail.com</cp:lastModifiedBy>
  <cp:revision>35</cp:revision>
  <dcterms:created xsi:type="dcterms:W3CDTF">2013-01-27T09:14:16Z</dcterms:created>
  <dcterms:modified xsi:type="dcterms:W3CDTF">2025-03-27T10:56:40Z</dcterms:modified>
  <cp:category/>
</cp:coreProperties>
</file>