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1795" r:id="rId2"/>
    <p:sldId id="1797" r:id="rId3"/>
    <p:sldId id="1801" r:id="rId4"/>
    <p:sldId id="1802" r:id="rId5"/>
    <p:sldId id="1803" r:id="rId6"/>
    <p:sldId id="1809" r:id="rId7"/>
    <p:sldId id="1810" r:id="rId8"/>
    <p:sldId id="1812" r:id="rId9"/>
    <p:sldId id="1813" r:id="rId10"/>
    <p:sldId id="1817" r:id="rId11"/>
    <p:sldId id="1816" r:id="rId12"/>
    <p:sldId id="1815" r:id="rId13"/>
    <p:sldId id="1814" r:id="rId14"/>
    <p:sldId id="1819" r:id="rId15"/>
    <p:sldId id="1818" r:id="rId16"/>
    <p:sldId id="1820" r:id="rId17"/>
    <p:sldId id="1821" r:id="rId18"/>
    <p:sldId id="181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1022"/>
    <a:srgbClr val="3C2077"/>
    <a:srgbClr val="FF0000"/>
    <a:srgbClr val="1E10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5"/>
    <p:restoredTop sz="94710"/>
  </p:normalViewPr>
  <p:slideViewPr>
    <p:cSldViewPr snapToGrid="0">
      <p:cViewPr varScale="1">
        <p:scale>
          <a:sx n="109" d="100"/>
          <a:sy n="109" d="100"/>
        </p:scale>
        <p:origin x="192"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AAC1F-1CEB-9D46-B037-69D2A972DE52}" type="datetimeFigureOut">
              <a:rPr lang="en-US" smtClean="0"/>
              <a:t>5/30/25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C1DC48-9098-BF4A-8685-EE1FA14DA189}" type="slidenum">
              <a:rPr lang="en-US" smtClean="0"/>
              <a:t>‹#›</a:t>
            </a:fld>
            <a:endParaRPr lang="en-US"/>
          </a:p>
        </p:txBody>
      </p:sp>
    </p:spTree>
    <p:extLst>
      <p:ext uri="{BB962C8B-B14F-4D97-AF65-F5344CB8AC3E}">
        <p14:creationId xmlns:p14="http://schemas.microsoft.com/office/powerpoint/2010/main" val="1169225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C1DC48-9098-BF4A-8685-EE1FA14DA189}" type="slidenum">
              <a:rPr lang="en-US" smtClean="0"/>
              <a:t>3</a:t>
            </a:fld>
            <a:endParaRPr lang="en-US"/>
          </a:p>
        </p:txBody>
      </p:sp>
    </p:spTree>
    <p:extLst>
      <p:ext uri="{BB962C8B-B14F-4D97-AF65-F5344CB8AC3E}">
        <p14:creationId xmlns:p14="http://schemas.microsoft.com/office/powerpoint/2010/main" val="1725039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DFDA8-2C71-C80C-EA56-32B856D39F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870B3F-77DD-D1E2-AF43-DD748D6223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376540-FDE9-98A9-B3A5-9CBA52AC76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1525B6-7F13-4427-E568-0E4FCAF603AC}"/>
              </a:ext>
            </a:extLst>
          </p:cNvPr>
          <p:cNvSpPr>
            <a:spLocks noGrp="1"/>
          </p:cNvSpPr>
          <p:nvPr>
            <p:ph type="sldNum" sz="quarter" idx="5"/>
          </p:nvPr>
        </p:nvSpPr>
        <p:spPr/>
        <p:txBody>
          <a:bodyPr/>
          <a:lstStyle/>
          <a:p>
            <a:fld id="{BDC1DC48-9098-BF4A-8685-EE1FA14DA189}" type="slidenum">
              <a:rPr lang="en-US" smtClean="0"/>
              <a:t>4</a:t>
            </a:fld>
            <a:endParaRPr lang="en-US"/>
          </a:p>
        </p:txBody>
      </p:sp>
    </p:spTree>
    <p:extLst>
      <p:ext uri="{BB962C8B-B14F-4D97-AF65-F5344CB8AC3E}">
        <p14:creationId xmlns:p14="http://schemas.microsoft.com/office/powerpoint/2010/main" val="1728058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D7D1-FFC6-B0C0-AAAC-79F4F454E4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9F2EA1-AB0F-4172-9533-C38761E683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689D27-0C5E-8205-97BE-0D4D6D01258A}"/>
              </a:ext>
            </a:extLst>
          </p:cNvPr>
          <p:cNvSpPr>
            <a:spLocks noGrp="1"/>
          </p:cNvSpPr>
          <p:nvPr>
            <p:ph type="dt" sz="half" idx="10"/>
          </p:nvPr>
        </p:nvSpPr>
        <p:spPr/>
        <p:txBody>
          <a:bodyPr/>
          <a:lstStyle/>
          <a:p>
            <a:fld id="{19CC02BF-4DB8-1544-9139-1FF41B610628}" type="datetimeFigureOut">
              <a:rPr lang="en-US" smtClean="0"/>
              <a:t>5/30/25</a:t>
            </a:fld>
            <a:endParaRPr lang="en-US"/>
          </a:p>
        </p:txBody>
      </p:sp>
      <p:sp>
        <p:nvSpPr>
          <p:cNvPr id="5" name="Footer Placeholder 4">
            <a:extLst>
              <a:ext uri="{FF2B5EF4-FFF2-40B4-BE49-F238E27FC236}">
                <a16:creationId xmlns:a16="http://schemas.microsoft.com/office/drawing/2014/main" id="{0B1FD1D2-E3B2-1A38-7FEF-8A75B5F1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DDAF45-1DD9-8EF2-651B-0D82E13F4D56}"/>
              </a:ext>
            </a:extLst>
          </p:cNvPr>
          <p:cNvSpPr>
            <a:spLocks noGrp="1"/>
          </p:cNvSpPr>
          <p:nvPr>
            <p:ph type="sldNum" sz="quarter" idx="12"/>
          </p:nvPr>
        </p:nvSpPr>
        <p:spPr/>
        <p:txBody>
          <a:bodyPr/>
          <a:lstStyle/>
          <a:p>
            <a:fld id="{821A8E92-46E8-7641-A27A-CB6D972CE891}" type="slidenum">
              <a:rPr lang="en-US" smtClean="0"/>
              <a:t>‹#›</a:t>
            </a:fld>
            <a:endParaRPr lang="en-US"/>
          </a:p>
        </p:txBody>
      </p:sp>
    </p:spTree>
    <p:extLst>
      <p:ext uri="{BB962C8B-B14F-4D97-AF65-F5344CB8AC3E}">
        <p14:creationId xmlns:p14="http://schemas.microsoft.com/office/powerpoint/2010/main" val="184466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D74A-2A4C-9835-9A26-E2D3C18C7F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C3B06E-5B29-9737-D835-5D76323EA5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013F00-1C5E-AA47-1178-0A9B6420761E}"/>
              </a:ext>
            </a:extLst>
          </p:cNvPr>
          <p:cNvSpPr>
            <a:spLocks noGrp="1"/>
          </p:cNvSpPr>
          <p:nvPr>
            <p:ph type="dt" sz="half" idx="10"/>
          </p:nvPr>
        </p:nvSpPr>
        <p:spPr/>
        <p:txBody>
          <a:bodyPr/>
          <a:lstStyle/>
          <a:p>
            <a:fld id="{19CC02BF-4DB8-1544-9139-1FF41B610628}" type="datetimeFigureOut">
              <a:rPr lang="en-US" smtClean="0"/>
              <a:t>5/30/25</a:t>
            </a:fld>
            <a:endParaRPr lang="en-US"/>
          </a:p>
        </p:txBody>
      </p:sp>
      <p:sp>
        <p:nvSpPr>
          <p:cNvPr id="5" name="Footer Placeholder 4">
            <a:extLst>
              <a:ext uri="{FF2B5EF4-FFF2-40B4-BE49-F238E27FC236}">
                <a16:creationId xmlns:a16="http://schemas.microsoft.com/office/drawing/2014/main" id="{4DE765DD-6B99-A2DD-F69D-1B7A903E2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65F35-DACC-8044-14B5-C5E8888A75C8}"/>
              </a:ext>
            </a:extLst>
          </p:cNvPr>
          <p:cNvSpPr>
            <a:spLocks noGrp="1"/>
          </p:cNvSpPr>
          <p:nvPr>
            <p:ph type="sldNum" sz="quarter" idx="12"/>
          </p:nvPr>
        </p:nvSpPr>
        <p:spPr/>
        <p:txBody>
          <a:bodyPr/>
          <a:lstStyle/>
          <a:p>
            <a:fld id="{821A8E92-46E8-7641-A27A-CB6D972CE891}" type="slidenum">
              <a:rPr lang="en-US" smtClean="0"/>
              <a:t>‹#›</a:t>
            </a:fld>
            <a:endParaRPr lang="en-US"/>
          </a:p>
        </p:txBody>
      </p:sp>
    </p:spTree>
    <p:extLst>
      <p:ext uri="{BB962C8B-B14F-4D97-AF65-F5344CB8AC3E}">
        <p14:creationId xmlns:p14="http://schemas.microsoft.com/office/powerpoint/2010/main" val="2173491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5D341B-56D9-A457-5689-D5FAAA4324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A7D055-EB99-2284-8E36-D2E3728DBE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C37C8-E85B-682C-FBCD-5370A0AA6C3A}"/>
              </a:ext>
            </a:extLst>
          </p:cNvPr>
          <p:cNvSpPr>
            <a:spLocks noGrp="1"/>
          </p:cNvSpPr>
          <p:nvPr>
            <p:ph type="dt" sz="half" idx="10"/>
          </p:nvPr>
        </p:nvSpPr>
        <p:spPr/>
        <p:txBody>
          <a:bodyPr/>
          <a:lstStyle/>
          <a:p>
            <a:fld id="{19CC02BF-4DB8-1544-9139-1FF41B610628}" type="datetimeFigureOut">
              <a:rPr lang="en-US" smtClean="0"/>
              <a:t>5/30/25</a:t>
            </a:fld>
            <a:endParaRPr lang="en-US"/>
          </a:p>
        </p:txBody>
      </p:sp>
      <p:sp>
        <p:nvSpPr>
          <p:cNvPr id="5" name="Footer Placeholder 4">
            <a:extLst>
              <a:ext uri="{FF2B5EF4-FFF2-40B4-BE49-F238E27FC236}">
                <a16:creationId xmlns:a16="http://schemas.microsoft.com/office/drawing/2014/main" id="{7883A4A8-108D-89DD-AB12-25A781C04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D6819-7771-F411-EBBD-93C5B99F4E97}"/>
              </a:ext>
            </a:extLst>
          </p:cNvPr>
          <p:cNvSpPr>
            <a:spLocks noGrp="1"/>
          </p:cNvSpPr>
          <p:nvPr>
            <p:ph type="sldNum" sz="quarter" idx="12"/>
          </p:nvPr>
        </p:nvSpPr>
        <p:spPr/>
        <p:txBody>
          <a:bodyPr/>
          <a:lstStyle/>
          <a:p>
            <a:fld id="{821A8E92-46E8-7641-A27A-CB6D972CE891}" type="slidenum">
              <a:rPr lang="en-US" smtClean="0"/>
              <a:t>‹#›</a:t>
            </a:fld>
            <a:endParaRPr lang="en-US"/>
          </a:p>
        </p:txBody>
      </p:sp>
    </p:spTree>
    <p:extLst>
      <p:ext uri="{BB962C8B-B14F-4D97-AF65-F5344CB8AC3E}">
        <p14:creationId xmlns:p14="http://schemas.microsoft.com/office/powerpoint/2010/main" val="1225877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9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3390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70F8983B-8A55-C2E0-721C-267770A54014}"/>
              </a:ext>
            </a:extLst>
          </p:cNvPr>
          <p:cNvSpPr>
            <a:spLocks noGrp="1"/>
          </p:cNvSpPr>
          <p:nvPr>
            <p:ph type="pic" sz="quarter" idx="10"/>
          </p:nvPr>
        </p:nvSpPr>
        <p:spPr>
          <a:xfrm>
            <a:off x="-121024" y="-28983"/>
            <a:ext cx="6217024" cy="6858000"/>
          </a:xfrm>
          <a:prstGeom prst="parallelogram">
            <a:avLst>
              <a:gd name="adj" fmla="val 55920"/>
            </a:avLst>
          </a:prstGeom>
        </p:spPr>
        <p:txBody>
          <a:bodyPr/>
          <a:lstStyle/>
          <a:p>
            <a:endParaRPr lang="en-US"/>
          </a:p>
        </p:txBody>
      </p:sp>
    </p:spTree>
    <p:extLst>
      <p:ext uri="{BB962C8B-B14F-4D97-AF65-F5344CB8AC3E}">
        <p14:creationId xmlns:p14="http://schemas.microsoft.com/office/powerpoint/2010/main" val="2441203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69DD-8D9E-6AAA-2A07-AE98321F50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21360A-7D4D-DE48-4EB5-572A1C6B2D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8FB759-0143-21D4-7988-CE835DF3F43D}"/>
              </a:ext>
            </a:extLst>
          </p:cNvPr>
          <p:cNvSpPr>
            <a:spLocks noGrp="1"/>
          </p:cNvSpPr>
          <p:nvPr>
            <p:ph type="dt" sz="half" idx="10"/>
          </p:nvPr>
        </p:nvSpPr>
        <p:spPr/>
        <p:txBody>
          <a:bodyPr/>
          <a:lstStyle/>
          <a:p>
            <a:fld id="{19CC02BF-4DB8-1544-9139-1FF41B610628}" type="datetimeFigureOut">
              <a:rPr lang="en-US" smtClean="0"/>
              <a:t>5/30/25</a:t>
            </a:fld>
            <a:endParaRPr lang="en-US"/>
          </a:p>
        </p:txBody>
      </p:sp>
      <p:sp>
        <p:nvSpPr>
          <p:cNvPr id="5" name="Footer Placeholder 4">
            <a:extLst>
              <a:ext uri="{FF2B5EF4-FFF2-40B4-BE49-F238E27FC236}">
                <a16:creationId xmlns:a16="http://schemas.microsoft.com/office/drawing/2014/main" id="{9F401E01-6756-1511-CD77-4810B618D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517919-351E-9E54-6BF6-3B68413933C6}"/>
              </a:ext>
            </a:extLst>
          </p:cNvPr>
          <p:cNvSpPr>
            <a:spLocks noGrp="1"/>
          </p:cNvSpPr>
          <p:nvPr>
            <p:ph type="sldNum" sz="quarter" idx="12"/>
          </p:nvPr>
        </p:nvSpPr>
        <p:spPr/>
        <p:txBody>
          <a:bodyPr/>
          <a:lstStyle/>
          <a:p>
            <a:fld id="{821A8E92-46E8-7641-A27A-CB6D972CE891}" type="slidenum">
              <a:rPr lang="en-US" smtClean="0"/>
              <a:t>‹#›</a:t>
            </a:fld>
            <a:endParaRPr lang="en-US"/>
          </a:p>
        </p:txBody>
      </p:sp>
    </p:spTree>
    <p:extLst>
      <p:ext uri="{BB962C8B-B14F-4D97-AF65-F5344CB8AC3E}">
        <p14:creationId xmlns:p14="http://schemas.microsoft.com/office/powerpoint/2010/main" val="273621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B989D-29E4-0C44-91CC-2FBBF8EF2D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A3E711-D636-3EFB-EBDD-3ABDD65450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03FB33-D664-7B81-0C98-EBFC7788473D}"/>
              </a:ext>
            </a:extLst>
          </p:cNvPr>
          <p:cNvSpPr>
            <a:spLocks noGrp="1"/>
          </p:cNvSpPr>
          <p:nvPr>
            <p:ph type="dt" sz="half" idx="10"/>
          </p:nvPr>
        </p:nvSpPr>
        <p:spPr/>
        <p:txBody>
          <a:bodyPr/>
          <a:lstStyle/>
          <a:p>
            <a:fld id="{19CC02BF-4DB8-1544-9139-1FF41B610628}" type="datetimeFigureOut">
              <a:rPr lang="en-US" smtClean="0"/>
              <a:t>5/30/25</a:t>
            </a:fld>
            <a:endParaRPr lang="en-US"/>
          </a:p>
        </p:txBody>
      </p:sp>
      <p:sp>
        <p:nvSpPr>
          <p:cNvPr id="5" name="Footer Placeholder 4">
            <a:extLst>
              <a:ext uri="{FF2B5EF4-FFF2-40B4-BE49-F238E27FC236}">
                <a16:creationId xmlns:a16="http://schemas.microsoft.com/office/drawing/2014/main" id="{CE9037FA-74D8-6776-F4C6-54715213ED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382EC-3F4F-AF3B-A5EB-6214541D373F}"/>
              </a:ext>
            </a:extLst>
          </p:cNvPr>
          <p:cNvSpPr>
            <a:spLocks noGrp="1"/>
          </p:cNvSpPr>
          <p:nvPr>
            <p:ph type="sldNum" sz="quarter" idx="12"/>
          </p:nvPr>
        </p:nvSpPr>
        <p:spPr/>
        <p:txBody>
          <a:bodyPr/>
          <a:lstStyle/>
          <a:p>
            <a:fld id="{821A8E92-46E8-7641-A27A-CB6D972CE891}" type="slidenum">
              <a:rPr lang="en-US" smtClean="0"/>
              <a:t>‹#›</a:t>
            </a:fld>
            <a:endParaRPr lang="en-US"/>
          </a:p>
        </p:txBody>
      </p:sp>
    </p:spTree>
    <p:extLst>
      <p:ext uri="{BB962C8B-B14F-4D97-AF65-F5344CB8AC3E}">
        <p14:creationId xmlns:p14="http://schemas.microsoft.com/office/powerpoint/2010/main" val="576511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0F252-26CE-1333-4CCE-BAFAE0F525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30E4EE-7085-F6BE-4503-E38FCBE8D7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73463A-3E87-FDD2-13CE-33C55CA18D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FC7753-CB83-E0D7-B22C-193148818ED5}"/>
              </a:ext>
            </a:extLst>
          </p:cNvPr>
          <p:cNvSpPr>
            <a:spLocks noGrp="1"/>
          </p:cNvSpPr>
          <p:nvPr>
            <p:ph type="dt" sz="half" idx="10"/>
          </p:nvPr>
        </p:nvSpPr>
        <p:spPr/>
        <p:txBody>
          <a:bodyPr/>
          <a:lstStyle/>
          <a:p>
            <a:fld id="{19CC02BF-4DB8-1544-9139-1FF41B610628}" type="datetimeFigureOut">
              <a:rPr lang="en-US" smtClean="0"/>
              <a:t>5/30/25</a:t>
            </a:fld>
            <a:endParaRPr lang="en-US"/>
          </a:p>
        </p:txBody>
      </p:sp>
      <p:sp>
        <p:nvSpPr>
          <p:cNvPr id="6" name="Footer Placeholder 5">
            <a:extLst>
              <a:ext uri="{FF2B5EF4-FFF2-40B4-BE49-F238E27FC236}">
                <a16:creationId xmlns:a16="http://schemas.microsoft.com/office/drawing/2014/main" id="{91F49C0B-0527-7CB1-6BBD-BC7C2714B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7D6A2-5ACE-0006-1B00-B8EF7EA7C791}"/>
              </a:ext>
            </a:extLst>
          </p:cNvPr>
          <p:cNvSpPr>
            <a:spLocks noGrp="1"/>
          </p:cNvSpPr>
          <p:nvPr>
            <p:ph type="sldNum" sz="quarter" idx="12"/>
          </p:nvPr>
        </p:nvSpPr>
        <p:spPr/>
        <p:txBody>
          <a:bodyPr/>
          <a:lstStyle/>
          <a:p>
            <a:fld id="{821A8E92-46E8-7641-A27A-CB6D972CE891}" type="slidenum">
              <a:rPr lang="en-US" smtClean="0"/>
              <a:t>‹#›</a:t>
            </a:fld>
            <a:endParaRPr lang="en-US"/>
          </a:p>
        </p:txBody>
      </p:sp>
    </p:spTree>
    <p:extLst>
      <p:ext uri="{BB962C8B-B14F-4D97-AF65-F5344CB8AC3E}">
        <p14:creationId xmlns:p14="http://schemas.microsoft.com/office/powerpoint/2010/main" val="10526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A268-B29E-2FF8-F07F-E40C52DC4C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0CF792-3EC7-439E-3A4C-552032835B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3959B4-25E4-603D-DBAB-12232BE953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399D34-37FB-FC07-901F-3C6D9170A4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EF8D0A-33A9-7F58-9883-BF78E8C35B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3E9FC9-E647-5033-D370-6DD2F85CBE0F}"/>
              </a:ext>
            </a:extLst>
          </p:cNvPr>
          <p:cNvSpPr>
            <a:spLocks noGrp="1"/>
          </p:cNvSpPr>
          <p:nvPr>
            <p:ph type="dt" sz="half" idx="10"/>
          </p:nvPr>
        </p:nvSpPr>
        <p:spPr/>
        <p:txBody>
          <a:bodyPr/>
          <a:lstStyle/>
          <a:p>
            <a:fld id="{19CC02BF-4DB8-1544-9139-1FF41B610628}" type="datetimeFigureOut">
              <a:rPr lang="en-US" smtClean="0"/>
              <a:t>5/30/25</a:t>
            </a:fld>
            <a:endParaRPr lang="en-US"/>
          </a:p>
        </p:txBody>
      </p:sp>
      <p:sp>
        <p:nvSpPr>
          <p:cNvPr id="8" name="Footer Placeholder 7">
            <a:extLst>
              <a:ext uri="{FF2B5EF4-FFF2-40B4-BE49-F238E27FC236}">
                <a16:creationId xmlns:a16="http://schemas.microsoft.com/office/drawing/2014/main" id="{39E63112-9108-90E7-5BA0-C9369F3627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427C1E-07B8-7397-5CC0-DEF8F2C7B3D7}"/>
              </a:ext>
            </a:extLst>
          </p:cNvPr>
          <p:cNvSpPr>
            <a:spLocks noGrp="1"/>
          </p:cNvSpPr>
          <p:nvPr>
            <p:ph type="sldNum" sz="quarter" idx="12"/>
          </p:nvPr>
        </p:nvSpPr>
        <p:spPr/>
        <p:txBody>
          <a:bodyPr/>
          <a:lstStyle/>
          <a:p>
            <a:fld id="{821A8E92-46E8-7641-A27A-CB6D972CE891}" type="slidenum">
              <a:rPr lang="en-US" smtClean="0"/>
              <a:t>‹#›</a:t>
            </a:fld>
            <a:endParaRPr lang="en-US"/>
          </a:p>
        </p:txBody>
      </p:sp>
    </p:spTree>
    <p:extLst>
      <p:ext uri="{BB962C8B-B14F-4D97-AF65-F5344CB8AC3E}">
        <p14:creationId xmlns:p14="http://schemas.microsoft.com/office/powerpoint/2010/main" val="260761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CF7CF-054A-541E-BC5E-E59B7A83B2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FDA4C4-98E2-EB71-D733-9AFDEC5CC0E9}"/>
              </a:ext>
            </a:extLst>
          </p:cNvPr>
          <p:cNvSpPr>
            <a:spLocks noGrp="1"/>
          </p:cNvSpPr>
          <p:nvPr>
            <p:ph type="dt" sz="half" idx="10"/>
          </p:nvPr>
        </p:nvSpPr>
        <p:spPr/>
        <p:txBody>
          <a:bodyPr/>
          <a:lstStyle/>
          <a:p>
            <a:fld id="{19CC02BF-4DB8-1544-9139-1FF41B610628}" type="datetimeFigureOut">
              <a:rPr lang="en-US" smtClean="0"/>
              <a:t>5/30/25</a:t>
            </a:fld>
            <a:endParaRPr lang="en-US"/>
          </a:p>
        </p:txBody>
      </p:sp>
      <p:sp>
        <p:nvSpPr>
          <p:cNvPr id="4" name="Footer Placeholder 3">
            <a:extLst>
              <a:ext uri="{FF2B5EF4-FFF2-40B4-BE49-F238E27FC236}">
                <a16:creationId xmlns:a16="http://schemas.microsoft.com/office/drawing/2014/main" id="{67606112-B55E-04FE-8714-7A581A2024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5EAE35-96E3-E255-69D8-8CEA1E4D3ABE}"/>
              </a:ext>
            </a:extLst>
          </p:cNvPr>
          <p:cNvSpPr>
            <a:spLocks noGrp="1"/>
          </p:cNvSpPr>
          <p:nvPr>
            <p:ph type="sldNum" sz="quarter" idx="12"/>
          </p:nvPr>
        </p:nvSpPr>
        <p:spPr/>
        <p:txBody>
          <a:bodyPr/>
          <a:lstStyle/>
          <a:p>
            <a:fld id="{821A8E92-46E8-7641-A27A-CB6D972CE891}" type="slidenum">
              <a:rPr lang="en-US" smtClean="0"/>
              <a:t>‹#›</a:t>
            </a:fld>
            <a:endParaRPr lang="en-US"/>
          </a:p>
        </p:txBody>
      </p:sp>
    </p:spTree>
    <p:extLst>
      <p:ext uri="{BB962C8B-B14F-4D97-AF65-F5344CB8AC3E}">
        <p14:creationId xmlns:p14="http://schemas.microsoft.com/office/powerpoint/2010/main" val="1060115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DB6C0B-7C8D-F245-C353-AF00AD0B6ED9}"/>
              </a:ext>
            </a:extLst>
          </p:cNvPr>
          <p:cNvSpPr>
            <a:spLocks noGrp="1"/>
          </p:cNvSpPr>
          <p:nvPr>
            <p:ph type="dt" sz="half" idx="10"/>
          </p:nvPr>
        </p:nvSpPr>
        <p:spPr/>
        <p:txBody>
          <a:bodyPr/>
          <a:lstStyle/>
          <a:p>
            <a:fld id="{19CC02BF-4DB8-1544-9139-1FF41B610628}" type="datetimeFigureOut">
              <a:rPr lang="en-US" smtClean="0"/>
              <a:t>5/30/25</a:t>
            </a:fld>
            <a:endParaRPr lang="en-US"/>
          </a:p>
        </p:txBody>
      </p:sp>
      <p:sp>
        <p:nvSpPr>
          <p:cNvPr id="3" name="Footer Placeholder 2">
            <a:extLst>
              <a:ext uri="{FF2B5EF4-FFF2-40B4-BE49-F238E27FC236}">
                <a16:creationId xmlns:a16="http://schemas.microsoft.com/office/drawing/2014/main" id="{83B2ACA8-764C-5AC5-8ACA-F498CBF032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83D273-C3B6-E0D3-A2F6-180E3BA4A32E}"/>
              </a:ext>
            </a:extLst>
          </p:cNvPr>
          <p:cNvSpPr>
            <a:spLocks noGrp="1"/>
          </p:cNvSpPr>
          <p:nvPr>
            <p:ph type="sldNum" sz="quarter" idx="12"/>
          </p:nvPr>
        </p:nvSpPr>
        <p:spPr/>
        <p:txBody>
          <a:bodyPr/>
          <a:lstStyle/>
          <a:p>
            <a:fld id="{821A8E92-46E8-7641-A27A-CB6D972CE891}" type="slidenum">
              <a:rPr lang="en-US" smtClean="0"/>
              <a:t>‹#›</a:t>
            </a:fld>
            <a:endParaRPr lang="en-US"/>
          </a:p>
        </p:txBody>
      </p:sp>
    </p:spTree>
    <p:extLst>
      <p:ext uri="{BB962C8B-B14F-4D97-AF65-F5344CB8AC3E}">
        <p14:creationId xmlns:p14="http://schemas.microsoft.com/office/powerpoint/2010/main" val="58920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334B8-2135-FCC2-B248-48A1F6223C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39840C-E00F-198C-FB39-7B031B6BB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9800ED-589B-5D13-83BF-6FF8694AF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A2768-3906-22D7-BE4C-04AA092501C1}"/>
              </a:ext>
            </a:extLst>
          </p:cNvPr>
          <p:cNvSpPr>
            <a:spLocks noGrp="1"/>
          </p:cNvSpPr>
          <p:nvPr>
            <p:ph type="dt" sz="half" idx="10"/>
          </p:nvPr>
        </p:nvSpPr>
        <p:spPr/>
        <p:txBody>
          <a:bodyPr/>
          <a:lstStyle/>
          <a:p>
            <a:fld id="{19CC02BF-4DB8-1544-9139-1FF41B610628}" type="datetimeFigureOut">
              <a:rPr lang="en-US" smtClean="0"/>
              <a:t>5/30/25</a:t>
            </a:fld>
            <a:endParaRPr lang="en-US"/>
          </a:p>
        </p:txBody>
      </p:sp>
      <p:sp>
        <p:nvSpPr>
          <p:cNvPr id="6" name="Footer Placeholder 5">
            <a:extLst>
              <a:ext uri="{FF2B5EF4-FFF2-40B4-BE49-F238E27FC236}">
                <a16:creationId xmlns:a16="http://schemas.microsoft.com/office/drawing/2014/main" id="{6F435A11-F37C-0848-87EC-7F2C1E454F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0785BA-923F-B99D-4860-3C72B96944BD}"/>
              </a:ext>
            </a:extLst>
          </p:cNvPr>
          <p:cNvSpPr>
            <a:spLocks noGrp="1"/>
          </p:cNvSpPr>
          <p:nvPr>
            <p:ph type="sldNum" sz="quarter" idx="12"/>
          </p:nvPr>
        </p:nvSpPr>
        <p:spPr/>
        <p:txBody>
          <a:bodyPr/>
          <a:lstStyle/>
          <a:p>
            <a:fld id="{821A8E92-46E8-7641-A27A-CB6D972CE891}" type="slidenum">
              <a:rPr lang="en-US" smtClean="0"/>
              <a:t>‹#›</a:t>
            </a:fld>
            <a:endParaRPr lang="en-US"/>
          </a:p>
        </p:txBody>
      </p:sp>
    </p:spTree>
    <p:extLst>
      <p:ext uri="{BB962C8B-B14F-4D97-AF65-F5344CB8AC3E}">
        <p14:creationId xmlns:p14="http://schemas.microsoft.com/office/powerpoint/2010/main" val="3453582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DF31-C907-242A-821A-6C552D3C33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916EAB-26FC-8FAF-6E24-F0ED9CD20F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532D4-AF9E-4189-0AB7-9E0F0EC57B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82C4B-795C-49A2-1545-5630F9D19D30}"/>
              </a:ext>
            </a:extLst>
          </p:cNvPr>
          <p:cNvSpPr>
            <a:spLocks noGrp="1"/>
          </p:cNvSpPr>
          <p:nvPr>
            <p:ph type="dt" sz="half" idx="10"/>
          </p:nvPr>
        </p:nvSpPr>
        <p:spPr/>
        <p:txBody>
          <a:bodyPr/>
          <a:lstStyle/>
          <a:p>
            <a:fld id="{19CC02BF-4DB8-1544-9139-1FF41B610628}" type="datetimeFigureOut">
              <a:rPr lang="en-US" smtClean="0"/>
              <a:t>5/30/25</a:t>
            </a:fld>
            <a:endParaRPr lang="en-US"/>
          </a:p>
        </p:txBody>
      </p:sp>
      <p:sp>
        <p:nvSpPr>
          <p:cNvPr id="6" name="Footer Placeholder 5">
            <a:extLst>
              <a:ext uri="{FF2B5EF4-FFF2-40B4-BE49-F238E27FC236}">
                <a16:creationId xmlns:a16="http://schemas.microsoft.com/office/drawing/2014/main" id="{8A5D4797-DA8D-5B75-9765-62E669D309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D7D6D-4513-5B84-EB10-5B17693A720B}"/>
              </a:ext>
            </a:extLst>
          </p:cNvPr>
          <p:cNvSpPr>
            <a:spLocks noGrp="1"/>
          </p:cNvSpPr>
          <p:nvPr>
            <p:ph type="sldNum" sz="quarter" idx="12"/>
          </p:nvPr>
        </p:nvSpPr>
        <p:spPr/>
        <p:txBody>
          <a:bodyPr/>
          <a:lstStyle/>
          <a:p>
            <a:fld id="{821A8E92-46E8-7641-A27A-CB6D972CE891}" type="slidenum">
              <a:rPr lang="en-US" smtClean="0"/>
              <a:t>‹#›</a:t>
            </a:fld>
            <a:endParaRPr lang="en-US"/>
          </a:p>
        </p:txBody>
      </p:sp>
    </p:spTree>
    <p:extLst>
      <p:ext uri="{BB962C8B-B14F-4D97-AF65-F5344CB8AC3E}">
        <p14:creationId xmlns:p14="http://schemas.microsoft.com/office/powerpoint/2010/main" val="249588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A4C312-3B21-7B43-C6CA-21B6A10E8A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8126AA-5ACC-7740-DD97-0CCF24E1A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3CB60-3FB1-D767-4529-EC1D5D1978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CC02BF-4DB8-1544-9139-1FF41B610628}" type="datetimeFigureOut">
              <a:rPr lang="en-US" smtClean="0"/>
              <a:t>5/30/25</a:t>
            </a:fld>
            <a:endParaRPr lang="en-US"/>
          </a:p>
        </p:txBody>
      </p:sp>
      <p:sp>
        <p:nvSpPr>
          <p:cNvPr id="5" name="Footer Placeholder 4">
            <a:extLst>
              <a:ext uri="{FF2B5EF4-FFF2-40B4-BE49-F238E27FC236}">
                <a16:creationId xmlns:a16="http://schemas.microsoft.com/office/drawing/2014/main" id="{B77D5619-F55F-02FD-3C96-7D7FD10065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885A795-2368-50C5-32BA-3E3CB490C8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1A8E92-46E8-7641-A27A-CB6D972CE891}" type="slidenum">
              <a:rPr lang="en-US" smtClean="0"/>
              <a:t>‹#›</a:t>
            </a:fld>
            <a:endParaRPr lang="en-US"/>
          </a:p>
        </p:txBody>
      </p:sp>
    </p:spTree>
    <p:extLst>
      <p:ext uri="{BB962C8B-B14F-4D97-AF65-F5344CB8AC3E}">
        <p14:creationId xmlns:p14="http://schemas.microsoft.com/office/powerpoint/2010/main" val="391639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103C"/>
        </a:soli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BF6263E3-7A49-72CC-38F3-E8C75FA37B22}"/>
              </a:ext>
            </a:extLst>
          </p:cNvPr>
          <p:cNvSpPr/>
          <p:nvPr/>
        </p:nvSpPr>
        <p:spPr>
          <a:xfrm>
            <a:off x="0" y="0"/>
            <a:ext cx="12192000" cy="6858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06" name="Grupo 105">
            <a:extLst>
              <a:ext uri="{FF2B5EF4-FFF2-40B4-BE49-F238E27FC236}">
                <a16:creationId xmlns:a16="http://schemas.microsoft.com/office/drawing/2014/main" id="{5F0B6B80-6049-17A2-B4E9-B269F6EA4979}"/>
              </a:ext>
            </a:extLst>
          </p:cNvPr>
          <p:cNvGrpSpPr/>
          <p:nvPr/>
        </p:nvGrpSpPr>
        <p:grpSpPr>
          <a:xfrm>
            <a:off x="5867400" y="464220"/>
            <a:ext cx="5867400" cy="5867400"/>
            <a:chOff x="3162300" y="406400"/>
            <a:chExt cx="5867400" cy="5867400"/>
          </a:xfrm>
          <a:blipFill dpi="0" rotWithShape="1">
            <a:blip r:embed="rId2">
              <a:extLst>
                <a:ext uri="{28A0092B-C50C-407E-A947-70E740481C1C}">
                  <a14:useLocalDpi xmlns:a14="http://schemas.microsoft.com/office/drawing/2010/main" val="0"/>
                </a:ext>
              </a:extLst>
            </a:blip>
            <a:srcRect/>
            <a:stretch>
              <a:fillRect/>
            </a:stretch>
          </a:blipFill>
        </p:grpSpPr>
        <p:sp>
          <p:nvSpPr>
            <p:cNvPr id="100" name="Círculo: vacío 99">
              <a:extLst>
                <a:ext uri="{FF2B5EF4-FFF2-40B4-BE49-F238E27FC236}">
                  <a16:creationId xmlns:a16="http://schemas.microsoft.com/office/drawing/2014/main" id="{5DBEEFD0-7860-BBFB-FD21-89BAFF492C91}"/>
                </a:ext>
              </a:extLst>
            </p:cNvPr>
            <p:cNvSpPr/>
            <p:nvPr/>
          </p:nvSpPr>
          <p:spPr>
            <a:xfrm>
              <a:off x="3162300" y="406400"/>
              <a:ext cx="5867400" cy="5867400"/>
            </a:xfrm>
            <a:prstGeom prst="donut">
              <a:avLst>
                <a:gd name="adj" fmla="val 539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1" name="Arco de bloque 100">
              <a:extLst>
                <a:ext uri="{FF2B5EF4-FFF2-40B4-BE49-F238E27FC236}">
                  <a16:creationId xmlns:a16="http://schemas.microsoft.com/office/drawing/2014/main" id="{1023781B-FE5F-79B9-A5BB-3A2D6F22674A}"/>
                </a:ext>
              </a:extLst>
            </p:cNvPr>
            <p:cNvSpPr/>
            <p:nvPr/>
          </p:nvSpPr>
          <p:spPr>
            <a:xfrm>
              <a:off x="3568700" y="838200"/>
              <a:ext cx="5054600" cy="4914900"/>
            </a:xfrm>
            <a:prstGeom prst="blockArc">
              <a:avLst>
                <a:gd name="adj1" fmla="val 10800000"/>
                <a:gd name="adj2" fmla="val 21396143"/>
                <a:gd name="adj3" fmla="val 76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2" name="Arco de bloque 101">
              <a:extLst>
                <a:ext uri="{FF2B5EF4-FFF2-40B4-BE49-F238E27FC236}">
                  <a16:creationId xmlns:a16="http://schemas.microsoft.com/office/drawing/2014/main" id="{BF19EF01-3EC2-88C5-6AE6-1BCA6986F130}"/>
                </a:ext>
              </a:extLst>
            </p:cNvPr>
            <p:cNvSpPr/>
            <p:nvPr/>
          </p:nvSpPr>
          <p:spPr>
            <a:xfrm rot="10800000">
              <a:off x="3568700" y="838200"/>
              <a:ext cx="5054600" cy="4914900"/>
            </a:xfrm>
            <a:prstGeom prst="blockArc">
              <a:avLst>
                <a:gd name="adj1" fmla="val 10800000"/>
                <a:gd name="adj2" fmla="val 14223076"/>
                <a:gd name="adj3" fmla="val 768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3" name="Arco de bloque 102">
              <a:extLst>
                <a:ext uri="{FF2B5EF4-FFF2-40B4-BE49-F238E27FC236}">
                  <a16:creationId xmlns:a16="http://schemas.microsoft.com/office/drawing/2014/main" id="{A869F7A5-0D0B-EDD0-A729-5A5E0E2F6E7C}"/>
                </a:ext>
              </a:extLst>
            </p:cNvPr>
            <p:cNvSpPr/>
            <p:nvPr/>
          </p:nvSpPr>
          <p:spPr>
            <a:xfrm rot="10800000">
              <a:off x="3568700" y="882650"/>
              <a:ext cx="5054600" cy="4914900"/>
            </a:xfrm>
            <a:prstGeom prst="blockArc">
              <a:avLst>
                <a:gd name="adj1" fmla="val 19129179"/>
                <a:gd name="adj2" fmla="val 21396143"/>
                <a:gd name="adj3" fmla="val 76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4" name="Arco de bloque 103">
              <a:extLst>
                <a:ext uri="{FF2B5EF4-FFF2-40B4-BE49-F238E27FC236}">
                  <a16:creationId xmlns:a16="http://schemas.microsoft.com/office/drawing/2014/main" id="{9417A643-BEE8-F014-B785-8204327CFD6F}"/>
                </a:ext>
              </a:extLst>
            </p:cNvPr>
            <p:cNvSpPr/>
            <p:nvPr/>
          </p:nvSpPr>
          <p:spPr>
            <a:xfrm rot="10800000">
              <a:off x="3568700" y="860425"/>
              <a:ext cx="5054600" cy="4914900"/>
            </a:xfrm>
            <a:prstGeom prst="blockArc">
              <a:avLst>
                <a:gd name="adj1" fmla="val 14362641"/>
                <a:gd name="adj2" fmla="val 18928404"/>
                <a:gd name="adj3" fmla="val 793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05" name="Elipse 104">
              <a:extLst>
                <a:ext uri="{FF2B5EF4-FFF2-40B4-BE49-F238E27FC236}">
                  <a16:creationId xmlns:a16="http://schemas.microsoft.com/office/drawing/2014/main" id="{BF86E7F1-6577-67DF-3F64-32C3952DEF36}"/>
                </a:ext>
              </a:extLst>
            </p:cNvPr>
            <p:cNvSpPr/>
            <p:nvPr/>
          </p:nvSpPr>
          <p:spPr>
            <a:xfrm>
              <a:off x="4102100" y="1301749"/>
              <a:ext cx="3987800" cy="39878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08" name="Arco de bloque 107">
            <a:extLst>
              <a:ext uri="{FF2B5EF4-FFF2-40B4-BE49-F238E27FC236}">
                <a16:creationId xmlns:a16="http://schemas.microsoft.com/office/drawing/2014/main" id="{51B0DCF7-B2A1-0D92-B511-FA812F221CC6}"/>
              </a:ext>
            </a:extLst>
          </p:cNvPr>
          <p:cNvSpPr/>
          <p:nvPr/>
        </p:nvSpPr>
        <p:spPr>
          <a:xfrm>
            <a:off x="-1931988" y="-1931988"/>
            <a:ext cx="3863975" cy="3863975"/>
          </a:xfrm>
          <a:prstGeom prst="blockArc">
            <a:avLst>
              <a:gd name="adj1" fmla="val 28122"/>
              <a:gd name="adj2" fmla="val 5435244"/>
              <a:gd name="adj3" fmla="val 18139"/>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CO">
              <a:solidFill>
                <a:schemeClr val="tx1"/>
              </a:solidFill>
            </a:endParaRPr>
          </a:p>
        </p:txBody>
      </p:sp>
      <p:sp>
        <p:nvSpPr>
          <p:cNvPr id="111" name="Forma libre: forma 110">
            <a:extLst>
              <a:ext uri="{FF2B5EF4-FFF2-40B4-BE49-F238E27FC236}">
                <a16:creationId xmlns:a16="http://schemas.microsoft.com/office/drawing/2014/main" id="{73E25233-C868-4924-FFCC-6DED13A74764}"/>
              </a:ext>
            </a:extLst>
          </p:cNvPr>
          <p:cNvSpPr/>
          <p:nvPr/>
        </p:nvSpPr>
        <p:spPr>
          <a:xfrm>
            <a:off x="0" y="5467351"/>
            <a:ext cx="4238171" cy="1412874"/>
          </a:xfrm>
          <a:custGeom>
            <a:avLst/>
            <a:gdLst>
              <a:gd name="connsiteX0" fmla="*/ 2774156 w 6104396"/>
              <a:gd name="connsiteY0" fmla="*/ 0 h 1412874"/>
              <a:gd name="connsiteX1" fmla="*/ 5985418 w 6104396"/>
              <a:gd name="connsiteY1" fmla="*/ 1251190 h 1412874"/>
              <a:gd name="connsiteX2" fmla="*/ 6104396 w 6104396"/>
              <a:gd name="connsiteY2" fmla="*/ 1412874 h 1412874"/>
              <a:gd name="connsiteX3" fmla="*/ 0 w 6104396"/>
              <a:gd name="connsiteY3" fmla="*/ 1412874 h 1412874"/>
              <a:gd name="connsiteX4" fmla="*/ 0 w 6104396"/>
              <a:gd name="connsiteY4" fmla="*/ 838372 h 1412874"/>
              <a:gd name="connsiteX5" fmla="*/ 191771 w 6104396"/>
              <a:gd name="connsiteY5" fmla="*/ 700242 h 1412874"/>
              <a:gd name="connsiteX6" fmla="*/ 2774156 w 6104396"/>
              <a:gd name="connsiteY6" fmla="*/ 0 h 14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04396" h="1412874">
                <a:moveTo>
                  <a:pt x="2774156" y="0"/>
                </a:moveTo>
                <a:cubicBezTo>
                  <a:pt x="4160822" y="0"/>
                  <a:pt x="5366984" y="505925"/>
                  <a:pt x="5985418" y="1251190"/>
                </a:cubicBezTo>
                <a:lnTo>
                  <a:pt x="6104396" y="1412874"/>
                </a:lnTo>
                <a:lnTo>
                  <a:pt x="0" y="1412874"/>
                </a:lnTo>
                <a:lnTo>
                  <a:pt x="0" y="838372"/>
                </a:lnTo>
                <a:lnTo>
                  <a:pt x="191771" y="700242"/>
                </a:lnTo>
                <a:cubicBezTo>
                  <a:pt x="852661" y="267597"/>
                  <a:pt x="1765672" y="0"/>
                  <a:pt x="2774156" y="0"/>
                </a:cubicBezTo>
                <a:close/>
              </a:path>
            </a:pathLst>
          </a:cu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endParaRPr lang="es-CO"/>
          </a:p>
        </p:txBody>
      </p:sp>
      <p:sp>
        <p:nvSpPr>
          <p:cNvPr id="115" name="CuadroTexto 114">
            <a:extLst>
              <a:ext uri="{FF2B5EF4-FFF2-40B4-BE49-F238E27FC236}">
                <a16:creationId xmlns:a16="http://schemas.microsoft.com/office/drawing/2014/main" id="{A8BCC893-CA0E-41CD-42C6-887B3E57ABE8}"/>
              </a:ext>
            </a:extLst>
          </p:cNvPr>
          <p:cNvSpPr txBox="1"/>
          <p:nvPr/>
        </p:nvSpPr>
        <p:spPr>
          <a:xfrm>
            <a:off x="753753" y="277886"/>
            <a:ext cx="6308240" cy="2554545"/>
          </a:xfrm>
          <a:prstGeom prst="rect">
            <a:avLst/>
          </a:prstGeom>
          <a:noFill/>
        </p:spPr>
        <p:txBody>
          <a:bodyPr wrap="square" rtlCol="0">
            <a:spAutoFit/>
          </a:bodyPr>
          <a:lstStyle/>
          <a:p>
            <a:r>
              <a:rPr lang="en-US" sz="4000" dirty="0" err="1">
                <a:solidFill>
                  <a:schemeClr val="accent6">
                    <a:lumMod val="60000"/>
                    <a:lumOff val="40000"/>
                  </a:schemeClr>
                </a:solidFill>
                <a:latin typeface="ADLaM Display" panose="02010000000000000000" pitchFamily="2" charset="77"/>
                <a:ea typeface="ADLaM Display" panose="02010000000000000000" pitchFamily="2" charset="77"/>
                <a:cs typeface="ADLaM Display" panose="02010000000000000000" pitchFamily="2" charset="77"/>
              </a:rPr>
              <a:t>NexaTech</a:t>
            </a:r>
            <a:r>
              <a:rPr lang="en-US" sz="4000" dirty="0">
                <a:solidFill>
                  <a:schemeClr val="accent6">
                    <a:lumMod val="60000"/>
                    <a:lumOff val="40000"/>
                  </a:schemeClr>
                </a:solidFill>
                <a:latin typeface="ADLaM Display" panose="02010000000000000000" pitchFamily="2" charset="77"/>
                <a:ea typeface="ADLaM Display" panose="02010000000000000000" pitchFamily="2" charset="77"/>
                <a:cs typeface="ADLaM Display" panose="02010000000000000000" pitchFamily="2" charset="77"/>
              </a:rPr>
              <a:t> Solutions – Startup Overview &amp; Code of Ethics</a:t>
            </a:r>
          </a:p>
          <a:p>
            <a:endParaRPr lang="es-CO" sz="4000" spc="600" dirty="0">
              <a:solidFill>
                <a:schemeClr val="accent6">
                  <a:lumMod val="60000"/>
                  <a:lumOff val="40000"/>
                </a:schemeClr>
              </a:solidFill>
              <a:latin typeface="Montserrat" panose="00000500000000000000" pitchFamily="2" charset="0"/>
            </a:endParaRPr>
          </a:p>
        </p:txBody>
      </p:sp>
      <p:sp>
        <p:nvSpPr>
          <p:cNvPr id="116" name="CuadroTexto 115">
            <a:extLst>
              <a:ext uri="{FF2B5EF4-FFF2-40B4-BE49-F238E27FC236}">
                <a16:creationId xmlns:a16="http://schemas.microsoft.com/office/drawing/2014/main" id="{9AA13C91-F1A7-248D-8C6E-1C9B4410F12E}"/>
              </a:ext>
            </a:extLst>
          </p:cNvPr>
          <p:cNvSpPr txBox="1"/>
          <p:nvPr/>
        </p:nvSpPr>
        <p:spPr>
          <a:xfrm>
            <a:off x="498960" y="3414722"/>
            <a:ext cx="4709886" cy="646331"/>
          </a:xfrm>
          <a:prstGeom prst="rect">
            <a:avLst/>
          </a:prstGeom>
          <a:noFill/>
        </p:spPr>
        <p:txBody>
          <a:bodyPr wrap="square" rtlCol="0">
            <a:spAutoFit/>
          </a:bodyPr>
          <a:lstStyle/>
          <a:p>
            <a:r>
              <a:rPr lang="es-CO" sz="3600" dirty="0" err="1">
                <a:solidFill>
                  <a:schemeClr val="accent2"/>
                </a:solidFill>
                <a:latin typeface="Androgyne" panose="05080000000003050000" pitchFamily="82" charset="0"/>
              </a:rPr>
              <a:t>By</a:t>
            </a:r>
            <a:r>
              <a:rPr lang="es-CO" sz="3600" dirty="0">
                <a:solidFill>
                  <a:schemeClr val="accent3"/>
                </a:solidFill>
                <a:latin typeface="Androgyne" panose="05080000000003050000" pitchFamily="82" charset="0"/>
              </a:rPr>
              <a:t> Jolie Serrano</a:t>
            </a:r>
          </a:p>
        </p:txBody>
      </p:sp>
      <p:sp>
        <p:nvSpPr>
          <p:cNvPr id="117" name="CuadroTexto 116">
            <a:extLst>
              <a:ext uri="{FF2B5EF4-FFF2-40B4-BE49-F238E27FC236}">
                <a16:creationId xmlns:a16="http://schemas.microsoft.com/office/drawing/2014/main" id="{BBAE4541-B7AE-B445-5E50-2657647CDA95}"/>
              </a:ext>
            </a:extLst>
          </p:cNvPr>
          <p:cNvSpPr txBox="1"/>
          <p:nvPr/>
        </p:nvSpPr>
        <p:spPr>
          <a:xfrm>
            <a:off x="573032" y="3918049"/>
            <a:ext cx="4666343" cy="384721"/>
          </a:xfrm>
          <a:prstGeom prst="rect">
            <a:avLst/>
          </a:prstGeom>
          <a:noFill/>
        </p:spPr>
        <p:txBody>
          <a:bodyPr wrap="square" rtlCol="0">
            <a:spAutoFit/>
          </a:bodyPr>
          <a:lstStyle/>
          <a:p>
            <a:r>
              <a:rPr lang="es-CO" sz="1900" dirty="0">
                <a:solidFill>
                  <a:schemeClr val="bg1"/>
                </a:solidFill>
              </a:rPr>
              <a:t>FREE DOWNLOAD:  PPTHEMES.COM </a:t>
            </a:r>
          </a:p>
        </p:txBody>
      </p:sp>
      <p:sp>
        <p:nvSpPr>
          <p:cNvPr id="119" name="Marco 118">
            <a:extLst>
              <a:ext uri="{FF2B5EF4-FFF2-40B4-BE49-F238E27FC236}">
                <a16:creationId xmlns:a16="http://schemas.microsoft.com/office/drawing/2014/main" id="{224EF35E-D04C-E180-C2B3-635B0F616555}"/>
              </a:ext>
            </a:extLst>
          </p:cNvPr>
          <p:cNvSpPr/>
          <p:nvPr/>
        </p:nvSpPr>
        <p:spPr>
          <a:xfrm rot="18900000">
            <a:off x="241584" y="4644939"/>
            <a:ext cx="662896" cy="662896"/>
          </a:xfrm>
          <a:prstGeom prst="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21" name="Marco 120">
            <a:extLst>
              <a:ext uri="{FF2B5EF4-FFF2-40B4-BE49-F238E27FC236}">
                <a16:creationId xmlns:a16="http://schemas.microsoft.com/office/drawing/2014/main" id="{3D725827-E443-6715-2B66-9547BDCDAF6B}"/>
              </a:ext>
            </a:extLst>
          </p:cNvPr>
          <p:cNvSpPr/>
          <p:nvPr/>
        </p:nvSpPr>
        <p:spPr>
          <a:xfrm rot="18900000">
            <a:off x="11202139" y="360702"/>
            <a:ext cx="662896" cy="662896"/>
          </a:xfrm>
          <a:prstGeom prst="fram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CO">
              <a:solidFill>
                <a:schemeClr val="tx1"/>
              </a:solidFill>
            </a:endParaRPr>
          </a:p>
        </p:txBody>
      </p:sp>
      <p:sp>
        <p:nvSpPr>
          <p:cNvPr id="125" name="Marco 124">
            <a:extLst>
              <a:ext uri="{FF2B5EF4-FFF2-40B4-BE49-F238E27FC236}">
                <a16:creationId xmlns:a16="http://schemas.microsoft.com/office/drawing/2014/main" id="{3F1137B0-13FA-EFE0-5C56-90C4ADE2793B}"/>
              </a:ext>
            </a:extLst>
          </p:cNvPr>
          <p:cNvSpPr/>
          <p:nvPr/>
        </p:nvSpPr>
        <p:spPr>
          <a:xfrm rot="18900000">
            <a:off x="4865035" y="5113678"/>
            <a:ext cx="662896" cy="662896"/>
          </a:xfrm>
          <a:prstGeom prst="fram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18" name="!!SHAPE 1">
            <a:extLst>
              <a:ext uri="{FF2B5EF4-FFF2-40B4-BE49-F238E27FC236}">
                <a16:creationId xmlns:a16="http://schemas.microsoft.com/office/drawing/2014/main" id="{911C87F7-6BE6-2F32-0198-2A3F4C1D84B9}"/>
              </a:ext>
            </a:extLst>
          </p:cNvPr>
          <p:cNvSpPr/>
          <p:nvPr/>
        </p:nvSpPr>
        <p:spPr>
          <a:xfrm rot="18900000">
            <a:off x="6819328" y="137289"/>
            <a:ext cx="662896" cy="662896"/>
          </a:xfrm>
          <a:prstGeom prst="fram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nvGrpSpPr>
          <p:cNvPr id="135" name="Grupo 134">
            <a:extLst>
              <a:ext uri="{FF2B5EF4-FFF2-40B4-BE49-F238E27FC236}">
                <a16:creationId xmlns:a16="http://schemas.microsoft.com/office/drawing/2014/main" id="{E40A8B62-8364-4A8B-1494-73A2136C4C88}"/>
              </a:ext>
            </a:extLst>
          </p:cNvPr>
          <p:cNvGrpSpPr/>
          <p:nvPr/>
        </p:nvGrpSpPr>
        <p:grpSpPr>
          <a:xfrm>
            <a:off x="6335400" y="901700"/>
            <a:ext cx="5054600" cy="5054600"/>
            <a:chOff x="3252998" y="596278"/>
            <a:chExt cx="5054600" cy="5054600"/>
          </a:xfrm>
        </p:grpSpPr>
        <p:sp>
          <p:nvSpPr>
            <p:cNvPr id="134" name="Elipse 133">
              <a:extLst>
                <a:ext uri="{FF2B5EF4-FFF2-40B4-BE49-F238E27FC236}">
                  <a16:creationId xmlns:a16="http://schemas.microsoft.com/office/drawing/2014/main" id="{F219B026-9997-A18F-1FC2-3B6DE4489F77}"/>
                </a:ext>
              </a:extLst>
            </p:cNvPr>
            <p:cNvSpPr/>
            <p:nvPr/>
          </p:nvSpPr>
          <p:spPr>
            <a:xfrm>
              <a:off x="3272445" y="596278"/>
              <a:ext cx="5035153" cy="498897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2" name="Arco de bloque 111">
              <a:extLst>
                <a:ext uri="{FF2B5EF4-FFF2-40B4-BE49-F238E27FC236}">
                  <a16:creationId xmlns:a16="http://schemas.microsoft.com/office/drawing/2014/main" id="{38584181-05B1-CB20-AF3F-93ACC5822B27}"/>
                </a:ext>
              </a:extLst>
            </p:cNvPr>
            <p:cNvSpPr/>
            <p:nvPr/>
          </p:nvSpPr>
          <p:spPr>
            <a:xfrm>
              <a:off x="3252998" y="596278"/>
              <a:ext cx="5054600" cy="5054600"/>
            </a:xfrm>
            <a:prstGeom prst="blockArc">
              <a:avLst>
                <a:gd name="adj1" fmla="val 10903619"/>
                <a:gd name="adj2" fmla="val 21264433"/>
                <a:gd name="adj3" fmla="val 7461"/>
              </a:avLst>
            </a:prstGeom>
            <a:solidFill>
              <a:srgbClr val="F49401">
                <a:alpha val="52941"/>
              </a:srgb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solidFill>
                  <a:schemeClr val="tx1"/>
                </a:solidFill>
              </a:endParaRPr>
            </a:p>
          </p:txBody>
        </p:sp>
      </p:grpSp>
      <p:grpSp>
        <p:nvGrpSpPr>
          <p:cNvPr id="137" name="Grupo 136">
            <a:extLst>
              <a:ext uri="{FF2B5EF4-FFF2-40B4-BE49-F238E27FC236}">
                <a16:creationId xmlns:a16="http://schemas.microsoft.com/office/drawing/2014/main" id="{3A655479-0787-4576-D7AD-EA250D28532E}"/>
              </a:ext>
            </a:extLst>
          </p:cNvPr>
          <p:cNvGrpSpPr/>
          <p:nvPr/>
        </p:nvGrpSpPr>
        <p:grpSpPr>
          <a:xfrm>
            <a:off x="5769515" y="464220"/>
            <a:ext cx="6003376" cy="6003376"/>
            <a:chOff x="5769515" y="464220"/>
            <a:chExt cx="6003376" cy="6003376"/>
          </a:xfrm>
        </p:grpSpPr>
        <p:sp>
          <p:nvSpPr>
            <p:cNvPr id="114" name="Arco de bloque 113">
              <a:extLst>
                <a:ext uri="{FF2B5EF4-FFF2-40B4-BE49-F238E27FC236}">
                  <a16:creationId xmlns:a16="http://schemas.microsoft.com/office/drawing/2014/main" id="{23E8539C-768C-05E3-F752-86B32C5F14BF}"/>
                </a:ext>
              </a:extLst>
            </p:cNvPr>
            <p:cNvSpPr/>
            <p:nvPr/>
          </p:nvSpPr>
          <p:spPr>
            <a:xfrm rot="10800000">
              <a:off x="6134925" y="506411"/>
              <a:ext cx="5599875" cy="5867402"/>
            </a:xfrm>
            <a:prstGeom prst="blockArc">
              <a:avLst>
                <a:gd name="adj1" fmla="val 4917298"/>
                <a:gd name="adj2" fmla="val 16651529"/>
                <a:gd name="adj3" fmla="val 5391"/>
              </a:avLst>
            </a:prstGeom>
            <a:solidFill>
              <a:srgbClr val="F4940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36" name="Elipse 135">
              <a:extLst>
                <a:ext uri="{FF2B5EF4-FFF2-40B4-BE49-F238E27FC236}">
                  <a16:creationId xmlns:a16="http://schemas.microsoft.com/office/drawing/2014/main" id="{10FDBA3B-10F4-BF99-9EBA-D568C3BF8024}"/>
                </a:ext>
              </a:extLst>
            </p:cNvPr>
            <p:cNvSpPr/>
            <p:nvPr/>
          </p:nvSpPr>
          <p:spPr>
            <a:xfrm>
              <a:off x="5769515" y="464220"/>
              <a:ext cx="6003376" cy="600337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Tree>
    <p:extLst>
      <p:ext uri="{BB962C8B-B14F-4D97-AF65-F5344CB8AC3E}">
        <p14:creationId xmlns:p14="http://schemas.microsoft.com/office/powerpoint/2010/main" val="3288981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8250" fill="hold"/>
                                        <p:tgtEl>
                                          <p:spTgt spid="137"/>
                                        </p:tgtEl>
                                        <p:attrNameLst>
                                          <p:attrName>r</p:attrName>
                                        </p:attrNameLst>
                                      </p:cBhvr>
                                    </p:animRot>
                                  </p:childTnLst>
                                </p:cTn>
                              </p:par>
                              <p:par>
                                <p:cTn id="7" presetID="8" presetClass="emph" presetSubtype="0" repeatCount="indefinite" fill="hold" nodeType="withEffect">
                                  <p:stCondLst>
                                    <p:cond delay="0"/>
                                  </p:stCondLst>
                                  <p:childTnLst>
                                    <p:animRot by="21600000">
                                      <p:cBhvr>
                                        <p:cTn id="8" dur="5000" fill="hold"/>
                                        <p:tgtEl>
                                          <p:spTgt spid="13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68E14-0D22-1A04-2D59-02F79EDDD2FF}"/>
            </a:ext>
          </a:extLst>
        </p:cNvPr>
        <p:cNvGrpSpPr/>
        <p:nvPr/>
      </p:nvGrpSpPr>
      <p:grpSpPr>
        <a:xfrm>
          <a:off x="0" y="0"/>
          <a:ext cx="0" cy="0"/>
          <a:chOff x="0" y="0"/>
          <a:chExt cx="0" cy="0"/>
        </a:xfrm>
      </p:grpSpPr>
      <p:sp>
        <p:nvSpPr>
          <p:cNvPr id="50" name="!!BACKGROUND_MORPH">
            <a:extLst>
              <a:ext uri="{FF2B5EF4-FFF2-40B4-BE49-F238E27FC236}">
                <a16:creationId xmlns:a16="http://schemas.microsoft.com/office/drawing/2014/main" id="{C77F8D72-1126-1E73-957A-BD9AE96ADC60}"/>
              </a:ext>
            </a:extLst>
          </p:cNvPr>
          <p:cNvSpPr/>
          <p:nvPr/>
        </p:nvSpPr>
        <p:spPr>
          <a:xfrm>
            <a:off x="-25404" y="-50722"/>
            <a:ext cx="12217403" cy="6908721"/>
          </a:xfrm>
          <a:prstGeom prst="rect">
            <a:avLst/>
          </a:prstGeom>
          <a:gradFill>
            <a:gsLst>
              <a:gs pos="0">
                <a:srgbClr val="C00000">
                  <a:lumMod val="100000"/>
                  <a:alpha val="67000"/>
                </a:srgbClr>
              </a:gs>
              <a:gs pos="100000">
                <a:schemeClr val="accent4"/>
              </a:gs>
              <a:gs pos="77000">
                <a:schemeClr val="tx2">
                  <a:alpha val="66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riángulo rectángulo 4">
            <a:extLst>
              <a:ext uri="{FF2B5EF4-FFF2-40B4-BE49-F238E27FC236}">
                <a16:creationId xmlns:a16="http://schemas.microsoft.com/office/drawing/2014/main" id="{640EEEDC-1007-FB39-A68F-5A9286D48C3A}"/>
              </a:ext>
            </a:extLst>
          </p:cNvPr>
          <p:cNvSpPr/>
          <p:nvPr/>
        </p:nvSpPr>
        <p:spPr>
          <a:xfrm rot="5400000">
            <a:off x="-1373880" y="1327636"/>
            <a:ext cx="6849858"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12000">
                <a:srgbClr val="C00000"/>
              </a:gs>
              <a:gs pos="100000">
                <a:srgbClr val="FF0000">
                  <a:alpha val="0"/>
                </a:srgbClr>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sp>
        <p:nvSpPr>
          <p:cNvPr id="3" name="Triángulo rectángulo 4">
            <a:extLst>
              <a:ext uri="{FF2B5EF4-FFF2-40B4-BE49-F238E27FC236}">
                <a16:creationId xmlns:a16="http://schemas.microsoft.com/office/drawing/2014/main" id="{D0527320-B021-588C-3979-6A924439E237}"/>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24000">
                <a:schemeClr val="tx2">
                  <a:lumMod val="90000"/>
                  <a:lumOff val="10000"/>
                  <a:alpha val="62066"/>
                </a:schemeClr>
              </a:gs>
              <a:gs pos="100000">
                <a:schemeClr val="accent4"/>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4" name="CuadroTexto 46">
            <a:extLst>
              <a:ext uri="{FF2B5EF4-FFF2-40B4-BE49-F238E27FC236}">
                <a16:creationId xmlns:a16="http://schemas.microsoft.com/office/drawing/2014/main" id="{35D477DE-B824-B63E-6D98-5E23058172F5}"/>
              </a:ext>
            </a:extLst>
          </p:cNvPr>
          <p:cNvSpPr txBox="1"/>
          <p:nvPr/>
        </p:nvSpPr>
        <p:spPr>
          <a:xfrm>
            <a:off x="4006790" y="346154"/>
            <a:ext cx="3721798" cy="461665"/>
          </a:xfrm>
          <a:prstGeom prst="rect">
            <a:avLst/>
          </a:prstGeom>
          <a:noFill/>
        </p:spPr>
        <p:txBody>
          <a:bodyPr wrap="square" rtlCol="0">
            <a:spAutoFit/>
          </a:bodyPr>
          <a:lstStyle/>
          <a:p>
            <a:pPr algn="ctr"/>
            <a:r>
              <a:rPr lang="en-US" sz="2400" dirty="0">
                <a:solidFill>
                  <a:schemeClr val="tx2"/>
                </a:solidFill>
                <a:latin typeface="Montserrat ExtraBold" panose="00000900000000000000" pitchFamily="50" charset="0"/>
              </a:rPr>
              <a:t>CODE OF ETHICS</a:t>
            </a:r>
            <a:r>
              <a:rPr lang="es-CO" sz="2400" dirty="0">
                <a:solidFill>
                  <a:schemeClr val="tx2"/>
                </a:solidFill>
                <a:latin typeface="Montserrat ExtraBold" panose="00000900000000000000" pitchFamily="50" charset="0"/>
              </a:rPr>
              <a:t> </a:t>
            </a:r>
          </a:p>
        </p:txBody>
      </p:sp>
      <p:sp>
        <p:nvSpPr>
          <p:cNvPr id="5" name="CuadroTexto 46">
            <a:extLst>
              <a:ext uri="{FF2B5EF4-FFF2-40B4-BE49-F238E27FC236}">
                <a16:creationId xmlns:a16="http://schemas.microsoft.com/office/drawing/2014/main" id="{CDE5DA9D-3183-59A1-3EB7-CCD6E05D548A}"/>
              </a:ext>
            </a:extLst>
          </p:cNvPr>
          <p:cNvSpPr txBox="1"/>
          <p:nvPr/>
        </p:nvSpPr>
        <p:spPr>
          <a:xfrm>
            <a:off x="180728" y="1556260"/>
            <a:ext cx="11805137" cy="4801314"/>
          </a:xfrm>
          <a:prstGeom prst="rect">
            <a:avLst/>
          </a:prstGeom>
          <a:noFill/>
        </p:spPr>
        <p:txBody>
          <a:bodyPr wrap="square" rtlCol="0">
            <a:spAutoFit/>
          </a:bodyPr>
          <a:lstStyle/>
          <a:p>
            <a:pPr marL="742950" indent="-742950" algn="just">
              <a:buAutoNum type="arabicPeriod" startAt="5"/>
            </a:pPr>
            <a:r>
              <a:rPr lang="en-US" sz="3600" b="1" dirty="0">
                <a:solidFill>
                  <a:schemeClr val="bg1"/>
                </a:solidFill>
                <a:latin typeface="Montserrat" pitchFamily="2" charset="77"/>
              </a:rPr>
              <a:t>  Protection of Confidential Information</a:t>
            </a:r>
          </a:p>
          <a:p>
            <a:pPr algn="just"/>
            <a:endParaRPr lang="en-US" sz="3600" b="1" dirty="0">
              <a:solidFill>
                <a:schemeClr val="bg1"/>
              </a:solidFill>
              <a:latin typeface="Montserrat" pitchFamily="2" charset="77"/>
            </a:endParaRPr>
          </a:p>
          <a:p>
            <a:pPr algn="just"/>
            <a:r>
              <a:rPr lang="en-US" sz="3600" dirty="0">
                <a:solidFill>
                  <a:schemeClr val="bg1"/>
                </a:solidFill>
                <a:latin typeface="Montserrat" pitchFamily="2" charset="77"/>
              </a:rPr>
              <a:t>We safeguard company and client information by maintaining strict access controls and confidentiality. Sensitive data is shared only with authorized individuals based on role-specific needs, and is never disclosed externally without appropriate clearance.</a:t>
            </a:r>
          </a:p>
          <a:p>
            <a:pPr algn="r"/>
            <a:r>
              <a:rPr lang="en-US" dirty="0">
                <a:solidFill>
                  <a:schemeClr val="bg1"/>
                </a:solidFill>
                <a:latin typeface="Montserrat" pitchFamily="2" charset="77"/>
              </a:rPr>
              <a:t>(IEEE Code #5, ACM Code 1.7)</a:t>
            </a:r>
          </a:p>
        </p:txBody>
      </p:sp>
    </p:spTree>
    <p:extLst>
      <p:ext uri="{BB962C8B-B14F-4D97-AF65-F5344CB8AC3E}">
        <p14:creationId xmlns:p14="http://schemas.microsoft.com/office/powerpoint/2010/main" val="2575346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4FA6B-EBF9-51A9-EF28-0368706F93CC}"/>
            </a:ext>
          </a:extLst>
        </p:cNvPr>
        <p:cNvGrpSpPr/>
        <p:nvPr/>
      </p:nvGrpSpPr>
      <p:grpSpPr>
        <a:xfrm>
          <a:off x="0" y="0"/>
          <a:ext cx="0" cy="0"/>
          <a:chOff x="0" y="0"/>
          <a:chExt cx="0" cy="0"/>
        </a:xfrm>
      </p:grpSpPr>
      <p:sp>
        <p:nvSpPr>
          <p:cNvPr id="50" name="!!BACKGROUND_MORPH">
            <a:extLst>
              <a:ext uri="{FF2B5EF4-FFF2-40B4-BE49-F238E27FC236}">
                <a16:creationId xmlns:a16="http://schemas.microsoft.com/office/drawing/2014/main" id="{A5AAAB50-6F93-F88B-E839-9F853308F08D}"/>
              </a:ext>
            </a:extLst>
          </p:cNvPr>
          <p:cNvSpPr/>
          <p:nvPr/>
        </p:nvSpPr>
        <p:spPr>
          <a:xfrm>
            <a:off x="-25404" y="-50722"/>
            <a:ext cx="12217403" cy="6908721"/>
          </a:xfrm>
          <a:prstGeom prst="rect">
            <a:avLst/>
          </a:prstGeom>
          <a:gradFill>
            <a:gsLst>
              <a:gs pos="0">
                <a:srgbClr val="C00000">
                  <a:lumMod val="100000"/>
                  <a:alpha val="67000"/>
                </a:srgbClr>
              </a:gs>
              <a:gs pos="100000">
                <a:schemeClr val="accent4"/>
              </a:gs>
              <a:gs pos="77000">
                <a:schemeClr val="tx2">
                  <a:alpha val="66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riángulo rectángulo 4">
            <a:extLst>
              <a:ext uri="{FF2B5EF4-FFF2-40B4-BE49-F238E27FC236}">
                <a16:creationId xmlns:a16="http://schemas.microsoft.com/office/drawing/2014/main" id="{A831E1C5-F0F3-E308-63C8-1929D6AD8A08}"/>
              </a:ext>
            </a:extLst>
          </p:cNvPr>
          <p:cNvSpPr/>
          <p:nvPr/>
        </p:nvSpPr>
        <p:spPr>
          <a:xfrm rot="5400000">
            <a:off x="-1373880" y="1327636"/>
            <a:ext cx="6849858"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12000">
                <a:srgbClr val="C00000"/>
              </a:gs>
              <a:gs pos="100000">
                <a:srgbClr val="FF0000">
                  <a:alpha val="0"/>
                </a:srgbClr>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sp>
        <p:nvSpPr>
          <p:cNvPr id="3" name="Triángulo rectángulo 4">
            <a:extLst>
              <a:ext uri="{FF2B5EF4-FFF2-40B4-BE49-F238E27FC236}">
                <a16:creationId xmlns:a16="http://schemas.microsoft.com/office/drawing/2014/main" id="{06BB8074-B4D4-0F8C-6454-16D5D81417AB}"/>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24000">
                <a:schemeClr val="tx2">
                  <a:lumMod val="90000"/>
                  <a:lumOff val="10000"/>
                  <a:alpha val="62066"/>
                </a:schemeClr>
              </a:gs>
              <a:gs pos="100000">
                <a:schemeClr val="accent4"/>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4" name="CuadroTexto 46">
            <a:extLst>
              <a:ext uri="{FF2B5EF4-FFF2-40B4-BE49-F238E27FC236}">
                <a16:creationId xmlns:a16="http://schemas.microsoft.com/office/drawing/2014/main" id="{367B3B78-185B-C692-5404-9454B354F3C7}"/>
              </a:ext>
            </a:extLst>
          </p:cNvPr>
          <p:cNvSpPr txBox="1"/>
          <p:nvPr/>
        </p:nvSpPr>
        <p:spPr>
          <a:xfrm>
            <a:off x="4006790" y="346154"/>
            <a:ext cx="3721798" cy="461665"/>
          </a:xfrm>
          <a:prstGeom prst="rect">
            <a:avLst/>
          </a:prstGeom>
          <a:noFill/>
        </p:spPr>
        <p:txBody>
          <a:bodyPr wrap="square" rtlCol="0">
            <a:spAutoFit/>
          </a:bodyPr>
          <a:lstStyle/>
          <a:p>
            <a:pPr algn="ctr"/>
            <a:r>
              <a:rPr lang="en-US" sz="2400" dirty="0">
                <a:solidFill>
                  <a:schemeClr val="tx2"/>
                </a:solidFill>
                <a:latin typeface="Montserrat ExtraBold" panose="00000900000000000000" pitchFamily="50" charset="0"/>
              </a:rPr>
              <a:t>CODE OF ETHICS</a:t>
            </a:r>
            <a:r>
              <a:rPr lang="es-CO" sz="2400" dirty="0">
                <a:solidFill>
                  <a:schemeClr val="tx2"/>
                </a:solidFill>
                <a:latin typeface="Montserrat ExtraBold" panose="00000900000000000000" pitchFamily="50" charset="0"/>
              </a:rPr>
              <a:t> </a:t>
            </a:r>
          </a:p>
        </p:txBody>
      </p:sp>
      <p:sp>
        <p:nvSpPr>
          <p:cNvPr id="5" name="CuadroTexto 46">
            <a:extLst>
              <a:ext uri="{FF2B5EF4-FFF2-40B4-BE49-F238E27FC236}">
                <a16:creationId xmlns:a16="http://schemas.microsoft.com/office/drawing/2014/main" id="{596F5A15-BA34-9EFD-672F-2C2C7134BB8D}"/>
              </a:ext>
            </a:extLst>
          </p:cNvPr>
          <p:cNvSpPr txBox="1"/>
          <p:nvPr/>
        </p:nvSpPr>
        <p:spPr>
          <a:xfrm>
            <a:off x="180728" y="1556260"/>
            <a:ext cx="11805137" cy="4801314"/>
          </a:xfrm>
          <a:prstGeom prst="rect">
            <a:avLst/>
          </a:prstGeom>
          <a:noFill/>
        </p:spPr>
        <p:txBody>
          <a:bodyPr wrap="square" rtlCol="0">
            <a:spAutoFit/>
          </a:bodyPr>
          <a:lstStyle/>
          <a:p>
            <a:r>
              <a:rPr lang="en-US" sz="3200" dirty="0">
                <a:solidFill>
                  <a:schemeClr val="bg1"/>
                </a:solidFill>
                <a:latin typeface="Montserrat" pitchFamily="2" charset="77"/>
              </a:rPr>
              <a:t> </a:t>
            </a:r>
            <a:r>
              <a:rPr lang="en-US" sz="3200" b="1" dirty="0">
                <a:solidFill>
                  <a:schemeClr val="bg1"/>
                </a:solidFill>
                <a:latin typeface="Montserrat" pitchFamily="2" charset="77"/>
              </a:rPr>
              <a:t>6.              Respectful and Inclusive Conduct</a:t>
            </a:r>
          </a:p>
          <a:p>
            <a:endParaRPr lang="en-US" sz="3200" dirty="0">
              <a:solidFill>
                <a:schemeClr val="bg1"/>
              </a:solidFill>
              <a:latin typeface="Montserrat" pitchFamily="2" charset="77"/>
            </a:endParaRPr>
          </a:p>
          <a:p>
            <a:r>
              <a:rPr lang="en-US" sz="3200" dirty="0">
                <a:solidFill>
                  <a:schemeClr val="bg1"/>
                </a:solidFill>
                <a:latin typeface="Montserrat" pitchFamily="2" charset="77"/>
              </a:rPr>
              <a:t>We promote a workplace culture of inclusion, equity, and professionalism. Discrimination, harassment, and bullying are not tolerated. Disputes or disagreements are addressed respectfully and resolved based on facts and technical reasoning.</a:t>
            </a:r>
          </a:p>
          <a:p>
            <a:endParaRPr lang="en-US" sz="3200" dirty="0">
              <a:solidFill>
                <a:schemeClr val="bg1"/>
              </a:solidFill>
              <a:latin typeface="Montserrat" pitchFamily="2" charset="77"/>
            </a:endParaRPr>
          </a:p>
          <a:p>
            <a:endParaRPr lang="en-US" sz="3200" dirty="0">
              <a:solidFill>
                <a:schemeClr val="bg1"/>
              </a:solidFill>
              <a:latin typeface="Montserrat" pitchFamily="2" charset="77"/>
            </a:endParaRPr>
          </a:p>
          <a:p>
            <a:pPr algn="r"/>
            <a:r>
              <a:rPr lang="en-US" b="1" dirty="0">
                <a:solidFill>
                  <a:schemeClr val="bg1"/>
                </a:solidFill>
                <a:latin typeface="Montserrat" pitchFamily="2" charset="77"/>
              </a:rPr>
              <a:t>(IEEE Code #8, IEB Principle 4)</a:t>
            </a:r>
          </a:p>
        </p:txBody>
      </p:sp>
    </p:spTree>
    <p:extLst>
      <p:ext uri="{BB962C8B-B14F-4D97-AF65-F5344CB8AC3E}">
        <p14:creationId xmlns:p14="http://schemas.microsoft.com/office/powerpoint/2010/main" val="15675797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1028B-FF7E-B5DE-F472-D9CCBAD0D224}"/>
            </a:ext>
          </a:extLst>
        </p:cNvPr>
        <p:cNvGrpSpPr/>
        <p:nvPr/>
      </p:nvGrpSpPr>
      <p:grpSpPr>
        <a:xfrm>
          <a:off x="0" y="0"/>
          <a:ext cx="0" cy="0"/>
          <a:chOff x="0" y="0"/>
          <a:chExt cx="0" cy="0"/>
        </a:xfrm>
      </p:grpSpPr>
      <p:sp>
        <p:nvSpPr>
          <p:cNvPr id="50" name="!!BACKGROUND_MORPH">
            <a:extLst>
              <a:ext uri="{FF2B5EF4-FFF2-40B4-BE49-F238E27FC236}">
                <a16:creationId xmlns:a16="http://schemas.microsoft.com/office/drawing/2014/main" id="{705855A2-97B4-5D6F-070B-114D8BF81112}"/>
              </a:ext>
            </a:extLst>
          </p:cNvPr>
          <p:cNvSpPr/>
          <p:nvPr/>
        </p:nvSpPr>
        <p:spPr>
          <a:xfrm>
            <a:off x="-25404" y="-50722"/>
            <a:ext cx="12217403" cy="6908721"/>
          </a:xfrm>
          <a:prstGeom prst="rect">
            <a:avLst/>
          </a:prstGeom>
          <a:gradFill>
            <a:gsLst>
              <a:gs pos="0">
                <a:srgbClr val="C00000">
                  <a:lumMod val="100000"/>
                  <a:alpha val="67000"/>
                </a:srgbClr>
              </a:gs>
              <a:gs pos="100000">
                <a:schemeClr val="accent4"/>
              </a:gs>
              <a:gs pos="77000">
                <a:schemeClr val="tx2">
                  <a:alpha val="66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riángulo rectángulo 4">
            <a:extLst>
              <a:ext uri="{FF2B5EF4-FFF2-40B4-BE49-F238E27FC236}">
                <a16:creationId xmlns:a16="http://schemas.microsoft.com/office/drawing/2014/main" id="{C9D22D15-05A2-640D-DCF0-98B1A44CA20C}"/>
              </a:ext>
            </a:extLst>
          </p:cNvPr>
          <p:cNvSpPr/>
          <p:nvPr/>
        </p:nvSpPr>
        <p:spPr>
          <a:xfrm rot="5400000">
            <a:off x="-1373880" y="1327636"/>
            <a:ext cx="6849858"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12000">
                <a:srgbClr val="C00000"/>
              </a:gs>
              <a:gs pos="100000">
                <a:srgbClr val="FF0000">
                  <a:alpha val="0"/>
                </a:srgbClr>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sp>
        <p:nvSpPr>
          <p:cNvPr id="3" name="Triángulo rectángulo 4">
            <a:extLst>
              <a:ext uri="{FF2B5EF4-FFF2-40B4-BE49-F238E27FC236}">
                <a16:creationId xmlns:a16="http://schemas.microsoft.com/office/drawing/2014/main" id="{128EE6E4-0081-4B3C-F728-D4B0C8AA7F79}"/>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24000">
                <a:schemeClr val="tx2">
                  <a:lumMod val="90000"/>
                  <a:lumOff val="10000"/>
                  <a:alpha val="62066"/>
                </a:schemeClr>
              </a:gs>
              <a:gs pos="100000">
                <a:schemeClr val="accent4"/>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4" name="CuadroTexto 46">
            <a:extLst>
              <a:ext uri="{FF2B5EF4-FFF2-40B4-BE49-F238E27FC236}">
                <a16:creationId xmlns:a16="http://schemas.microsoft.com/office/drawing/2014/main" id="{3ADF1849-7D00-91AA-FC1A-F3731418ACDA}"/>
              </a:ext>
            </a:extLst>
          </p:cNvPr>
          <p:cNvSpPr txBox="1"/>
          <p:nvPr/>
        </p:nvSpPr>
        <p:spPr>
          <a:xfrm>
            <a:off x="4006790" y="346154"/>
            <a:ext cx="3721798" cy="461665"/>
          </a:xfrm>
          <a:prstGeom prst="rect">
            <a:avLst/>
          </a:prstGeom>
          <a:noFill/>
        </p:spPr>
        <p:txBody>
          <a:bodyPr wrap="square" rtlCol="0">
            <a:spAutoFit/>
          </a:bodyPr>
          <a:lstStyle/>
          <a:p>
            <a:pPr algn="ctr"/>
            <a:r>
              <a:rPr lang="en-US" sz="2400" dirty="0">
                <a:solidFill>
                  <a:schemeClr val="tx2"/>
                </a:solidFill>
                <a:latin typeface="Montserrat ExtraBold" panose="00000900000000000000" pitchFamily="50" charset="0"/>
              </a:rPr>
              <a:t>CODE OF ETHICS</a:t>
            </a:r>
            <a:r>
              <a:rPr lang="es-CO" sz="2400" dirty="0">
                <a:solidFill>
                  <a:schemeClr val="tx2"/>
                </a:solidFill>
                <a:latin typeface="Montserrat ExtraBold" panose="00000900000000000000" pitchFamily="50" charset="0"/>
              </a:rPr>
              <a:t> </a:t>
            </a:r>
          </a:p>
        </p:txBody>
      </p:sp>
      <p:sp>
        <p:nvSpPr>
          <p:cNvPr id="5" name="CuadroTexto 46">
            <a:extLst>
              <a:ext uri="{FF2B5EF4-FFF2-40B4-BE49-F238E27FC236}">
                <a16:creationId xmlns:a16="http://schemas.microsoft.com/office/drawing/2014/main" id="{6548846B-74FE-76EA-1CF4-8C235B2FAB2E}"/>
              </a:ext>
            </a:extLst>
          </p:cNvPr>
          <p:cNvSpPr txBox="1"/>
          <p:nvPr/>
        </p:nvSpPr>
        <p:spPr>
          <a:xfrm>
            <a:off x="180728" y="1556260"/>
            <a:ext cx="11805137" cy="5293757"/>
          </a:xfrm>
          <a:prstGeom prst="rect">
            <a:avLst/>
          </a:prstGeom>
          <a:noFill/>
        </p:spPr>
        <p:txBody>
          <a:bodyPr wrap="square" rtlCol="0">
            <a:spAutoFit/>
          </a:bodyPr>
          <a:lstStyle/>
          <a:p>
            <a:r>
              <a:rPr lang="en-US" sz="3200" b="1" dirty="0">
                <a:solidFill>
                  <a:schemeClr val="bg1"/>
                </a:solidFill>
                <a:latin typeface="Montserrat" pitchFamily="2" charset="77"/>
              </a:rPr>
              <a:t>7. Independence in External Relations</a:t>
            </a:r>
          </a:p>
          <a:p>
            <a:endParaRPr lang="en-US" sz="3200" b="1" dirty="0">
              <a:solidFill>
                <a:schemeClr val="bg1"/>
              </a:solidFill>
              <a:latin typeface="Montserrat" pitchFamily="2" charset="77"/>
            </a:endParaRPr>
          </a:p>
          <a:p>
            <a:pPr algn="just"/>
            <a:r>
              <a:rPr lang="en-US" sz="3200" dirty="0">
                <a:solidFill>
                  <a:schemeClr val="bg1"/>
                </a:solidFill>
                <a:latin typeface="Montserrat" pitchFamily="2" charset="77"/>
              </a:rPr>
              <a:t>We avoid conflicts of interest in external dealings by refusing gifts, payments, favors, or undue influence from vendors, clients, or third parties. All offers of this nature must be reported according to internal compliance procedures.</a:t>
            </a:r>
          </a:p>
          <a:p>
            <a:pPr algn="just"/>
            <a:endParaRPr lang="en-US" sz="3200" dirty="0">
              <a:solidFill>
                <a:schemeClr val="bg1"/>
              </a:solidFill>
              <a:latin typeface="Montserrat" pitchFamily="2" charset="77"/>
            </a:endParaRPr>
          </a:p>
          <a:p>
            <a:pPr algn="just"/>
            <a:endParaRPr lang="en-US" sz="3200" dirty="0">
              <a:solidFill>
                <a:schemeClr val="bg1"/>
              </a:solidFill>
              <a:latin typeface="Montserrat" pitchFamily="2" charset="77"/>
            </a:endParaRPr>
          </a:p>
          <a:p>
            <a:pPr algn="just"/>
            <a:endParaRPr lang="en-US" sz="3200" dirty="0">
              <a:solidFill>
                <a:schemeClr val="bg1"/>
              </a:solidFill>
              <a:latin typeface="Montserrat" pitchFamily="2" charset="77"/>
            </a:endParaRPr>
          </a:p>
          <a:p>
            <a:pPr algn="r"/>
            <a:r>
              <a:rPr lang="en-US" b="1" dirty="0">
                <a:solidFill>
                  <a:schemeClr val="bg1"/>
                </a:solidFill>
                <a:latin typeface="Montserrat" pitchFamily="2" charset="77"/>
              </a:rPr>
              <a:t>(NSPE Code III.5)</a:t>
            </a:r>
          </a:p>
        </p:txBody>
      </p:sp>
    </p:spTree>
    <p:extLst>
      <p:ext uri="{BB962C8B-B14F-4D97-AF65-F5344CB8AC3E}">
        <p14:creationId xmlns:p14="http://schemas.microsoft.com/office/powerpoint/2010/main" val="38661661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1F0FD-6F2A-31F0-34D9-6B3022C13013}"/>
            </a:ext>
          </a:extLst>
        </p:cNvPr>
        <p:cNvGrpSpPr/>
        <p:nvPr/>
      </p:nvGrpSpPr>
      <p:grpSpPr>
        <a:xfrm>
          <a:off x="0" y="0"/>
          <a:ext cx="0" cy="0"/>
          <a:chOff x="0" y="0"/>
          <a:chExt cx="0" cy="0"/>
        </a:xfrm>
      </p:grpSpPr>
      <p:sp>
        <p:nvSpPr>
          <p:cNvPr id="50" name="!!BACKGROUND_MORPH">
            <a:extLst>
              <a:ext uri="{FF2B5EF4-FFF2-40B4-BE49-F238E27FC236}">
                <a16:creationId xmlns:a16="http://schemas.microsoft.com/office/drawing/2014/main" id="{050B8A49-71B5-385F-59E5-358008C42B8B}"/>
              </a:ext>
            </a:extLst>
          </p:cNvPr>
          <p:cNvSpPr/>
          <p:nvPr/>
        </p:nvSpPr>
        <p:spPr>
          <a:xfrm>
            <a:off x="-25404" y="-50722"/>
            <a:ext cx="12217403" cy="6908721"/>
          </a:xfrm>
          <a:prstGeom prst="rect">
            <a:avLst/>
          </a:prstGeom>
          <a:gradFill>
            <a:gsLst>
              <a:gs pos="0">
                <a:srgbClr val="C00000">
                  <a:lumMod val="100000"/>
                  <a:alpha val="67000"/>
                </a:srgbClr>
              </a:gs>
              <a:gs pos="100000">
                <a:schemeClr val="accent4"/>
              </a:gs>
              <a:gs pos="77000">
                <a:schemeClr val="tx2">
                  <a:alpha val="66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riángulo rectángulo 4">
            <a:extLst>
              <a:ext uri="{FF2B5EF4-FFF2-40B4-BE49-F238E27FC236}">
                <a16:creationId xmlns:a16="http://schemas.microsoft.com/office/drawing/2014/main" id="{1D7412BE-2B29-2E71-86C6-F494B4BFBD64}"/>
              </a:ext>
            </a:extLst>
          </p:cNvPr>
          <p:cNvSpPr/>
          <p:nvPr/>
        </p:nvSpPr>
        <p:spPr>
          <a:xfrm rot="5400000">
            <a:off x="-1373880" y="1327636"/>
            <a:ext cx="6849858"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12000">
                <a:srgbClr val="C00000"/>
              </a:gs>
              <a:gs pos="100000">
                <a:srgbClr val="FF0000">
                  <a:alpha val="0"/>
                </a:srgbClr>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sp>
        <p:nvSpPr>
          <p:cNvPr id="3" name="Triángulo rectángulo 4">
            <a:extLst>
              <a:ext uri="{FF2B5EF4-FFF2-40B4-BE49-F238E27FC236}">
                <a16:creationId xmlns:a16="http://schemas.microsoft.com/office/drawing/2014/main" id="{C079762B-1E02-4DF1-0956-5969E5FE5464}"/>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24000">
                <a:schemeClr val="tx2">
                  <a:lumMod val="90000"/>
                  <a:lumOff val="10000"/>
                  <a:alpha val="62066"/>
                </a:schemeClr>
              </a:gs>
              <a:gs pos="100000">
                <a:schemeClr val="accent4"/>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4" name="CuadroTexto 46">
            <a:extLst>
              <a:ext uri="{FF2B5EF4-FFF2-40B4-BE49-F238E27FC236}">
                <a16:creationId xmlns:a16="http://schemas.microsoft.com/office/drawing/2014/main" id="{65578D81-AB93-6362-53C5-07C4CB031085}"/>
              </a:ext>
            </a:extLst>
          </p:cNvPr>
          <p:cNvSpPr txBox="1"/>
          <p:nvPr/>
        </p:nvSpPr>
        <p:spPr>
          <a:xfrm>
            <a:off x="4006790" y="346154"/>
            <a:ext cx="3721798" cy="461665"/>
          </a:xfrm>
          <a:prstGeom prst="rect">
            <a:avLst/>
          </a:prstGeom>
          <a:noFill/>
        </p:spPr>
        <p:txBody>
          <a:bodyPr wrap="square" rtlCol="0">
            <a:spAutoFit/>
          </a:bodyPr>
          <a:lstStyle/>
          <a:p>
            <a:pPr algn="ctr"/>
            <a:r>
              <a:rPr lang="en-US" sz="2400" dirty="0">
                <a:solidFill>
                  <a:schemeClr val="tx2"/>
                </a:solidFill>
                <a:latin typeface="Montserrat ExtraBold" panose="00000900000000000000" pitchFamily="50" charset="0"/>
              </a:rPr>
              <a:t>CODE OF ETHICS</a:t>
            </a:r>
            <a:r>
              <a:rPr lang="es-CO" sz="2400" dirty="0">
                <a:solidFill>
                  <a:schemeClr val="tx2"/>
                </a:solidFill>
                <a:latin typeface="Montserrat ExtraBold" panose="00000900000000000000" pitchFamily="50" charset="0"/>
              </a:rPr>
              <a:t> </a:t>
            </a:r>
          </a:p>
        </p:txBody>
      </p:sp>
      <p:sp>
        <p:nvSpPr>
          <p:cNvPr id="5" name="CuadroTexto 46">
            <a:extLst>
              <a:ext uri="{FF2B5EF4-FFF2-40B4-BE49-F238E27FC236}">
                <a16:creationId xmlns:a16="http://schemas.microsoft.com/office/drawing/2014/main" id="{3F07E151-BD1B-7072-B464-6485AAC337FB}"/>
              </a:ext>
            </a:extLst>
          </p:cNvPr>
          <p:cNvSpPr txBox="1"/>
          <p:nvPr/>
        </p:nvSpPr>
        <p:spPr>
          <a:xfrm>
            <a:off x="180728" y="1556260"/>
            <a:ext cx="11805137" cy="5293757"/>
          </a:xfrm>
          <a:prstGeom prst="rect">
            <a:avLst/>
          </a:prstGeom>
          <a:noFill/>
        </p:spPr>
        <p:txBody>
          <a:bodyPr wrap="square" rtlCol="0">
            <a:spAutoFit/>
          </a:bodyPr>
          <a:lstStyle/>
          <a:p>
            <a:pPr marL="514350" indent="-514350" algn="just">
              <a:buAutoNum type="arabicPeriod" startAt="8"/>
            </a:pPr>
            <a:r>
              <a:rPr lang="en-US" sz="3200" b="1" dirty="0">
                <a:solidFill>
                  <a:schemeClr val="bg1"/>
                </a:solidFill>
                <a:latin typeface="Montserrat" pitchFamily="2" charset="77"/>
              </a:rPr>
              <a:t>Accuracy in Records and Documentation</a:t>
            </a:r>
          </a:p>
          <a:p>
            <a:pPr marL="514350" indent="-514350" algn="just">
              <a:buAutoNum type="arabicPeriod" startAt="8"/>
            </a:pPr>
            <a:endParaRPr lang="en-US" sz="3200" b="1" dirty="0">
              <a:solidFill>
                <a:schemeClr val="bg1"/>
              </a:solidFill>
              <a:latin typeface="Montserrat" pitchFamily="2" charset="77"/>
            </a:endParaRPr>
          </a:p>
          <a:p>
            <a:pPr algn="just"/>
            <a:r>
              <a:rPr lang="en-US" sz="3200" dirty="0">
                <a:solidFill>
                  <a:schemeClr val="bg1"/>
                </a:solidFill>
                <a:latin typeface="Montserrat" pitchFamily="2" charset="77"/>
              </a:rPr>
              <a:t>We maintain clear, consistent, and timely records in accordance with company policy. Logs, test results, and reports are archived appropriately and are never altered retroactively to misrepresent facts.</a:t>
            </a:r>
          </a:p>
          <a:p>
            <a:pPr algn="just"/>
            <a:endParaRPr lang="en-US" sz="3200" dirty="0">
              <a:solidFill>
                <a:schemeClr val="bg1"/>
              </a:solidFill>
              <a:latin typeface="Montserrat" pitchFamily="2" charset="77"/>
            </a:endParaRPr>
          </a:p>
          <a:p>
            <a:pPr algn="just"/>
            <a:endParaRPr lang="en-US" sz="3200" dirty="0">
              <a:solidFill>
                <a:schemeClr val="bg1"/>
              </a:solidFill>
              <a:latin typeface="Montserrat" pitchFamily="2" charset="77"/>
            </a:endParaRPr>
          </a:p>
          <a:p>
            <a:pPr algn="just"/>
            <a:endParaRPr lang="en-US" sz="3200" dirty="0">
              <a:solidFill>
                <a:schemeClr val="bg1"/>
              </a:solidFill>
              <a:latin typeface="Montserrat" pitchFamily="2" charset="77"/>
            </a:endParaRPr>
          </a:p>
          <a:p>
            <a:pPr algn="just"/>
            <a:endParaRPr lang="en-US" sz="3200" dirty="0">
              <a:solidFill>
                <a:schemeClr val="bg1"/>
              </a:solidFill>
              <a:latin typeface="Montserrat" pitchFamily="2" charset="77"/>
            </a:endParaRPr>
          </a:p>
          <a:p>
            <a:pPr algn="r"/>
            <a:r>
              <a:rPr lang="en-US" b="1" dirty="0">
                <a:solidFill>
                  <a:schemeClr val="bg1"/>
                </a:solidFill>
                <a:latin typeface="Montserrat" pitchFamily="2" charset="77"/>
              </a:rPr>
              <a:t>(NSPE Code II.1.d, IEEE Code #6)</a:t>
            </a:r>
          </a:p>
        </p:txBody>
      </p:sp>
    </p:spTree>
    <p:extLst>
      <p:ext uri="{BB962C8B-B14F-4D97-AF65-F5344CB8AC3E}">
        <p14:creationId xmlns:p14="http://schemas.microsoft.com/office/powerpoint/2010/main" val="16209909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6E1C8-C1F8-E915-A23F-897E392646AC}"/>
            </a:ext>
          </a:extLst>
        </p:cNvPr>
        <p:cNvGrpSpPr/>
        <p:nvPr/>
      </p:nvGrpSpPr>
      <p:grpSpPr>
        <a:xfrm>
          <a:off x="0" y="0"/>
          <a:ext cx="0" cy="0"/>
          <a:chOff x="0" y="0"/>
          <a:chExt cx="0" cy="0"/>
        </a:xfrm>
      </p:grpSpPr>
      <p:sp>
        <p:nvSpPr>
          <p:cNvPr id="50" name="!!BACKGROUND_MORPH">
            <a:extLst>
              <a:ext uri="{FF2B5EF4-FFF2-40B4-BE49-F238E27FC236}">
                <a16:creationId xmlns:a16="http://schemas.microsoft.com/office/drawing/2014/main" id="{9D76ECBA-8EA4-5699-27AF-BD5245AE0F18}"/>
              </a:ext>
            </a:extLst>
          </p:cNvPr>
          <p:cNvSpPr/>
          <p:nvPr/>
        </p:nvSpPr>
        <p:spPr>
          <a:xfrm>
            <a:off x="-25404" y="-50722"/>
            <a:ext cx="12217403" cy="6908721"/>
          </a:xfrm>
          <a:prstGeom prst="rect">
            <a:avLst/>
          </a:prstGeom>
          <a:gradFill>
            <a:gsLst>
              <a:gs pos="0">
                <a:srgbClr val="C00000">
                  <a:lumMod val="100000"/>
                  <a:alpha val="67000"/>
                </a:srgbClr>
              </a:gs>
              <a:gs pos="100000">
                <a:schemeClr val="accent4"/>
              </a:gs>
              <a:gs pos="77000">
                <a:schemeClr val="tx2">
                  <a:alpha val="66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riángulo rectángulo 4">
            <a:extLst>
              <a:ext uri="{FF2B5EF4-FFF2-40B4-BE49-F238E27FC236}">
                <a16:creationId xmlns:a16="http://schemas.microsoft.com/office/drawing/2014/main" id="{10711160-F0F3-DA5A-A7D8-7F57078D7D41}"/>
              </a:ext>
            </a:extLst>
          </p:cNvPr>
          <p:cNvSpPr/>
          <p:nvPr/>
        </p:nvSpPr>
        <p:spPr>
          <a:xfrm rot="5400000">
            <a:off x="-1373880" y="1327636"/>
            <a:ext cx="6849858"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12000">
                <a:srgbClr val="C00000"/>
              </a:gs>
              <a:gs pos="100000">
                <a:srgbClr val="FF0000">
                  <a:alpha val="0"/>
                </a:srgbClr>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sp>
        <p:nvSpPr>
          <p:cNvPr id="3" name="Triángulo rectángulo 4">
            <a:extLst>
              <a:ext uri="{FF2B5EF4-FFF2-40B4-BE49-F238E27FC236}">
                <a16:creationId xmlns:a16="http://schemas.microsoft.com/office/drawing/2014/main" id="{9A4F77E5-DACA-B22F-C2F7-E3E291BF8B37}"/>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24000">
                <a:schemeClr val="tx2">
                  <a:lumMod val="90000"/>
                  <a:lumOff val="10000"/>
                  <a:alpha val="62066"/>
                </a:schemeClr>
              </a:gs>
              <a:gs pos="100000">
                <a:schemeClr val="accent4"/>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4" name="CuadroTexto 46">
            <a:extLst>
              <a:ext uri="{FF2B5EF4-FFF2-40B4-BE49-F238E27FC236}">
                <a16:creationId xmlns:a16="http://schemas.microsoft.com/office/drawing/2014/main" id="{BA886623-D43D-D54D-C998-613B0B99391E}"/>
              </a:ext>
            </a:extLst>
          </p:cNvPr>
          <p:cNvSpPr txBox="1"/>
          <p:nvPr/>
        </p:nvSpPr>
        <p:spPr>
          <a:xfrm>
            <a:off x="4006790" y="346154"/>
            <a:ext cx="3721798" cy="461665"/>
          </a:xfrm>
          <a:prstGeom prst="rect">
            <a:avLst/>
          </a:prstGeom>
          <a:noFill/>
        </p:spPr>
        <p:txBody>
          <a:bodyPr wrap="square" rtlCol="0">
            <a:spAutoFit/>
          </a:bodyPr>
          <a:lstStyle/>
          <a:p>
            <a:pPr algn="ctr"/>
            <a:r>
              <a:rPr lang="en-US" sz="2400" dirty="0">
                <a:solidFill>
                  <a:schemeClr val="tx2"/>
                </a:solidFill>
                <a:latin typeface="Montserrat ExtraBold" panose="00000900000000000000" pitchFamily="50" charset="0"/>
              </a:rPr>
              <a:t>CODE OF ETHICS</a:t>
            </a:r>
            <a:r>
              <a:rPr lang="es-CO" sz="2400" dirty="0">
                <a:solidFill>
                  <a:schemeClr val="tx2"/>
                </a:solidFill>
                <a:latin typeface="Montserrat ExtraBold" panose="00000900000000000000" pitchFamily="50" charset="0"/>
              </a:rPr>
              <a:t> </a:t>
            </a:r>
          </a:p>
        </p:txBody>
      </p:sp>
      <p:sp>
        <p:nvSpPr>
          <p:cNvPr id="5" name="CuadroTexto 46">
            <a:extLst>
              <a:ext uri="{FF2B5EF4-FFF2-40B4-BE49-F238E27FC236}">
                <a16:creationId xmlns:a16="http://schemas.microsoft.com/office/drawing/2014/main" id="{4FD6DB9C-AE4A-C9A3-19B9-491E5F57135B}"/>
              </a:ext>
            </a:extLst>
          </p:cNvPr>
          <p:cNvSpPr txBox="1"/>
          <p:nvPr/>
        </p:nvSpPr>
        <p:spPr>
          <a:xfrm>
            <a:off x="180728" y="1556260"/>
            <a:ext cx="11805137" cy="5293757"/>
          </a:xfrm>
          <a:prstGeom prst="rect">
            <a:avLst/>
          </a:prstGeom>
          <a:noFill/>
        </p:spPr>
        <p:txBody>
          <a:bodyPr wrap="square" rtlCol="0">
            <a:spAutoFit/>
          </a:bodyPr>
          <a:lstStyle/>
          <a:p>
            <a:r>
              <a:rPr lang="en-US" sz="3200" b="1" dirty="0">
                <a:solidFill>
                  <a:schemeClr val="bg1"/>
                </a:solidFill>
                <a:latin typeface="Montserrat" pitchFamily="2" charset="77"/>
              </a:rPr>
              <a:t>9.                  Environmental Stewardship</a:t>
            </a:r>
          </a:p>
          <a:p>
            <a:pPr algn="just"/>
            <a:r>
              <a:rPr lang="en-US" sz="3200" dirty="0">
                <a:solidFill>
                  <a:schemeClr val="bg1"/>
                </a:solidFill>
                <a:latin typeface="Montserrat" pitchFamily="2" charset="77"/>
              </a:rPr>
              <a:t>We integrate sustainability into our design and development processes. Even as a software company, we minimize energy usage (e.g., efficient servers), reduce electronic waste, and promote digital solutions that have a lower environmental footprint.</a:t>
            </a:r>
          </a:p>
          <a:p>
            <a:pPr algn="just"/>
            <a:endParaRPr lang="en-US" sz="3200" dirty="0">
              <a:solidFill>
                <a:schemeClr val="bg1"/>
              </a:solidFill>
              <a:latin typeface="Montserrat" pitchFamily="2" charset="77"/>
            </a:endParaRPr>
          </a:p>
          <a:p>
            <a:pPr algn="just"/>
            <a:endParaRPr lang="en-US" sz="3200" dirty="0">
              <a:solidFill>
                <a:schemeClr val="bg1"/>
              </a:solidFill>
              <a:latin typeface="Montserrat" pitchFamily="2" charset="77"/>
            </a:endParaRPr>
          </a:p>
          <a:p>
            <a:pPr algn="just"/>
            <a:endParaRPr lang="en-US" sz="3200" dirty="0">
              <a:solidFill>
                <a:schemeClr val="bg1"/>
              </a:solidFill>
              <a:latin typeface="Montserrat" pitchFamily="2" charset="77"/>
            </a:endParaRPr>
          </a:p>
          <a:p>
            <a:pPr algn="just"/>
            <a:endParaRPr lang="en-US" sz="3200" dirty="0">
              <a:solidFill>
                <a:schemeClr val="bg1"/>
              </a:solidFill>
              <a:latin typeface="Montserrat" pitchFamily="2" charset="77"/>
            </a:endParaRPr>
          </a:p>
          <a:p>
            <a:pPr algn="r"/>
            <a:r>
              <a:rPr lang="en-US" b="1" dirty="0">
                <a:solidFill>
                  <a:schemeClr val="bg1"/>
                </a:solidFill>
                <a:latin typeface="Montserrat" pitchFamily="2" charset="77"/>
              </a:rPr>
              <a:t>(NSPE Code III.2.d, IEEE Code #9, IEB Principle 8)**</a:t>
            </a:r>
          </a:p>
        </p:txBody>
      </p:sp>
    </p:spTree>
    <p:extLst>
      <p:ext uri="{BB962C8B-B14F-4D97-AF65-F5344CB8AC3E}">
        <p14:creationId xmlns:p14="http://schemas.microsoft.com/office/powerpoint/2010/main" val="8630518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7E20F-C6E9-A378-040A-C35CD96C78D6}"/>
            </a:ext>
          </a:extLst>
        </p:cNvPr>
        <p:cNvGrpSpPr/>
        <p:nvPr/>
      </p:nvGrpSpPr>
      <p:grpSpPr>
        <a:xfrm>
          <a:off x="0" y="0"/>
          <a:ext cx="0" cy="0"/>
          <a:chOff x="0" y="0"/>
          <a:chExt cx="0" cy="0"/>
        </a:xfrm>
      </p:grpSpPr>
      <p:sp>
        <p:nvSpPr>
          <p:cNvPr id="50" name="!!BACKGROUND_MORPH">
            <a:extLst>
              <a:ext uri="{FF2B5EF4-FFF2-40B4-BE49-F238E27FC236}">
                <a16:creationId xmlns:a16="http://schemas.microsoft.com/office/drawing/2014/main" id="{659B744E-454E-B744-E13E-C8DFBBAE0238}"/>
              </a:ext>
            </a:extLst>
          </p:cNvPr>
          <p:cNvSpPr/>
          <p:nvPr/>
        </p:nvSpPr>
        <p:spPr>
          <a:xfrm>
            <a:off x="-25404" y="-50722"/>
            <a:ext cx="12217403" cy="6908721"/>
          </a:xfrm>
          <a:prstGeom prst="rect">
            <a:avLst/>
          </a:prstGeom>
          <a:gradFill>
            <a:gsLst>
              <a:gs pos="0">
                <a:srgbClr val="C00000">
                  <a:lumMod val="100000"/>
                  <a:alpha val="67000"/>
                </a:srgbClr>
              </a:gs>
              <a:gs pos="100000">
                <a:schemeClr val="accent4"/>
              </a:gs>
              <a:gs pos="77000">
                <a:schemeClr val="tx2">
                  <a:alpha val="66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riángulo rectángulo 4">
            <a:extLst>
              <a:ext uri="{FF2B5EF4-FFF2-40B4-BE49-F238E27FC236}">
                <a16:creationId xmlns:a16="http://schemas.microsoft.com/office/drawing/2014/main" id="{4A2DD4C6-1881-42A1-3B02-CDB750934082}"/>
              </a:ext>
            </a:extLst>
          </p:cNvPr>
          <p:cNvSpPr/>
          <p:nvPr/>
        </p:nvSpPr>
        <p:spPr>
          <a:xfrm rot="5400000">
            <a:off x="-1373880" y="1327636"/>
            <a:ext cx="6849858"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12000">
                <a:srgbClr val="C00000"/>
              </a:gs>
              <a:gs pos="100000">
                <a:srgbClr val="FF0000">
                  <a:alpha val="0"/>
                </a:srgbClr>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sp>
        <p:nvSpPr>
          <p:cNvPr id="3" name="Triángulo rectángulo 4">
            <a:extLst>
              <a:ext uri="{FF2B5EF4-FFF2-40B4-BE49-F238E27FC236}">
                <a16:creationId xmlns:a16="http://schemas.microsoft.com/office/drawing/2014/main" id="{C9B43963-D757-3319-E543-93C47387D73B}"/>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24000">
                <a:schemeClr val="tx2">
                  <a:lumMod val="90000"/>
                  <a:lumOff val="10000"/>
                  <a:alpha val="62066"/>
                </a:schemeClr>
              </a:gs>
              <a:gs pos="100000">
                <a:schemeClr val="accent4"/>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4" name="CuadroTexto 46">
            <a:extLst>
              <a:ext uri="{FF2B5EF4-FFF2-40B4-BE49-F238E27FC236}">
                <a16:creationId xmlns:a16="http://schemas.microsoft.com/office/drawing/2014/main" id="{4956A18E-508B-CEAC-A33F-A0BEDD7760CA}"/>
              </a:ext>
            </a:extLst>
          </p:cNvPr>
          <p:cNvSpPr txBox="1"/>
          <p:nvPr/>
        </p:nvSpPr>
        <p:spPr>
          <a:xfrm>
            <a:off x="4006790" y="346154"/>
            <a:ext cx="3721798" cy="461665"/>
          </a:xfrm>
          <a:prstGeom prst="rect">
            <a:avLst/>
          </a:prstGeom>
          <a:noFill/>
        </p:spPr>
        <p:txBody>
          <a:bodyPr wrap="square" rtlCol="0">
            <a:spAutoFit/>
          </a:bodyPr>
          <a:lstStyle/>
          <a:p>
            <a:pPr algn="ctr"/>
            <a:r>
              <a:rPr lang="en-US" sz="2400" dirty="0">
                <a:solidFill>
                  <a:schemeClr val="tx2"/>
                </a:solidFill>
                <a:latin typeface="Montserrat ExtraBold" panose="00000900000000000000" pitchFamily="50" charset="0"/>
              </a:rPr>
              <a:t>CODE OF ETHICS</a:t>
            </a:r>
            <a:r>
              <a:rPr lang="es-CO" sz="2400" dirty="0">
                <a:solidFill>
                  <a:schemeClr val="tx2"/>
                </a:solidFill>
                <a:latin typeface="Montserrat ExtraBold" panose="00000900000000000000" pitchFamily="50" charset="0"/>
              </a:rPr>
              <a:t> </a:t>
            </a:r>
          </a:p>
        </p:txBody>
      </p:sp>
      <p:sp>
        <p:nvSpPr>
          <p:cNvPr id="5" name="CuadroTexto 46">
            <a:extLst>
              <a:ext uri="{FF2B5EF4-FFF2-40B4-BE49-F238E27FC236}">
                <a16:creationId xmlns:a16="http://schemas.microsoft.com/office/drawing/2014/main" id="{723E5CBA-E942-12B6-E213-86151B358F9B}"/>
              </a:ext>
            </a:extLst>
          </p:cNvPr>
          <p:cNvSpPr txBox="1"/>
          <p:nvPr/>
        </p:nvSpPr>
        <p:spPr>
          <a:xfrm>
            <a:off x="180728" y="1556260"/>
            <a:ext cx="11805137" cy="5293757"/>
          </a:xfrm>
          <a:prstGeom prst="rect">
            <a:avLst/>
          </a:prstGeom>
          <a:noFill/>
        </p:spPr>
        <p:txBody>
          <a:bodyPr wrap="square" rtlCol="0">
            <a:spAutoFit/>
          </a:bodyPr>
          <a:lstStyle/>
          <a:p>
            <a:pPr algn="just"/>
            <a:r>
              <a:rPr lang="en-US" sz="3200" b="1" dirty="0">
                <a:solidFill>
                  <a:schemeClr val="bg1"/>
                </a:solidFill>
                <a:latin typeface="Montserrat" pitchFamily="2" charset="77"/>
              </a:rPr>
              <a:t>10.            Ethical Reporting and Protection</a:t>
            </a:r>
          </a:p>
          <a:p>
            <a:pPr algn="just"/>
            <a:endParaRPr lang="en-US" sz="3200" dirty="0">
              <a:solidFill>
                <a:schemeClr val="bg1"/>
              </a:solidFill>
              <a:latin typeface="Montserrat" pitchFamily="2" charset="77"/>
            </a:endParaRPr>
          </a:p>
          <a:p>
            <a:pPr algn="just"/>
            <a:r>
              <a:rPr lang="en-US" sz="3200" dirty="0">
                <a:solidFill>
                  <a:schemeClr val="bg1"/>
                </a:solidFill>
                <a:latin typeface="Montserrat" pitchFamily="2" charset="77"/>
              </a:rPr>
              <a:t>We uphold a culture of accountability by encouraging staff to report ethical concerns in good faith. Reporting channels are secure and anonymous where needed. Retaliation against whistleblowers is strictly prohibited.</a:t>
            </a:r>
          </a:p>
          <a:p>
            <a:pPr algn="just"/>
            <a:endParaRPr lang="en-US" sz="3200" dirty="0">
              <a:solidFill>
                <a:schemeClr val="bg1"/>
              </a:solidFill>
              <a:latin typeface="Montserrat" pitchFamily="2" charset="77"/>
            </a:endParaRPr>
          </a:p>
          <a:p>
            <a:pPr algn="just"/>
            <a:endParaRPr lang="en-US" sz="3200" dirty="0">
              <a:solidFill>
                <a:schemeClr val="bg1"/>
              </a:solidFill>
              <a:latin typeface="Montserrat" pitchFamily="2" charset="77"/>
            </a:endParaRPr>
          </a:p>
          <a:p>
            <a:pPr algn="just"/>
            <a:endParaRPr lang="en-US" sz="3200" dirty="0">
              <a:solidFill>
                <a:schemeClr val="bg1"/>
              </a:solidFill>
              <a:latin typeface="Montserrat" pitchFamily="2" charset="77"/>
            </a:endParaRPr>
          </a:p>
          <a:p>
            <a:pPr algn="just"/>
            <a:endParaRPr lang="en-US" sz="3200" dirty="0">
              <a:solidFill>
                <a:schemeClr val="bg1"/>
              </a:solidFill>
              <a:latin typeface="Montserrat" pitchFamily="2" charset="77"/>
            </a:endParaRPr>
          </a:p>
          <a:p>
            <a:pPr algn="r"/>
            <a:r>
              <a:rPr lang="en-US" dirty="0">
                <a:solidFill>
                  <a:schemeClr val="bg1"/>
                </a:solidFill>
                <a:latin typeface="Montserrat" pitchFamily="2" charset="77"/>
              </a:rPr>
              <a:t>**(NSPE Code III.1.f, IEEE Code #7)**</a:t>
            </a:r>
          </a:p>
        </p:txBody>
      </p:sp>
    </p:spTree>
    <p:extLst>
      <p:ext uri="{BB962C8B-B14F-4D97-AF65-F5344CB8AC3E}">
        <p14:creationId xmlns:p14="http://schemas.microsoft.com/office/powerpoint/2010/main" val="781580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912F1-4F7F-05E2-B139-84A6715EFA03}"/>
            </a:ext>
          </a:extLst>
        </p:cNvPr>
        <p:cNvGrpSpPr/>
        <p:nvPr/>
      </p:nvGrpSpPr>
      <p:grpSpPr>
        <a:xfrm>
          <a:off x="0" y="0"/>
          <a:ext cx="0" cy="0"/>
          <a:chOff x="0" y="0"/>
          <a:chExt cx="0" cy="0"/>
        </a:xfrm>
      </p:grpSpPr>
      <p:sp>
        <p:nvSpPr>
          <p:cNvPr id="50" name="!!BACKGROUND_MORPH">
            <a:extLst>
              <a:ext uri="{FF2B5EF4-FFF2-40B4-BE49-F238E27FC236}">
                <a16:creationId xmlns:a16="http://schemas.microsoft.com/office/drawing/2014/main" id="{E4E0A409-519E-C2CD-D2D8-EFF4AF0892D0}"/>
              </a:ext>
            </a:extLst>
          </p:cNvPr>
          <p:cNvSpPr/>
          <p:nvPr/>
        </p:nvSpPr>
        <p:spPr>
          <a:xfrm>
            <a:off x="-25404" y="-50722"/>
            <a:ext cx="12217403" cy="6908721"/>
          </a:xfrm>
          <a:prstGeom prst="rect">
            <a:avLst/>
          </a:prstGeom>
          <a:gradFill>
            <a:gsLst>
              <a:gs pos="0">
                <a:srgbClr val="C00000">
                  <a:lumMod val="100000"/>
                  <a:alpha val="67000"/>
                </a:srgbClr>
              </a:gs>
              <a:gs pos="100000">
                <a:schemeClr val="accent4"/>
              </a:gs>
              <a:gs pos="77000">
                <a:schemeClr val="tx2">
                  <a:alpha val="66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riángulo rectángulo 4">
            <a:extLst>
              <a:ext uri="{FF2B5EF4-FFF2-40B4-BE49-F238E27FC236}">
                <a16:creationId xmlns:a16="http://schemas.microsoft.com/office/drawing/2014/main" id="{AF142A38-2EFE-B04C-D255-C92D8A6D3F46}"/>
              </a:ext>
            </a:extLst>
          </p:cNvPr>
          <p:cNvSpPr/>
          <p:nvPr/>
        </p:nvSpPr>
        <p:spPr>
          <a:xfrm rot="5400000">
            <a:off x="-1373880" y="1327636"/>
            <a:ext cx="6849858"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12000">
                <a:srgbClr val="C00000"/>
              </a:gs>
              <a:gs pos="100000">
                <a:srgbClr val="FF0000">
                  <a:alpha val="0"/>
                </a:srgbClr>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sp>
        <p:nvSpPr>
          <p:cNvPr id="3" name="Triángulo rectángulo 4">
            <a:extLst>
              <a:ext uri="{FF2B5EF4-FFF2-40B4-BE49-F238E27FC236}">
                <a16:creationId xmlns:a16="http://schemas.microsoft.com/office/drawing/2014/main" id="{FA83F2C9-21F5-9F10-7C99-3342CFFA8362}"/>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24000">
                <a:schemeClr val="tx2">
                  <a:lumMod val="90000"/>
                  <a:lumOff val="10000"/>
                  <a:alpha val="62066"/>
                </a:schemeClr>
              </a:gs>
              <a:gs pos="100000">
                <a:schemeClr val="accent4"/>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4" name="CuadroTexto 46">
            <a:extLst>
              <a:ext uri="{FF2B5EF4-FFF2-40B4-BE49-F238E27FC236}">
                <a16:creationId xmlns:a16="http://schemas.microsoft.com/office/drawing/2014/main" id="{685342C4-EBD2-0A29-6D75-6927E623E887}"/>
              </a:ext>
            </a:extLst>
          </p:cNvPr>
          <p:cNvSpPr txBox="1"/>
          <p:nvPr/>
        </p:nvSpPr>
        <p:spPr>
          <a:xfrm>
            <a:off x="4006790" y="346154"/>
            <a:ext cx="3721798" cy="461665"/>
          </a:xfrm>
          <a:prstGeom prst="rect">
            <a:avLst/>
          </a:prstGeom>
          <a:noFill/>
        </p:spPr>
        <p:txBody>
          <a:bodyPr wrap="square" rtlCol="0">
            <a:spAutoFit/>
          </a:bodyPr>
          <a:lstStyle/>
          <a:p>
            <a:pPr algn="ctr"/>
            <a:r>
              <a:rPr lang="en-US" sz="2400" dirty="0">
                <a:solidFill>
                  <a:schemeClr val="tx2"/>
                </a:solidFill>
                <a:latin typeface="Montserrat ExtraBold" panose="00000900000000000000" pitchFamily="50" charset="0"/>
              </a:rPr>
              <a:t>CODE OF ETHICS</a:t>
            </a:r>
            <a:r>
              <a:rPr lang="es-CO" sz="2400" dirty="0">
                <a:solidFill>
                  <a:schemeClr val="tx2"/>
                </a:solidFill>
                <a:latin typeface="Montserrat ExtraBold" panose="00000900000000000000" pitchFamily="50" charset="0"/>
              </a:rPr>
              <a:t> </a:t>
            </a:r>
          </a:p>
        </p:txBody>
      </p:sp>
    </p:spTree>
    <p:extLst>
      <p:ext uri="{BB962C8B-B14F-4D97-AF65-F5344CB8AC3E}">
        <p14:creationId xmlns:p14="http://schemas.microsoft.com/office/powerpoint/2010/main" val="9611838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68523-2A58-47CD-4E26-9C06D9550C38}"/>
            </a:ext>
          </a:extLst>
        </p:cNvPr>
        <p:cNvGrpSpPr/>
        <p:nvPr/>
      </p:nvGrpSpPr>
      <p:grpSpPr>
        <a:xfrm>
          <a:off x="0" y="0"/>
          <a:ext cx="0" cy="0"/>
          <a:chOff x="0" y="0"/>
          <a:chExt cx="0" cy="0"/>
        </a:xfrm>
      </p:grpSpPr>
      <p:sp>
        <p:nvSpPr>
          <p:cNvPr id="50" name="!!BACKGROUND_MORPH">
            <a:extLst>
              <a:ext uri="{FF2B5EF4-FFF2-40B4-BE49-F238E27FC236}">
                <a16:creationId xmlns:a16="http://schemas.microsoft.com/office/drawing/2014/main" id="{39E038CE-E8BE-D6F8-8E15-2938EDE254A0}"/>
              </a:ext>
            </a:extLst>
          </p:cNvPr>
          <p:cNvSpPr/>
          <p:nvPr/>
        </p:nvSpPr>
        <p:spPr>
          <a:xfrm>
            <a:off x="-25404" y="-50722"/>
            <a:ext cx="12217403" cy="6908721"/>
          </a:xfrm>
          <a:prstGeom prst="rect">
            <a:avLst/>
          </a:prstGeom>
          <a:gradFill>
            <a:gsLst>
              <a:gs pos="0">
                <a:srgbClr val="C00000">
                  <a:lumMod val="100000"/>
                  <a:alpha val="67000"/>
                </a:srgbClr>
              </a:gs>
              <a:gs pos="100000">
                <a:schemeClr val="accent4"/>
              </a:gs>
              <a:gs pos="77000">
                <a:schemeClr val="tx2">
                  <a:alpha val="66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riángulo rectángulo 4">
            <a:extLst>
              <a:ext uri="{FF2B5EF4-FFF2-40B4-BE49-F238E27FC236}">
                <a16:creationId xmlns:a16="http://schemas.microsoft.com/office/drawing/2014/main" id="{1A2E8301-3627-28F7-1E77-DB4EC789A861}"/>
              </a:ext>
            </a:extLst>
          </p:cNvPr>
          <p:cNvSpPr/>
          <p:nvPr/>
        </p:nvSpPr>
        <p:spPr>
          <a:xfrm rot="5400000">
            <a:off x="-1373880" y="1327636"/>
            <a:ext cx="6849858"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12000">
                <a:srgbClr val="C00000"/>
              </a:gs>
              <a:gs pos="100000">
                <a:srgbClr val="FF0000">
                  <a:alpha val="0"/>
                </a:srgbClr>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sp>
        <p:nvSpPr>
          <p:cNvPr id="3" name="Triángulo rectángulo 4">
            <a:extLst>
              <a:ext uri="{FF2B5EF4-FFF2-40B4-BE49-F238E27FC236}">
                <a16:creationId xmlns:a16="http://schemas.microsoft.com/office/drawing/2014/main" id="{4C7E2415-F565-0E1D-B7FC-F238CABDF2B1}"/>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24000">
                <a:schemeClr val="tx2">
                  <a:lumMod val="90000"/>
                  <a:lumOff val="10000"/>
                  <a:alpha val="62066"/>
                </a:schemeClr>
              </a:gs>
              <a:gs pos="100000">
                <a:schemeClr val="accent4"/>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4" name="CuadroTexto 46">
            <a:extLst>
              <a:ext uri="{FF2B5EF4-FFF2-40B4-BE49-F238E27FC236}">
                <a16:creationId xmlns:a16="http://schemas.microsoft.com/office/drawing/2014/main" id="{EAAEE7B2-96ED-5C53-53F0-9CB4B88D1B3B}"/>
              </a:ext>
            </a:extLst>
          </p:cNvPr>
          <p:cNvSpPr txBox="1"/>
          <p:nvPr/>
        </p:nvSpPr>
        <p:spPr>
          <a:xfrm>
            <a:off x="4006790" y="346154"/>
            <a:ext cx="3721798" cy="461665"/>
          </a:xfrm>
          <a:prstGeom prst="rect">
            <a:avLst/>
          </a:prstGeom>
          <a:noFill/>
        </p:spPr>
        <p:txBody>
          <a:bodyPr wrap="square" rtlCol="0">
            <a:spAutoFit/>
          </a:bodyPr>
          <a:lstStyle/>
          <a:p>
            <a:pPr algn="ctr"/>
            <a:r>
              <a:rPr lang="en-US" sz="2400" dirty="0">
                <a:solidFill>
                  <a:schemeClr val="tx2"/>
                </a:solidFill>
                <a:latin typeface="Montserrat ExtraBold" panose="00000900000000000000" pitchFamily="50" charset="0"/>
              </a:rPr>
              <a:t>CODE OF ETHICS</a:t>
            </a:r>
            <a:r>
              <a:rPr lang="es-CO" sz="2400" dirty="0">
                <a:solidFill>
                  <a:schemeClr val="tx2"/>
                </a:solidFill>
                <a:latin typeface="Montserrat ExtraBold" panose="00000900000000000000" pitchFamily="50" charset="0"/>
              </a:rPr>
              <a:t> </a:t>
            </a:r>
          </a:p>
        </p:txBody>
      </p:sp>
    </p:spTree>
    <p:extLst>
      <p:ext uri="{BB962C8B-B14F-4D97-AF65-F5344CB8AC3E}">
        <p14:creationId xmlns:p14="http://schemas.microsoft.com/office/powerpoint/2010/main" val="754419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060FD-45BA-1B4A-2FFE-CD98278332D3}"/>
            </a:ext>
          </a:extLst>
        </p:cNvPr>
        <p:cNvGrpSpPr/>
        <p:nvPr/>
      </p:nvGrpSpPr>
      <p:grpSpPr>
        <a:xfrm>
          <a:off x="0" y="0"/>
          <a:ext cx="0" cy="0"/>
          <a:chOff x="0" y="0"/>
          <a:chExt cx="0" cy="0"/>
        </a:xfrm>
      </p:grpSpPr>
      <p:sp>
        <p:nvSpPr>
          <p:cNvPr id="50" name="!!BACKGROUND_MORPH">
            <a:extLst>
              <a:ext uri="{FF2B5EF4-FFF2-40B4-BE49-F238E27FC236}">
                <a16:creationId xmlns:a16="http://schemas.microsoft.com/office/drawing/2014/main" id="{2713CBA3-5098-F322-6C30-E3E9AC795696}"/>
              </a:ext>
            </a:extLst>
          </p:cNvPr>
          <p:cNvSpPr/>
          <p:nvPr/>
        </p:nvSpPr>
        <p:spPr>
          <a:xfrm>
            <a:off x="-25404" y="-50722"/>
            <a:ext cx="12217403" cy="6908721"/>
          </a:xfrm>
          <a:prstGeom prst="rect">
            <a:avLst/>
          </a:prstGeom>
          <a:gradFill>
            <a:gsLst>
              <a:gs pos="0">
                <a:srgbClr val="C00000">
                  <a:lumMod val="100000"/>
                  <a:alpha val="67000"/>
                </a:srgbClr>
              </a:gs>
              <a:gs pos="100000">
                <a:schemeClr val="accent4"/>
              </a:gs>
              <a:gs pos="77000">
                <a:schemeClr val="tx2">
                  <a:alpha val="66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riángulo rectángulo 4">
            <a:extLst>
              <a:ext uri="{FF2B5EF4-FFF2-40B4-BE49-F238E27FC236}">
                <a16:creationId xmlns:a16="http://schemas.microsoft.com/office/drawing/2014/main" id="{582A181A-3C98-7C4A-13B1-F986114BECF9}"/>
              </a:ext>
            </a:extLst>
          </p:cNvPr>
          <p:cNvSpPr/>
          <p:nvPr/>
        </p:nvSpPr>
        <p:spPr>
          <a:xfrm rot="5400000">
            <a:off x="-1373880" y="1327636"/>
            <a:ext cx="6849858"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12000">
                <a:srgbClr val="C00000"/>
              </a:gs>
              <a:gs pos="100000">
                <a:srgbClr val="FF0000">
                  <a:alpha val="0"/>
                </a:srgbClr>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sp>
        <p:nvSpPr>
          <p:cNvPr id="3" name="Triángulo rectángulo 4">
            <a:extLst>
              <a:ext uri="{FF2B5EF4-FFF2-40B4-BE49-F238E27FC236}">
                <a16:creationId xmlns:a16="http://schemas.microsoft.com/office/drawing/2014/main" id="{3E335B20-EB39-D4CC-D24A-6096FD85D83A}"/>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24000">
                <a:schemeClr val="tx2">
                  <a:lumMod val="90000"/>
                  <a:lumOff val="10000"/>
                  <a:alpha val="62066"/>
                </a:schemeClr>
              </a:gs>
              <a:gs pos="100000">
                <a:schemeClr val="accent4"/>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4" name="CuadroTexto 46">
            <a:extLst>
              <a:ext uri="{FF2B5EF4-FFF2-40B4-BE49-F238E27FC236}">
                <a16:creationId xmlns:a16="http://schemas.microsoft.com/office/drawing/2014/main" id="{C674A36B-0796-CFB6-8CFF-E08A17F7687E}"/>
              </a:ext>
            </a:extLst>
          </p:cNvPr>
          <p:cNvSpPr txBox="1"/>
          <p:nvPr/>
        </p:nvSpPr>
        <p:spPr>
          <a:xfrm>
            <a:off x="4006790" y="346154"/>
            <a:ext cx="3721798" cy="461665"/>
          </a:xfrm>
          <a:prstGeom prst="rect">
            <a:avLst/>
          </a:prstGeom>
          <a:noFill/>
        </p:spPr>
        <p:txBody>
          <a:bodyPr wrap="square" rtlCol="0">
            <a:spAutoFit/>
          </a:bodyPr>
          <a:lstStyle/>
          <a:p>
            <a:pPr algn="ctr"/>
            <a:r>
              <a:rPr lang="en-US" sz="2400" dirty="0">
                <a:solidFill>
                  <a:schemeClr val="tx2"/>
                </a:solidFill>
                <a:latin typeface="Montserrat ExtraBold" panose="00000900000000000000" pitchFamily="50" charset="0"/>
              </a:rPr>
              <a:t>CODE OF ETHICS</a:t>
            </a:r>
            <a:r>
              <a:rPr lang="es-CO" sz="2400" dirty="0">
                <a:solidFill>
                  <a:schemeClr val="tx2"/>
                </a:solidFill>
                <a:latin typeface="Montserrat ExtraBold" panose="00000900000000000000" pitchFamily="50" charset="0"/>
              </a:rPr>
              <a:t> </a:t>
            </a:r>
          </a:p>
        </p:txBody>
      </p:sp>
    </p:spTree>
    <p:extLst>
      <p:ext uri="{BB962C8B-B14F-4D97-AF65-F5344CB8AC3E}">
        <p14:creationId xmlns:p14="http://schemas.microsoft.com/office/powerpoint/2010/main" val="18995390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50" name="!!BACKGROUND_MORPH">
            <a:extLst>
              <a:ext uri="{FF2B5EF4-FFF2-40B4-BE49-F238E27FC236}">
                <a16:creationId xmlns:a16="http://schemas.microsoft.com/office/drawing/2014/main" id="{0E2476B5-BA92-7674-D249-BD37CBBAB542}"/>
              </a:ext>
            </a:extLst>
          </p:cNvPr>
          <p:cNvSpPr/>
          <p:nvPr/>
        </p:nvSpPr>
        <p:spPr>
          <a:xfrm>
            <a:off x="0" y="0"/>
            <a:ext cx="12192000" cy="6858000"/>
          </a:xfrm>
          <a:prstGeom prst="rect">
            <a:avLst/>
          </a:prstGeom>
          <a:gradFill>
            <a:gsLst>
              <a:gs pos="22000">
                <a:schemeClr val="tx2">
                  <a:lumMod val="90000"/>
                  <a:lumOff val="10000"/>
                  <a:alpha val="62066"/>
                </a:schemeClr>
              </a:gs>
              <a:gs pos="100000">
                <a:schemeClr val="tx2"/>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nvGrpSpPr>
          <p:cNvPr id="11" name="Grupo 10">
            <a:extLst>
              <a:ext uri="{FF2B5EF4-FFF2-40B4-BE49-F238E27FC236}">
                <a16:creationId xmlns:a16="http://schemas.microsoft.com/office/drawing/2014/main" id="{EDC35D29-3321-7DAF-CFB5-B94C7053B8E0}"/>
              </a:ext>
            </a:extLst>
          </p:cNvPr>
          <p:cNvGrpSpPr/>
          <p:nvPr/>
        </p:nvGrpSpPr>
        <p:grpSpPr>
          <a:xfrm>
            <a:off x="824864" y="4349113"/>
            <a:ext cx="2389833" cy="1633572"/>
            <a:chOff x="872489" y="3863338"/>
            <a:chExt cx="2389833" cy="1633572"/>
          </a:xfrm>
        </p:grpSpPr>
        <p:sp>
          <p:nvSpPr>
            <p:cNvPr id="10" name="Forma libre: forma 9">
              <a:extLst>
                <a:ext uri="{FF2B5EF4-FFF2-40B4-BE49-F238E27FC236}">
                  <a16:creationId xmlns:a16="http://schemas.microsoft.com/office/drawing/2014/main" id="{052D1879-1A6B-65DB-5E97-6379F4F54E38}"/>
                </a:ext>
              </a:extLst>
            </p:cNvPr>
            <p:cNvSpPr/>
            <p:nvPr/>
          </p:nvSpPr>
          <p:spPr>
            <a:xfrm rot="16200000">
              <a:off x="1502663" y="3625840"/>
              <a:ext cx="1202119" cy="2317198"/>
            </a:xfrm>
            <a:custGeom>
              <a:avLst/>
              <a:gdLst>
                <a:gd name="connsiteX0" fmla="*/ 1202119 w 1202119"/>
                <a:gd name="connsiteY0" fmla="*/ 803207 h 2317198"/>
                <a:gd name="connsiteX1" fmla="*/ 1202119 w 1202119"/>
                <a:gd name="connsiteY1" fmla="*/ 2317198 h 2317198"/>
                <a:gd name="connsiteX2" fmla="*/ 897319 w 1202119"/>
                <a:gd name="connsiteY2" fmla="*/ 2317198 h 2317198"/>
                <a:gd name="connsiteX3" fmla="*/ 897321 w 1202119"/>
                <a:gd name="connsiteY3" fmla="*/ 747469 h 2317198"/>
                <a:gd name="connsiteX4" fmla="*/ 389639 w 1202119"/>
                <a:gd name="connsiteY4" fmla="*/ 239787 h 2317198"/>
                <a:gd name="connsiteX5" fmla="*/ 30653 w 1202119"/>
                <a:gd name="connsiteY5" fmla="*/ 388484 h 2317198"/>
                <a:gd name="connsiteX6" fmla="*/ 0 w 1202119"/>
                <a:gd name="connsiteY6" fmla="*/ 425636 h 2317198"/>
                <a:gd name="connsiteX7" fmla="*/ 4968 w 1202119"/>
                <a:gd name="connsiteY7" fmla="*/ 409633 h 2317198"/>
                <a:gd name="connsiteX8" fmla="*/ 390204 w 1202119"/>
                <a:gd name="connsiteY8" fmla="*/ 5232 h 2317198"/>
                <a:gd name="connsiteX9" fmla="*/ 403483 w 1202119"/>
                <a:gd name="connsiteY9" fmla="*/ 0 h 2317198"/>
                <a:gd name="connsiteX10" fmla="*/ 480817 w 1202119"/>
                <a:gd name="connsiteY10" fmla="*/ 3905 h 2317198"/>
                <a:gd name="connsiteX11" fmla="*/ 1202119 w 1202119"/>
                <a:gd name="connsiteY11" fmla="*/ 803207 h 231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2119" h="2317198">
                  <a:moveTo>
                    <a:pt x="1202119" y="803207"/>
                  </a:moveTo>
                  <a:lnTo>
                    <a:pt x="1202119" y="2317198"/>
                  </a:lnTo>
                  <a:lnTo>
                    <a:pt x="897319" y="2317198"/>
                  </a:lnTo>
                  <a:lnTo>
                    <a:pt x="897321" y="747469"/>
                  </a:lnTo>
                  <a:cubicBezTo>
                    <a:pt x="897321" y="467084"/>
                    <a:pt x="670024" y="239787"/>
                    <a:pt x="389639" y="239787"/>
                  </a:cubicBezTo>
                  <a:cubicBezTo>
                    <a:pt x="249446" y="239787"/>
                    <a:pt x="122526" y="296612"/>
                    <a:pt x="30653" y="388484"/>
                  </a:cubicBezTo>
                  <a:lnTo>
                    <a:pt x="0" y="425636"/>
                  </a:lnTo>
                  <a:lnTo>
                    <a:pt x="4968" y="409633"/>
                  </a:lnTo>
                  <a:cubicBezTo>
                    <a:pt x="79888" y="232503"/>
                    <a:pt x="217602" y="88400"/>
                    <a:pt x="390204" y="5232"/>
                  </a:cubicBezTo>
                  <a:lnTo>
                    <a:pt x="403483" y="0"/>
                  </a:lnTo>
                  <a:lnTo>
                    <a:pt x="480817" y="3905"/>
                  </a:lnTo>
                  <a:cubicBezTo>
                    <a:pt x="885962" y="45050"/>
                    <a:pt x="1202119" y="387207"/>
                    <a:pt x="1202119" y="803207"/>
                  </a:cubicBezTo>
                  <a:close/>
                </a:path>
              </a:pathLst>
            </a:cu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9" name="Forma libre: forma 8">
              <a:extLst>
                <a:ext uri="{FF2B5EF4-FFF2-40B4-BE49-F238E27FC236}">
                  <a16:creationId xmlns:a16="http://schemas.microsoft.com/office/drawing/2014/main" id="{05EC4C90-A750-A588-8149-5610387EE14C}"/>
                </a:ext>
              </a:extLst>
            </p:cNvPr>
            <p:cNvSpPr/>
            <p:nvPr/>
          </p:nvSpPr>
          <p:spPr>
            <a:xfrm rot="16200000">
              <a:off x="1508066" y="3227761"/>
              <a:ext cx="1118678" cy="2389831"/>
            </a:xfrm>
            <a:custGeom>
              <a:avLst/>
              <a:gdLst>
                <a:gd name="connsiteX0" fmla="*/ 1118678 w 1118678"/>
                <a:gd name="connsiteY0" fmla="*/ 789623 h 2389831"/>
                <a:gd name="connsiteX1" fmla="*/ 1118677 w 1118678"/>
                <a:gd name="connsiteY1" fmla="*/ 2389831 h 2389831"/>
                <a:gd name="connsiteX2" fmla="*/ 798636 w 1118678"/>
                <a:gd name="connsiteY2" fmla="*/ 2389831 h 2389831"/>
                <a:gd name="connsiteX3" fmla="*/ 798636 w 1118678"/>
                <a:gd name="connsiteY3" fmla="*/ 875840 h 2389831"/>
                <a:gd name="connsiteX4" fmla="*/ 77334 w 1118678"/>
                <a:gd name="connsiteY4" fmla="*/ 76538 h 2389831"/>
                <a:gd name="connsiteX5" fmla="*/ 0 w 1118678"/>
                <a:gd name="connsiteY5" fmla="*/ 72633 h 2389831"/>
                <a:gd name="connsiteX6" fmla="*/ 94245 w 1118678"/>
                <a:gd name="connsiteY6" fmla="*/ 35500 h 2389831"/>
                <a:gd name="connsiteX7" fmla="*/ 329055 w 1118678"/>
                <a:gd name="connsiteY7" fmla="*/ 0 h 2389831"/>
                <a:gd name="connsiteX8" fmla="*/ 1118678 w 1118678"/>
                <a:gd name="connsiteY8" fmla="*/ 789623 h 238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8678" h="2389831">
                  <a:moveTo>
                    <a:pt x="1118678" y="789623"/>
                  </a:moveTo>
                  <a:cubicBezTo>
                    <a:pt x="1118678" y="1323026"/>
                    <a:pt x="1118677" y="1856428"/>
                    <a:pt x="1118677" y="2389831"/>
                  </a:cubicBezTo>
                  <a:lnTo>
                    <a:pt x="798636" y="2389831"/>
                  </a:lnTo>
                  <a:lnTo>
                    <a:pt x="798636" y="875840"/>
                  </a:lnTo>
                  <a:cubicBezTo>
                    <a:pt x="798636" y="459840"/>
                    <a:pt x="482479" y="117683"/>
                    <a:pt x="77334" y="76538"/>
                  </a:cubicBezTo>
                  <a:lnTo>
                    <a:pt x="0" y="72633"/>
                  </a:lnTo>
                  <a:lnTo>
                    <a:pt x="94245" y="35500"/>
                  </a:lnTo>
                  <a:cubicBezTo>
                    <a:pt x="168422" y="12429"/>
                    <a:pt x="247287" y="0"/>
                    <a:pt x="329055" y="0"/>
                  </a:cubicBezTo>
                  <a:cubicBezTo>
                    <a:pt x="765152" y="0"/>
                    <a:pt x="1118678" y="353526"/>
                    <a:pt x="1118678" y="78962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5" name="Elipse 4">
              <a:extLst>
                <a:ext uri="{FF2B5EF4-FFF2-40B4-BE49-F238E27FC236}">
                  <a16:creationId xmlns:a16="http://schemas.microsoft.com/office/drawing/2014/main" id="{80A520CA-2066-2272-8120-AE6C86EBF7E5}"/>
                </a:ext>
              </a:extLst>
            </p:cNvPr>
            <p:cNvSpPr/>
            <p:nvPr/>
          </p:nvSpPr>
          <p:spPr>
            <a:xfrm>
              <a:off x="1181100" y="4491070"/>
              <a:ext cx="1005840" cy="100584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12" name="Grupo 11">
            <a:extLst>
              <a:ext uri="{FF2B5EF4-FFF2-40B4-BE49-F238E27FC236}">
                <a16:creationId xmlns:a16="http://schemas.microsoft.com/office/drawing/2014/main" id="{842D4720-D4D9-04C3-EF61-896CA4BD80A7}"/>
              </a:ext>
            </a:extLst>
          </p:cNvPr>
          <p:cNvGrpSpPr/>
          <p:nvPr/>
        </p:nvGrpSpPr>
        <p:grpSpPr>
          <a:xfrm>
            <a:off x="2696527" y="3532326"/>
            <a:ext cx="2389833" cy="1633572"/>
            <a:chOff x="872489" y="3863338"/>
            <a:chExt cx="2389833" cy="1633572"/>
          </a:xfrm>
        </p:grpSpPr>
        <p:sp>
          <p:nvSpPr>
            <p:cNvPr id="13" name="Forma libre: forma 12">
              <a:extLst>
                <a:ext uri="{FF2B5EF4-FFF2-40B4-BE49-F238E27FC236}">
                  <a16:creationId xmlns:a16="http://schemas.microsoft.com/office/drawing/2014/main" id="{A8AEC953-959B-4B62-8EB4-CA2D1FCF0EE6}"/>
                </a:ext>
              </a:extLst>
            </p:cNvPr>
            <p:cNvSpPr/>
            <p:nvPr/>
          </p:nvSpPr>
          <p:spPr>
            <a:xfrm rot="16200000">
              <a:off x="1502663" y="3625840"/>
              <a:ext cx="1202119" cy="2317198"/>
            </a:xfrm>
            <a:custGeom>
              <a:avLst/>
              <a:gdLst>
                <a:gd name="connsiteX0" fmla="*/ 1202119 w 1202119"/>
                <a:gd name="connsiteY0" fmla="*/ 803207 h 2317198"/>
                <a:gd name="connsiteX1" fmla="*/ 1202119 w 1202119"/>
                <a:gd name="connsiteY1" fmla="*/ 2317198 h 2317198"/>
                <a:gd name="connsiteX2" fmla="*/ 897319 w 1202119"/>
                <a:gd name="connsiteY2" fmla="*/ 2317198 h 2317198"/>
                <a:gd name="connsiteX3" fmla="*/ 897321 w 1202119"/>
                <a:gd name="connsiteY3" fmla="*/ 747469 h 2317198"/>
                <a:gd name="connsiteX4" fmla="*/ 389639 w 1202119"/>
                <a:gd name="connsiteY4" fmla="*/ 239787 h 2317198"/>
                <a:gd name="connsiteX5" fmla="*/ 30653 w 1202119"/>
                <a:gd name="connsiteY5" fmla="*/ 388484 h 2317198"/>
                <a:gd name="connsiteX6" fmla="*/ 0 w 1202119"/>
                <a:gd name="connsiteY6" fmla="*/ 425636 h 2317198"/>
                <a:gd name="connsiteX7" fmla="*/ 4968 w 1202119"/>
                <a:gd name="connsiteY7" fmla="*/ 409633 h 2317198"/>
                <a:gd name="connsiteX8" fmla="*/ 390204 w 1202119"/>
                <a:gd name="connsiteY8" fmla="*/ 5232 h 2317198"/>
                <a:gd name="connsiteX9" fmla="*/ 403483 w 1202119"/>
                <a:gd name="connsiteY9" fmla="*/ 0 h 2317198"/>
                <a:gd name="connsiteX10" fmla="*/ 480817 w 1202119"/>
                <a:gd name="connsiteY10" fmla="*/ 3905 h 2317198"/>
                <a:gd name="connsiteX11" fmla="*/ 1202119 w 1202119"/>
                <a:gd name="connsiteY11" fmla="*/ 803207 h 231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2119" h="2317198">
                  <a:moveTo>
                    <a:pt x="1202119" y="803207"/>
                  </a:moveTo>
                  <a:lnTo>
                    <a:pt x="1202119" y="2317198"/>
                  </a:lnTo>
                  <a:lnTo>
                    <a:pt x="897319" y="2317198"/>
                  </a:lnTo>
                  <a:lnTo>
                    <a:pt x="897321" y="747469"/>
                  </a:lnTo>
                  <a:cubicBezTo>
                    <a:pt x="897321" y="467084"/>
                    <a:pt x="670024" y="239787"/>
                    <a:pt x="389639" y="239787"/>
                  </a:cubicBezTo>
                  <a:cubicBezTo>
                    <a:pt x="249446" y="239787"/>
                    <a:pt x="122526" y="296612"/>
                    <a:pt x="30653" y="388484"/>
                  </a:cubicBezTo>
                  <a:lnTo>
                    <a:pt x="0" y="425636"/>
                  </a:lnTo>
                  <a:lnTo>
                    <a:pt x="4968" y="409633"/>
                  </a:lnTo>
                  <a:cubicBezTo>
                    <a:pt x="79888" y="232503"/>
                    <a:pt x="217602" y="88400"/>
                    <a:pt x="390204" y="5232"/>
                  </a:cubicBezTo>
                  <a:lnTo>
                    <a:pt x="403483" y="0"/>
                  </a:lnTo>
                  <a:lnTo>
                    <a:pt x="480817" y="3905"/>
                  </a:lnTo>
                  <a:cubicBezTo>
                    <a:pt x="885962" y="45050"/>
                    <a:pt x="1202119" y="387207"/>
                    <a:pt x="1202119" y="803207"/>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14" name="Forma libre: forma 13">
              <a:extLst>
                <a:ext uri="{FF2B5EF4-FFF2-40B4-BE49-F238E27FC236}">
                  <a16:creationId xmlns:a16="http://schemas.microsoft.com/office/drawing/2014/main" id="{16CC237C-7EC3-D62A-19FB-1004715971EA}"/>
                </a:ext>
              </a:extLst>
            </p:cNvPr>
            <p:cNvSpPr/>
            <p:nvPr/>
          </p:nvSpPr>
          <p:spPr>
            <a:xfrm rot="16200000">
              <a:off x="1508066" y="3227761"/>
              <a:ext cx="1118678" cy="2389831"/>
            </a:xfrm>
            <a:custGeom>
              <a:avLst/>
              <a:gdLst>
                <a:gd name="connsiteX0" fmla="*/ 1118678 w 1118678"/>
                <a:gd name="connsiteY0" fmla="*/ 789623 h 2389831"/>
                <a:gd name="connsiteX1" fmla="*/ 1118677 w 1118678"/>
                <a:gd name="connsiteY1" fmla="*/ 2389831 h 2389831"/>
                <a:gd name="connsiteX2" fmla="*/ 798636 w 1118678"/>
                <a:gd name="connsiteY2" fmla="*/ 2389831 h 2389831"/>
                <a:gd name="connsiteX3" fmla="*/ 798636 w 1118678"/>
                <a:gd name="connsiteY3" fmla="*/ 875840 h 2389831"/>
                <a:gd name="connsiteX4" fmla="*/ 77334 w 1118678"/>
                <a:gd name="connsiteY4" fmla="*/ 76538 h 2389831"/>
                <a:gd name="connsiteX5" fmla="*/ 0 w 1118678"/>
                <a:gd name="connsiteY5" fmla="*/ 72633 h 2389831"/>
                <a:gd name="connsiteX6" fmla="*/ 94245 w 1118678"/>
                <a:gd name="connsiteY6" fmla="*/ 35500 h 2389831"/>
                <a:gd name="connsiteX7" fmla="*/ 329055 w 1118678"/>
                <a:gd name="connsiteY7" fmla="*/ 0 h 2389831"/>
                <a:gd name="connsiteX8" fmla="*/ 1118678 w 1118678"/>
                <a:gd name="connsiteY8" fmla="*/ 789623 h 238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8678" h="2389831">
                  <a:moveTo>
                    <a:pt x="1118678" y="789623"/>
                  </a:moveTo>
                  <a:cubicBezTo>
                    <a:pt x="1118678" y="1323026"/>
                    <a:pt x="1118677" y="1856428"/>
                    <a:pt x="1118677" y="2389831"/>
                  </a:cubicBezTo>
                  <a:lnTo>
                    <a:pt x="798636" y="2389831"/>
                  </a:lnTo>
                  <a:lnTo>
                    <a:pt x="798636" y="875840"/>
                  </a:lnTo>
                  <a:cubicBezTo>
                    <a:pt x="798636" y="459840"/>
                    <a:pt x="482479" y="117683"/>
                    <a:pt x="77334" y="76538"/>
                  </a:cubicBezTo>
                  <a:lnTo>
                    <a:pt x="0" y="72633"/>
                  </a:lnTo>
                  <a:lnTo>
                    <a:pt x="94245" y="35500"/>
                  </a:lnTo>
                  <a:cubicBezTo>
                    <a:pt x="168422" y="12429"/>
                    <a:pt x="247287" y="0"/>
                    <a:pt x="329055" y="0"/>
                  </a:cubicBezTo>
                  <a:cubicBezTo>
                    <a:pt x="765152" y="0"/>
                    <a:pt x="1118678" y="353526"/>
                    <a:pt x="1118678" y="78962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15" name="Elipse 14">
              <a:extLst>
                <a:ext uri="{FF2B5EF4-FFF2-40B4-BE49-F238E27FC236}">
                  <a16:creationId xmlns:a16="http://schemas.microsoft.com/office/drawing/2014/main" id="{AC30B7FA-9B23-D64E-B110-D2344A1DCAC4}"/>
                </a:ext>
              </a:extLst>
            </p:cNvPr>
            <p:cNvSpPr/>
            <p:nvPr/>
          </p:nvSpPr>
          <p:spPr>
            <a:xfrm>
              <a:off x="1181100" y="4491070"/>
              <a:ext cx="1005840" cy="100584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16" name="Grupo 15">
            <a:extLst>
              <a:ext uri="{FF2B5EF4-FFF2-40B4-BE49-F238E27FC236}">
                <a16:creationId xmlns:a16="http://schemas.microsoft.com/office/drawing/2014/main" id="{F2E10831-4CA2-BEE5-1724-0BF19085211A}"/>
              </a:ext>
            </a:extLst>
          </p:cNvPr>
          <p:cNvGrpSpPr/>
          <p:nvPr/>
        </p:nvGrpSpPr>
        <p:grpSpPr>
          <a:xfrm>
            <a:off x="4623200" y="2659835"/>
            <a:ext cx="2389833" cy="1633572"/>
            <a:chOff x="872489" y="3863338"/>
            <a:chExt cx="2389833" cy="1633572"/>
          </a:xfrm>
        </p:grpSpPr>
        <p:sp>
          <p:nvSpPr>
            <p:cNvPr id="17" name="Forma libre: forma 16">
              <a:extLst>
                <a:ext uri="{FF2B5EF4-FFF2-40B4-BE49-F238E27FC236}">
                  <a16:creationId xmlns:a16="http://schemas.microsoft.com/office/drawing/2014/main" id="{97987267-BCAC-F4AF-3D0F-476E72C21287}"/>
                </a:ext>
              </a:extLst>
            </p:cNvPr>
            <p:cNvSpPr/>
            <p:nvPr/>
          </p:nvSpPr>
          <p:spPr>
            <a:xfrm rot="16200000">
              <a:off x="1502663" y="3625840"/>
              <a:ext cx="1202119" cy="2317198"/>
            </a:xfrm>
            <a:custGeom>
              <a:avLst/>
              <a:gdLst>
                <a:gd name="connsiteX0" fmla="*/ 1202119 w 1202119"/>
                <a:gd name="connsiteY0" fmla="*/ 803207 h 2317198"/>
                <a:gd name="connsiteX1" fmla="*/ 1202119 w 1202119"/>
                <a:gd name="connsiteY1" fmla="*/ 2317198 h 2317198"/>
                <a:gd name="connsiteX2" fmla="*/ 897319 w 1202119"/>
                <a:gd name="connsiteY2" fmla="*/ 2317198 h 2317198"/>
                <a:gd name="connsiteX3" fmla="*/ 897321 w 1202119"/>
                <a:gd name="connsiteY3" fmla="*/ 747469 h 2317198"/>
                <a:gd name="connsiteX4" fmla="*/ 389639 w 1202119"/>
                <a:gd name="connsiteY4" fmla="*/ 239787 h 2317198"/>
                <a:gd name="connsiteX5" fmla="*/ 30653 w 1202119"/>
                <a:gd name="connsiteY5" fmla="*/ 388484 h 2317198"/>
                <a:gd name="connsiteX6" fmla="*/ 0 w 1202119"/>
                <a:gd name="connsiteY6" fmla="*/ 425636 h 2317198"/>
                <a:gd name="connsiteX7" fmla="*/ 4968 w 1202119"/>
                <a:gd name="connsiteY7" fmla="*/ 409633 h 2317198"/>
                <a:gd name="connsiteX8" fmla="*/ 390204 w 1202119"/>
                <a:gd name="connsiteY8" fmla="*/ 5232 h 2317198"/>
                <a:gd name="connsiteX9" fmla="*/ 403483 w 1202119"/>
                <a:gd name="connsiteY9" fmla="*/ 0 h 2317198"/>
                <a:gd name="connsiteX10" fmla="*/ 480817 w 1202119"/>
                <a:gd name="connsiteY10" fmla="*/ 3905 h 2317198"/>
                <a:gd name="connsiteX11" fmla="*/ 1202119 w 1202119"/>
                <a:gd name="connsiteY11" fmla="*/ 803207 h 231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2119" h="2317198">
                  <a:moveTo>
                    <a:pt x="1202119" y="803207"/>
                  </a:moveTo>
                  <a:lnTo>
                    <a:pt x="1202119" y="2317198"/>
                  </a:lnTo>
                  <a:lnTo>
                    <a:pt x="897319" y="2317198"/>
                  </a:lnTo>
                  <a:lnTo>
                    <a:pt x="897321" y="747469"/>
                  </a:lnTo>
                  <a:cubicBezTo>
                    <a:pt x="897321" y="467084"/>
                    <a:pt x="670024" y="239787"/>
                    <a:pt x="389639" y="239787"/>
                  </a:cubicBezTo>
                  <a:cubicBezTo>
                    <a:pt x="249446" y="239787"/>
                    <a:pt x="122526" y="296612"/>
                    <a:pt x="30653" y="388484"/>
                  </a:cubicBezTo>
                  <a:lnTo>
                    <a:pt x="0" y="425636"/>
                  </a:lnTo>
                  <a:lnTo>
                    <a:pt x="4968" y="409633"/>
                  </a:lnTo>
                  <a:cubicBezTo>
                    <a:pt x="79888" y="232503"/>
                    <a:pt x="217602" y="88400"/>
                    <a:pt x="390204" y="5232"/>
                  </a:cubicBezTo>
                  <a:lnTo>
                    <a:pt x="403483" y="0"/>
                  </a:lnTo>
                  <a:lnTo>
                    <a:pt x="480817" y="3905"/>
                  </a:lnTo>
                  <a:cubicBezTo>
                    <a:pt x="885962" y="45050"/>
                    <a:pt x="1202119" y="387207"/>
                    <a:pt x="1202119" y="803207"/>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18" name="Forma libre: forma 17">
              <a:extLst>
                <a:ext uri="{FF2B5EF4-FFF2-40B4-BE49-F238E27FC236}">
                  <a16:creationId xmlns:a16="http://schemas.microsoft.com/office/drawing/2014/main" id="{9855264A-11EC-FC9D-CD74-7C3F5D75A5C2}"/>
                </a:ext>
              </a:extLst>
            </p:cNvPr>
            <p:cNvSpPr/>
            <p:nvPr/>
          </p:nvSpPr>
          <p:spPr>
            <a:xfrm rot="16200000">
              <a:off x="1508066" y="3227761"/>
              <a:ext cx="1118678" cy="2389831"/>
            </a:xfrm>
            <a:custGeom>
              <a:avLst/>
              <a:gdLst>
                <a:gd name="connsiteX0" fmla="*/ 1118678 w 1118678"/>
                <a:gd name="connsiteY0" fmla="*/ 789623 h 2389831"/>
                <a:gd name="connsiteX1" fmla="*/ 1118677 w 1118678"/>
                <a:gd name="connsiteY1" fmla="*/ 2389831 h 2389831"/>
                <a:gd name="connsiteX2" fmla="*/ 798636 w 1118678"/>
                <a:gd name="connsiteY2" fmla="*/ 2389831 h 2389831"/>
                <a:gd name="connsiteX3" fmla="*/ 798636 w 1118678"/>
                <a:gd name="connsiteY3" fmla="*/ 875840 h 2389831"/>
                <a:gd name="connsiteX4" fmla="*/ 77334 w 1118678"/>
                <a:gd name="connsiteY4" fmla="*/ 76538 h 2389831"/>
                <a:gd name="connsiteX5" fmla="*/ 0 w 1118678"/>
                <a:gd name="connsiteY5" fmla="*/ 72633 h 2389831"/>
                <a:gd name="connsiteX6" fmla="*/ 94245 w 1118678"/>
                <a:gd name="connsiteY6" fmla="*/ 35500 h 2389831"/>
                <a:gd name="connsiteX7" fmla="*/ 329055 w 1118678"/>
                <a:gd name="connsiteY7" fmla="*/ 0 h 2389831"/>
                <a:gd name="connsiteX8" fmla="*/ 1118678 w 1118678"/>
                <a:gd name="connsiteY8" fmla="*/ 789623 h 238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8678" h="2389831">
                  <a:moveTo>
                    <a:pt x="1118678" y="789623"/>
                  </a:moveTo>
                  <a:cubicBezTo>
                    <a:pt x="1118678" y="1323026"/>
                    <a:pt x="1118677" y="1856428"/>
                    <a:pt x="1118677" y="2389831"/>
                  </a:cubicBezTo>
                  <a:lnTo>
                    <a:pt x="798636" y="2389831"/>
                  </a:lnTo>
                  <a:lnTo>
                    <a:pt x="798636" y="875840"/>
                  </a:lnTo>
                  <a:cubicBezTo>
                    <a:pt x="798636" y="459840"/>
                    <a:pt x="482479" y="117683"/>
                    <a:pt x="77334" y="76538"/>
                  </a:cubicBezTo>
                  <a:lnTo>
                    <a:pt x="0" y="72633"/>
                  </a:lnTo>
                  <a:lnTo>
                    <a:pt x="94245" y="35500"/>
                  </a:lnTo>
                  <a:cubicBezTo>
                    <a:pt x="168422" y="12429"/>
                    <a:pt x="247287" y="0"/>
                    <a:pt x="329055" y="0"/>
                  </a:cubicBezTo>
                  <a:cubicBezTo>
                    <a:pt x="765152" y="0"/>
                    <a:pt x="1118678" y="353526"/>
                    <a:pt x="1118678" y="78962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19" name="Elipse 18">
              <a:extLst>
                <a:ext uri="{FF2B5EF4-FFF2-40B4-BE49-F238E27FC236}">
                  <a16:creationId xmlns:a16="http://schemas.microsoft.com/office/drawing/2014/main" id="{C6FE1FD7-C678-0485-AF5F-B0EFDD7C725E}"/>
                </a:ext>
              </a:extLst>
            </p:cNvPr>
            <p:cNvSpPr/>
            <p:nvPr/>
          </p:nvSpPr>
          <p:spPr>
            <a:xfrm>
              <a:off x="1181100" y="4491070"/>
              <a:ext cx="1005840" cy="100584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20" name="Grupo 19">
            <a:extLst>
              <a:ext uri="{FF2B5EF4-FFF2-40B4-BE49-F238E27FC236}">
                <a16:creationId xmlns:a16="http://schemas.microsoft.com/office/drawing/2014/main" id="{EAB6BBA7-4A3B-9D0B-77DB-2CB2C4740B8B}"/>
              </a:ext>
            </a:extLst>
          </p:cNvPr>
          <p:cNvGrpSpPr/>
          <p:nvPr/>
        </p:nvGrpSpPr>
        <p:grpSpPr>
          <a:xfrm>
            <a:off x="6622506" y="1844570"/>
            <a:ext cx="2389833" cy="1633572"/>
            <a:chOff x="872489" y="3863338"/>
            <a:chExt cx="2389833" cy="1633572"/>
          </a:xfrm>
        </p:grpSpPr>
        <p:sp>
          <p:nvSpPr>
            <p:cNvPr id="21" name="Forma libre: forma 20">
              <a:extLst>
                <a:ext uri="{FF2B5EF4-FFF2-40B4-BE49-F238E27FC236}">
                  <a16:creationId xmlns:a16="http://schemas.microsoft.com/office/drawing/2014/main" id="{653B1CF0-AA88-15AD-A902-9631BCC06132}"/>
                </a:ext>
              </a:extLst>
            </p:cNvPr>
            <p:cNvSpPr/>
            <p:nvPr/>
          </p:nvSpPr>
          <p:spPr>
            <a:xfrm rot="16200000">
              <a:off x="1502663" y="3625840"/>
              <a:ext cx="1202119" cy="2317198"/>
            </a:xfrm>
            <a:custGeom>
              <a:avLst/>
              <a:gdLst>
                <a:gd name="connsiteX0" fmla="*/ 1202119 w 1202119"/>
                <a:gd name="connsiteY0" fmla="*/ 803207 h 2317198"/>
                <a:gd name="connsiteX1" fmla="*/ 1202119 w 1202119"/>
                <a:gd name="connsiteY1" fmla="*/ 2317198 h 2317198"/>
                <a:gd name="connsiteX2" fmla="*/ 897319 w 1202119"/>
                <a:gd name="connsiteY2" fmla="*/ 2317198 h 2317198"/>
                <a:gd name="connsiteX3" fmla="*/ 897321 w 1202119"/>
                <a:gd name="connsiteY3" fmla="*/ 747469 h 2317198"/>
                <a:gd name="connsiteX4" fmla="*/ 389639 w 1202119"/>
                <a:gd name="connsiteY4" fmla="*/ 239787 h 2317198"/>
                <a:gd name="connsiteX5" fmla="*/ 30653 w 1202119"/>
                <a:gd name="connsiteY5" fmla="*/ 388484 h 2317198"/>
                <a:gd name="connsiteX6" fmla="*/ 0 w 1202119"/>
                <a:gd name="connsiteY6" fmla="*/ 425636 h 2317198"/>
                <a:gd name="connsiteX7" fmla="*/ 4968 w 1202119"/>
                <a:gd name="connsiteY7" fmla="*/ 409633 h 2317198"/>
                <a:gd name="connsiteX8" fmla="*/ 390204 w 1202119"/>
                <a:gd name="connsiteY8" fmla="*/ 5232 h 2317198"/>
                <a:gd name="connsiteX9" fmla="*/ 403483 w 1202119"/>
                <a:gd name="connsiteY9" fmla="*/ 0 h 2317198"/>
                <a:gd name="connsiteX10" fmla="*/ 480817 w 1202119"/>
                <a:gd name="connsiteY10" fmla="*/ 3905 h 2317198"/>
                <a:gd name="connsiteX11" fmla="*/ 1202119 w 1202119"/>
                <a:gd name="connsiteY11" fmla="*/ 803207 h 231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2119" h="2317198">
                  <a:moveTo>
                    <a:pt x="1202119" y="803207"/>
                  </a:moveTo>
                  <a:lnTo>
                    <a:pt x="1202119" y="2317198"/>
                  </a:lnTo>
                  <a:lnTo>
                    <a:pt x="897319" y="2317198"/>
                  </a:lnTo>
                  <a:lnTo>
                    <a:pt x="897321" y="747469"/>
                  </a:lnTo>
                  <a:cubicBezTo>
                    <a:pt x="897321" y="467084"/>
                    <a:pt x="670024" y="239787"/>
                    <a:pt x="389639" y="239787"/>
                  </a:cubicBezTo>
                  <a:cubicBezTo>
                    <a:pt x="249446" y="239787"/>
                    <a:pt x="122526" y="296612"/>
                    <a:pt x="30653" y="388484"/>
                  </a:cubicBezTo>
                  <a:lnTo>
                    <a:pt x="0" y="425636"/>
                  </a:lnTo>
                  <a:lnTo>
                    <a:pt x="4968" y="409633"/>
                  </a:lnTo>
                  <a:cubicBezTo>
                    <a:pt x="79888" y="232503"/>
                    <a:pt x="217602" y="88400"/>
                    <a:pt x="390204" y="5232"/>
                  </a:cubicBezTo>
                  <a:lnTo>
                    <a:pt x="403483" y="0"/>
                  </a:lnTo>
                  <a:lnTo>
                    <a:pt x="480817" y="3905"/>
                  </a:lnTo>
                  <a:cubicBezTo>
                    <a:pt x="885962" y="45050"/>
                    <a:pt x="1202119" y="387207"/>
                    <a:pt x="1202119" y="803207"/>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22" name="Forma libre: forma 21">
              <a:extLst>
                <a:ext uri="{FF2B5EF4-FFF2-40B4-BE49-F238E27FC236}">
                  <a16:creationId xmlns:a16="http://schemas.microsoft.com/office/drawing/2014/main" id="{2D7DD5F7-7AFB-68D8-40D4-3ED754ABB34F}"/>
                </a:ext>
              </a:extLst>
            </p:cNvPr>
            <p:cNvSpPr/>
            <p:nvPr/>
          </p:nvSpPr>
          <p:spPr>
            <a:xfrm rot="16200000">
              <a:off x="1508066" y="3227761"/>
              <a:ext cx="1118678" cy="2389831"/>
            </a:xfrm>
            <a:custGeom>
              <a:avLst/>
              <a:gdLst>
                <a:gd name="connsiteX0" fmla="*/ 1118678 w 1118678"/>
                <a:gd name="connsiteY0" fmla="*/ 789623 h 2389831"/>
                <a:gd name="connsiteX1" fmla="*/ 1118677 w 1118678"/>
                <a:gd name="connsiteY1" fmla="*/ 2389831 h 2389831"/>
                <a:gd name="connsiteX2" fmla="*/ 798636 w 1118678"/>
                <a:gd name="connsiteY2" fmla="*/ 2389831 h 2389831"/>
                <a:gd name="connsiteX3" fmla="*/ 798636 w 1118678"/>
                <a:gd name="connsiteY3" fmla="*/ 875840 h 2389831"/>
                <a:gd name="connsiteX4" fmla="*/ 77334 w 1118678"/>
                <a:gd name="connsiteY4" fmla="*/ 76538 h 2389831"/>
                <a:gd name="connsiteX5" fmla="*/ 0 w 1118678"/>
                <a:gd name="connsiteY5" fmla="*/ 72633 h 2389831"/>
                <a:gd name="connsiteX6" fmla="*/ 94245 w 1118678"/>
                <a:gd name="connsiteY6" fmla="*/ 35500 h 2389831"/>
                <a:gd name="connsiteX7" fmla="*/ 329055 w 1118678"/>
                <a:gd name="connsiteY7" fmla="*/ 0 h 2389831"/>
                <a:gd name="connsiteX8" fmla="*/ 1118678 w 1118678"/>
                <a:gd name="connsiteY8" fmla="*/ 789623 h 238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8678" h="2389831">
                  <a:moveTo>
                    <a:pt x="1118678" y="789623"/>
                  </a:moveTo>
                  <a:cubicBezTo>
                    <a:pt x="1118678" y="1323026"/>
                    <a:pt x="1118677" y="1856428"/>
                    <a:pt x="1118677" y="2389831"/>
                  </a:cubicBezTo>
                  <a:lnTo>
                    <a:pt x="798636" y="2389831"/>
                  </a:lnTo>
                  <a:lnTo>
                    <a:pt x="798636" y="875840"/>
                  </a:lnTo>
                  <a:cubicBezTo>
                    <a:pt x="798636" y="459840"/>
                    <a:pt x="482479" y="117683"/>
                    <a:pt x="77334" y="76538"/>
                  </a:cubicBezTo>
                  <a:lnTo>
                    <a:pt x="0" y="72633"/>
                  </a:lnTo>
                  <a:lnTo>
                    <a:pt x="94245" y="35500"/>
                  </a:lnTo>
                  <a:cubicBezTo>
                    <a:pt x="168422" y="12429"/>
                    <a:pt x="247287" y="0"/>
                    <a:pt x="329055" y="0"/>
                  </a:cubicBezTo>
                  <a:cubicBezTo>
                    <a:pt x="765152" y="0"/>
                    <a:pt x="1118678" y="353526"/>
                    <a:pt x="1118678" y="789623"/>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23" name="Elipse 22">
              <a:extLst>
                <a:ext uri="{FF2B5EF4-FFF2-40B4-BE49-F238E27FC236}">
                  <a16:creationId xmlns:a16="http://schemas.microsoft.com/office/drawing/2014/main" id="{37E1BE2C-A5EA-A6DB-3EA3-01AB89664546}"/>
                </a:ext>
              </a:extLst>
            </p:cNvPr>
            <p:cNvSpPr/>
            <p:nvPr/>
          </p:nvSpPr>
          <p:spPr>
            <a:xfrm>
              <a:off x="1181100" y="4491070"/>
              <a:ext cx="1005840" cy="100584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grpSp>
        <p:nvGrpSpPr>
          <p:cNvPr id="24" name="Grupo 23">
            <a:extLst>
              <a:ext uri="{FF2B5EF4-FFF2-40B4-BE49-F238E27FC236}">
                <a16:creationId xmlns:a16="http://schemas.microsoft.com/office/drawing/2014/main" id="{15AABD64-07C4-0491-FA5E-CE67EBDA0D58}"/>
              </a:ext>
            </a:extLst>
          </p:cNvPr>
          <p:cNvGrpSpPr/>
          <p:nvPr/>
        </p:nvGrpSpPr>
        <p:grpSpPr>
          <a:xfrm>
            <a:off x="8613231" y="1026262"/>
            <a:ext cx="2389833" cy="1633572"/>
            <a:chOff x="872489" y="3863338"/>
            <a:chExt cx="2389833" cy="1633572"/>
          </a:xfrm>
        </p:grpSpPr>
        <p:sp>
          <p:nvSpPr>
            <p:cNvPr id="25" name="Forma libre: forma 24">
              <a:extLst>
                <a:ext uri="{FF2B5EF4-FFF2-40B4-BE49-F238E27FC236}">
                  <a16:creationId xmlns:a16="http://schemas.microsoft.com/office/drawing/2014/main" id="{0E4C422E-7974-1BEB-A4B9-E4FEEF0CF7E8}"/>
                </a:ext>
              </a:extLst>
            </p:cNvPr>
            <p:cNvSpPr/>
            <p:nvPr/>
          </p:nvSpPr>
          <p:spPr>
            <a:xfrm rot="16200000">
              <a:off x="1502663" y="3625840"/>
              <a:ext cx="1202119" cy="2317198"/>
            </a:xfrm>
            <a:custGeom>
              <a:avLst/>
              <a:gdLst>
                <a:gd name="connsiteX0" fmla="*/ 1202119 w 1202119"/>
                <a:gd name="connsiteY0" fmla="*/ 803207 h 2317198"/>
                <a:gd name="connsiteX1" fmla="*/ 1202119 w 1202119"/>
                <a:gd name="connsiteY1" fmla="*/ 2317198 h 2317198"/>
                <a:gd name="connsiteX2" fmla="*/ 897319 w 1202119"/>
                <a:gd name="connsiteY2" fmla="*/ 2317198 h 2317198"/>
                <a:gd name="connsiteX3" fmla="*/ 897321 w 1202119"/>
                <a:gd name="connsiteY3" fmla="*/ 747469 h 2317198"/>
                <a:gd name="connsiteX4" fmla="*/ 389639 w 1202119"/>
                <a:gd name="connsiteY4" fmla="*/ 239787 h 2317198"/>
                <a:gd name="connsiteX5" fmla="*/ 30653 w 1202119"/>
                <a:gd name="connsiteY5" fmla="*/ 388484 h 2317198"/>
                <a:gd name="connsiteX6" fmla="*/ 0 w 1202119"/>
                <a:gd name="connsiteY6" fmla="*/ 425636 h 2317198"/>
                <a:gd name="connsiteX7" fmla="*/ 4968 w 1202119"/>
                <a:gd name="connsiteY7" fmla="*/ 409633 h 2317198"/>
                <a:gd name="connsiteX8" fmla="*/ 390204 w 1202119"/>
                <a:gd name="connsiteY8" fmla="*/ 5232 h 2317198"/>
                <a:gd name="connsiteX9" fmla="*/ 403483 w 1202119"/>
                <a:gd name="connsiteY9" fmla="*/ 0 h 2317198"/>
                <a:gd name="connsiteX10" fmla="*/ 480817 w 1202119"/>
                <a:gd name="connsiteY10" fmla="*/ 3905 h 2317198"/>
                <a:gd name="connsiteX11" fmla="*/ 1202119 w 1202119"/>
                <a:gd name="connsiteY11" fmla="*/ 803207 h 231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02119" h="2317198">
                  <a:moveTo>
                    <a:pt x="1202119" y="803207"/>
                  </a:moveTo>
                  <a:lnTo>
                    <a:pt x="1202119" y="2317198"/>
                  </a:lnTo>
                  <a:lnTo>
                    <a:pt x="897319" y="2317198"/>
                  </a:lnTo>
                  <a:lnTo>
                    <a:pt x="897321" y="747469"/>
                  </a:lnTo>
                  <a:cubicBezTo>
                    <a:pt x="897321" y="467084"/>
                    <a:pt x="670024" y="239787"/>
                    <a:pt x="389639" y="239787"/>
                  </a:cubicBezTo>
                  <a:cubicBezTo>
                    <a:pt x="249446" y="239787"/>
                    <a:pt x="122526" y="296612"/>
                    <a:pt x="30653" y="388484"/>
                  </a:cubicBezTo>
                  <a:lnTo>
                    <a:pt x="0" y="425636"/>
                  </a:lnTo>
                  <a:lnTo>
                    <a:pt x="4968" y="409633"/>
                  </a:lnTo>
                  <a:cubicBezTo>
                    <a:pt x="79888" y="232503"/>
                    <a:pt x="217602" y="88400"/>
                    <a:pt x="390204" y="5232"/>
                  </a:cubicBezTo>
                  <a:lnTo>
                    <a:pt x="403483" y="0"/>
                  </a:lnTo>
                  <a:lnTo>
                    <a:pt x="480817" y="3905"/>
                  </a:lnTo>
                  <a:cubicBezTo>
                    <a:pt x="885962" y="45050"/>
                    <a:pt x="1202119" y="387207"/>
                    <a:pt x="1202119" y="803207"/>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26" name="Forma libre: forma 25">
              <a:extLst>
                <a:ext uri="{FF2B5EF4-FFF2-40B4-BE49-F238E27FC236}">
                  <a16:creationId xmlns:a16="http://schemas.microsoft.com/office/drawing/2014/main" id="{50E2045D-CAC4-29DB-F3E2-59DB13F6E2DB}"/>
                </a:ext>
              </a:extLst>
            </p:cNvPr>
            <p:cNvSpPr/>
            <p:nvPr/>
          </p:nvSpPr>
          <p:spPr>
            <a:xfrm rot="16200000">
              <a:off x="1508066" y="3227761"/>
              <a:ext cx="1118678" cy="2389831"/>
            </a:xfrm>
            <a:custGeom>
              <a:avLst/>
              <a:gdLst>
                <a:gd name="connsiteX0" fmla="*/ 1118678 w 1118678"/>
                <a:gd name="connsiteY0" fmla="*/ 789623 h 2389831"/>
                <a:gd name="connsiteX1" fmla="*/ 1118677 w 1118678"/>
                <a:gd name="connsiteY1" fmla="*/ 2389831 h 2389831"/>
                <a:gd name="connsiteX2" fmla="*/ 798636 w 1118678"/>
                <a:gd name="connsiteY2" fmla="*/ 2389831 h 2389831"/>
                <a:gd name="connsiteX3" fmla="*/ 798636 w 1118678"/>
                <a:gd name="connsiteY3" fmla="*/ 875840 h 2389831"/>
                <a:gd name="connsiteX4" fmla="*/ 77334 w 1118678"/>
                <a:gd name="connsiteY4" fmla="*/ 76538 h 2389831"/>
                <a:gd name="connsiteX5" fmla="*/ 0 w 1118678"/>
                <a:gd name="connsiteY5" fmla="*/ 72633 h 2389831"/>
                <a:gd name="connsiteX6" fmla="*/ 94245 w 1118678"/>
                <a:gd name="connsiteY6" fmla="*/ 35500 h 2389831"/>
                <a:gd name="connsiteX7" fmla="*/ 329055 w 1118678"/>
                <a:gd name="connsiteY7" fmla="*/ 0 h 2389831"/>
                <a:gd name="connsiteX8" fmla="*/ 1118678 w 1118678"/>
                <a:gd name="connsiteY8" fmla="*/ 789623 h 2389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8678" h="2389831">
                  <a:moveTo>
                    <a:pt x="1118678" y="789623"/>
                  </a:moveTo>
                  <a:cubicBezTo>
                    <a:pt x="1118678" y="1323026"/>
                    <a:pt x="1118677" y="1856428"/>
                    <a:pt x="1118677" y="2389831"/>
                  </a:cubicBezTo>
                  <a:lnTo>
                    <a:pt x="798636" y="2389831"/>
                  </a:lnTo>
                  <a:lnTo>
                    <a:pt x="798636" y="875840"/>
                  </a:lnTo>
                  <a:cubicBezTo>
                    <a:pt x="798636" y="459840"/>
                    <a:pt x="482479" y="117683"/>
                    <a:pt x="77334" y="76538"/>
                  </a:cubicBezTo>
                  <a:lnTo>
                    <a:pt x="0" y="72633"/>
                  </a:lnTo>
                  <a:lnTo>
                    <a:pt x="94245" y="35500"/>
                  </a:lnTo>
                  <a:cubicBezTo>
                    <a:pt x="168422" y="12429"/>
                    <a:pt x="247287" y="0"/>
                    <a:pt x="329055" y="0"/>
                  </a:cubicBezTo>
                  <a:cubicBezTo>
                    <a:pt x="765152" y="0"/>
                    <a:pt x="1118678" y="353526"/>
                    <a:pt x="1118678" y="789623"/>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s-CO"/>
            </a:p>
          </p:txBody>
        </p:sp>
        <p:sp>
          <p:nvSpPr>
            <p:cNvPr id="27" name="Elipse 26">
              <a:extLst>
                <a:ext uri="{FF2B5EF4-FFF2-40B4-BE49-F238E27FC236}">
                  <a16:creationId xmlns:a16="http://schemas.microsoft.com/office/drawing/2014/main" id="{FF1437B6-1587-F417-105E-E68DF010AFB6}"/>
                </a:ext>
              </a:extLst>
            </p:cNvPr>
            <p:cNvSpPr/>
            <p:nvPr/>
          </p:nvSpPr>
          <p:spPr>
            <a:xfrm>
              <a:off x="1181100" y="4491070"/>
              <a:ext cx="1005840" cy="100584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pic>
        <p:nvPicPr>
          <p:cNvPr id="29" name="Gráfico 28" descr="Apertura con relleno sólido">
            <a:extLst>
              <a:ext uri="{FF2B5EF4-FFF2-40B4-BE49-F238E27FC236}">
                <a16:creationId xmlns:a16="http://schemas.microsoft.com/office/drawing/2014/main" id="{52EAE3B8-3583-5AB6-FC91-5D828700F2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13844" y="1838624"/>
            <a:ext cx="595538" cy="595538"/>
          </a:xfrm>
          <a:prstGeom prst="rect">
            <a:avLst/>
          </a:prstGeom>
        </p:spPr>
      </p:pic>
      <p:pic>
        <p:nvPicPr>
          <p:cNvPr id="31" name="Gráfico 30" descr="Inteligencia artificial con relleno sólido">
            <a:extLst>
              <a:ext uri="{FF2B5EF4-FFF2-40B4-BE49-F238E27FC236}">
                <a16:creationId xmlns:a16="http://schemas.microsoft.com/office/drawing/2014/main" id="{FCC25F48-5453-B9BD-11CF-061E2A5A2A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72934" y="2640541"/>
            <a:ext cx="595538" cy="595538"/>
          </a:xfrm>
          <a:prstGeom prst="rect">
            <a:avLst/>
          </a:prstGeom>
        </p:spPr>
      </p:pic>
      <p:pic>
        <p:nvPicPr>
          <p:cNvPr id="33" name="Gráfico 32" descr="Distintivo nuevo con relleno sólido">
            <a:extLst>
              <a:ext uri="{FF2B5EF4-FFF2-40B4-BE49-F238E27FC236}">
                <a16:creationId xmlns:a16="http://schemas.microsoft.com/office/drawing/2014/main" id="{93BA2BC9-73F9-85D3-87C1-E3543A5311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58993" y="3503017"/>
            <a:ext cx="595538" cy="595538"/>
          </a:xfrm>
          <a:prstGeom prst="rect">
            <a:avLst/>
          </a:prstGeom>
        </p:spPr>
      </p:pic>
      <p:pic>
        <p:nvPicPr>
          <p:cNvPr id="35" name="Gráfico 34" descr="Marca de insignia con relleno sólido">
            <a:extLst>
              <a:ext uri="{FF2B5EF4-FFF2-40B4-BE49-F238E27FC236}">
                <a16:creationId xmlns:a16="http://schemas.microsoft.com/office/drawing/2014/main" id="{7716C019-BAA4-0DDE-41AA-08AB7CF93AC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38626" y="5192295"/>
            <a:ext cx="595538" cy="595538"/>
          </a:xfrm>
          <a:prstGeom prst="rect">
            <a:avLst/>
          </a:prstGeom>
        </p:spPr>
      </p:pic>
      <p:pic>
        <p:nvPicPr>
          <p:cNvPr id="37" name="Gráfico 36" descr="Gráfico de barras con tendencia alcista con relleno sólido">
            <a:extLst>
              <a:ext uri="{FF2B5EF4-FFF2-40B4-BE49-F238E27FC236}">
                <a16:creationId xmlns:a16="http://schemas.microsoft.com/office/drawing/2014/main" id="{E3E57C62-1246-3F1D-9FC0-07979B69383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207794" y="4365209"/>
            <a:ext cx="595538" cy="595538"/>
          </a:xfrm>
          <a:prstGeom prst="rect">
            <a:avLst/>
          </a:prstGeom>
        </p:spPr>
      </p:pic>
      <p:sp>
        <p:nvSpPr>
          <p:cNvPr id="39" name="CuadroTexto 38">
            <a:extLst>
              <a:ext uri="{FF2B5EF4-FFF2-40B4-BE49-F238E27FC236}">
                <a16:creationId xmlns:a16="http://schemas.microsoft.com/office/drawing/2014/main" id="{295B0689-CC1E-28FC-C136-B408D4C2D8F8}"/>
              </a:ext>
            </a:extLst>
          </p:cNvPr>
          <p:cNvSpPr txBox="1"/>
          <p:nvPr/>
        </p:nvSpPr>
        <p:spPr>
          <a:xfrm>
            <a:off x="952094" y="713612"/>
            <a:ext cx="6308240" cy="954107"/>
          </a:xfrm>
          <a:prstGeom prst="rect">
            <a:avLst/>
          </a:prstGeom>
          <a:noFill/>
        </p:spPr>
        <p:txBody>
          <a:bodyPr wrap="square" rtlCol="0">
            <a:spAutoFit/>
          </a:bodyPr>
          <a:lstStyle/>
          <a:p>
            <a:r>
              <a:rPr lang="es-CO" sz="2800" dirty="0">
                <a:solidFill>
                  <a:schemeClr val="bg1"/>
                </a:solidFill>
                <a:latin typeface="Montserrat ExtraBold" panose="00000900000000000000" pitchFamily="50" charset="0"/>
              </a:rPr>
              <a:t>CONTENT</a:t>
            </a:r>
          </a:p>
          <a:p>
            <a:r>
              <a:rPr lang="es-CO" sz="2800" spc="600" dirty="0">
                <a:solidFill>
                  <a:schemeClr val="bg1"/>
                </a:solidFill>
                <a:latin typeface="Montserrat" panose="00000500000000000000" pitchFamily="2" charset="0"/>
              </a:rPr>
              <a:t>PRESENTATION</a:t>
            </a:r>
          </a:p>
        </p:txBody>
      </p:sp>
      <p:sp>
        <p:nvSpPr>
          <p:cNvPr id="40" name="CuadroTexto 39">
            <a:extLst>
              <a:ext uri="{FF2B5EF4-FFF2-40B4-BE49-F238E27FC236}">
                <a16:creationId xmlns:a16="http://schemas.microsoft.com/office/drawing/2014/main" id="{5902765C-C0C3-963F-A9F8-5BF634BB49DA}"/>
              </a:ext>
            </a:extLst>
          </p:cNvPr>
          <p:cNvSpPr txBox="1"/>
          <p:nvPr/>
        </p:nvSpPr>
        <p:spPr>
          <a:xfrm>
            <a:off x="1509719" y="3675127"/>
            <a:ext cx="1114174" cy="707886"/>
          </a:xfrm>
          <a:prstGeom prst="rect">
            <a:avLst/>
          </a:prstGeom>
          <a:noFill/>
        </p:spPr>
        <p:txBody>
          <a:bodyPr wrap="square" rtlCol="0">
            <a:spAutoFit/>
          </a:bodyPr>
          <a:lstStyle/>
          <a:p>
            <a:r>
              <a:rPr lang="es-CO" sz="4000" dirty="0">
                <a:solidFill>
                  <a:schemeClr val="bg1"/>
                </a:solidFill>
              </a:rPr>
              <a:t>01</a:t>
            </a:r>
          </a:p>
        </p:txBody>
      </p:sp>
      <p:sp>
        <p:nvSpPr>
          <p:cNvPr id="41" name="CuadroTexto 40">
            <a:extLst>
              <a:ext uri="{FF2B5EF4-FFF2-40B4-BE49-F238E27FC236}">
                <a16:creationId xmlns:a16="http://schemas.microsoft.com/office/drawing/2014/main" id="{15ABF0A4-63A6-D261-638E-9755DE7AA958}"/>
              </a:ext>
            </a:extLst>
          </p:cNvPr>
          <p:cNvSpPr txBox="1"/>
          <p:nvPr/>
        </p:nvSpPr>
        <p:spPr>
          <a:xfrm>
            <a:off x="3388118" y="2777407"/>
            <a:ext cx="1114174" cy="707886"/>
          </a:xfrm>
          <a:prstGeom prst="rect">
            <a:avLst/>
          </a:prstGeom>
          <a:noFill/>
        </p:spPr>
        <p:txBody>
          <a:bodyPr wrap="square" rtlCol="0">
            <a:spAutoFit/>
          </a:bodyPr>
          <a:lstStyle/>
          <a:p>
            <a:r>
              <a:rPr lang="es-CO" sz="4000" dirty="0">
                <a:solidFill>
                  <a:schemeClr val="bg1"/>
                </a:solidFill>
              </a:rPr>
              <a:t>02</a:t>
            </a:r>
          </a:p>
        </p:txBody>
      </p:sp>
      <p:sp>
        <p:nvSpPr>
          <p:cNvPr id="42" name="CuadroTexto 41">
            <a:extLst>
              <a:ext uri="{FF2B5EF4-FFF2-40B4-BE49-F238E27FC236}">
                <a16:creationId xmlns:a16="http://schemas.microsoft.com/office/drawing/2014/main" id="{39B197FA-E28F-D183-2C40-F37378C21EB2}"/>
              </a:ext>
            </a:extLst>
          </p:cNvPr>
          <p:cNvSpPr txBox="1"/>
          <p:nvPr/>
        </p:nvSpPr>
        <p:spPr>
          <a:xfrm>
            <a:off x="5221828" y="1919237"/>
            <a:ext cx="1114174" cy="707886"/>
          </a:xfrm>
          <a:prstGeom prst="rect">
            <a:avLst/>
          </a:prstGeom>
          <a:noFill/>
        </p:spPr>
        <p:txBody>
          <a:bodyPr wrap="square" rtlCol="0">
            <a:spAutoFit/>
          </a:bodyPr>
          <a:lstStyle/>
          <a:p>
            <a:r>
              <a:rPr lang="es-CO" sz="4000" dirty="0">
                <a:solidFill>
                  <a:schemeClr val="bg1"/>
                </a:solidFill>
              </a:rPr>
              <a:t>03</a:t>
            </a:r>
          </a:p>
        </p:txBody>
      </p:sp>
      <p:sp>
        <p:nvSpPr>
          <p:cNvPr id="43" name="CuadroTexto 42">
            <a:extLst>
              <a:ext uri="{FF2B5EF4-FFF2-40B4-BE49-F238E27FC236}">
                <a16:creationId xmlns:a16="http://schemas.microsoft.com/office/drawing/2014/main" id="{51A42101-2773-DC21-7741-1E40CD5BF6EC}"/>
              </a:ext>
            </a:extLst>
          </p:cNvPr>
          <p:cNvSpPr txBox="1"/>
          <p:nvPr/>
        </p:nvSpPr>
        <p:spPr>
          <a:xfrm>
            <a:off x="7260335" y="1150471"/>
            <a:ext cx="1114174" cy="707886"/>
          </a:xfrm>
          <a:prstGeom prst="rect">
            <a:avLst/>
          </a:prstGeom>
          <a:noFill/>
        </p:spPr>
        <p:txBody>
          <a:bodyPr wrap="square" rtlCol="0">
            <a:spAutoFit/>
          </a:bodyPr>
          <a:lstStyle/>
          <a:p>
            <a:r>
              <a:rPr lang="es-CO" sz="4000" dirty="0">
                <a:solidFill>
                  <a:schemeClr val="bg1"/>
                </a:solidFill>
              </a:rPr>
              <a:t>04</a:t>
            </a:r>
          </a:p>
        </p:txBody>
      </p:sp>
      <p:sp>
        <p:nvSpPr>
          <p:cNvPr id="44" name="CuadroTexto 43">
            <a:extLst>
              <a:ext uri="{FF2B5EF4-FFF2-40B4-BE49-F238E27FC236}">
                <a16:creationId xmlns:a16="http://schemas.microsoft.com/office/drawing/2014/main" id="{BF7EA427-C593-CAC4-EC18-0492637D6667}"/>
              </a:ext>
            </a:extLst>
          </p:cNvPr>
          <p:cNvSpPr txBox="1"/>
          <p:nvPr/>
        </p:nvSpPr>
        <p:spPr>
          <a:xfrm>
            <a:off x="9165444" y="406046"/>
            <a:ext cx="1114174" cy="707886"/>
          </a:xfrm>
          <a:prstGeom prst="rect">
            <a:avLst/>
          </a:prstGeom>
          <a:noFill/>
        </p:spPr>
        <p:txBody>
          <a:bodyPr wrap="square" rtlCol="0">
            <a:spAutoFit/>
          </a:bodyPr>
          <a:lstStyle/>
          <a:p>
            <a:r>
              <a:rPr lang="es-CO" sz="4000" dirty="0">
                <a:solidFill>
                  <a:schemeClr val="bg1"/>
                </a:solidFill>
              </a:rPr>
              <a:t>05</a:t>
            </a:r>
          </a:p>
        </p:txBody>
      </p:sp>
      <p:sp>
        <p:nvSpPr>
          <p:cNvPr id="45" name="CuadroTexto 44">
            <a:extLst>
              <a:ext uri="{FF2B5EF4-FFF2-40B4-BE49-F238E27FC236}">
                <a16:creationId xmlns:a16="http://schemas.microsoft.com/office/drawing/2014/main" id="{5CF8C086-E7CB-79F7-7395-58676E154381}"/>
              </a:ext>
            </a:extLst>
          </p:cNvPr>
          <p:cNvSpPr txBox="1"/>
          <p:nvPr/>
        </p:nvSpPr>
        <p:spPr>
          <a:xfrm>
            <a:off x="1232240" y="4369844"/>
            <a:ext cx="1575080" cy="369332"/>
          </a:xfrm>
          <a:prstGeom prst="rect">
            <a:avLst/>
          </a:prstGeom>
          <a:noFill/>
        </p:spPr>
        <p:txBody>
          <a:bodyPr wrap="square" rtlCol="0">
            <a:spAutoFit/>
          </a:bodyPr>
          <a:lstStyle/>
          <a:p>
            <a:r>
              <a:rPr lang="en-US" dirty="0">
                <a:solidFill>
                  <a:schemeClr val="bg1"/>
                </a:solidFill>
              </a:rPr>
              <a:t>OVERVIEW</a:t>
            </a:r>
          </a:p>
        </p:txBody>
      </p:sp>
      <p:sp>
        <p:nvSpPr>
          <p:cNvPr id="46" name="CuadroTexto 45">
            <a:extLst>
              <a:ext uri="{FF2B5EF4-FFF2-40B4-BE49-F238E27FC236}">
                <a16:creationId xmlns:a16="http://schemas.microsoft.com/office/drawing/2014/main" id="{5E5E574C-51D4-1184-FDC6-20685834AFAE}"/>
              </a:ext>
            </a:extLst>
          </p:cNvPr>
          <p:cNvSpPr txBox="1"/>
          <p:nvPr/>
        </p:nvSpPr>
        <p:spPr>
          <a:xfrm>
            <a:off x="2834974" y="3596811"/>
            <a:ext cx="2227826" cy="646331"/>
          </a:xfrm>
          <a:prstGeom prst="rect">
            <a:avLst/>
          </a:prstGeom>
          <a:noFill/>
        </p:spPr>
        <p:txBody>
          <a:bodyPr wrap="square" rtlCol="0">
            <a:spAutoFit/>
          </a:bodyPr>
          <a:lstStyle/>
          <a:p>
            <a:r>
              <a:rPr lang="en-US" dirty="0">
                <a:solidFill>
                  <a:schemeClr val="bg1"/>
                </a:solidFill>
              </a:rPr>
              <a:t>MISSION &amp; CORE VALUES</a:t>
            </a:r>
          </a:p>
        </p:txBody>
      </p:sp>
      <p:sp>
        <p:nvSpPr>
          <p:cNvPr id="47" name="CuadroTexto 46">
            <a:extLst>
              <a:ext uri="{FF2B5EF4-FFF2-40B4-BE49-F238E27FC236}">
                <a16:creationId xmlns:a16="http://schemas.microsoft.com/office/drawing/2014/main" id="{79AD3FB3-324B-4DCC-AD34-0BF707370CCD}"/>
              </a:ext>
            </a:extLst>
          </p:cNvPr>
          <p:cNvSpPr txBox="1"/>
          <p:nvPr/>
        </p:nvSpPr>
        <p:spPr>
          <a:xfrm>
            <a:off x="5142855" y="2675704"/>
            <a:ext cx="1575080" cy="646331"/>
          </a:xfrm>
          <a:prstGeom prst="rect">
            <a:avLst/>
          </a:prstGeom>
          <a:noFill/>
        </p:spPr>
        <p:txBody>
          <a:bodyPr wrap="square" rtlCol="0">
            <a:spAutoFit/>
          </a:bodyPr>
          <a:lstStyle/>
          <a:p>
            <a:r>
              <a:rPr lang="en-US" dirty="0">
                <a:solidFill>
                  <a:schemeClr val="bg1"/>
                </a:solidFill>
              </a:rPr>
              <a:t>CORE SERVICES</a:t>
            </a:r>
          </a:p>
        </p:txBody>
      </p:sp>
      <p:sp>
        <p:nvSpPr>
          <p:cNvPr id="48" name="CuadroTexto 47">
            <a:extLst>
              <a:ext uri="{FF2B5EF4-FFF2-40B4-BE49-F238E27FC236}">
                <a16:creationId xmlns:a16="http://schemas.microsoft.com/office/drawing/2014/main" id="{54808294-8ADC-5443-BEF7-CF9487B278FF}"/>
              </a:ext>
            </a:extLst>
          </p:cNvPr>
          <p:cNvSpPr txBox="1"/>
          <p:nvPr/>
        </p:nvSpPr>
        <p:spPr>
          <a:xfrm>
            <a:off x="7137367" y="1840364"/>
            <a:ext cx="1575080" cy="646331"/>
          </a:xfrm>
          <a:prstGeom prst="rect">
            <a:avLst/>
          </a:prstGeom>
          <a:noFill/>
        </p:spPr>
        <p:txBody>
          <a:bodyPr wrap="square" rtlCol="0">
            <a:spAutoFit/>
          </a:bodyPr>
          <a:lstStyle/>
          <a:p>
            <a:r>
              <a:rPr lang="en-US" dirty="0">
                <a:solidFill>
                  <a:schemeClr val="bg1"/>
                </a:solidFill>
              </a:rPr>
              <a:t>TEAM STRUCTURE</a:t>
            </a:r>
          </a:p>
        </p:txBody>
      </p:sp>
      <p:sp>
        <p:nvSpPr>
          <p:cNvPr id="49" name="CuadroTexto 48">
            <a:extLst>
              <a:ext uri="{FF2B5EF4-FFF2-40B4-BE49-F238E27FC236}">
                <a16:creationId xmlns:a16="http://schemas.microsoft.com/office/drawing/2014/main" id="{A187B81E-248C-53D4-3906-903E3DE88E4C}"/>
              </a:ext>
            </a:extLst>
          </p:cNvPr>
          <p:cNvSpPr txBox="1"/>
          <p:nvPr/>
        </p:nvSpPr>
        <p:spPr>
          <a:xfrm>
            <a:off x="9299006" y="1046876"/>
            <a:ext cx="1575080" cy="646331"/>
          </a:xfrm>
          <a:prstGeom prst="rect">
            <a:avLst/>
          </a:prstGeom>
          <a:noFill/>
        </p:spPr>
        <p:txBody>
          <a:bodyPr wrap="square" rtlCol="0">
            <a:spAutoFit/>
          </a:bodyPr>
          <a:lstStyle/>
          <a:p>
            <a:r>
              <a:rPr lang="en-US" dirty="0">
                <a:solidFill>
                  <a:schemeClr val="bg1"/>
                </a:solidFill>
              </a:rPr>
              <a:t>ETHICS OVERVIEW</a:t>
            </a:r>
          </a:p>
        </p:txBody>
      </p:sp>
    </p:spTree>
    <p:extLst>
      <p:ext uri="{BB962C8B-B14F-4D97-AF65-F5344CB8AC3E}">
        <p14:creationId xmlns:p14="http://schemas.microsoft.com/office/powerpoint/2010/main" val="789991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FD0AF-58D2-810B-71F6-F696E7C84E16}"/>
            </a:ext>
          </a:extLst>
        </p:cNvPr>
        <p:cNvGrpSpPr/>
        <p:nvPr/>
      </p:nvGrpSpPr>
      <p:grpSpPr>
        <a:xfrm>
          <a:off x="0" y="0"/>
          <a:ext cx="0" cy="0"/>
          <a:chOff x="0" y="0"/>
          <a:chExt cx="0" cy="0"/>
        </a:xfrm>
      </p:grpSpPr>
      <p:sp>
        <p:nvSpPr>
          <p:cNvPr id="2" name="!!BACKGROUND_MORPH">
            <a:extLst>
              <a:ext uri="{FF2B5EF4-FFF2-40B4-BE49-F238E27FC236}">
                <a16:creationId xmlns:a16="http://schemas.microsoft.com/office/drawing/2014/main" id="{ABBD1B0D-60D0-F668-5603-852C92B67764}"/>
              </a:ext>
            </a:extLst>
          </p:cNvPr>
          <p:cNvSpPr/>
          <p:nvPr/>
        </p:nvSpPr>
        <p:spPr>
          <a:xfrm>
            <a:off x="-25403" y="-7246"/>
            <a:ext cx="12242803" cy="6858000"/>
          </a:xfrm>
          <a:prstGeom prst="rect">
            <a:avLst/>
          </a:prstGeom>
          <a:solidFill>
            <a:srgbClr val="1E1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riángulo rectángulo 4">
            <a:extLst>
              <a:ext uri="{FF2B5EF4-FFF2-40B4-BE49-F238E27FC236}">
                <a16:creationId xmlns:a16="http://schemas.microsoft.com/office/drawing/2014/main" id="{17A8203E-67E1-ECA8-A3ED-56AC5DDB9A95}"/>
              </a:ext>
            </a:extLst>
          </p:cNvPr>
          <p:cNvSpPr/>
          <p:nvPr/>
        </p:nvSpPr>
        <p:spPr>
          <a:xfrm rot="5400000">
            <a:off x="-1373880" y="1327636"/>
            <a:ext cx="6849858"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solidFill>
            <a:srgbClr val="C0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sp>
        <p:nvSpPr>
          <p:cNvPr id="6" name="Triángulo rectángulo 4">
            <a:extLst>
              <a:ext uri="{FF2B5EF4-FFF2-40B4-BE49-F238E27FC236}">
                <a16:creationId xmlns:a16="http://schemas.microsoft.com/office/drawing/2014/main" id="{FDD2B6A7-BFDA-95E5-4A0F-C720B5B2A5BB}"/>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8" name="Text Placeholder 7">
            <a:extLst>
              <a:ext uri="{FF2B5EF4-FFF2-40B4-BE49-F238E27FC236}">
                <a16:creationId xmlns:a16="http://schemas.microsoft.com/office/drawing/2014/main" id="{46E0EE6C-5756-F7A0-C68A-A7AA05442DA8}"/>
              </a:ext>
            </a:extLst>
          </p:cNvPr>
          <p:cNvSpPr txBox="1">
            <a:spLocks/>
          </p:cNvSpPr>
          <p:nvPr/>
        </p:nvSpPr>
        <p:spPr>
          <a:xfrm>
            <a:off x="25400" y="1320507"/>
            <a:ext cx="12166600" cy="50351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rPr>
              <a:t>         Name: </a:t>
            </a:r>
            <a:r>
              <a:rPr lang="en-US" sz="3600" dirty="0" err="1">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rPr>
              <a:t>NexaTech</a:t>
            </a:r>
            <a:r>
              <a:rPr lang="en-US" sz="3600"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rPr>
              <a:t> Solutions</a:t>
            </a:r>
          </a:p>
          <a:p>
            <a:pPr marL="0" indent="0">
              <a:buNone/>
            </a:pPr>
            <a:r>
              <a:rPr lang="en-US" b="1"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rPr>
              <a:t>         Type:</a:t>
            </a:r>
            <a:r>
              <a:rPr lang="en-US"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rPr>
              <a:t> </a:t>
            </a:r>
            <a:r>
              <a:rPr lang="en-US" sz="3600"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rPr>
              <a:t>Local Technology Startup</a:t>
            </a:r>
          </a:p>
          <a:p>
            <a:pPr marL="0" indent="0">
              <a:buNone/>
            </a:pPr>
            <a:r>
              <a:rPr lang="en-US" b="1"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rPr>
              <a:t>         Industry:</a:t>
            </a:r>
            <a:r>
              <a:rPr lang="en-US"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rPr>
              <a:t> </a:t>
            </a:r>
            <a:r>
              <a:rPr lang="en-US" sz="3600"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rPr>
              <a:t>Engineering &amp; Software for Public Systems</a:t>
            </a:r>
          </a:p>
          <a:p>
            <a:pPr marL="0" indent="0">
              <a:buNone/>
            </a:pPr>
            <a:r>
              <a:rPr lang="en-US" b="1"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rPr>
              <a:t>         Mission:</a:t>
            </a:r>
            <a:endParaRPr lang="en-US"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endParaRPr>
          </a:p>
          <a:p>
            <a:pPr marL="0" indent="0">
              <a:buNone/>
            </a:pPr>
            <a:r>
              <a:rPr lang="en-US" sz="3600"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rPr>
              <a:t>      Build </a:t>
            </a:r>
            <a:r>
              <a:rPr lang="en-US" sz="3600" b="1"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rPr>
              <a:t>reliable, safe, and sustainable</a:t>
            </a:r>
            <a:r>
              <a:rPr lang="en-US" sz="3600"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rPr>
              <a:t> tech</a:t>
            </a:r>
          </a:p>
          <a:p>
            <a:pPr marL="0" indent="0">
              <a:buNone/>
            </a:pPr>
            <a:r>
              <a:rPr lang="en-US" sz="3600"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rPr>
              <a:t>      Support </a:t>
            </a:r>
            <a:r>
              <a:rPr lang="en-US" sz="3600" b="1"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rPr>
              <a:t>critical infrastructure &amp; community  services</a:t>
            </a:r>
            <a:endParaRPr lang="en-US" sz="3600"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endParaRPr>
          </a:p>
          <a:p>
            <a:endParaRPr lang="en-US"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endParaRPr>
          </a:p>
        </p:txBody>
      </p:sp>
      <p:pic>
        <p:nvPicPr>
          <p:cNvPr id="4" name="Gráfico 32" descr="Distintivo nuevo con relleno sólido">
            <a:extLst>
              <a:ext uri="{FF2B5EF4-FFF2-40B4-BE49-F238E27FC236}">
                <a16:creationId xmlns:a16="http://schemas.microsoft.com/office/drawing/2014/main" id="{ABE932AA-CDC3-A924-4D55-7EA30A641D8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3391" y="1404792"/>
            <a:ext cx="488492" cy="488492"/>
          </a:xfrm>
          <a:prstGeom prst="rect">
            <a:avLst/>
          </a:prstGeom>
        </p:spPr>
      </p:pic>
      <p:pic>
        <p:nvPicPr>
          <p:cNvPr id="9" name="Gráfico 36" descr="Gráfico de barras con tendencia alcista con relleno sólido">
            <a:extLst>
              <a:ext uri="{FF2B5EF4-FFF2-40B4-BE49-F238E27FC236}">
                <a16:creationId xmlns:a16="http://schemas.microsoft.com/office/drawing/2014/main" id="{8C63BAAD-9C70-2E59-3B0A-2F1E4726BC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0026" y="2070676"/>
            <a:ext cx="488492" cy="488492"/>
          </a:xfrm>
          <a:prstGeom prst="rect">
            <a:avLst/>
          </a:prstGeom>
        </p:spPr>
      </p:pic>
      <p:pic>
        <p:nvPicPr>
          <p:cNvPr id="10" name="Gráfico 30" descr="Inteligencia artificial con relleno sólido">
            <a:extLst>
              <a:ext uri="{FF2B5EF4-FFF2-40B4-BE49-F238E27FC236}">
                <a16:creationId xmlns:a16="http://schemas.microsoft.com/office/drawing/2014/main" id="{DAA1BBC9-F942-8C97-4A58-2EE51083A4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3147" y="3225052"/>
            <a:ext cx="443667" cy="443667"/>
          </a:xfrm>
          <a:prstGeom prst="rect">
            <a:avLst/>
          </a:prstGeom>
        </p:spPr>
      </p:pic>
      <p:sp>
        <p:nvSpPr>
          <p:cNvPr id="3" name="CuadroTexto 6">
            <a:extLst>
              <a:ext uri="{FF2B5EF4-FFF2-40B4-BE49-F238E27FC236}">
                <a16:creationId xmlns:a16="http://schemas.microsoft.com/office/drawing/2014/main" id="{1463E783-B3DF-3A5C-2FE1-3722F6972C7C}"/>
              </a:ext>
            </a:extLst>
          </p:cNvPr>
          <p:cNvSpPr txBox="1"/>
          <p:nvPr/>
        </p:nvSpPr>
        <p:spPr>
          <a:xfrm>
            <a:off x="101606" y="181487"/>
            <a:ext cx="12166597" cy="1200329"/>
          </a:xfrm>
          <a:prstGeom prst="rect">
            <a:avLst/>
          </a:prstGeom>
          <a:noFill/>
        </p:spPr>
        <p:txBody>
          <a:bodyPr wrap="square" rtlCol="0">
            <a:spAutoFit/>
          </a:bodyPr>
          <a:lstStyle/>
          <a:p>
            <a:r>
              <a:rPr lang="en-US" sz="3600" b="1" dirty="0">
                <a:solidFill>
                  <a:schemeClr val="accent6">
                    <a:lumMod val="60000"/>
                    <a:lumOff val="40000"/>
                  </a:schemeClr>
                </a:solidFill>
                <a:latin typeface="Gill Sans Ultra Bold" panose="020B0A02020104020203" pitchFamily="34" charset="77"/>
              </a:rPr>
              <a:t> </a:t>
            </a:r>
            <a:r>
              <a:rPr lang="en-US" sz="3600" b="1" dirty="0" err="1">
                <a:solidFill>
                  <a:schemeClr val="accent6">
                    <a:lumMod val="60000"/>
                    <a:lumOff val="40000"/>
                  </a:schemeClr>
                </a:solidFill>
                <a:latin typeface="Gill Sans Ultra Bold" panose="020B0A02020104020203" pitchFamily="34" charset="77"/>
              </a:rPr>
              <a:t>NexaTech</a:t>
            </a:r>
            <a:r>
              <a:rPr lang="en-US" sz="3600" b="1" dirty="0">
                <a:solidFill>
                  <a:schemeClr val="accent6">
                    <a:lumMod val="60000"/>
                    <a:lumOff val="40000"/>
                  </a:schemeClr>
                </a:solidFill>
                <a:latin typeface="Gill Sans Ultra Bold" panose="020B0A02020104020203" pitchFamily="34" charset="77"/>
              </a:rPr>
              <a:t> Solutions – Startup Overview</a:t>
            </a:r>
          </a:p>
          <a:p>
            <a:r>
              <a:rPr lang="en-US" sz="3600" dirty="0">
                <a:solidFill>
                  <a:schemeClr val="accent6">
                    <a:lumMod val="60000"/>
                    <a:lumOff val="40000"/>
                  </a:schemeClr>
                </a:solidFill>
                <a:latin typeface="Gill Sans Ultra Bold" panose="020B0A02020104020203" pitchFamily="34" charset="77"/>
              </a:rPr>
              <a:t> </a:t>
            </a:r>
            <a:r>
              <a:rPr lang="es-CO" sz="3600" dirty="0">
                <a:solidFill>
                  <a:schemeClr val="accent6">
                    <a:lumMod val="60000"/>
                    <a:lumOff val="40000"/>
                  </a:schemeClr>
                </a:solidFill>
                <a:latin typeface="Gill Sans Ultra Bold" panose="020B0A02020104020203" pitchFamily="34" charset="77"/>
              </a:rPr>
              <a:t> </a:t>
            </a:r>
          </a:p>
        </p:txBody>
      </p:sp>
    </p:spTree>
    <p:extLst>
      <p:ext uri="{BB962C8B-B14F-4D97-AF65-F5344CB8AC3E}">
        <p14:creationId xmlns:p14="http://schemas.microsoft.com/office/powerpoint/2010/main" val="307872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3797917-CA11-BE30-69A6-6241373597BD}"/>
            </a:ext>
          </a:extLst>
        </p:cNvPr>
        <p:cNvGrpSpPr/>
        <p:nvPr/>
      </p:nvGrpSpPr>
      <p:grpSpPr>
        <a:xfrm>
          <a:off x="0" y="0"/>
          <a:ext cx="0" cy="0"/>
          <a:chOff x="0" y="0"/>
          <a:chExt cx="0" cy="0"/>
        </a:xfrm>
      </p:grpSpPr>
      <p:sp>
        <p:nvSpPr>
          <p:cNvPr id="2" name="!!BACKGROUND_MORPH">
            <a:extLst>
              <a:ext uri="{FF2B5EF4-FFF2-40B4-BE49-F238E27FC236}">
                <a16:creationId xmlns:a16="http://schemas.microsoft.com/office/drawing/2014/main" id="{D74BB8D2-D30E-EA61-41AF-B6B703E3600B}"/>
              </a:ext>
            </a:extLst>
          </p:cNvPr>
          <p:cNvSpPr/>
          <p:nvPr/>
        </p:nvSpPr>
        <p:spPr>
          <a:xfrm>
            <a:off x="-25403" y="-7246"/>
            <a:ext cx="12242803" cy="6858000"/>
          </a:xfrm>
          <a:prstGeom prst="rect">
            <a:avLst/>
          </a:prstGeom>
          <a:solidFill>
            <a:srgbClr val="1E10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riángulo rectángulo 4">
            <a:extLst>
              <a:ext uri="{FF2B5EF4-FFF2-40B4-BE49-F238E27FC236}">
                <a16:creationId xmlns:a16="http://schemas.microsoft.com/office/drawing/2014/main" id="{1B2903CE-4881-39EA-D030-BF043767E71E}"/>
              </a:ext>
            </a:extLst>
          </p:cNvPr>
          <p:cNvSpPr/>
          <p:nvPr/>
        </p:nvSpPr>
        <p:spPr>
          <a:xfrm rot="5400000">
            <a:off x="-1373880" y="1327636"/>
            <a:ext cx="6849858"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solidFill>
            <a:srgbClr val="C0000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sp>
        <p:nvSpPr>
          <p:cNvPr id="6" name="Triángulo rectángulo 4">
            <a:extLst>
              <a:ext uri="{FF2B5EF4-FFF2-40B4-BE49-F238E27FC236}">
                <a16:creationId xmlns:a16="http://schemas.microsoft.com/office/drawing/2014/main" id="{9D3521AA-FF85-A189-9CA3-F8FC3CF3F241}"/>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8" name="Text Placeholder 7">
            <a:extLst>
              <a:ext uri="{FF2B5EF4-FFF2-40B4-BE49-F238E27FC236}">
                <a16:creationId xmlns:a16="http://schemas.microsoft.com/office/drawing/2014/main" id="{FF53AC01-7458-E734-3E43-61DEBD3D09A1}"/>
              </a:ext>
            </a:extLst>
          </p:cNvPr>
          <p:cNvSpPr txBox="1">
            <a:spLocks/>
          </p:cNvSpPr>
          <p:nvPr/>
        </p:nvSpPr>
        <p:spPr>
          <a:xfrm>
            <a:off x="25400" y="1320507"/>
            <a:ext cx="12166600" cy="50351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lumMod val="95000"/>
                </a:schemeClr>
              </a:solidFill>
              <a:latin typeface="ADLaM Display" panose="02010000000000000000" pitchFamily="2" charset="77"/>
              <a:ea typeface="ADLaM Display" panose="02010000000000000000" pitchFamily="2" charset="77"/>
              <a:cs typeface="ADLaM Display" panose="02010000000000000000" pitchFamily="2" charset="77"/>
            </a:endParaRPr>
          </a:p>
        </p:txBody>
      </p:sp>
      <p:sp>
        <p:nvSpPr>
          <p:cNvPr id="3" name="CuadroTexto 6">
            <a:extLst>
              <a:ext uri="{FF2B5EF4-FFF2-40B4-BE49-F238E27FC236}">
                <a16:creationId xmlns:a16="http://schemas.microsoft.com/office/drawing/2014/main" id="{846EF142-2C40-FA39-5B22-C136221F01F9}"/>
              </a:ext>
            </a:extLst>
          </p:cNvPr>
          <p:cNvSpPr txBox="1"/>
          <p:nvPr/>
        </p:nvSpPr>
        <p:spPr>
          <a:xfrm>
            <a:off x="1885251" y="333465"/>
            <a:ext cx="12166597" cy="646331"/>
          </a:xfrm>
          <a:prstGeom prst="rect">
            <a:avLst/>
          </a:prstGeom>
          <a:noFill/>
        </p:spPr>
        <p:txBody>
          <a:bodyPr wrap="square" rtlCol="0">
            <a:spAutoFit/>
          </a:bodyPr>
          <a:lstStyle/>
          <a:p>
            <a:r>
              <a:rPr lang="en-US" sz="3600" b="1" dirty="0">
                <a:solidFill>
                  <a:schemeClr val="accent6">
                    <a:lumMod val="60000"/>
                    <a:lumOff val="40000"/>
                  </a:schemeClr>
                </a:solidFill>
                <a:latin typeface="Gill Sans Ultra Bold" panose="020B0A02020104020203" pitchFamily="34" charset="77"/>
              </a:rPr>
              <a:t>CORE SPECIALIZATION</a:t>
            </a:r>
            <a:endParaRPr lang="es-CO" sz="3600" dirty="0">
              <a:solidFill>
                <a:schemeClr val="accent6">
                  <a:lumMod val="60000"/>
                  <a:lumOff val="40000"/>
                </a:schemeClr>
              </a:solidFill>
              <a:latin typeface="Gill Sans Ultra Bold" panose="020B0A02020104020203" pitchFamily="34" charset="77"/>
            </a:endParaRPr>
          </a:p>
        </p:txBody>
      </p:sp>
      <p:sp>
        <p:nvSpPr>
          <p:cNvPr id="11" name="TextBox 10">
            <a:extLst>
              <a:ext uri="{FF2B5EF4-FFF2-40B4-BE49-F238E27FC236}">
                <a16:creationId xmlns:a16="http://schemas.microsoft.com/office/drawing/2014/main" id="{38923479-785B-3EBD-3894-C682D4E985DD}"/>
              </a:ext>
            </a:extLst>
          </p:cNvPr>
          <p:cNvSpPr txBox="1"/>
          <p:nvPr/>
        </p:nvSpPr>
        <p:spPr>
          <a:xfrm>
            <a:off x="225778" y="2033600"/>
            <a:ext cx="11108266" cy="4124206"/>
          </a:xfrm>
          <a:prstGeom prst="rect">
            <a:avLst/>
          </a:prstGeom>
          <a:noFill/>
        </p:spPr>
        <p:txBody>
          <a:bodyPr wrap="square">
            <a:spAutoFit/>
          </a:bodyPr>
          <a:lstStyle/>
          <a:p>
            <a:r>
              <a:rPr lang="en-US" sz="3200" dirty="0">
                <a:solidFill>
                  <a:schemeClr val="bg1">
                    <a:lumMod val="95000"/>
                  </a:schemeClr>
                </a:solidFill>
              </a:rPr>
              <a:t>We develop tech for public safety and well-being:</a:t>
            </a:r>
          </a:p>
          <a:p>
            <a:endParaRPr lang="en-US" dirty="0">
              <a:solidFill>
                <a:schemeClr val="bg1">
                  <a:lumMod val="95000"/>
                </a:schemeClr>
              </a:solidFill>
            </a:endParaRPr>
          </a:p>
          <a:p>
            <a:endParaRPr lang="en-US" dirty="0">
              <a:solidFill>
                <a:schemeClr val="bg1">
                  <a:lumMod val="95000"/>
                </a:schemeClr>
              </a:solidFill>
            </a:endParaRPr>
          </a:p>
          <a:p>
            <a:r>
              <a:rPr lang="en-US" sz="3600" dirty="0">
                <a:solidFill>
                  <a:schemeClr val="bg1">
                    <a:lumMod val="95000"/>
                  </a:schemeClr>
                </a:solidFill>
              </a:rPr>
              <a:t>💧 Real-time Water Quality Monitoring</a:t>
            </a:r>
          </a:p>
          <a:p>
            <a:r>
              <a:rPr lang="en-US" sz="3600" dirty="0">
                <a:solidFill>
                  <a:schemeClr val="bg1">
                    <a:lumMod val="95000"/>
                  </a:schemeClr>
                </a:solidFill>
              </a:rPr>
              <a:t>📢 Emergency Communication Platforms</a:t>
            </a:r>
          </a:p>
          <a:p>
            <a:r>
              <a:rPr lang="en-US" sz="3600" dirty="0">
                <a:solidFill>
                  <a:schemeClr val="bg1">
                    <a:lumMod val="95000"/>
                  </a:schemeClr>
                </a:solidFill>
              </a:rPr>
              <a:t>📚 Education Resource Tracking Tools</a:t>
            </a:r>
          </a:p>
          <a:p>
            <a:br>
              <a:rPr lang="en-US" dirty="0">
                <a:solidFill>
                  <a:schemeClr val="bg1">
                    <a:lumMod val="95000"/>
                  </a:schemeClr>
                </a:solidFill>
              </a:rPr>
            </a:br>
            <a:endParaRPr lang="en-US" dirty="0">
              <a:solidFill>
                <a:schemeClr val="bg1">
                  <a:lumMod val="95000"/>
                </a:schemeClr>
              </a:solidFill>
            </a:endParaRPr>
          </a:p>
          <a:p>
            <a:r>
              <a:rPr lang="en-US" sz="3200" i="1" dirty="0">
                <a:solidFill>
                  <a:schemeClr val="bg1">
                    <a:lumMod val="95000"/>
                  </a:schemeClr>
                </a:solidFill>
              </a:rPr>
              <a:t>Ethical engineering is the foundation of everything we build.</a:t>
            </a:r>
            <a:endParaRPr lang="en-US" sz="3200" dirty="0">
              <a:solidFill>
                <a:schemeClr val="bg1">
                  <a:lumMod val="95000"/>
                </a:schemeClr>
              </a:solidFill>
            </a:endParaRPr>
          </a:p>
          <a:p>
            <a:endParaRPr lang="en-US" dirty="0">
              <a:solidFill>
                <a:schemeClr val="bg1">
                  <a:lumMod val="95000"/>
                </a:schemeClr>
              </a:solidFill>
            </a:endParaRPr>
          </a:p>
        </p:txBody>
      </p:sp>
    </p:spTree>
    <p:extLst>
      <p:ext uri="{BB962C8B-B14F-4D97-AF65-F5344CB8AC3E}">
        <p14:creationId xmlns:p14="http://schemas.microsoft.com/office/powerpoint/2010/main" val="327165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7E6C2-BEC4-AABF-C175-9BFCBE3E61D8}"/>
            </a:ext>
          </a:extLst>
        </p:cNvPr>
        <p:cNvGrpSpPr/>
        <p:nvPr/>
      </p:nvGrpSpPr>
      <p:grpSpPr>
        <a:xfrm>
          <a:off x="0" y="0"/>
          <a:ext cx="0" cy="0"/>
          <a:chOff x="0" y="0"/>
          <a:chExt cx="0" cy="0"/>
        </a:xfrm>
      </p:grpSpPr>
      <p:sp>
        <p:nvSpPr>
          <p:cNvPr id="50" name="!!BACKGROUND_MORPH">
            <a:extLst>
              <a:ext uri="{FF2B5EF4-FFF2-40B4-BE49-F238E27FC236}">
                <a16:creationId xmlns:a16="http://schemas.microsoft.com/office/drawing/2014/main" id="{2CAA393D-8F83-E483-5174-3CF55FAC74DD}"/>
              </a:ext>
            </a:extLst>
          </p:cNvPr>
          <p:cNvSpPr/>
          <p:nvPr/>
        </p:nvSpPr>
        <p:spPr>
          <a:xfrm>
            <a:off x="-25404" y="-50722"/>
            <a:ext cx="12217403" cy="6908721"/>
          </a:xfrm>
          <a:prstGeom prst="rect">
            <a:avLst/>
          </a:prstGeom>
          <a:gradFill>
            <a:gsLst>
              <a:gs pos="0">
                <a:srgbClr val="C00000">
                  <a:lumMod val="100000"/>
                  <a:alpha val="67000"/>
                </a:srgbClr>
              </a:gs>
              <a:gs pos="100000">
                <a:schemeClr val="accent4"/>
              </a:gs>
              <a:gs pos="77000">
                <a:schemeClr val="tx2">
                  <a:alpha val="66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riángulo rectángulo 4">
            <a:extLst>
              <a:ext uri="{FF2B5EF4-FFF2-40B4-BE49-F238E27FC236}">
                <a16:creationId xmlns:a16="http://schemas.microsoft.com/office/drawing/2014/main" id="{21588511-D545-1DB7-2450-6E40914431E6}"/>
              </a:ext>
            </a:extLst>
          </p:cNvPr>
          <p:cNvSpPr/>
          <p:nvPr/>
        </p:nvSpPr>
        <p:spPr>
          <a:xfrm rot="5400000">
            <a:off x="-1373880" y="1327636"/>
            <a:ext cx="6849858"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12000">
                <a:srgbClr val="C00000"/>
              </a:gs>
              <a:gs pos="100000">
                <a:srgbClr val="FF0000">
                  <a:alpha val="0"/>
                </a:srgbClr>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sp>
        <p:nvSpPr>
          <p:cNvPr id="3" name="Triángulo rectángulo 4">
            <a:extLst>
              <a:ext uri="{FF2B5EF4-FFF2-40B4-BE49-F238E27FC236}">
                <a16:creationId xmlns:a16="http://schemas.microsoft.com/office/drawing/2014/main" id="{97F2224A-4836-817F-3E88-128DF4CB2E1A}"/>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24000">
                <a:schemeClr val="tx2">
                  <a:lumMod val="90000"/>
                  <a:lumOff val="10000"/>
                  <a:alpha val="62066"/>
                </a:schemeClr>
              </a:gs>
              <a:gs pos="100000">
                <a:schemeClr val="accent4"/>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27" name="object 3">
            <a:extLst>
              <a:ext uri="{FF2B5EF4-FFF2-40B4-BE49-F238E27FC236}">
                <a16:creationId xmlns:a16="http://schemas.microsoft.com/office/drawing/2014/main" id="{D0E20A0B-B611-6D1B-9664-313601A74E24}"/>
              </a:ext>
            </a:extLst>
          </p:cNvPr>
          <p:cNvSpPr txBox="1">
            <a:spLocks/>
          </p:cNvSpPr>
          <p:nvPr/>
        </p:nvSpPr>
        <p:spPr>
          <a:xfrm>
            <a:off x="2207707" y="322671"/>
            <a:ext cx="10476662" cy="56682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3600" spc="160" dirty="0">
                <a:solidFill>
                  <a:schemeClr val="tx2"/>
                </a:solidFill>
                <a:latin typeface="Cambria"/>
                <a:cs typeface="Cambria"/>
              </a:rPr>
              <a:t>Organizational</a:t>
            </a:r>
            <a:r>
              <a:rPr lang="en-US" sz="3600" spc="-25" dirty="0">
                <a:solidFill>
                  <a:schemeClr val="tx2"/>
                </a:solidFill>
                <a:latin typeface="Cambria"/>
                <a:cs typeface="Cambria"/>
              </a:rPr>
              <a:t> </a:t>
            </a:r>
            <a:r>
              <a:rPr lang="en-US" sz="3600" spc="180" dirty="0">
                <a:solidFill>
                  <a:schemeClr val="tx2"/>
                </a:solidFill>
                <a:latin typeface="Cambria"/>
                <a:cs typeface="Cambria"/>
              </a:rPr>
              <a:t>Hierarchy </a:t>
            </a:r>
            <a:r>
              <a:rPr lang="en-US" sz="3600" spc="180" dirty="0" err="1">
                <a:solidFill>
                  <a:schemeClr val="tx2"/>
                </a:solidFill>
                <a:latin typeface="Cambria"/>
                <a:cs typeface="Cambria"/>
              </a:rPr>
              <a:t>NexaTech</a:t>
            </a:r>
            <a:endParaRPr lang="en-US" sz="3600" dirty="0">
              <a:solidFill>
                <a:schemeClr val="tx2"/>
              </a:solidFill>
              <a:latin typeface="Cambria"/>
              <a:cs typeface="Cambria"/>
            </a:endParaRPr>
          </a:p>
        </p:txBody>
      </p:sp>
    </p:spTree>
    <p:extLst>
      <p:ext uri="{BB962C8B-B14F-4D97-AF65-F5344CB8AC3E}">
        <p14:creationId xmlns:p14="http://schemas.microsoft.com/office/powerpoint/2010/main" val="2968614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0BE88-8A5D-9D25-B413-E89833ADF9FA}"/>
            </a:ext>
          </a:extLst>
        </p:cNvPr>
        <p:cNvGrpSpPr/>
        <p:nvPr/>
      </p:nvGrpSpPr>
      <p:grpSpPr>
        <a:xfrm>
          <a:off x="0" y="0"/>
          <a:ext cx="0" cy="0"/>
          <a:chOff x="0" y="0"/>
          <a:chExt cx="0" cy="0"/>
        </a:xfrm>
      </p:grpSpPr>
      <p:sp>
        <p:nvSpPr>
          <p:cNvPr id="50" name="!!BACKGROUND_MORPH">
            <a:extLst>
              <a:ext uri="{FF2B5EF4-FFF2-40B4-BE49-F238E27FC236}">
                <a16:creationId xmlns:a16="http://schemas.microsoft.com/office/drawing/2014/main" id="{ED8F50CB-4EE2-BDE7-277F-FBACAEA43479}"/>
              </a:ext>
            </a:extLst>
          </p:cNvPr>
          <p:cNvSpPr/>
          <p:nvPr/>
        </p:nvSpPr>
        <p:spPr>
          <a:xfrm>
            <a:off x="0" y="0"/>
            <a:ext cx="12192000" cy="6858000"/>
          </a:xfrm>
          <a:prstGeom prst="rect">
            <a:avLst/>
          </a:prstGeom>
          <a:gradFill>
            <a:gsLst>
              <a:gs pos="0">
                <a:srgbClr val="C00000">
                  <a:lumMod val="100000"/>
                  <a:alpha val="67000"/>
                </a:srgbClr>
              </a:gs>
              <a:gs pos="100000">
                <a:schemeClr val="accent4"/>
              </a:gs>
              <a:gs pos="77000">
                <a:schemeClr val="tx2">
                  <a:alpha val="66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riángulo rectángulo 4">
            <a:extLst>
              <a:ext uri="{FF2B5EF4-FFF2-40B4-BE49-F238E27FC236}">
                <a16:creationId xmlns:a16="http://schemas.microsoft.com/office/drawing/2014/main" id="{BF6ABE2A-48A8-14DD-B684-C8C97B9DACFA}"/>
              </a:ext>
            </a:extLst>
          </p:cNvPr>
          <p:cNvSpPr/>
          <p:nvPr/>
        </p:nvSpPr>
        <p:spPr>
          <a:xfrm rot="5400000">
            <a:off x="-1373880" y="1327636"/>
            <a:ext cx="6849858"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12000">
                <a:srgbClr val="C00000"/>
              </a:gs>
              <a:gs pos="100000">
                <a:srgbClr val="FF0000">
                  <a:alpha val="0"/>
                </a:srgbClr>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sp>
        <p:nvSpPr>
          <p:cNvPr id="3" name="Triángulo rectángulo 4">
            <a:extLst>
              <a:ext uri="{FF2B5EF4-FFF2-40B4-BE49-F238E27FC236}">
                <a16:creationId xmlns:a16="http://schemas.microsoft.com/office/drawing/2014/main" id="{F20CB537-9FF7-1E6B-DF88-7C16C7E139F5}"/>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24000">
                <a:schemeClr val="tx2">
                  <a:lumMod val="90000"/>
                  <a:lumOff val="10000"/>
                  <a:alpha val="62066"/>
                </a:schemeClr>
              </a:gs>
              <a:gs pos="100000">
                <a:schemeClr val="accent4"/>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4" name="CuadroTexto 46">
            <a:extLst>
              <a:ext uri="{FF2B5EF4-FFF2-40B4-BE49-F238E27FC236}">
                <a16:creationId xmlns:a16="http://schemas.microsoft.com/office/drawing/2014/main" id="{A1CEB2F3-79B2-C203-1CC7-F961E662BE0D}"/>
              </a:ext>
            </a:extLst>
          </p:cNvPr>
          <p:cNvSpPr txBox="1"/>
          <p:nvPr/>
        </p:nvSpPr>
        <p:spPr>
          <a:xfrm>
            <a:off x="4006790" y="346154"/>
            <a:ext cx="3721798" cy="461665"/>
          </a:xfrm>
          <a:prstGeom prst="rect">
            <a:avLst/>
          </a:prstGeom>
          <a:noFill/>
        </p:spPr>
        <p:txBody>
          <a:bodyPr wrap="square" rtlCol="0">
            <a:spAutoFit/>
          </a:bodyPr>
          <a:lstStyle/>
          <a:p>
            <a:pPr algn="ctr"/>
            <a:r>
              <a:rPr lang="en-US" sz="2400" dirty="0">
                <a:solidFill>
                  <a:schemeClr val="tx2"/>
                </a:solidFill>
                <a:latin typeface="Montserrat ExtraBold" panose="00000900000000000000" pitchFamily="50" charset="0"/>
              </a:rPr>
              <a:t>CODE OF ETHICS</a:t>
            </a:r>
            <a:r>
              <a:rPr lang="es-CO" sz="2400" dirty="0">
                <a:solidFill>
                  <a:schemeClr val="tx2"/>
                </a:solidFill>
                <a:latin typeface="Montserrat ExtraBold" panose="00000900000000000000" pitchFamily="50" charset="0"/>
              </a:rPr>
              <a:t> </a:t>
            </a:r>
          </a:p>
        </p:txBody>
      </p:sp>
      <p:sp>
        <p:nvSpPr>
          <p:cNvPr id="5" name="CuadroTexto 46">
            <a:extLst>
              <a:ext uri="{FF2B5EF4-FFF2-40B4-BE49-F238E27FC236}">
                <a16:creationId xmlns:a16="http://schemas.microsoft.com/office/drawing/2014/main" id="{FDFB2DAD-AC9D-F1D1-02CF-462D0F42CADD}"/>
              </a:ext>
            </a:extLst>
          </p:cNvPr>
          <p:cNvSpPr txBox="1"/>
          <p:nvPr/>
        </p:nvSpPr>
        <p:spPr>
          <a:xfrm>
            <a:off x="25476" y="858540"/>
            <a:ext cx="11805137" cy="1569660"/>
          </a:xfrm>
          <a:prstGeom prst="rect">
            <a:avLst/>
          </a:prstGeom>
          <a:noFill/>
        </p:spPr>
        <p:txBody>
          <a:bodyPr wrap="square" rtlCol="0">
            <a:spAutoFit/>
          </a:bodyPr>
          <a:lstStyle/>
          <a:p>
            <a:pPr algn="ctr"/>
            <a:r>
              <a:rPr lang="en-US" sz="2400" dirty="0">
                <a:solidFill>
                  <a:schemeClr val="bg1"/>
                </a:solidFill>
              </a:rPr>
              <a:t>At </a:t>
            </a:r>
            <a:r>
              <a:rPr lang="en-US" sz="2400" dirty="0" err="1">
                <a:solidFill>
                  <a:schemeClr val="bg1"/>
                </a:solidFill>
              </a:rPr>
              <a:t>NexaTech</a:t>
            </a:r>
            <a:r>
              <a:rPr lang="en-US" sz="2400" dirty="0">
                <a:solidFill>
                  <a:schemeClr val="bg1"/>
                </a:solidFill>
              </a:rPr>
              <a:t> Solutions, we uphold the highest standards of ethical and professional conduct to ensure trust, safety, and excellence. These principles apply to all employees, are enforced by the Ethics Officer, and are supported by mandatory ethics training. Violations are reviewed transparently by leadership.</a:t>
            </a:r>
            <a:endParaRPr lang="es-CO" sz="2400" dirty="0">
              <a:solidFill>
                <a:schemeClr val="bg1"/>
              </a:solidFill>
              <a:latin typeface="Montserrat ExtraBold" panose="00000900000000000000" pitchFamily="50" charset="0"/>
            </a:endParaRPr>
          </a:p>
        </p:txBody>
      </p:sp>
      <p:sp>
        <p:nvSpPr>
          <p:cNvPr id="7" name="CuadroTexto 46">
            <a:extLst>
              <a:ext uri="{FF2B5EF4-FFF2-40B4-BE49-F238E27FC236}">
                <a16:creationId xmlns:a16="http://schemas.microsoft.com/office/drawing/2014/main" id="{1C2E6B43-BAAA-042E-FDD1-B2EB8DBAF7D0}"/>
              </a:ext>
            </a:extLst>
          </p:cNvPr>
          <p:cNvSpPr txBox="1"/>
          <p:nvPr/>
        </p:nvSpPr>
        <p:spPr>
          <a:xfrm>
            <a:off x="-1" y="2571330"/>
            <a:ext cx="11805137" cy="4801314"/>
          </a:xfrm>
          <a:prstGeom prst="rect">
            <a:avLst/>
          </a:prstGeom>
          <a:noFill/>
        </p:spPr>
        <p:txBody>
          <a:bodyPr wrap="square" rtlCol="0">
            <a:spAutoFit/>
          </a:bodyPr>
          <a:lstStyle/>
          <a:p>
            <a:pPr algn="just"/>
            <a:r>
              <a:rPr lang="es-CO" sz="3200" dirty="0">
                <a:solidFill>
                  <a:schemeClr val="bg1"/>
                </a:solidFill>
                <a:latin typeface="Montserrat ExtraBold" panose="00000900000000000000" pitchFamily="50" charset="0"/>
              </a:rPr>
              <a:t>1.               </a:t>
            </a:r>
            <a:r>
              <a:rPr lang="en-US" sz="3200" dirty="0"/>
              <a:t> </a:t>
            </a:r>
            <a:r>
              <a:rPr lang="en-US" sz="3200" b="1" dirty="0">
                <a:solidFill>
                  <a:schemeClr val="bg1"/>
                </a:solidFill>
                <a:latin typeface="Montserrat" pitchFamily="2" charset="77"/>
              </a:rPr>
              <a:t>Commitment to Public Safety</a:t>
            </a:r>
          </a:p>
          <a:p>
            <a:pPr algn="just"/>
            <a:r>
              <a:rPr lang="en-US" sz="3200" dirty="0">
                <a:solidFill>
                  <a:schemeClr val="bg1"/>
                </a:solidFill>
                <a:latin typeface="Montserrat" pitchFamily="2" charset="77"/>
              </a:rPr>
              <a:t>We prioritize the safety, health, and well-being of the communities we serve. We move forward with product development and deployment only when safety risks are fully identified and mitigated. Concerns are communicated transparently, even if doing so delays progress or affects business outcomes.</a:t>
            </a:r>
          </a:p>
          <a:p>
            <a:pPr algn="just"/>
            <a:endParaRPr lang="en-US" sz="3200" dirty="0">
              <a:solidFill>
                <a:schemeClr val="bg1"/>
              </a:solidFill>
              <a:latin typeface="Montserrat" pitchFamily="2" charset="77"/>
            </a:endParaRPr>
          </a:p>
          <a:p>
            <a:pPr algn="just"/>
            <a:r>
              <a:rPr lang="en-US" b="1" dirty="0">
                <a:solidFill>
                  <a:schemeClr val="bg1"/>
                </a:solidFill>
                <a:latin typeface="Montserrat" pitchFamily="2" charset="77"/>
              </a:rPr>
              <a:t>                                                                                                                           (NSPE Code I.1, IEEE Code #1)</a:t>
            </a:r>
          </a:p>
          <a:p>
            <a:pPr algn="just"/>
            <a:endParaRPr lang="es-CO" sz="3200" dirty="0">
              <a:solidFill>
                <a:schemeClr val="bg1"/>
              </a:solidFill>
              <a:latin typeface="Montserrat ExtraBold" panose="00000900000000000000" pitchFamily="50" charset="0"/>
            </a:endParaRPr>
          </a:p>
        </p:txBody>
      </p:sp>
    </p:spTree>
    <p:extLst>
      <p:ext uri="{BB962C8B-B14F-4D97-AF65-F5344CB8AC3E}">
        <p14:creationId xmlns:p14="http://schemas.microsoft.com/office/powerpoint/2010/main" val="29764437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B386A-B887-4ABC-55D4-EF737D9F45A1}"/>
            </a:ext>
          </a:extLst>
        </p:cNvPr>
        <p:cNvGrpSpPr/>
        <p:nvPr/>
      </p:nvGrpSpPr>
      <p:grpSpPr>
        <a:xfrm>
          <a:off x="0" y="0"/>
          <a:ext cx="0" cy="0"/>
          <a:chOff x="0" y="0"/>
          <a:chExt cx="0" cy="0"/>
        </a:xfrm>
      </p:grpSpPr>
      <p:sp>
        <p:nvSpPr>
          <p:cNvPr id="50" name="!!BACKGROUND_MORPH">
            <a:extLst>
              <a:ext uri="{FF2B5EF4-FFF2-40B4-BE49-F238E27FC236}">
                <a16:creationId xmlns:a16="http://schemas.microsoft.com/office/drawing/2014/main" id="{C0B4B9BA-2AF3-46C6-6763-FE638DF887CB}"/>
              </a:ext>
            </a:extLst>
          </p:cNvPr>
          <p:cNvSpPr/>
          <p:nvPr/>
        </p:nvSpPr>
        <p:spPr>
          <a:xfrm>
            <a:off x="-25404" y="-50722"/>
            <a:ext cx="12217403" cy="6908721"/>
          </a:xfrm>
          <a:prstGeom prst="rect">
            <a:avLst/>
          </a:prstGeom>
          <a:gradFill>
            <a:gsLst>
              <a:gs pos="0">
                <a:srgbClr val="C00000">
                  <a:lumMod val="100000"/>
                  <a:alpha val="67000"/>
                </a:srgbClr>
              </a:gs>
              <a:gs pos="100000">
                <a:schemeClr val="accent4"/>
              </a:gs>
              <a:gs pos="77000">
                <a:schemeClr val="tx2">
                  <a:alpha val="66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riángulo rectángulo 4">
            <a:extLst>
              <a:ext uri="{FF2B5EF4-FFF2-40B4-BE49-F238E27FC236}">
                <a16:creationId xmlns:a16="http://schemas.microsoft.com/office/drawing/2014/main" id="{DDBFB222-C5BC-9C73-5A24-B8EE5CD79137}"/>
              </a:ext>
            </a:extLst>
          </p:cNvPr>
          <p:cNvSpPr/>
          <p:nvPr/>
        </p:nvSpPr>
        <p:spPr>
          <a:xfrm rot="5400000">
            <a:off x="-1373880" y="1327636"/>
            <a:ext cx="6849858"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12000">
                <a:srgbClr val="C00000"/>
              </a:gs>
              <a:gs pos="100000">
                <a:srgbClr val="FF0000">
                  <a:alpha val="0"/>
                </a:srgbClr>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sp>
        <p:nvSpPr>
          <p:cNvPr id="3" name="Triángulo rectángulo 4">
            <a:extLst>
              <a:ext uri="{FF2B5EF4-FFF2-40B4-BE49-F238E27FC236}">
                <a16:creationId xmlns:a16="http://schemas.microsoft.com/office/drawing/2014/main" id="{733AB7CB-9DBF-52BC-6018-F6A1B443A301}"/>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24000">
                <a:schemeClr val="tx2">
                  <a:lumMod val="90000"/>
                  <a:lumOff val="10000"/>
                  <a:alpha val="62066"/>
                </a:schemeClr>
              </a:gs>
              <a:gs pos="100000">
                <a:schemeClr val="accent4"/>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4" name="CuadroTexto 46">
            <a:extLst>
              <a:ext uri="{FF2B5EF4-FFF2-40B4-BE49-F238E27FC236}">
                <a16:creationId xmlns:a16="http://schemas.microsoft.com/office/drawing/2014/main" id="{EBF593EF-4041-0F5B-4E92-B2471B199199}"/>
              </a:ext>
            </a:extLst>
          </p:cNvPr>
          <p:cNvSpPr txBox="1"/>
          <p:nvPr/>
        </p:nvSpPr>
        <p:spPr>
          <a:xfrm>
            <a:off x="92881" y="1621761"/>
            <a:ext cx="11805137" cy="5509200"/>
          </a:xfrm>
          <a:prstGeom prst="rect">
            <a:avLst/>
          </a:prstGeom>
          <a:noFill/>
        </p:spPr>
        <p:txBody>
          <a:bodyPr wrap="square" rtlCol="0">
            <a:spAutoFit/>
          </a:bodyPr>
          <a:lstStyle/>
          <a:p>
            <a:pPr marL="514350" indent="-514350">
              <a:buAutoNum type="arabicPeriod" startAt="2"/>
            </a:pPr>
            <a:r>
              <a:rPr lang="en-US" sz="3200" b="1" dirty="0">
                <a:solidFill>
                  <a:schemeClr val="bg1"/>
                </a:solidFill>
                <a:latin typeface="Montserrat" pitchFamily="2" charset="77"/>
              </a:rPr>
              <a:t>                     Integrity in Engineering</a:t>
            </a:r>
          </a:p>
          <a:p>
            <a:endParaRPr lang="en-US" sz="3200" b="1" dirty="0">
              <a:solidFill>
                <a:schemeClr val="bg1"/>
              </a:solidFill>
              <a:latin typeface="Montserrat" pitchFamily="2" charset="77"/>
            </a:endParaRPr>
          </a:p>
          <a:p>
            <a:pPr algn="just"/>
            <a:r>
              <a:rPr lang="en-US" sz="3200" dirty="0">
                <a:solidFill>
                  <a:schemeClr val="bg1"/>
                </a:solidFill>
                <a:latin typeface="Montserrat" pitchFamily="2" charset="77"/>
              </a:rPr>
              <a:t>We maintain honesty, accuracy, and transparency in all technical and engineering work. This includes reporting data, test results, and findings truthfully. We also clearly document known limitations, risks, and unresolved issues to enable informed decisions and continuous improvement.</a:t>
            </a:r>
          </a:p>
          <a:p>
            <a:endParaRPr lang="en-US" sz="3200" dirty="0">
              <a:solidFill>
                <a:schemeClr val="bg1"/>
              </a:solidFill>
              <a:latin typeface="Montserrat" pitchFamily="2" charset="77"/>
            </a:endParaRPr>
          </a:p>
          <a:p>
            <a:r>
              <a:rPr lang="en-US" sz="3200" b="1" dirty="0">
                <a:solidFill>
                  <a:schemeClr val="bg1"/>
                </a:solidFill>
                <a:latin typeface="Montserrat" pitchFamily="2" charset="77"/>
              </a:rPr>
              <a:t>                                                                   </a:t>
            </a:r>
            <a:r>
              <a:rPr lang="en-US" b="1" dirty="0">
                <a:solidFill>
                  <a:schemeClr val="bg1"/>
                </a:solidFill>
                <a:latin typeface="Montserrat" pitchFamily="2" charset="77"/>
              </a:rPr>
              <a:t>(NSPE Code III.1.a, IEEE Code #3)</a:t>
            </a:r>
          </a:p>
          <a:p>
            <a:pPr algn="just"/>
            <a:endParaRPr lang="es-CO" sz="3200" dirty="0">
              <a:solidFill>
                <a:schemeClr val="bg1"/>
              </a:solidFill>
              <a:latin typeface="Montserrat ExtraBold" panose="00000900000000000000" pitchFamily="50" charset="0"/>
            </a:endParaRPr>
          </a:p>
        </p:txBody>
      </p:sp>
      <p:sp>
        <p:nvSpPr>
          <p:cNvPr id="5" name="CuadroTexto 46">
            <a:extLst>
              <a:ext uri="{FF2B5EF4-FFF2-40B4-BE49-F238E27FC236}">
                <a16:creationId xmlns:a16="http://schemas.microsoft.com/office/drawing/2014/main" id="{295DCB2D-E560-7984-A69A-73A0A1B605D6}"/>
              </a:ext>
            </a:extLst>
          </p:cNvPr>
          <p:cNvSpPr txBox="1"/>
          <p:nvPr/>
        </p:nvSpPr>
        <p:spPr>
          <a:xfrm>
            <a:off x="4006790" y="346154"/>
            <a:ext cx="3721798" cy="461665"/>
          </a:xfrm>
          <a:prstGeom prst="rect">
            <a:avLst/>
          </a:prstGeom>
          <a:noFill/>
        </p:spPr>
        <p:txBody>
          <a:bodyPr wrap="square" rtlCol="0">
            <a:spAutoFit/>
          </a:bodyPr>
          <a:lstStyle/>
          <a:p>
            <a:pPr algn="ctr"/>
            <a:r>
              <a:rPr lang="en-US" sz="2400" dirty="0">
                <a:solidFill>
                  <a:schemeClr val="tx2"/>
                </a:solidFill>
                <a:latin typeface="Montserrat ExtraBold" panose="00000900000000000000" pitchFamily="50" charset="0"/>
              </a:rPr>
              <a:t>CODE OF ETHICS</a:t>
            </a:r>
            <a:r>
              <a:rPr lang="es-CO" sz="2400" dirty="0">
                <a:solidFill>
                  <a:schemeClr val="tx2"/>
                </a:solidFill>
                <a:latin typeface="Montserrat ExtraBold" panose="00000900000000000000" pitchFamily="50" charset="0"/>
              </a:rPr>
              <a:t> </a:t>
            </a:r>
          </a:p>
        </p:txBody>
      </p:sp>
    </p:spTree>
    <p:extLst>
      <p:ext uri="{BB962C8B-B14F-4D97-AF65-F5344CB8AC3E}">
        <p14:creationId xmlns:p14="http://schemas.microsoft.com/office/powerpoint/2010/main" val="3167435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A9995-2004-9E65-0935-D8B3B48A742A}"/>
            </a:ext>
          </a:extLst>
        </p:cNvPr>
        <p:cNvGrpSpPr/>
        <p:nvPr/>
      </p:nvGrpSpPr>
      <p:grpSpPr>
        <a:xfrm>
          <a:off x="0" y="0"/>
          <a:ext cx="0" cy="0"/>
          <a:chOff x="0" y="0"/>
          <a:chExt cx="0" cy="0"/>
        </a:xfrm>
      </p:grpSpPr>
      <p:sp>
        <p:nvSpPr>
          <p:cNvPr id="50" name="!!BACKGROUND_MORPH">
            <a:extLst>
              <a:ext uri="{FF2B5EF4-FFF2-40B4-BE49-F238E27FC236}">
                <a16:creationId xmlns:a16="http://schemas.microsoft.com/office/drawing/2014/main" id="{C87083B7-17D9-4E3F-7D29-A900E38FCA2E}"/>
              </a:ext>
            </a:extLst>
          </p:cNvPr>
          <p:cNvSpPr/>
          <p:nvPr/>
        </p:nvSpPr>
        <p:spPr>
          <a:xfrm>
            <a:off x="-25404" y="-50722"/>
            <a:ext cx="12217403" cy="6908721"/>
          </a:xfrm>
          <a:prstGeom prst="rect">
            <a:avLst/>
          </a:prstGeom>
          <a:gradFill>
            <a:gsLst>
              <a:gs pos="0">
                <a:srgbClr val="C00000">
                  <a:lumMod val="100000"/>
                  <a:alpha val="67000"/>
                </a:srgbClr>
              </a:gs>
              <a:gs pos="100000">
                <a:schemeClr val="accent4"/>
              </a:gs>
              <a:gs pos="77000">
                <a:schemeClr val="tx2">
                  <a:alpha val="66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riángulo rectángulo 4">
            <a:extLst>
              <a:ext uri="{FF2B5EF4-FFF2-40B4-BE49-F238E27FC236}">
                <a16:creationId xmlns:a16="http://schemas.microsoft.com/office/drawing/2014/main" id="{6F49FCE5-ABF1-0C8C-F1F3-AFD5299618C6}"/>
              </a:ext>
            </a:extLst>
          </p:cNvPr>
          <p:cNvSpPr/>
          <p:nvPr/>
        </p:nvSpPr>
        <p:spPr>
          <a:xfrm rot="5400000">
            <a:off x="-1373880" y="1327636"/>
            <a:ext cx="6849858"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12000">
                <a:srgbClr val="C00000"/>
              </a:gs>
              <a:gs pos="100000">
                <a:srgbClr val="FF0000">
                  <a:alpha val="0"/>
                </a:srgbClr>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sp>
        <p:nvSpPr>
          <p:cNvPr id="3" name="Triángulo rectángulo 4">
            <a:extLst>
              <a:ext uri="{FF2B5EF4-FFF2-40B4-BE49-F238E27FC236}">
                <a16:creationId xmlns:a16="http://schemas.microsoft.com/office/drawing/2014/main" id="{85B10860-5FD1-3D53-26A8-C5A39B89374D}"/>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24000">
                <a:schemeClr val="tx2">
                  <a:lumMod val="90000"/>
                  <a:lumOff val="10000"/>
                  <a:alpha val="62066"/>
                </a:schemeClr>
              </a:gs>
              <a:gs pos="100000">
                <a:schemeClr val="accent4"/>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4" name="CuadroTexto 46">
            <a:extLst>
              <a:ext uri="{FF2B5EF4-FFF2-40B4-BE49-F238E27FC236}">
                <a16:creationId xmlns:a16="http://schemas.microsoft.com/office/drawing/2014/main" id="{557FE37D-DB61-6281-A04C-D3748E54A00F}"/>
              </a:ext>
            </a:extLst>
          </p:cNvPr>
          <p:cNvSpPr txBox="1"/>
          <p:nvPr/>
        </p:nvSpPr>
        <p:spPr>
          <a:xfrm>
            <a:off x="4006790" y="346154"/>
            <a:ext cx="3721798" cy="461665"/>
          </a:xfrm>
          <a:prstGeom prst="rect">
            <a:avLst/>
          </a:prstGeom>
          <a:noFill/>
        </p:spPr>
        <p:txBody>
          <a:bodyPr wrap="square" rtlCol="0">
            <a:spAutoFit/>
          </a:bodyPr>
          <a:lstStyle/>
          <a:p>
            <a:pPr algn="ctr"/>
            <a:r>
              <a:rPr lang="en-US" sz="2400" dirty="0">
                <a:solidFill>
                  <a:schemeClr val="tx2"/>
                </a:solidFill>
                <a:latin typeface="Montserrat ExtraBold" panose="00000900000000000000" pitchFamily="50" charset="0"/>
              </a:rPr>
              <a:t>CODE OF ETHICS</a:t>
            </a:r>
            <a:r>
              <a:rPr lang="es-CO" sz="2400" dirty="0">
                <a:solidFill>
                  <a:schemeClr val="tx2"/>
                </a:solidFill>
                <a:latin typeface="Montserrat ExtraBold" panose="00000900000000000000" pitchFamily="50" charset="0"/>
              </a:rPr>
              <a:t> </a:t>
            </a:r>
          </a:p>
        </p:txBody>
      </p:sp>
      <p:sp>
        <p:nvSpPr>
          <p:cNvPr id="7" name="CuadroTexto 46">
            <a:extLst>
              <a:ext uri="{FF2B5EF4-FFF2-40B4-BE49-F238E27FC236}">
                <a16:creationId xmlns:a16="http://schemas.microsoft.com/office/drawing/2014/main" id="{CB9014B2-32EA-E0FF-1BEB-1C870E1B75EE}"/>
              </a:ext>
            </a:extLst>
          </p:cNvPr>
          <p:cNvSpPr txBox="1"/>
          <p:nvPr/>
        </p:nvSpPr>
        <p:spPr>
          <a:xfrm>
            <a:off x="92881" y="1621761"/>
            <a:ext cx="11805137" cy="5293757"/>
          </a:xfrm>
          <a:prstGeom prst="rect">
            <a:avLst/>
          </a:prstGeom>
          <a:noFill/>
        </p:spPr>
        <p:txBody>
          <a:bodyPr wrap="square" rtlCol="0">
            <a:spAutoFit/>
          </a:bodyPr>
          <a:lstStyle/>
          <a:p>
            <a:r>
              <a:rPr lang="en-US" sz="3200" b="1" dirty="0">
                <a:solidFill>
                  <a:schemeClr val="bg1"/>
                </a:solidFill>
                <a:latin typeface="Montserrat" pitchFamily="2" charset="77"/>
              </a:rPr>
              <a:t>3.           Legal and Regulatory Compliance</a:t>
            </a:r>
          </a:p>
          <a:p>
            <a:pPr algn="just"/>
            <a:r>
              <a:rPr lang="en-US" sz="3200" dirty="0">
                <a:solidFill>
                  <a:schemeClr val="bg1"/>
                </a:solidFill>
                <a:latin typeface="Montserrat" pitchFamily="2" charset="77"/>
              </a:rPr>
              <a:t>We strictly comply with all applicable local, national, and international laws. This includes those related to environmental sustainability, data protection, intellectual property, and public safety. Where legal interpretation is unclear, we proactively consult legal or compliance advisors.</a:t>
            </a:r>
          </a:p>
          <a:p>
            <a:pPr algn="just"/>
            <a:endParaRPr lang="en-US" sz="3200" dirty="0">
              <a:solidFill>
                <a:schemeClr val="bg1"/>
              </a:solidFill>
              <a:latin typeface="Montserrat" pitchFamily="2" charset="77"/>
            </a:endParaRPr>
          </a:p>
          <a:p>
            <a:pPr algn="just"/>
            <a:endParaRPr lang="en-US" sz="3200" dirty="0">
              <a:solidFill>
                <a:schemeClr val="bg1"/>
              </a:solidFill>
              <a:latin typeface="Montserrat" pitchFamily="2" charset="77"/>
            </a:endParaRPr>
          </a:p>
          <a:p>
            <a:pPr algn="just"/>
            <a:endParaRPr lang="en-US" sz="3200" dirty="0">
              <a:solidFill>
                <a:schemeClr val="bg1"/>
              </a:solidFill>
              <a:latin typeface="Montserrat" pitchFamily="2" charset="77"/>
            </a:endParaRPr>
          </a:p>
          <a:p>
            <a:pPr algn="r"/>
            <a:r>
              <a:rPr lang="en-US" b="1" dirty="0">
                <a:solidFill>
                  <a:schemeClr val="bg1"/>
                </a:solidFill>
                <a:latin typeface="Montserrat" pitchFamily="2" charset="77"/>
              </a:rPr>
              <a:t>(NSPE Code III.8, IEEE Code #1, IEB Principle 3)</a:t>
            </a:r>
          </a:p>
        </p:txBody>
      </p:sp>
    </p:spTree>
    <p:extLst>
      <p:ext uri="{BB962C8B-B14F-4D97-AF65-F5344CB8AC3E}">
        <p14:creationId xmlns:p14="http://schemas.microsoft.com/office/powerpoint/2010/main" val="2266427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472CB-2D2E-BCFB-8775-9166B811EBC8}"/>
            </a:ext>
          </a:extLst>
        </p:cNvPr>
        <p:cNvGrpSpPr/>
        <p:nvPr/>
      </p:nvGrpSpPr>
      <p:grpSpPr>
        <a:xfrm>
          <a:off x="0" y="0"/>
          <a:ext cx="0" cy="0"/>
          <a:chOff x="0" y="0"/>
          <a:chExt cx="0" cy="0"/>
        </a:xfrm>
      </p:grpSpPr>
      <p:sp>
        <p:nvSpPr>
          <p:cNvPr id="50" name="!!BACKGROUND_MORPH">
            <a:extLst>
              <a:ext uri="{FF2B5EF4-FFF2-40B4-BE49-F238E27FC236}">
                <a16:creationId xmlns:a16="http://schemas.microsoft.com/office/drawing/2014/main" id="{01EB7027-1169-9EE3-8924-4689EEBE9261}"/>
              </a:ext>
            </a:extLst>
          </p:cNvPr>
          <p:cNvSpPr/>
          <p:nvPr/>
        </p:nvSpPr>
        <p:spPr>
          <a:xfrm>
            <a:off x="-25404" y="-50722"/>
            <a:ext cx="12217403" cy="6908721"/>
          </a:xfrm>
          <a:prstGeom prst="rect">
            <a:avLst/>
          </a:prstGeom>
          <a:gradFill>
            <a:gsLst>
              <a:gs pos="0">
                <a:srgbClr val="C00000">
                  <a:lumMod val="100000"/>
                  <a:alpha val="67000"/>
                </a:srgbClr>
              </a:gs>
              <a:gs pos="100000">
                <a:schemeClr val="accent4"/>
              </a:gs>
              <a:gs pos="77000">
                <a:schemeClr val="tx2">
                  <a:alpha val="66000"/>
                </a:schemeClr>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riángulo rectángulo 4">
            <a:extLst>
              <a:ext uri="{FF2B5EF4-FFF2-40B4-BE49-F238E27FC236}">
                <a16:creationId xmlns:a16="http://schemas.microsoft.com/office/drawing/2014/main" id="{6E75DDA2-7ACE-7869-E863-52D7F18904DF}"/>
              </a:ext>
            </a:extLst>
          </p:cNvPr>
          <p:cNvSpPr/>
          <p:nvPr/>
        </p:nvSpPr>
        <p:spPr>
          <a:xfrm rot="5400000">
            <a:off x="-1373880" y="1327636"/>
            <a:ext cx="6849858" cy="4152904"/>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12000">
                <a:srgbClr val="C00000"/>
              </a:gs>
              <a:gs pos="100000">
                <a:srgbClr val="FF0000">
                  <a:alpha val="0"/>
                </a:srgbClr>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dirty="0"/>
          </a:p>
        </p:txBody>
      </p:sp>
      <p:sp>
        <p:nvSpPr>
          <p:cNvPr id="3" name="Triángulo rectángulo 4">
            <a:extLst>
              <a:ext uri="{FF2B5EF4-FFF2-40B4-BE49-F238E27FC236}">
                <a16:creationId xmlns:a16="http://schemas.microsoft.com/office/drawing/2014/main" id="{29C0793B-D731-842A-28D2-D2358BA9AC6A}"/>
              </a:ext>
            </a:extLst>
          </p:cNvPr>
          <p:cNvSpPr/>
          <p:nvPr/>
        </p:nvSpPr>
        <p:spPr>
          <a:xfrm rot="16200000">
            <a:off x="7116223" y="1774976"/>
            <a:ext cx="6901474" cy="3250081"/>
          </a:xfrm>
          <a:custGeom>
            <a:avLst/>
            <a:gdLst>
              <a:gd name="connsiteX0" fmla="*/ 0 w 4910341"/>
              <a:gd name="connsiteY0" fmla="*/ 5029200 h 5029200"/>
              <a:gd name="connsiteX1" fmla="*/ 0 w 4910341"/>
              <a:gd name="connsiteY1" fmla="*/ 0 h 5029200"/>
              <a:gd name="connsiteX2" fmla="*/ 4910341 w 4910341"/>
              <a:gd name="connsiteY2" fmla="*/ 5029200 h 5029200"/>
              <a:gd name="connsiteX3" fmla="*/ 0 w 4910341"/>
              <a:gd name="connsiteY3" fmla="*/ 5029200 h 5029200"/>
              <a:gd name="connsiteX0" fmla="*/ 0 w 6967744"/>
              <a:gd name="connsiteY0" fmla="*/ 5029200 h 5054603"/>
              <a:gd name="connsiteX1" fmla="*/ 0 w 6967744"/>
              <a:gd name="connsiteY1" fmla="*/ 0 h 5054603"/>
              <a:gd name="connsiteX2" fmla="*/ 6967744 w 6967744"/>
              <a:gd name="connsiteY2" fmla="*/ 5054603 h 5054603"/>
              <a:gd name="connsiteX3" fmla="*/ 0 w 6967744"/>
              <a:gd name="connsiteY3" fmla="*/ 5029200 h 5054603"/>
              <a:gd name="connsiteX0" fmla="*/ 0 w 6967744"/>
              <a:gd name="connsiteY0" fmla="*/ 4127500 h 4152903"/>
              <a:gd name="connsiteX1" fmla="*/ 38100 w 6967744"/>
              <a:gd name="connsiteY1" fmla="*/ 0 h 4152903"/>
              <a:gd name="connsiteX2" fmla="*/ 6967744 w 6967744"/>
              <a:gd name="connsiteY2" fmla="*/ 4152903 h 4152903"/>
              <a:gd name="connsiteX3" fmla="*/ 0 w 6967744"/>
              <a:gd name="connsiteY3" fmla="*/ 4127500 h 4152903"/>
              <a:gd name="connsiteX0" fmla="*/ 0 w 6967744"/>
              <a:gd name="connsiteY0" fmla="*/ 4127501 h 4152904"/>
              <a:gd name="connsiteX1" fmla="*/ 12698 w 6967744"/>
              <a:gd name="connsiteY1" fmla="*/ 0 h 4152904"/>
              <a:gd name="connsiteX2" fmla="*/ 6967744 w 6967744"/>
              <a:gd name="connsiteY2" fmla="*/ 4152904 h 4152904"/>
              <a:gd name="connsiteX3" fmla="*/ 0 w 6967744"/>
              <a:gd name="connsiteY3" fmla="*/ 4127501 h 4152904"/>
            </a:gdLst>
            <a:ahLst/>
            <a:cxnLst>
              <a:cxn ang="0">
                <a:pos x="connsiteX0" y="connsiteY0"/>
              </a:cxn>
              <a:cxn ang="0">
                <a:pos x="connsiteX1" y="connsiteY1"/>
              </a:cxn>
              <a:cxn ang="0">
                <a:pos x="connsiteX2" y="connsiteY2"/>
              </a:cxn>
              <a:cxn ang="0">
                <a:pos x="connsiteX3" y="connsiteY3"/>
              </a:cxn>
            </a:cxnLst>
            <a:rect l="l" t="t" r="r" b="b"/>
            <a:pathLst>
              <a:path w="6967744" h="4152904">
                <a:moveTo>
                  <a:pt x="0" y="4127501"/>
                </a:moveTo>
                <a:cubicBezTo>
                  <a:pt x="4233" y="2751667"/>
                  <a:pt x="8465" y="1375834"/>
                  <a:pt x="12698" y="0"/>
                </a:cubicBezTo>
                <a:lnTo>
                  <a:pt x="6967744" y="4152904"/>
                </a:lnTo>
                <a:lnTo>
                  <a:pt x="0" y="4127501"/>
                </a:lnTo>
                <a:close/>
              </a:path>
            </a:pathLst>
          </a:custGeom>
          <a:gradFill>
            <a:gsLst>
              <a:gs pos="24000">
                <a:schemeClr val="tx2">
                  <a:lumMod val="90000"/>
                  <a:lumOff val="10000"/>
                  <a:alpha val="62066"/>
                </a:schemeClr>
              </a:gs>
              <a:gs pos="100000">
                <a:schemeClr val="accent4"/>
              </a:gs>
            </a:gsLst>
            <a:lin ang="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CO"/>
          </a:p>
        </p:txBody>
      </p:sp>
      <p:sp>
        <p:nvSpPr>
          <p:cNvPr id="4" name="CuadroTexto 46">
            <a:extLst>
              <a:ext uri="{FF2B5EF4-FFF2-40B4-BE49-F238E27FC236}">
                <a16:creationId xmlns:a16="http://schemas.microsoft.com/office/drawing/2014/main" id="{C0BF114A-6364-75CD-723C-1D7A6956F2B6}"/>
              </a:ext>
            </a:extLst>
          </p:cNvPr>
          <p:cNvSpPr txBox="1"/>
          <p:nvPr/>
        </p:nvSpPr>
        <p:spPr>
          <a:xfrm>
            <a:off x="4006790" y="346154"/>
            <a:ext cx="3721798" cy="461665"/>
          </a:xfrm>
          <a:prstGeom prst="rect">
            <a:avLst/>
          </a:prstGeom>
          <a:noFill/>
        </p:spPr>
        <p:txBody>
          <a:bodyPr wrap="square" rtlCol="0">
            <a:spAutoFit/>
          </a:bodyPr>
          <a:lstStyle/>
          <a:p>
            <a:pPr algn="ctr"/>
            <a:r>
              <a:rPr lang="en-US" sz="2400" dirty="0">
                <a:solidFill>
                  <a:schemeClr val="tx2"/>
                </a:solidFill>
                <a:latin typeface="Montserrat ExtraBold" panose="00000900000000000000" pitchFamily="50" charset="0"/>
              </a:rPr>
              <a:t>CODE OF ETHICS</a:t>
            </a:r>
            <a:r>
              <a:rPr lang="es-CO" sz="2400" dirty="0">
                <a:solidFill>
                  <a:schemeClr val="tx2"/>
                </a:solidFill>
                <a:latin typeface="Montserrat ExtraBold" panose="00000900000000000000" pitchFamily="50" charset="0"/>
              </a:rPr>
              <a:t> </a:t>
            </a:r>
          </a:p>
        </p:txBody>
      </p:sp>
      <p:sp>
        <p:nvSpPr>
          <p:cNvPr id="7" name="CuadroTexto 46">
            <a:extLst>
              <a:ext uri="{FF2B5EF4-FFF2-40B4-BE49-F238E27FC236}">
                <a16:creationId xmlns:a16="http://schemas.microsoft.com/office/drawing/2014/main" id="{9AD5FC45-23B7-9E71-2C8D-0C69CD6B74DF}"/>
              </a:ext>
            </a:extLst>
          </p:cNvPr>
          <p:cNvSpPr txBox="1"/>
          <p:nvPr/>
        </p:nvSpPr>
        <p:spPr>
          <a:xfrm>
            <a:off x="180728" y="1556260"/>
            <a:ext cx="11805137" cy="5293757"/>
          </a:xfrm>
          <a:prstGeom prst="rect">
            <a:avLst/>
          </a:prstGeom>
          <a:noFill/>
        </p:spPr>
        <p:txBody>
          <a:bodyPr wrap="square" rtlCol="0">
            <a:spAutoFit/>
          </a:bodyPr>
          <a:lstStyle/>
          <a:p>
            <a:r>
              <a:rPr lang="en-US" sz="3200" b="1" dirty="0">
                <a:solidFill>
                  <a:schemeClr val="bg1"/>
                </a:solidFill>
                <a:latin typeface="Montserrat" pitchFamily="2" charset="77"/>
              </a:rPr>
              <a:t>4.              Avoidance of Conflicts of </a:t>
            </a:r>
            <a:r>
              <a:rPr lang="en-US" sz="3200" b="1" dirty="0" err="1">
                <a:solidFill>
                  <a:schemeClr val="bg1"/>
                </a:solidFill>
                <a:latin typeface="Montserrat" pitchFamily="2" charset="77"/>
              </a:rPr>
              <a:t>Interes</a:t>
            </a:r>
            <a:endParaRPr lang="en-US" sz="3200" b="1" dirty="0">
              <a:solidFill>
                <a:schemeClr val="bg1"/>
              </a:solidFill>
              <a:latin typeface="Montserrat" pitchFamily="2" charset="77"/>
            </a:endParaRPr>
          </a:p>
          <a:p>
            <a:endParaRPr lang="en-US" sz="3200" dirty="0">
              <a:solidFill>
                <a:schemeClr val="bg1"/>
              </a:solidFill>
              <a:latin typeface="Montserrat" pitchFamily="2" charset="77"/>
            </a:endParaRPr>
          </a:p>
          <a:p>
            <a:pPr algn="just"/>
            <a:r>
              <a:rPr lang="en-US" sz="3200" dirty="0">
                <a:solidFill>
                  <a:schemeClr val="bg1"/>
                </a:solidFill>
                <a:latin typeface="Montserrat" pitchFamily="2" charset="77"/>
              </a:rPr>
              <a:t>We act in the best interest of </a:t>
            </a:r>
            <a:r>
              <a:rPr lang="en-US" sz="3200" dirty="0" err="1">
                <a:solidFill>
                  <a:schemeClr val="bg1"/>
                </a:solidFill>
                <a:latin typeface="Montserrat" pitchFamily="2" charset="77"/>
              </a:rPr>
              <a:t>NexaTech</a:t>
            </a:r>
            <a:r>
              <a:rPr lang="en-US" sz="3200" dirty="0">
                <a:solidFill>
                  <a:schemeClr val="bg1"/>
                </a:solidFill>
                <a:latin typeface="Montserrat" pitchFamily="2" charset="77"/>
              </a:rPr>
              <a:t> and its stakeholders. Any potential conflict—personal, financial, or relational—that might affect our impartiality is disclosed immediately. We recuse ourselves from decisions where bias or influence may compromise fairness.</a:t>
            </a:r>
          </a:p>
          <a:p>
            <a:pPr algn="just"/>
            <a:endParaRPr lang="en-US" sz="3200" dirty="0">
              <a:solidFill>
                <a:schemeClr val="bg1"/>
              </a:solidFill>
              <a:latin typeface="Montserrat" pitchFamily="2" charset="77"/>
            </a:endParaRPr>
          </a:p>
          <a:p>
            <a:pPr algn="just"/>
            <a:endParaRPr lang="en-US" sz="3200" dirty="0">
              <a:solidFill>
                <a:schemeClr val="bg1"/>
              </a:solidFill>
              <a:latin typeface="Montserrat" pitchFamily="2" charset="77"/>
            </a:endParaRPr>
          </a:p>
          <a:p>
            <a:pPr algn="r"/>
            <a:r>
              <a:rPr lang="en-US" b="1" dirty="0">
                <a:solidFill>
                  <a:schemeClr val="bg1"/>
                </a:solidFill>
                <a:latin typeface="Montserrat" pitchFamily="2" charset="77"/>
              </a:rPr>
              <a:t>(NSPE Code II.4.a, IEEE Code #4)</a:t>
            </a:r>
          </a:p>
        </p:txBody>
      </p:sp>
    </p:spTree>
    <p:extLst>
      <p:ext uri="{BB962C8B-B14F-4D97-AF65-F5344CB8AC3E}">
        <p14:creationId xmlns:p14="http://schemas.microsoft.com/office/powerpoint/2010/main" val="1360870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1377</TotalTime>
  <Words>814</Words>
  <Application>Microsoft Macintosh PowerPoint</Application>
  <PresentationFormat>Widescreen</PresentationFormat>
  <Paragraphs>110</Paragraphs>
  <Slides>18</Slides>
  <Notes>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ADLaM Display</vt:lpstr>
      <vt:lpstr>Androgyne</vt:lpstr>
      <vt:lpstr>Aptos</vt:lpstr>
      <vt:lpstr>Aptos Display</vt:lpstr>
      <vt:lpstr>Arial</vt:lpstr>
      <vt:lpstr>Cambria</vt:lpstr>
      <vt:lpstr>Gill Sans Ultra Bold</vt:lpstr>
      <vt:lpstr>Montserrat</vt:lpstr>
      <vt:lpstr>Montserrat ExtraBold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AKHTARUL ISLAM</dc:creator>
  <cp:lastModifiedBy>MD. AKHTARUL ISLAM</cp:lastModifiedBy>
  <cp:revision>4</cp:revision>
  <dcterms:created xsi:type="dcterms:W3CDTF">2025-05-30T13:08:22Z</dcterms:created>
  <dcterms:modified xsi:type="dcterms:W3CDTF">2025-05-31T12:41:42Z</dcterms:modified>
</cp:coreProperties>
</file>