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6" r:id="rId14"/>
    <p:sldId id="277" r:id="rId15"/>
    <p:sldId id="285" r:id="rId16"/>
    <p:sldId id="267" r:id="rId17"/>
    <p:sldId id="280" r:id="rId18"/>
    <p:sldId id="281" r:id="rId19"/>
    <p:sldId id="284" r:id="rId20"/>
    <p:sldId id="282" r:id="rId21"/>
    <p:sldId id="26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9272A-C907-43BA-9822-602BA87309C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0E8F-6440-41A4-B2A8-7CB1D28A9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0E8F-6440-41A4-B2A8-7CB1D28A90D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2F3659-22E1-4EF4-AFF3-2395C36221A8}" type="datetime1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E8D5-97A2-4322-9BF7-F6CF3546F80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0BEE-30E8-4231-9054-AF7E110A83D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4439E78-E8D9-4068-850F-868346062849}" type="datetime1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1A05374-2C55-42C0-BEF8-BDE30BC6CF86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889A-FB22-403D-954E-0824D9029838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8C3-9EC1-458D-BCFF-F9F85428FA0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CE54751D-B8DB-488C-A966-953DD9C291DC}" type="datetime1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0DC-CB75-46EA-ABA0-EE8F83520DBA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7643F436-1E30-43CA-8E23-A10FBB0A3DD2}" type="datetime1">
              <a:rPr lang="en-US" smtClean="0"/>
              <a:pPr algn="r" eaLnBrk="1" latinLnBrk="0" hangingPunct="1"/>
              <a:t>1/8/2016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A410E8E6-0554-49C8-AF3A-119F01C0A74F}" type="datetime1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70E79072-0587-423A-8D72-37506527479D}" type="datetime1">
              <a:rPr lang="en-US" smtClean="0"/>
              <a:pPr algn="r" eaLnBrk="1" latinLnBrk="0" hangingPunct="1"/>
              <a:t>1/8/2016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36" y="642918"/>
            <a:ext cx="6172200" cy="1894362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N= </a:t>
            </a:r>
            <a:r>
              <a:rPr lang="en-US" dirty="0" err="1" smtClean="0"/>
              <a:t>pxq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smtClean="0"/>
              <a:t>Minh </a:t>
            </a:r>
            <a:r>
              <a:rPr lang="en-US" dirty="0" err="1" smtClean="0"/>
              <a:t>Tùng</a:t>
            </a:r>
            <a:r>
              <a:rPr lang="en-US" dirty="0" smtClean="0"/>
              <a:t> - 20112152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- 20112090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7200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:Brent's Factorization Method</a:t>
            </a:r>
          </a:p>
          <a:p>
            <a:r>
              <a:rPr lang="en-US" dirty="0" smtClean="0"/>
              <a:t>Pollard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18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x</a:t>
            </a:r>
            <a:r>
              <a:rPr lang="en-US" sz="1600" dirty="0" smtClean="0"/>
              <a:t>2n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Brent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18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1800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:             </a:t>
            </a:r>
            <a:r>
              <a:rPr lang="en-US" dirty="0" err="1" smtClean="0"/>
              <a:t>và</a:t>
            </a:r>
            <a:r>
              <a:rPr lang="en-US" dirty="0" smtClean="0"/>
              <a:t> m&lt;n.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143248"/>
            <a:ext cx="1143008" cy="403414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4214818"/>
            <a:ext cx="2454241" cy="357190"/>
          </a:xfrm>
          <a:prstGeom prst="rect">
            <a:avLst/>
          </a:prstGeom>
          <a:noFill/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/>
              <a:t>Pseudocode</a:t>
            </a:r>
            <a:r>
              <a:rPr lang="en-US" sz="9600" dirty="0" smtClean="0"/>
              <a:t>: Brent’s </a:t>
            </a:r>
            <a:r>
              <a:rPr lang="en-US" sz="9600" dirty="0" err="1" smtClean="0"/>
              <a:t>Fractorzation</a:t>
            </a:r>
            <a:r>
              <a:rPr lang="en-US" sz="9600" dirty="0" smtClean="0"/>
              <a:t> Method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685804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/>
              <a:t>Pseudocode</a:t>
            </a:r>
            <a:r>
              <a:rPr lang="en-US" sz="9600" dirty="0" smtClean="0"/>
              <a:t>: Brent’s </a:t>
            </a:r>
            <a:r>
              <a:rPr lang="en-US" sz="9600" dirty="0" err="1" smtClean="0"/>
              <a:t>Fractorzation</a:t>
            </a:r>
            <a:r>
              <a:rPr lang="en-US" sz="9600" dirty="0" smtClean="0"/>
              <a:t> Method </a:t>
            </a:r>
          </a:p>
          <a:p>
            <a:endParaRPr lang="en-US" sz="9600" dirty="0" smtClean="0"/>
          </a:p>
          <a:p>
            <a:endParaRPr lang="en-US" sz="96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42195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Carl </a:t>
            </a:r>
            <a:r>
              <a:rPr lang="en-US" dirty="0" err="1" smtClean="0"/>
              <a:t>Pomerance’s</a:t>
            </a:r>
            <a:r>
              <a:rPr lang="en-US" dirty="0" smtClean="0"/>
              <a:t> Quadratic Sieve (QS)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i="1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(1)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                                            (2)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071678"/>
            <a:ext cx="2752725" cy="371475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995612"/>
            <a:ext cx="2257425" cy="36195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429000"/>
            <a:ext cx="2657475" cy="361950"/>
          </a:xfrm>
          <a:prstGeom prst="rect">
            <a:avLst/>
          </a:prstGeom>
          <a:noFill/>
        </p:spPr>
      </p:pic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Carl </a:t>
            </a:r>
            <a:r>
              <a:rPr lang="en-US" dirty="0" err="1" smtClean="0"/>
              <a:t>Pomerance’s</a:t>
            </a:r>
            <a:r>
              <a:rPr lang="en-US" dirty="0" smtClean="0"/>
              <a:t> Quadratic Sieve (QS)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u="sng" dirty="0" smtClean="0"/>
              <a:t>smoothness bound</a:t>
            </a:r>
            <a:r>
              <a:rPr lang="en-US" dirty="0" smtClean="0"/>
              <a:t> </a:t>
            </a:r>
            <a:r>
              <a:rPr lang="en-US" i="1" dirty="0" smtClean="0"/>
              <a:t>B;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B</a:t>
            </a:r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            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        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B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U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U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mod N </a:t>
            </a:r>
          </a:p>
          <a:p>
            <a:pPr lvl="1">
              <a:buNone/>
            </a:pPr>
            <a:r>
              <a:rPr lang="en-US" dirty="0" smtClean="0"/>
              <a:t>4. </a:t>
            </a:r>
            <a:r>
              <a:rPr lang="en-US" dirty="0" err="1" smtClean="0"/>
              <a:t>Nếu</a:t>
            </a:r>
            <a:r>
              <a:rPr lang="en-US" dirty="0" smtClean="0"/>
              <a:t> x , y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(2)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 </a:t>
            </a:r>
          </a:p>
          <a:p>
            <a:pPr lvl="1">
              <a:buNone/>
            </a:pPr>
            <a:r>
              <a:rPr lang="en-US" dirty="0" smtClean="0"/>
              <a:t>5.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(|x-y| ,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2071678"/>
            <a:ext cx="571504" cy="301627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840328"/>
            <a:ext cx="785818" cy="231482"/>
          </a:xfrm>
          <a:prstGeom prst="rect">
            <a:avLst/>
          </a:prstGeom>
          <a:noFill/>
        </p:spPr>
      </p:pic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2786058"/>
            <a:ext cx="1857388" cy="277931"/>
          </a:xfrm>
          <a:prstGeom prst="rect">
            <a:avLst/>
          </a:prstGeom>
          <a:noFill/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768" y="2786058"/>
            <a:ext cx="857256" cy="288094"/>
          </a:xfrm>
          <a:prstGeom prst="rect">
            <a:avLst/>
          </a:prstGeom>
          <a:noFill/>
        </p:spPr>
      </p:pic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cong Elliptic (E)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:                           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(E)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Ox.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–A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(E)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P, Q </a:t>
            </a:r>
            <a:r>
              <a:rPr lang="en-US" dirty="0" err="1" smtClean="0"/>
              <a:t>thuộc</a:t>
            </a:r>
            <a:r>
              <a:rPr lang="en-US" dirty="0" smtClean="0"/>
              <a:t> (E)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qua P, Q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(E)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 R</a:t>
            </a:r>
          </a:p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P+Q = R </a:t>
            </a:r>
            <a:r>
              <a:rPr lang="en-US" dirty="0" err="1" smtClean="0"/>
              <a:t>nếu</a:t>
            </a:r>
            <a:r>
              <a:rPr lang="en-US" dirty="0" smtClean="0"/>
              <a:t> –R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PQ </a:t>
            </a:r>
            <a:r>
              <a:rPr lang="en-US" dirty="0" err="1" smtClean="0"/>
              <a:t>với</a:t>
            </a:r>
            <a:r>
              <a:rPr lang="en-US" dirty="0" smtClean="0"/>
              <a:t> (E)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071678"/>
            <a:ext cx="1933575" cy="31432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2428868"/>
            <a:ext cx="781050" cy="295275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cong Elliptic (E)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:                           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A, B </a:t>
            </a:r>
            <a:r>
              <a:rPr lang="en-US" dirty="0" err="1" smtClean="0"/>
              <a:t>thuộc</a:t>
            </a:r>
            <a:r>
              <a:rPr lang="en-US" dirty="0" smtClean="0"/>
              <a:t> (E)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A+B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1.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          </a:t>
            </a:r>
            <a:r>
              <a:rPr lang="en-US" dirty="0" err="1" smtClean="0"/>
              <a:t>thì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3.                                                  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071678"/>
            <a:ext cx="1933575" cy="31432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2428868"/>
            <a:ext cx="781050" cy="295275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643314"/>
            <a:ext cx="2543175" cy="295275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000504"/>
            <a:ext cx="685800" cy="295275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4000504"/>
            <a:ext cx="1066800" cy="29527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4357694"/>
            <a:ext cx="3562350" cy="333375"/>
          </a:xfrm>
          <a:prstGeom prst="rect">
            <a:avLst/>
          </a:prstGeom>
          <a:noFill/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4714884"/>
            <a:ext cx="2952750" cy="647700"/>
          </a:xfrm>
          <a:prstGeom prst="rect">
            <a:avLst/>
          </a:prstGeom>
          <a:noFill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5572140"/>
            <a:ext cx="3371850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cong Elliptic (E)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:                           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A, B </a:t>
            </a:r>
            <a:r>
              <a:rPr lang="en-US" dirty="0" err="1" smtClean="0"/>
              <a:t>thuộc</a:t>
            </a:r>
            <a:r>
              <a:rPr lang="en-US" dirty="0" smtClean="0"/>
              <a:t> (E)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A+B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4. </a:t>
            </a:r>
            <a:r>
              <a:rPr lang="en-US" dirty="0" err="1" smtClean="0"/>
              <a:t>Nếu</a:t>
            </a:r>
            <a:r>
              <a:rPr lang="en-US" dirty="0" smtClean="0"/>
              <a:t>                                            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Nếu</a:t>
            </a:r>
            <a:r>
              <a:rPr lang="en-US" dirty="0" smtClean="0"/>
              <a:t>             ;                                     </a:t>
            </a:r>
            <a:r>
              <a:rPr lang="en-US" dirty="0" err="1" smtClean="0"/>
              <a:t>với</a:t>
            </a:r>
            <a:r>
              <a:rPr lang="en-US" dirty="0" smtClean="0"/>
              <a:t> 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2071678"/>
            <a:ext cx="1933575" cy="31432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2428868"/>
            <a:ext cx="781050" cy="295275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3643314"/>
            <a:ext cx="876300" cy="295275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62641" y="3643314"/>
            <a:ext cx="1095375" cy="295275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000504"/>
            <a:ext cx="685800" cy="295275"/>
          </a:xfrm>
          <a:prstGeom prst="rect">
            <a:avLst/>
          </a:prstGeom>
          <a:noFill/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3643314"/>
            <a:ext cx="2247900" cy="295275"/>
          </a:xfrm>
          <a:prstGeom prst="rect">
            <a:avLst/>
          </a:prstGeom>
          <a:noFill/>
        </p:spPr>
      </p:pic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000504"/>
            <a:ext cx="2466975" cy="295275"/>
          </a:xfrm>
          <a:prstGeom prst="rect">
            <a:avLst/>
          </a:prstGeom>
          <a:noFill/>
        </p:spPr>
      </p:pic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83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367356"/>
            <a:ext cx="3438525" cy="704850"/>
          </a:xfrm>
          <a:prstGeom prst="rect">
            <a:avLst/>
          </a:prstGeom>
          <a:noFill/>
        </p:spPr>
      </p:pic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87" name="Picture 2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429132"/>
            <a:ext cx="2609850" cy="77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ECM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qua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1. 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3.  </a:t>
            </a:r>
            <a:r>
              <a:rPr lang="en-US" dirty="0" err="1" smtClean="0"/>
              <a:t>Đặt</a:t>
            </a:r>
            <a:r>
              <a:rPr lang="en-US" dirty="0" smtClean="0"/>
              <a:t>                    =(1,1) </a:t>
            </a:r>
            <a:r>
              <a:rPr lang="en-US" dirty="0" err="1" smtClean="0"/>
              <a:t>và</a:t>
            </a:r>
            <a:r>
              <a:rPr lang="en-US" dirty="0" smtClean="0"/>
              <a:t> a=1 ;</a:t>
            </a:r>
            <a:r>
              <a:rPr lang="en-US" i="1" dirty="0" err="1" smtClean="0"/>
              <a:t>a_tries</a:t>
            </a:r>
            <a:r>
              <a:rPr lang="en-US" dirty="0" smtClean="0"/>
              <a:t>=0;</a:t>
            </a:r>
          </a:p>
          <a:p>
            <a:pPr lvl="1"/>
            <a:r>
              <a:rPr lang="en-US" dirty="0" smtClean="0"/>
              <a:t>4.1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4. 2.  while(          )</a:t>
            </a:r>
          </a:p>
          <a:p>
            <a:pPr lvl="1"/>
            <a:r>
              <a:rPr lang="en-US" dirty="0" smtClean="0"/>
              <a:t>         </a:t>
            </a:r>
          </a:p>
          <a:p>
            <a:pPr lvl="1"/>
            <a:r>
              <a:rPr lang="en-US" dirty="0" smtClean="0"/>
              <a:t>           a++; </a:t>
            </a:r>
          </a:p>
          <a:p>
            <a:pPr lvl="1"/>
            <a:r>
              <a:rPr lang="en-US" dirty="0" smtClean="0"/>
              <a:t>           b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3657604"/>
            <a:ext cx="1952625" cy="342900"/>
          </a:xfrm>
          <a:prstGeom prst="rect">
            <a:avLst/>
          </a:prstGeom>
          <a:noFill/>
        </p:spPr>
      </p:pic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5214950"/>
            <a:ext cx="990600" cy="3048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4071942"/>
            <a:ext cx="657225" cy="30480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4429132"/>
            <a:ext cx="2514600" cy="32385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714752"/>
            <a:ext cx="990600" cy="304800"/>
          </a:xfrm>
          <a:prstGeom prst="rect">
            <a:avLst/>
          </a:prstGeom>
          <a:noFill/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500306"/>
            <a:ext cx="2028825" cy="323850"/>
          </a:xfrm>
          <a:prstGeom prst="rect">
            <a:avLst/>
          </a:prstGeom>
          <a:noFill/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919411"/>
            <a:ext cx="2381250" cy="295275"/>
          </a:xfrm>
          <a:prstGeom prst="rect">
            <a:avLst/>
          </a:prstGeom>
          <a:noFill/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3286124"/>
            <a:ext cx="1057275" cy="33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7082"/>
            <a:ext cx="7467600" cy="4873752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ECM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qua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1. 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3.  </a:t>
            </a:r>
            <a:r>
              <a:rPr lang="en-US" dirty="0" err="1" smtClean="0"/>
              <a:t>Đặt</a:t>
            </a:r>
            <a:r>
              <a:rPr lang="en-US" dirty="0" smtClean="0"/>
              <a:t>                    =(1,1) </a:t>
            </a:r>
            <a:r>
              <a:rPr lang="en-US" dirty="0" err="1" smtClean="0"/>
              <a:t>và</a:t>
            </a:r>
            <a:r>
              <a:rPr lang="en-US" dirty="0" smtClean="0"/>
              <a:t> a=1 ;</a:t>
            </a:r>
            <a:r>
              <a:rPr lang="en-US" i="1" dirty="0" err="1" smtClean="0"/>
              <a:t>a_tries</a:t>
            </a:r>
            <a:r>
              <a:rPr lang="en-US" dirty="0" smtClean="0"/>
              <a:t>=0;</a:t>
            </a:r>
          </a:p>
          <a:p>
            <a:pPr lvl="1"/>
            <a:r>
              <a:rPr lang="en-US" dirty="0" smtClean="0"/>
              <a:t>4. 1.Tính</a:t>
            </a:r>
          </a:p>
          <a:p>
            <a:pPr lvl="1"/>
            <a:r>
              <a:rPr lang="en-US" dirty="0" smtClean="0"/>
              <a:t>5.  if </a:t>
            </a:r>
            <a:r>
              <a:rPr lang="en-US" b="1" i="1" dirty="0" err="1" smtClean="0"/>
              <a:t>a_tries</a:t>
            </a:r>
            <a:r>
              <a:rPr lang="en-US" b="1" i="1" dirty="0" smtClean="0"/>
              <a:t>&lt;max</a:t>
            </a:r>
            <a:r>
              <a:rPr lang="en-US" dirty="0" smtClean="0"/>
              <a:t> do step 6 </a:t>
            </a:r>
          </a:p>
          <a:p>
            <a:pPr lvl="1"/>
            <a:r>
              <a:rPr lang="en-US" dirty="0" smtClean="0"/>
              <a:t>     else 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3 </a:t>
            </a:r>
            <a:r>
              <a:rPr lang="en-US" dirty="0" err="1" smtClean="0"/>
              <a:t>với</a:t>
            </a:r>
            <a:r>
              <a:rPr lang="en-US" dirty="0" smtClean="0"/>
              <a:t> K </a:t>
            </a:r>
            <a:r>
              <a:rPr lang="en-US" dirty="0" err="1" smtClean="0"/>
              <a:t>mới</a:t>
            </a:r>
            <a:r>
              <a:rPr lang="en-US" dirty="0" smtClean="0"/>
              <a:t>                </a:t>
            </a:r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i="1" dirty="0" smtClean="0"/>
              <a:t>Q =</a:t>
            </a:r>
            <a:r>
              <a:rPr lang="en-US" b="1" i="1" dirty="0" err="1" smtClean="0"/>
              <a:t>kP</a:t>
            </a:r>
            <a:r>
              <a:rPr lang="en-US" b="1" i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i="1" dirty="0" smtClean="0"/>
              <a:t>g</a:t>
            </a:r>
            <a:endParaRPr lang="en-US" dirty="0" smtClean="0"/>
          </a:p>
          <a:p>
            <a:pPr lvl="1"/>
            <a:r>
              <a:rPr lang="en-US" dirty="0" smtClean="0"/>
              <a:t>7. </a:t>
            </a:r>
            <a:r>
              <a:rPr lang="en-US" i="1" dirty="0" err="1" smtClean="0"/>
              <a:t>a_tries</a:t>
            </a:r>
            <a:r>
              <a:rPr lang="en-US" dirty="0" smtClean="0"/>
              <a:t>++;  a++;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4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3357562"/>
            <a:ext cx="1057275" cy="333375"/>
          </a:xfrm>
          <a:prstGeom prst="rect">
            <a:avLst/>
          </a:prstGeom>
          <a:noFill/>
        </p:spPr>
      </p:pic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3714752"/>
            <a:ext cx="1952625" cy="342900"/>
          </a:xfrm>
          <a:prstGeom prst="rect">
            <a:avLst/>
          </a:prstGeom>
          <a:noFill/>
        </p:spPr>
      </p:pic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533646"/>
            <a:ext cx="2028825" cy="323850"/>
          </a:xfrm>
          <a:prstGeom prst="rect">
            <a:avLst/>
          </a:prstGeom>
          <a:noFill/>
        </p:spPr>
      </p:pic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919411"/>
            <a:ext cx="2381250" cy="29527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3786190"/>
            <a:ext cx="9906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Lenstra’s</a:t>
            </a:r>
            <a:r>
              <a:rPr lang="en-US" dirty="0" smtClean="0"/>
              <a:t> Elliptic Curves Method (ECM)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757758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kP</a:t>
            </a:r>
            <a:r>
              <a:rPr lang="en-US" sz="2400" dirty="0" smtClean="0"/>
              <a:t> = P+P+…+P(k </a:t>
            </a:r>
            <a:r>
              <a:rPr lang="en-US" sz="2400" dirty="0" err="1" smtClean="0"/>
              <a:t>lần</a:t>
            </a:r>
            <a:r>
              <a:rPr lang="en-US" sz="2400" dirty="0" smtClean="0"/>
              <a:t>)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dừng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err="1" smtClean="0"/>
              <a:t>Viết</a:t>
            </a:r>
            <a:r>
              <a:rPr lang="en-US" sz="2000" dirty="0" smtClean="0"/>
              <a:t> k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dãy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:                       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for                down to 0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      if              then 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      else 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       </a:t>
            </a:r>
          </a:p>
          <a:p>
            <a:pPr lvl="2">
              <a:buFont typeface="Courier New" pitchFamily="49" charset="0"/>
              <a:buChar char="o"/>
            </a:pP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2124068"/>
            <a:ext cx="1866900" cy="3048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2481258"/>
            <a:ext cx="1476375" cy="3048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2452683"/>
            <a:ext cx="2038350" cy="333375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9539" y="1695440"/>
            <a:ext cx="828675" cy="30480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1663" y="2838448"/>
            <a:ext cx="885825" cy="3048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9801" y="3195638"/>
            <a:ext cx="619125" cy="304800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3143248"/>
            <a:ext cx="1905000" cy="304800"/>
          </a:xfrm>
          <a:prstGeom prst="rect">
            <a:avLst/>
          </a:prstGeom>
          <a:noFill/>
        </p:spPr>
      </p:pic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3500438"/>
            <a:ext cx="1924050" cy="304800"/>
          </a:xfrm>
          <a:prstGeom prst="rect">
            <a:avLst/>
          </a:prstGeom>
          <a:noFill/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3929066"/>
            <a:ext cx="2038350" cy="33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500034" y="2000240"/>
          <a:ext cx="746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 algn="ctr">
                        <a:buNone/>
                      </a:pPr>
                      <a:r>
                        <a:rPr lang="en-US" dirty="0" smtClean="0"/>
                        <a:t>Trial </a:t>
                      </a:r>
                      <a:r>
                        <a:rPr lang="en-US" dirty="0" err="1" smtClean="0"/>
                        <a:t>Divison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Pollard rho Factorization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Quadratic Sieve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(QS)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Field Sieve(NFS)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Elliptic Curves Method (ECM)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2786058"/>
            <a:ext cx="914400" cy="314325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2428868"/>
            <a:ext cx="914400" cy="314325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3143248"/>
            <a:ext cx="2114550" cy="371475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3857628"/>
            <a:ext cx="2228850" cy="371475"/>
          </a:xfrm>
          <a:prstGeom prst="rect">
            <a:avLst/>
          </a:prstGeom>
          <a:noFill/>
        </p:spPr>
      </p:pic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429000"/>
            <a:ext cx="32194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Faster deterministic integer </a:t>
            </a:r>
            <a:r>
              <a:rPr lang="en-US" dirty="0" err="1" smtClean="0"/>
              <a:t>factorisation</a:t>
            </a:r>
            <a:r>
              <a:rPr lang="en-US" dirty="0" smtClean="0"/>
              <a:t> - David Harvey</a:t>
            </a:r>
          </a:p>
          <a:p>
            <a:r>
              <a:rPr lang="en-US" dirty="0" smtClean="0"/>
              <a:t>Integer Factorization Algorithms -Connelly Barnes</a:t>
            </a:r>
          </a:p>
          <a:p>
            <a:r>
              <a:rPr lang="en-US" dirty="0" smtClean="0"/>
              <a:t>Factoring large integers - R. </a:t>
            </a:r>
            <a:r>
              <a:rPr lang="en-US" dirty="0" err="1" smtClean="0"/>
              <a:t>Arigita</a:t>
            </a:r>
            <a:r>
              <a:rPr lang="en-US" dirty="0" smtClean="0"/>
              <a:t> Del </a:t>
            </a:r>
            <a:r>
              <a:rPr lang="en-US" dirty="0" err="1" smtClean="0"/>
              <a:t>Cacho</a:t>
            </a:r>
            <a:endParaRPr lang="en-US" dirty="0" smtClean="0"/>
          </a:p>
          <a:p>
            <a:r>
              <a:rPr lang="en-US" dirty="0" smtClean="0"/>
              <a:t>Factoring integers with elliptic curves -                      H. W. </a:t>
            </a:r>
            <a:r>
              <a:rPr lang="en-US" dirty="0" err="1" smtClean="0"/>
              <a:t>Lenstra</a:t>
            </a:r>
            <a:r>
              <a:rPr lang="en-US" dirty="0" smtClean="0"/>
              <a:t>, Jr.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RSA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smtClean="0"/>
              <a:t>Cho N=p x q </a:t>
            </a:r>
            <a:r>
              <a:rPr lang="en-US" dirty="0" err="1" smtClean="0"/>
              <a:t>với</a:t>
            </a:r>
            <a:r>
              <a:rPr lang="en-US" dirty="0" smtClean="0"/>
              <a:t> p, q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 , q  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Trial </a:t>
            </a:r>
            <a:r>
              <a:rPr lang="en-US" dirty="0" err="1" smtClean="0"/>
              <a:t>Divison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 Pollard rho Factorization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Carl </a:t>
            </a:r>
            <a:r>
              <a:rPr lang="en-US" dirty="0" err="1" smtClean="0"/>
              <a:t>Pomerance’s</a:t>
            </a:r>
            <a:r>
              <a:rPr lang="en-US" dirty="0" smtClean="0"/>
              <a:t> Quadratic Sieve(QS)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Lenstra’s</a:t>
            </a:r>
            <a:r>
              <a:rPr lang="en-US" dirty="0" smtClean="0"/>
              <a:t> Elliptic Curves Method (ECM)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Trial </a:t>
            </a:r>
            <a:r>
              <a:rPr lang="en-US" dirty="0" err="1" smtClean="0"/>
              <a:t>Divison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    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4836" y="2071678"/>
            <a:ext cx="371478" cy="357190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Trial </a:t>
            </a:r>
            <a:r>
              <a:rPr lang="en-US" dirty="0" err="1" smtClean="0"/>
              <a:t>Divison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i="1" dirty="0" smtClean="0"/>
              <a:t>function </a:t>
            </a:r>
            <a:r>
              <a:rPr lang="en-US" sz="2200" i="1" dirty="0" err="1" smtClean="0"/>
              <a:t>trialDivision</a:t>
            </a:r>
            <a:r>
              <a:rPr lang="en-US" sz="2200" i="1" dirty="0" smtClean="0"/>
              <a:t>(N)</a:t>
            </a:r>
            <a:br>
              <a:rPr lang="en-US" sz="2200" i="1" dirty="0" smtClean="0"/>
            </a:br>
            <a:r>
              <a:rPr lang="en-US" sz="2200" i="1" dirty="0" smtClean="0"/>
              <a:t>	for  s from 2 to floor(</a:t>
            </a:r>
            <a:r>
              <a:rPr lang="en-US" sz="2200" i="1" dirty="0" err="1" smtClean="0"/>
              <a:t>sqrt</a:t>
            </a:r>
            <a:r>
              <a:rPr lang="en-US" sz="2200" i="1" dirty="0" smtClean="0"/>
              <a:t>(N))</a:t>
            </a:r>
            <a:br>
              <a:rPr lang="en-US" sz="2200" i="1" dirty="0" smtClean="0"/>
            </a:br>
            <a:r>
              <a:rPr lang="en-US" sz="2200" i="1" dirty="0" smtClean="0"/>
              <a:t>		if s divides N then</a:t>
            </a:r>
            <a:br>
              <a:rPr lang="en-US" sz="2200" i="1" dirty="0" smtClean="0"/>
            </a:br>
            <a:r>
              <a:rPr lang="en-US" sz="2200" i="1" dirty="0" smtClean="0"/>
              <a:t>			return s, N/s</a:t>
            </a:r>
            <a:br>
              <a:rPr lang="en-US" sz="2200" i="1" dirty="0" smtClean="0"/>
            </a:br>
            <a:r>
              <a:rPr lang="en-US" sz="2200" i="1" dirty="0" smtClean="0"/>
              <a:t>		end if</a:t>
            </a:r>
            <a:br>
              <a:rPr lang="en-US" sz="2200" i="1" dirty="0" smtClean="0"/>
            </a:br>
            <a:r>
              <a:rPr lang="en-US" sz="2200" i="1" dirty="0" smtClean="0"/>
              <a:t>	end for</a:t>
            </a:r>
            <a:br>
              <a:rPr lang="en-US" sz="2200" i="1" dirty="0" smtClean="0"/>
            </a:br>
            <a:r>
              <a:rPr lang="en-US" sz="2200" i="1" dirty="0" smtClean="0"/>
              <a:t>end function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Năm</a:t>
            </a:r>
            <a:r>
              <a:rPr lang="en-US" dirty="0" smtClean="0"/>
              <a:t> 1975, John Pollard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Monte Carlo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f(x)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smtClean="0"/>
              <a:t>x</a:t>
            </a:r>
            <a:r>
              <a:rPr lang="en-US" sz="1400" b="1" i="1" dirty="0" smtClean="0"/>
              <a:t>0</a:t>
            </a:r>
            <a:r>
              <a:rPr lang="en-US" b="1" dirty="0" smtClean="0"/>
              <a:t> = </a:t>
            </a:r>
            <a:r>
              <a:rPr lang="en-US" b="1" i="1" dirty="0" smtClean="0"/>
              <a:t>random</a:t>
            </a:r>
            <a:r>
              <a:rPr lang="en-US" b="1" dirty="0" smtClean="0"/>
              <a:t>(0</a:t>
            </a:r>
            <a:r>
              <a:rPr lang="en-US" b="1" i="1" dirty="0" smtClean="0"/>
              <a:t>, N − </a:t>
            </a:r>
            <a:r>
              <a:rPr lang="en-US" b="1" dirty="0" smtClean="0"/>
              <a:t>1)</a:t>
            </a:r>
            <a:br>
              <a:rPr lang="en-US" b="1" dirty="0" smtClean="0"/>
            </a:br>
            <a:r>
              <a:rPr lang="en-US" b="1" i="1" dirty="0" smtClean="0"/>
              <a:t>x</a:t>
            </a:r>
            <a:r>
              <a:rPr lang="en-US" sz="1400" b="1" i="1" dirty="0" smtClean="0"/>
              <a:t>i </a:t>
            </a:r>
            <a:r>
              <a:rPr lang="en-US" b="1" dirty="0" smtClean="0"/>
              <a:t>= </a:t>
            </a: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sz="1400" b="1" i="1" dirty="0" smtClean="0"/>
              <a:t>i−</a:t>
            </a:r>
            <a:r>
              <a:rPr lang="en-US" sz="1400" b="1" dirty="0" smtClean="0"/>
              <a:t>1</a:t>
            </a:r>
            <a:r>
              <a:rPr lang="en-US" b="1" dirty="0" smtClean="0"/>
              <a:t>) (</a:t>
            </a:r>
            <a:r>
              <a:rPr lang="en-US" b="1" i="1" dirty="0" smtClean="0"/>
              <a:t>mod N</a:t>
            </a:r>
            <a:r>
              <a:rPr lang="en-US" b="1" dirty="0" smtClean="0"/>
              <a:t>)</a:t>
            </a:r>
            <a:r>
              <a:rPr lang="en-US" b="1" i="1" dirty="0" smtClean="0"/>
              <a:t>, 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b="1" dirty="0" smtClean="0"/>
              <a:t>= 1</a:t>
            </a:r>
            <a:r>
              <a:rPr lang="en-US" b="1" i="1" dirty="0" smtClean="0"/>
              <a:t>, </a:t>
            </a:r>
            <a:r>
              <a:rPr lang="en-US" b="1" dirty="0" smtClean="0"/>
              <a:t>2</a:t>
            </a:r>
            <a:r>
              <a:rPr lang="en-US" b="1" i="1" dirty="0" smtClean="0"/>
              <a:t>, · · ·</a:t>
            </a:r>
            <a:endParaRPr lang="en-US" b="1" dirty="0" smtClean="0"/>
          </a:p>
          <a:p>
            <a:r>
              <a:rPr lang="en-US" dirty="0" smtClean="0"/>
              <a:t>f(x)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dung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4429132"/>
            <a:ext cx="1428760" cy="271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 p , q , N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(</a:t>
            </a:r>
            <a:r>
              <a:rPr lang="en-US" i="1" dirty="0" err="1" smtClean="0"/>
              <a:t>x</a:t>
            </a:r>
            <a:r>
              <a:rPr lang="en-US" sz="1800" dirty="0" err="1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2408152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Pollard rho Factorization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/>
              <a:t>Pseudocode</a:t>
            </a:r>
            <a:r>
              <a:rPr lang="en-US" sz="9600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286776" cy="43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1111</TotalTime>
  <Words>939</Words>
  <Application>Microsoft Office PowerPoint</Application>
  <PresentationFormat>On-screen Show (4:3)</PresentationFormat>
  <Paragraphs>156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Phân Tích Thừa số N= pxq</vt:lpstr>
      <vt:lpstr>Nội dung chính</vt:lpstr>
      <vt:lpstr>I. Bài toán phân tích </vt:lpstr>
      <vt:lpstr>II. Các Phương pháp phân tích</vt:lpstr>
      <vt:lpstr>1. Trial Divison  </vt:lpstr>
      <vt:lpstr>1. Trial Divison  </vt:lpstr>
      <vt:lpstr>2. Pollard rho Factorization   </vt:lpstr>
      <vt:lpstr>2. Pollard rho Factorization   </vt:lpstr>
      <vt:lpstr>2. Pollard rho Factorization   </vt:lpstr>
      <vt:lpstr>2. Pollard rho Factorization   </vt:lpstr>
      <vt:lpstr>2. Pollard rho Factorization   </vt:lpstr>
      <vt:lpstr>2. Pollard rho Factorization   </vt:lpstr>
      <vt:lpstr>3. Carl Pomerance’s Quadratic Sieve (QS)  </vt:lpstr>
      <vt:lpstr>3. Carl Pomerance’s Quadratic Sieve (QS)  </vt:lpstr>
      <vt:lpstr>4. Lenstra’s Elliptic Curves Method (ECM) </vt:lpstr>
      <vt:lpstr>4. Lenstra’s Elliptic Curves Method (ECM) </vt:lpstr>
      <vt:lpstr>4. Lenstra’s Elliptic Curves Method (ECM) </vt:lpstr>
      <vt:lpstr>4. Lenstra’s Elliptic Curves Method (ECM) </vt:lpstr>
      <vt:lpstr>4. Lenstra’s Elliptic Curves Method (ECM) </vt:lpstr>
      <vt:lpstr>4. Lenstra’s Elliptic Curves Method (ECM) </vt:lpstr>
      <vt:lpstr>III. Thời gian thực hiện</vt:lpstr>
      <vt:lpstr>Tài liệu tham khảo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thức Use OTWAY REES</dc:title>
  <dc:creator>Hp</dc:creator>
  <cp:lastModifiedBy>Hp</cp:lastModifiedBy>
  <cp:revision>140</cp:revision>
  <dcterms:created xsi:type="dcterms:W3CDTF">2015-04-16T09:40:04Z</dcterms:created>
  <dcterms:modified xsi:type="dcterms:W3CDTF">2016-01-08T02:36:09Z</dcterms:modified>
</cp:coreProperties>
</file>