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5" r:id="rId10"/>
    <p:sldId id="266" r:id="rId11"/>
    <p:sldId id="263"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כ"ה/אב/תשפ"ב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1026" name="Picture 2" descr="image">
            <a:extLst>
              <a:ext uri="{FF2B5EF4-FFF2-40B4-BE49-F238E27FC236}">
                <a16:creationId xmlns:a16="http://schemas.microsoft.com/office/drawing/2014/main" id="{2C376BF3-AB6A-72FC-F967-C44E289AF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491" y="127560"/>
            <a:ext cx="726738" cy="72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449A-B5B9-4AD5-BCE2-8790C4EB12C9}"/>
              </a:ext>
            </a:extLst>
          </p:cNvPr>
          <p:cNvSpPr>
            <a:spLocks noGrp="1"/>
          </p:cNvSpPr>
          <p:nvPr>
            <p:ph type="title"/>
          </p:nvPr>
        </p:nvSpPr>
        <p:spPr/>
        <p:txBody>
          <a:bodyPr/>
          <a:lstStyle/>
          <a:p>
            <a:pPr algn="ctr" rtl="0"/>
            <a:r>
              <a:rPr lang="en-US" dirty="0"/>
              <a:t>Statistics 2</a:t>
            </a:r>
            <a:endParaRPr lang="he-IL" dirty="0"/>
          </a:p>
        </p:txBody>
      </p:sp>
      <p:sp>
        <p:nvSpPr>
          <p:cNvPr id="3" name="Content Placeholder 2">
            <a:extLst>
              <a:ext uri="{FF2B5EF4-FFF2-40B4-BE49-F238E27FC236}">
                <a16:creationId xmlns:a16="http://schemas.microsoft.com/office/drawing/2014/main" id="{5EA245F7-1521-9738-E77F-CA5B5CCF9CE4}"/>
              </a:ext>
            </a:extLst>
          </p:cNvPr>
          <p:cNvSpPr>
            <a:spLocks noGrp="1"/>
          </p:cNvSpPr>
          <p:nvPr>
            <p:ph idx="1"/>
          </p:nvPr>
        </p:nvSpPr>
        <p:spPr>
          <a:xfrm>
            <a:off x="1097280" y="1581149"/>
            <a:ext cx="10058400" cy="4703951"/>
          </a:xfrm>
        </p:spPr>
        <p:txBody>
          <a:bodyPr/>
          <a:lstStyle/>
          <a:p>
            <a:pPr marL="0" indent="0" algn="l" rtl="0">
              <a:buNone/>
            </a:pPr>
            <a:r>
              <a:rPr lang="en-US" dirty="0"/>
              <a:t>- We also display the </a:t>
            </a:r>
            <a:r>
              <a:rPr lang="en-US" b="1" dirty="0"/>
              <a:t>number of alive birds </a:t>
            </a:r>
            <a:r>
              <a:rPr lang="en-US" dirty="0"/>
              <a:t>per PC:</a:t>
            </a:r>
          </a:p>
          <a:p>
            <a:pPr algn="l" rtl="0"/>
            <a:endParaRPr lang="he-IL" dirty="0"/>
          </a:p>
        </p:txBody>
      </p:sp>
      <p:pic>
        <p:nvPicPr>
          <p:cNvPr id="8" name="Picture 7" descr="A picture containing diagram&#10;&#10;Description automatically generated">
            <a:extLst>
              <a:ext uri="{FF2B5EF4-FFF2-40B4-BE49-F238E27FC236}">
                <a16:creationId xmlns:a16="http://schemas.microsoft.com/office/drawing/2014/main" id="{7DD7FDA8-7017-BAC0-CC37-80F91EF78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174" y="1990370"/>
            <a:ext cx="3349651" cy="4023360"/>
          </a:xfrm>
          <a:prstGeom prst="rect">
            <a:avLst/>
          </a:prstGeom>
        </p:spPr>
      </p:pic>
      <p:sp>
        <p:nvSpPr>
          <p:cNvPr id="9" name="Oval 8">
            <a:extLst>
              <a:ext uri="{FF2B5EF4-FFF2-40B4-BE49-F238E27FC236}">
                <a16:creationId xmlns:a16="http://schemas.microsoft.com/office/drawing/2014/main" id="{B276D2DF-80B1-978D-9189-BFA1EA7577C6}"/>
              </a:ext>
            </a:extLst>
          </p:cNvPr>
          <p:cNvSpPr/>
          <p:nvPr/>
        </p:nvSpPr>
        <p:spPr>
          <a:xfrm>
            <a:off x="4133850" y="5648325"/>
            <a:ext cx="2562225" cy="45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2221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482110" cy="2677656"/>
          </a:xfrm>
          <a:prstGeom prst="rect">
            <a:avLst/>
          </a:prstGeom>
          <a:noFill/>
        </p:spPr>
        <p:txBody>
          <a:bodyPr wrap="square" rtlCol="1">
            <a:spAutoFit/>
          </a:bodyPr>
          <a:lstStyle/>
          <a:p>
            <a:pPr marL="285750" indent="-285750">
              <a:buFontTx/>
              <a:buChar char="-"/>
            </a:pPr>
            <a:r>
              <a:rPr lang="en-US" sz="2400" dirty="0"/>
              <a:t>5 layers (9, 6, 6, 6, 1)</a:t>
            </a:r>
            <a:br>
              <a:rPr lang="en-US" sz="2400" dirty="0"/>
            </a:br>
            <a:r>
              <a:rPr lang="en-US" sz="2400" dirty="0"/>
              <a:t>9 inputs and 1 output</a:t>
            </a:r>
          </a:p>
          <a:p>
            <a:pPr marL="285750" indent="-285750">
              <a:buFontTx/>
              <a:buChar char="-"/>
            </a:pPr>
            <a:endParaRPr lang="en-US" sz="2400" dirty="0"/>
          </a:p>
          <a:p>
            <a:pPr marL="285750" indent="-285750">
              <a:buFontTx/>
              <a:buChar char="-"/>
            </a:pPr>
            <a:r>
              <a:rPr lang="en-US" sz="2400" dirty="0" err="1"/>
              <a:t>relu</a:t>
            </a:r>
            <a:r>
              <a:rPr lang="en-US" sz="2400" dirty="0"/>
              <a:t> activation function</a:t>
            </a:r>
          </a:p>
          <a:p>
            <a:pPr marL="285750" indent="-285750">
              <a:buFontTx/>
              <a:buChar char="-"/>
            </a:pPr>
            <a:endParaRPr lang="en-US" sz="2400" dirty="0"/>
          </a:p>
          <a:p>
            <a:pPr marL="285750" indent="-285750">
              <a:buFontTx/>
              <a:buChar char="-"/>
            </a:pPr>
            <a:r>
              <a:rPr lang="en-US" sz="2400" dirty="0"/>
              <a:t>20% survive each generation</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lnSpcReduction="10000"/>
          </a:bodyPr>
          <a:lstStyle/>
          <a:p>
            <a:pPr algn="l" rtl="0"/>
            <a:r>
              <a:rPr lang="en-US" sz="2400" dirty="0"/>
              <a:t>- The master (the graphics module) sends ‘</a:t>
            </a:r>
            <a:r>
              <a:rPr lang="en-US" sz="2400" dirty="0" err="1"/>
              <a:t>are_you_alive</a:t>
            </a:r>
            <a:r>
              <a:rPr lang="en-US" sz="2400" dirty="0"/>
              <a:t>’ message to all PCs every 0.5 seconds.</a:t>
            </a:r>
          </a:p>
          <a:p>
            <a:pPr algn="l"/>
            <a:endParaRPr lang="en-US" sz="2400" dirty="0"/>
          </a:p>
          <a:p>
            <a:pPr algn="l"/>
            <a:r>
              <a:rPr lang="en-US" sz="2400" dirty="0"/>
              <a:t> - Each PC responds to this message with ‘</a:t>
            </a:r>
            <a:r>
              <a:rPr lang="en-US" sz="2400" dirty="0" err="1"/>
              <a:t>im_alive</a:t>
            </a:r>
            <a:r>
              <a:rPr lang="en-US" sz="2400" dirty="0"/>
              <a:t>’ message.</a:t>
            </a:r>
          </a:p>
          <a:p>
            <a:pPr algn="l" rtl="0"/>
            <a:endParaRPr lang="en-US" sz="2400" dirty="0"/>
          </a:p>
          <a:p>
            <a:pPr algn="l" rtl="0"/>
            <a:r>
              <a:rPr lang="en-US" sz="2400" dirty="0"/>
              <a:t>- The master marks as alive PCs only the computers that send him ‘</a:t>
            </a:r>
            <a:r>
              <a:rPr lang="en-US" sz="2400" dirty="0" err="1"/>
              <a:t>im_alive</a:t>
            </a:r>
            <a:r>
              <a:rPr lang="en-US" sz="2400" dirty="0"/>
              <a:t>’, and the others are dead.</a:t>
            </a:r>
          </a:p>
          <a:p>
            <a:pPr algn="l" rtl="0"/>
            <a:endParaRPr lang="en-US" sz="2400" dirty="0"/>
          </a:p>
          <a:p>
            <a:pPr algn="l" rtl="0"/>
            <a:r>
              <a:rPr lang="en-US" sz="2400" dirty="0"/>
              <a:t>- The master splits the work between the alive PCs only.</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 &amp; Solutions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Replace a bird’s “brain” (weight list).</a:t>
            </a:r>
            <a:br>
              <a:rPr lang="en-US" sz="2400" dirty="0"/>
            </a:br>
            <a:r>
              <a:rPr lang="en-US" dirty="0">
                <a:solidFill>
                  <a:schemeClr val="tx1"/>
                </a:solidFill>
              </a:rPr>
              <a:t>Each weight in the NN is stored in the NN’s map. The keys of this map are the PIDs of the two neurons sharing this weight. Each bird replaces its brain with another one, but how should it know which weight to put where, if the PIDs are different among different birds?</a:t>
            </a:r>
            <a:br>
              <a:rPr lang="en-US" dirty="0">
                <a:solidFill>
                  <a:schemeClr val="tx1"/>
                </a:solidFill>
              </a:rPr>
            </a:br>
            <a:r>
              <a:rPr lang="en-US" dirty="0">
                <a:solidFill>
                  <a:srgbClr val="0070C0"/>
                </a:solidFill>
              </a:rPr>
              <a:t>We decided to number the weights and send them to the master in sorted order.</a:t>
            </a:r>
            <a:br>
              <a:rPr lang="en-US" dirty="0">
                <a:solidFill>
                  <a:srgbClr val="0070C0"/>
                </a:solidFill>
              </a:rPr>
            </a:br>
            <a:r>
              <a:rPr lang="en-US" dirty="0">
                <a:solidFill>
                  <a:srgbClr val="0070C0"/>
                </a:solidFill>
              </a:rPr>
              <a:t>Then, each bird receiving a brain knows exactly how to store it in its map.</a:t>
            </a:r>
          </a:p>
          <a:p>
            <a:pPr algn="l" rtl="0"/>
            <a:r>
              <a:rPr lang="en-US" sz="2400" dirty="0"/>
              <a:t>- Slow system</a:t>
            </a:r>
            <a:br>
              <a:rPr lang="en-US" sz="2400" dirty="0"/>
            </a:br>
            <a:r>
              <a:rPr lang="en-US" dirty="0">
                <a:solidFill>
                  <a:schemeClr val="tx1"/>
                </a:solidFill>
              </a:rPr>
              <a:t>The whole system worked slow.</a:t>
            </a:r>
            <a:br>
              <a:rPr lang="en-US" dirty="0">
                <a:solidFill>
                  <a:schemeClr val="tx1"/>
                </a:solidFill>
              </a:rPr>
            </a:br>
            <a:r>
              <a:rPr lang="en-US" dirty="0">
                <a:solidFill>
                  <a:srgbClr val="0070C0"/>
                </a:solidFill>
              </a:rPr>
              <a:t>We decided to speed it up using several ways:</a:t>
            </a:r>
            <a:br>
              <a:rPr lang="en-US" dirty="0">
                <a:solidFill>
                  <a:srgbClr val="0070C0"/>
                </a:solidFill>
              </a:rPr>
            </a:br>
            <a:r>
              <a:rPr lang="en-US" dirty="0">
                <a:solidFill>
                  <a:srgbClr val="0070C0"/>
                </a:solidFill>
              </a:rPr>
              <a:t>- Send only the Y locations to the graphics, while the X location is synced among all birds.</a:t>
            </a:r>
            <a:br>
              <a:rPr lang="en-US" dirty="0">
                <a:solidFill>
                  <a:srgbClr val="0070C0"/>
                </a:solidFill>
              </a:rPr>
            </a:br>
            <a:r>
              <a:rPr lang="en-US" dirty="0">
                <a:solidFill>
                  <a:srgbClr val="0070C0"/>
                </a:solidFill>
              </a:rPr>
              <a:t>- Don’t ask the NN whether to jump in each frame.</a:t>
            </a:r>
            <a:br>
              <a:rPr lang="en-US" dirty="0">
                <a:solidFill>
                  <a:srgbClr val="0070C0"/>
                </a:solidFill>
              </a:rPr>
            </a:br>
            <a:r>
              <a:rPr lang="en-US" dirty="0">
                <a:solidFill>
                  <a:srgbClr val="0070C0"/>
                </a:solidFill>
              </a:rPr>
              <a:t>- Don’t send the spikes list to the NN each frame, but only in each wall touch.</a:t>
            </a:r>
            <a:endParaRPr lang="en-US" dirty="0"/>
          </a:p>
          <a:p>
            <a:pPr algn="l" rtl="0"/>
            <a:r>
              <a:rPr lang="en-US" sz="2400" dirty="0"/>
              <a:t>- Run on lab’s computers </a:t>
            </a:r>
            <a:r>
              <a:rPr lang="en-US" sz="2400" dirty="0">
                <a:sym typeface="Wingdings" panose="05000000000000000000" pitchFamily="2" charset="2"/>
              </a:rPr>
              <a:t></a:t>
            </a:r>
            <a:r>
              <a:rPr lang="en-US" sz="2400" dirty="0"/>
              <a:t>.</a:t>
            </a:r>
            <a:br>
              <a:rPr lang="en-US" sz="2400" dirty="0"/>
            </a:br>
            <a:r>
              <a:rPr lang="en-US" dirty="0">
                <a:solidFill>
                  <a:schemeClr val="tx1"/>
                </a:solidFill>
              </a:rPr>
              <a:t>Our Erlang OTP is 25 and the lab’s computers have 24.</a:t>
            </a:r>
            <a:endParaRPr lang="he-IL"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4054-02C3-3883-048D-1A98161356F8}"/>
              </a:ext>
            </a:extLst>
          </p:cNvPr>
          <p:cNvSpPr>
            <a:spLocks noGrp="1"/>
          </p:cNvSpPr>
          <p:nvPr>
            <p:ph type="title"/>
          </p:nvPr>
        </p:nvSpPr>
        <p:spPr/>
        <p:txBody>
          <a:bodyPr/>
          <a:lstStyle/>
          <a:p>
            <a:pPr algn="ctr"/>
            <a:r>
              <a:rPr lang="en-US" dirty="0"/>
              <a:t>Statistics 1</a:t>
            </a:r>
            <a:endParaRPr lang="he-IL" dirty="0"/>
          </a:p>
        </p:txBody>
      </p:sp>
      <p:sp>
        <p:nvSpPr>
          <p:cNvPr id="3" name="Content Placeholder 2">
            <a:extLst>
              <a:ext uri="{FF2B5EF4-FFF2-40B4-BE49-F238E27FC236}">
                <a16:creationId xmlns:a16="http://schemas.microsoft.com/office/drawing/2014/main" id="{3FF0551A-C234-638F-4EE4-D8E3D0FBB5AE}"/>
              </a:ext>
            </a:extLst>
          </p:cNvPr>
          <p:cNvSpPr>
            <a:spLocks noGrp="1"/>
          </p:cNvSpPr>
          <p:nvPr>
            <p:ph idx="1"/>
          </p:nvPr>
        </p:nvSpPr>
        <p:spPr>
          <a:xfrm>
            <a:off x="1097280" y="1551709"/>
            <a:ext cx="10058400" cy="4733391"/>
          </a:xfrm>
        </p:spPr>
        <p:txBody>
          <a:bodyPr>
            <a:normAutofit fontScale="85000" lnSpcReduction="20000"/>
          </a:bodyPr>
          <a:lstStyle/>
          <a:p>
            <a:pPr algn="l" rtl="0"/>
            <a:r>
              <a:rPr lang="en-US" dirty="0"/>
              <a:t>- We verified that the </a:t>
            </a:r>
            <a:r>
              <a:rPr lang="en-US" b="1" dirty="0"/>
              <a:t>number of messages </a:t>
            </a:r>
            <a:r>
              <a:rPr lang="en-US" dirty="0"/>
              <a:t>per single frame time in the system is</a:t>
            </a:r>
            <a:r>
              <a:rPr lang="en-US" baseline="30000" dirty="0"/>
              <a:t>1</a:t>
            </a:r>
            <a:r>
              <a:rPr lang="en-US" dirty="0"/>
              <a:t>:</a:t>
            </a:r>
          </a:p>
          <a:p>
            <a:pPr algn="ctr" rtl="0"/>
            <a:r>
              <a:rPr lang="en-US" dirty="0"/>
              <a:t>4 + 400 + 400 + 400 = 1204</a:t>
            </a:r>
          </a:p>
          <a:p>
            <a:pPr algn="ctr" rtl="0"/>
            <a:endParaRPr lang="en-US" dirty="0"/>
          </a:p>
          <a:p>
            <a:pPr algn="l" rtl="0"/>
            <a:endParaRPr lang="en-US" dirty="0"/>
          </a:p>
          <a:p>
            <a:pPr algn="l" rtl="0"/>
            <a:endParaRPr lang="en-US" baseline="30000" dirty="0"/>
          </a:p>
          <a:p>
            <a:pPr marL="0" indent="0" algn="l" rtl="0">
              <a:buNone/>
            </a:pPr>
            <a:endParaRPr lang="en-US" baseline="30000" dirty="0"/>
          </a:p>
          <a:p>
            <a:pPr marL="0" indent="0" algn="l" rtl="0">
              <a:buNone/>
            </a:pPr>
            <a:br>
              <a:rPr lang="en-US" dirty="0"/>
            </a:br>
            <a:r>
              <a:rPr lang="en-US" dirty="0"/>
              <a:t>- If a bird asks its NN whether to jump, we will add to the number of messages (for 1 bird):</a:t>
            </a:r>
          </a:p>
          <a:p>
            <a:pPr marL="0" indent="0" algn="ctr" rtl="0">
              <a:buNone/>
            </a:pPr>
            <a:r>
              <a:rPr lang="en-US" dirty="0"/>
              <a:t>1 + 1*9+9*6+6*6+6*6+6*1 + 1 + 1</a:t>
            </a:r>
          </a:p>
          <a:p>
            <a:pPr marL="0" indent="0" algn="l" rtl="0">
              <a:buNone/>
            </a:pPr>
            <a:endParaRPr lang="en-US" baseline="30000" dirty="0"/>
          </a:p>
          <a:p>
            <a:pPr marL="0" indent="0" algn="l" rtl="0">
              <a:buNone/>
            </a:pPr>
            <a:endParaRPr lang="en-US" baseline="30000" dirty="0"/>
          </a:p>
          <a:p>
            <a:pPr marL="0" indent="0" algn="l" rtl="0">
              <a:buNone/>
            </a:pPr>
            <a:endParaRPr lang="en-US" baseline="30000" dirty="0"/>
          </a:p>
          <a:p>
            <a:pPr marL="0" indent="0" algn="l" rtl="0">
              <a:buNone/>
            </a:pPr>
            <a:endParaRPr lang="en-US" baseline="30000" dirty="0"/>
          </a:p>
          <a:p>
            <a:pPr algn="l" rtl="0"/>
            <a:br>
              <a:rPr lang="en-US" baseline="30000" dirty="0"/>
            </a:br>
            <a:r>
              <a:rPr lang="en-US" baseline="30000" dirty="0"/>
              <a:t>1</a:t>
            </a:r>
            <a:r>
              <a:rPr lang="en-US" dirty="0"/>
              <a:t> </a:t>
            </a:r>
            <a:r>
              <a:rPr lang="en-US" sz="1500" dirty="0"/>
              <a:t>Number of birds is 400 (100 per PC).</a:t>
            </a:r>
            <a:br>
              <a:rPr lang="en-US" sz="1500" baseline="30000" dirty="0"/>
            </a:br>
            <a:r>
              <a:rPr lang="en-US" sz="1500" baseline="30000" dirty="0"/>
              <a:t>2 </a:t>
            </a:r>
            <a:r>
              <a:rPr lang="en-US" sz="1500" dirty="0"/>
              <a:t>Optional message.</a:t>
            </a:r>
            <a:endParaRPr lang="he-IL" dirty="0"/>
          </a:p>
        </p:txBody>
      </p:sp>
      <p:cxnSp>
        <p:nvCxnSpPr>
          <p:cNvPr id="5" name="Straight Arrow Connector 4">
            <a:extLst>
              <a:ext uri="{FF2B5EF4-FFF2-40B4-BE49-F238E27FC236}">
                <a16:creationId xmlns:a16="http://schemas.microsoft.com/office/drawing/2014/main" id="{F8C7E08B-AC9F-D001-ADD8-4ADE4F3E1026}"/>
              </a:ext>
            </a:extLst>
          </p:cNvPr>
          <p:cNvCxnSpPr>
            <a:cxnSpLocks/>
            <a:stCxn id="6" idx="0"/>
          </p:cNvCxnSpPr>
          <p:nvPr/>
        </p:nvCxnSpPr>
        <p:spPr>
          <a:xfrm flipV="1">
            <a:off x="3424617" y="2296025"/>
            <a:ext cx="1403223" cy="31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2231D4-2D73-7634-6F6B-E446ABAFFC4B}"/>
              </a:ext>
            </a:extLst>
          </p:cNvPr>
          <p:cNvSpPr txBox="1"/>
          <p:nvPr/>
        </p:nvSpPr>
        <p:spPr>
          <a:xfrm>
            <a:off x="2571902" y="2608220"/>
            <a:ext cx="1705429" cy="584775"/>
          </a:xfrm>
          <a:prstGeom prst="rect">
            <a:avLst/>
          </a:prstGeom>
          <a:noFill/>
        </p:spPr>
        <p:txBody>
          <a:bodyPr wrap="square" rtlCol="1">
            <a:spAutoFit/>
          </a:bodyPr>
          <a:lstStyle/>
          <a:p>
            <a:r>
              <a:rPr lang="en-US" sz="1600" dirty="0"/>
              <a:t>Simulate frame</a:t>
            </a:r>
            <a:br>
              <a:rPr lang="en-US" sz="1600" dirty="0"/>
            </a:br>
            <a:r>
              <a:rPr lang="en-US" sz="1600" dirty="0"/>
              <a:t>(graphics to PC)</a:t>
            </a:r>
            <a:endParaRPr lang="he-IL" sz="1600" dirty="0"/>
          </a:p>
        </p:txBody>
      </p:sp>
      <p:cxnSp>
        <p:nvCxnSpPr>
          <p:cNvPr id="9" name="Straight Arrow Connector 8">
            <a:extLst>
              <a:ext uri="{FF2B5EF4-FFF2-40B4-BE49-F238E27FC236}">
                <a16:creationId xmlns:a16="http://schemas.microsoft.com/office/drawing/2014/main" id="{85587931-B360-41F5-388F-1A35CA268BE3}"/>
              </a:ext>
            </a:extLst>
          </p:cNvPr>
          <p:cNvCxnSpPr>
            <a:cxnSpLocks/>
            <a:stCxn id="10" idx="0"/>
          </p:cNvCxnSpPr>
          <p:nvPr/>
        </p:nvCxnSpPr>
        <p:spPr>
          <a:xfrm flipV="1">
            <a:off x="5087956" y="2339050"/>
            <a:ext cx="183671" cy="3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AE5A53-6D81-AFC5-F106-E11300B38A0B}"/>
              </a:ext>
            </a:extLst>
          </p:cNvPr>
          <p:cNvSpPr txBox="1"/>
          <p:nvPr/>
        </p:nvSpPr>
        <p:spPr>
          <a:xfrm>
            <a:off x="4235241" y="2671774"/>
            <a:ext cx="1705429" cy="584775"/>
          </a:xfrm>
          <a:prstGeom prst="rect">
            <a:avLst/>
          </a:prstGeom>
          <a:noFill/>
        </p:spPr>
        <p:txBody>
          <a:bodyPr wrap="square" rtlCol="1">
            <a:spAutoFit/>
          </a:bodyPr>
          <a:lstStyle/>
          <a:p>
            <a:r>
              <a:rPr lang="en-US" sz="1600" dirty="0"/>
              <a:t>Simulate frame (PC to birds)</a:t>
            </a:r>
            <a:endParaRPr lang="he-IL" sz="1600" dirty="0"/>
          </a:p>
        </p:txBody>
      </p:sp>
      <p:cxnSp>
        <p:nvCxnSpPr>
          <p:cNvPr id="14" name="Straight Arrow Connector 13">
            <a:extLst>
              <a:ext uri="{FF2B5EF4-FFF2-40B4-BE49-F238E27FC236}">
                <a16:creationId xmlns:a16="http://schemas.microsoft.com/office/drawing/2014/main" id="{5CB7B914-8C34-1A2E-55F9-87B7F1DF6B15}"/>
              </a:ext>
            </a:extLst>
          </p:cNvPr>
          <p:cNvCxnSpPr>
            <a:cxnSpLocks/>
          </p:cNvCxnSpPr>
          <p:nvPr/>
        </p:nvCxnSpPr>
        <p:spPr>
          <a:xfrm flipH="1" flipV="1">
            <a:off x="6076149" y="2335521"/>
            <a:ext cx="156333" cy="33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5F4A9C-EFB7-D994-16D7-90AF9CC0906F}"/>
              </a:ext>
            </a:extLst>
          </p:cNvPr>
          <p:cNvSpPr txBox="1"/>
          <p:nvPr/>
        </p:nvSpPr>
        <p:spPr>
          <a:xfrm>
            <a:off x="5861461" y="2592782"/>
            <a:ext cx="1742548" cy="830997"/>
          </a:xfrm>
          <a:prstGeom prst="rect">
            <a:avLst/>
          </a:prstGeom>
          <a:noFill/>
        </p:spPr>
        <p:txBody>
          <a:bodyPr wrap="square" rtlCol="1">
            <a:spAutoFit/>
          </a:bodyPr>
          <a:lstStyle/>
          <a:p>
            <a:r>
              <a:rPr lang="en-US" sz="1600" dirty="0"/>
              <a:t>Bird sends location or disqualified</a:t>
            </a:r>
            <a:br>
              <a:rPr lang="en-US" sz="1600" dirty="0"/>
            </a:br>
            <a:r>
              <a:rPr lang="en-US" sz="1600" dirty="0"/>
              <a:t>(bird to PC)</a:t>
            </a:r>
            <a:endParaRPr lang="he-IL" sz="1600" dirty="0"/>
          </a:p>
        </p:txBody>
      </p:sp>
      <p:cxnSp>
        <p:nvCxnSpPr>
          <p:cNvPr id="19" name="Straight Arrow Connector 18">
            <a:extLst>
              <a:ext uri="{FF2B5EF4-FFF2-40B4-BE49-F238E27FC236}">
                <a16:creationId xmlns:a16="http://schemas.microsoft.com/office/drawing/2014/main" id="{88C73DAE-80C9-7340-7BEB-67464DB50684}"/>
              </a:ext>
            </a:extLst>
          </p:cNvPr>
          <p:cNvCxnSpPr>
            <a:cxnSpLocks/>
          </p:cNvCxnSpPr>
          <p:nvPr/>
        </p:nvCxnSpPr>
        <p:spPr>
          <a:xfrm flipH="1" flipV="1">
            <a:off x="6745192" y="2296025"/>
            <a:ext cx="1595244" cy="37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8BDAE4-88F4-678C-2409-4267EBEABB44}"/>
              </a:ext>
            </a:extLst>
          </p:cNvPr>
          <p:cNvSpPr txBox="1"/>
          <p:nvPr/>
        </p:nvSpPr>
        <p:spPr>
          <a:xfrm>
            <a:off x="7723118" y="2671774"/>
            <a:ext cx="1917074" cy="830997"/>
          </a:xfrm>
          <a:prstGeom prst="rect">
            <a:avLst/>
          </a:prstGeom>
          <a:noFill/>
        </p:spPr>
        <p:txBody>
          <a:bodyPr wrap="square" rtlCol="1">
            <a:spAutoFit/>
          </a:bodyPr>
          <a:lstStyle/>
          <a:p>
            <a:r>
              <a:rPr lang="en-US" sz="1600" dirty="0"/>
              <a:t>PC sends location or disqualified</a:t>
            </a:r>
            <a:br>
              <a:rPr lang="en-US" sz="1600" dirty="0"/>
            </a:br>
            <a:r>
              <a:rPr lang="en-US" sz="1600" dirty="0"/>
              <a:t>(PC to graphics)</a:t>
            </a:r>
            <a:endParaRPr lang="he-IL" sz="1600" dirty="0"/>
          </a:p>
        </p:txBody>
      </p:sp>
      <p:cxnSp>
        <p:nvCxnSpPr>
          <p:cNvPr id="42" name="Straight Arrow Connector 41">
            <a:extLst>
              <a:ext uri="{FF2B5EF4-FFF2-40B4-BE49-F238E27FC236}">
                <a16:creationId xmlns:a16="http://schemas.microsoft.com/office/drawing/2014/main" id="{9D592E46-024C-E50A-3B87-2500BE66B2D4}"/>
              </a:ext>
            </a:extLst>
          </p:cNvPr>
          <p:cNvCxnSpPr>
            <a:cxnSpLocks/>
            <a:stCxn id="43" idx="0"/>
          </p:cNvCxnSpPr>
          <p:nvPr/>
        </p:nvCxnSpPr>
        <p:spPr>
          <a:xfrm flipV="1">
            <a:off x="3567781" y="4384844"/>
            <a:ext cx="1047097"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B9FA93-6C4E-5F1D-01E0-CB69F29DAA8D}"/>
              </a:ext>
            </a:extLst>
          </p:cNvPr>
          <p:cNvSpPr txBox="1"/>
          <p:nvPr/>
        </p:nvSpPr>
        <p:spPr>
          <a:xfrm>
            <a:off x="2715066" y="4848036"/>
            <a:ext cx="1705429" cy="830997"/>
          </a:xfrm>
          <a:prstGeom prst="rect">
            <a:avLst/>
          </a:prstGeom>
          <a:noFill/>
        </p:spPr>
        <p:txBody>
          <a:bodyPr wrap="square" rtlCol="1">
            <a:spAutoFit/>
          </a:bodyPr>
          <a:lstStyle/>
          <a:p>
            <a:r>
              <a:rPr lang="en-US" sz="1600" dirty="0"/>
              <a:t>Ask NN whether to jump</a:t>
            </a:r>
            <a:br>
              <a:rPr lang="en-US" sz="1600" dirty="0"/>
            </a:br>
            <a:r>
              <a:rPr lang="en-US" sz="1600" dirty="0"/>
              <a:t>(bird to NN)</a:t>
            </a:r>
            <a:endParaRPr lang="he-IL" sz="1600" dirty="0"/>
          </a:p>
        </p:txBody>
      </p:sp>
      <p:cxnSp>
        <p:nvCxnSpPr>
          <p:cNvPr id="44" name="Straight Arrow Connector 43">
            <a:extLst>
              <a:ext uri="{FF2B5EF4-FFF2-40B4-BE49-F238E27FC236}">
                <a16:creationId xmlns:a16="http://schemas.microsoft.com/office/drawing/2014/main" id="{4EF750B5-8B69-5DAC-CF93-ADC5A1A55FAD}"/>
              </a:ext>
            </a:extLst>
          </p:cNvPr>
          <p:cNvCxnSpPr>
            <a:cxnSpLocks/>
            <a:stCxn id="45" idx="0"/>
          </p:cNvCxnSpPr>
          <p:nvPr/>
        </p:nvCxnSpPr>
        <p:spPr>
          <a:xfrm flipV="1">
            <a:off x="5327765" y="4448398"/>
            <a:ext cx="380397"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D40C236-47E3-BA66-7203-957235C5F18F}"/>
              </a:ext>
            </a:extLst>
          </p:cNvPr>
          <p:cNvSpPr txBox="1"/>
          <p:nvPr/>
        </p:nvSpPr>
        <p:spPr>
          <a:xfrm>
            <a:off x="4430154" y="4911590"/>
            <a:ext cx="1795221" cy="584775"/>
          </a:xfrm>
          <a:prstGeom prst="rect">
            <a:avLst/>
          </a:prstGeom>
          <a:noFill/>
        </p:spPr>
        <p:txBody>
          <a:bodyPr wrap="square" rtlCol="1">
            <a:spAutoFit/>
          </a:bodyPr>
          <a:lstStyle/>
          <a:p>
            <a:r>
              <a:rPr lang="en-US" sz="1600" dirty="0"/>
              <a:t>Neurons messages</a:t>
            </a:r>
            <a:br>
              <a:rPr lang="en-US" sz="1600" dirty="0"/>
            </a:br>
            <a:r>
              <a:rPr lang="en-US" sz="1600" dirty="0"/>
              <a:t>(neuron to neuron)</a:t>
            </a:r>
            <a:endParaRPr lang="he-IL" sz="1600" dirty="0"/>
          </a:p>
        </p:txBody>
      </p:sp>
      <p:cxnSp>
        <p:nvCxnSpPr>
          <p:cNvPr id="46" name="Straight Arrow Connector 45">
            <a:extLst>
              <a:ext uri="{FF2B5EF4-FFF2-40B4-BE49-F238E27FC236}">
                <a16:creationId xmlns:a16="http://schemas.microsoft.com/office/drawing/2014/main" id="{73EDC341-4B8D-DC97-832D-82482BCF583E}"/>
              </a:ext>
            </a:extLst>
          </p:cNvPr>
          <p:cNvCxnSpPr>
            <a:cxnSpLocks/>
          </p:cNvCxnSpPr>
          <p:nvPr/>
        </p:nvCxnSpPr>
        <p:spPr>
          <a:xfrm flipV="1">
            <a:off x="6961935" y="4451927"/>
            <a:ext cx="228567"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32C0BBE-0BFB-69EE-050D-21C3235776C4}"/>
              </a:ext>
            </a:extLst>
          </p:cNvPr>
          <p:cNvSpPr txBox="1"/>
          <p:nvPr/>
        </p:nvSpPr>
        <p:spPr>
          <a:xfrm>
            <a:off x="6199218" y="4911590"/>
            <a:ext cx="1482340" cy="830997"/>
          </a:xfrm>
          <a:prstGeom prst="rect">
            <a:avLst/>
          </a:prstGeom>
          <a:noFill/>
        </p:spPr>
        <p:txBody>
          <a:bodyPr wrap="square" rtlCol="1">
            <a:spAutoFit/>
          </a:bodyPr>
          <a:lstStyle/>
          <a:p>
            <a:r>
              <a:rPr lang="en-US" sz="1600" dirty="0"/>
              <a:t>Send to NN the answer</a:t>
            </a:r>
            <a:br>
              <a:rPr lang="en-US" sz="1600" dirty="0"/>
            </a:br>
            <a:r>
              <a:rPr lang="en-US" sz="1600" dirty="0"/>
              <a:t>(neuron to NN)</a:t>
            </a:r>
            <a:endParaRPr lang="he-IL" sz="1600" dirty="0"/>
          </a:p>
        </p:txBody>
      </p:sp>
      <p:cxnSp>
        <p:nvCxnSpPr>
          <p:cNvPr id="48" name="Straight Arrow Connector 47">
            <a:extLst>
              <a:ext uri="{FF2B5EF4-FFF2-40B4-BE49-F238E27FC236}">
                <a16:creationId xmlns:a16="http://schemas.microsoft.com/office/drawing/2014/main" id="{59B916BD-1B60-3C30-A2E7-BD354280AF5C}"/>
              </a:ext>
            </a:extLst>
          </p:cNvPr>
          <p:cNvCxnSpPr>
            <a:cxnSpLocks/>
          </p:cNvCxnSpPr>
          <p:nvPr/>
        </p:nvCxnSpPr>
        <p:spPr>
          <a:xfrm flipH="1" flipV="1">
            <a:off x="7723118" y="4448398"/>
            <a:ext cx="575758"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F69519F-EFE1-4DD1-FF9E-07F17A2A1BAD}"/>
              </a:ext>
            </a:extLst>
          </p:cNvPr>
          <p:cNvSpPr txBox="1"/>
          <p:nvPr/>
        </p:nvSpPr>
        <p:spPr>
          <a:xfrm>
            <a:off x="7681558" y="4911590"/>
            <a:ext cx="1917074" cy="584775"/>
          </a:xfrm>
          <a:prstGeom prst="rect">
            <a:avLst/>
          </a:prstGeom>
          <a:noFill/>
        </p:spPr>
        <p:txBody>
          <a:bodyPr wrap="square" rtlCol="1">
            <a:spAutoFit/>
          </a:bodyPr>
          <a:lstStyle/>
          <a:p>
            <a:r>
              <a:rPr lang="en-US" sz="1600" dirty="0"/>
              <a:t>NN tells the bird to jump</a:t>
            </a:r>
            <a:r>
              <a:rPr lang="en-US" sz="1600" baseline="30000" dirty="0"/>
              <a:t>2</a:t>
            </a:r>
            <a:endParaRPr lang="he-IL" sz="1600" dirty="0"/>
          </a:p>
        </p:txBody>
      </p:sp>
    </p:spTree>
    <p:extLst>
      <p:ext uri="{BB962C8B-B14F-4D97-AF65-F5344CB8AC3E}">
        <p14:creationId xmlns:p14="http://schemas.microsoft.com/office/powerpoint/2010/main" val="59948267"/>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2167</TotalTime>
  <Words>531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 &amp; Solutions</vt:lpstr>
      <vt:lpstr>Statistics 1</vt:lpstr>
      <vt:lpstr>Statistics 2</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נדב  חדד</cp:lastModifiedBy>
  <cp:revision>169</cp:revision>
  <dcterms:created xsi:type="dcterms:W3CDTF">2022-08-16T11:02:29Z</dcterms:created>
  <dcterms:modified xsi:type="dcterms:W3CDTF">2022-08-22T10:24:17Z</dcterms:modified>
</cp:coreProperties>
</file>