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76" r:id="rId6"/>
    <p:sldId id="261" r:id="rId7"/>
    <p:sldId id="277" r:id="rId8"/>
    <p:sldId id="262" r:id="rId9"/>
    <p:sldId id="263" r:id="rId10"/>
    <p:sldId id="264" r:id="rId11"/>
    <p:sldId id="265" r:id="rId12"/>
    <p:sldId id="266" r:id="rId13"/>
    <p:sldId id="275" r:id="rId14"/>
    <p:sldId id="267" r:id="rId15"/>
    <p:sldId id="272" r:id="rId16"/>
    <p:sldId id="274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rnardmicrosystems.com/L4E_uav_market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Indoor State Estimation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/>
              <a:t>With </a:t>
            </a:r>
            <a:r>
              <a:rPr lang="en-GB" b="1" dirty="0" err="1" smtClean="0"/>
              <a:t>MarvRx</a:t>
            </a:r>
            <a:r>
              <a:rPr lang="en-GB" b="1" dirty="0" smtClean="0"/>
              <a:t> Inc</a:t>
            </a:r>
          </a:p>
          <a:p>
            <a:endParaRPr lang="en-GB" dirty="0" smtClean="0"/>
          </a:p>
          <a:p>
            <a:r>
              <a:rPr lang="en-GB" dirty="0" smtClean="0"/>
              <a:t>Chinemelu Ezeh, Oskar </a:t>
            </a:r>
            <a:r>
              <a:rPr lang="en-GB" dirty="0" err="1" smtClean="0"/>
              <a:t>Weigl</a:t>
            </a:r>
            <a:r>
              <a:rPr lang="en-GB" dirty="0" smtClean="0"/>
              <a:t>, Thomas Morris, Ryan </a:t>
            </a:r>
            <a:r>
              <a:rPr lang="en-GB" dirty="0" err="1" smtClean="0"/>
              <a:t>Savitski</a:t>
            </a:r>
            <a:r>
              <a:rPr lang="en-GB" dirty="0" smtClean="0"/>
              <a:t> and Josh </a:t>
            </a:r>
            <a:r>
              <a:rPr lang="en-GB" dirty="0" err="1" smtClean="0"/>
              <a:t>Eldson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State Estimation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76400"/>
            <a:ext cx="8183880" cy="4187952"/>
          </a:xfrm>
        </p:spPr>
        <p:txBody>
          <a:bodyPr/>
          <a:lstStyle/>
          <a:p>
            <a:r>
              <a:rPr lang="en-GB" dirty="0" smtClean="0"/>
              <a:t>Using the Extended </a:t>
            </a:r>
            <a:r>
              <a:rPr lang="en-GB" dirty="0" err="1" smtClean="0"/>
              <a:t>Kalman</a:t>
            </a:r>
            <a:r>
              <a:rPr lang="en-GB" dirty="0" smtClean="0"/>
              <a:t> filter we track:</a:t>
            </a:r>
          </a:p>
          <a:p>
            <a:pPr lvl="1"/>
            <a:r>
              <a:rPr lang="en-GB" dirty="0" smtClean="0"/>
              <a:t>Position</a:t>
            </a:r>
          </a:p>
          <a:p>
            <a:pPr lvl="1"/>
            <a:r>
              <a:rPr lang="en-GB" dirty="0" smtClean="0"/>
              <a:t>Speed</a:t>
            </a:r>
          </a:p>
          <a:p>
            <a:pPr lvl="1"/>
            <a:r>
              <a:rPr lang="en-GB" dirty="0" smtClean="0"/>
              <a:t>Attitude(Yaw, Pitch, Roll)</a:t>
            </a:r>
          </a:p>
          <a:p>
            <a:r>
              <a:rPr lang="en-GB" dirty="0" smtClean="0"/>
              <a:t>We model our system using inertial sensor data and do not use a physical model of the </a:t>
            </a:r>
            <a:r>
              <a:rPr lang="en-GB" dirty="0" err="1" smtClean="0"/>
              <a:t>quadcopter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err="1" smtClean="0"/>
              <a:t>Kalman</a:t>
            </a:r>
            <a:r>
              <a:rPr lang="en-GB" dirty="0" smtClean="0"/>
              <a:t> Filter Algorithm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2667000" y="1905000"/>
            <a:ext cx="91440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</a:t>
            </a:r>
            <a:r>
              <a:rPr lang="en-GB" sz="1100" baseline="-25000" dirty="0" smtClean="0"/>
              <a:t>k-1|k-1</a:t>
            </a:r>
          </a:p>
          <a:p>
            <a:pPr algn="ctr"/>
            <a:r>
              <a:rPr lang="en-GB" sz="1100" dirty="0"/>
              <a:t>x</a:t>
            </a:r>
            <a:r>
              <a:rPr lang="en-GB" sz="1100" baseline="-25000" dirty="0" smtClean="0"/>
              <a:t>K-1|k-1</a:t>
            </a:r>
            <a:r>
              <a:rPr lang="en-US" sz="1100" dirty="0" smtClean="0"/>
              <a:t>    </a:t>
            </a:r>
            <a:endParaRPr lang="en-GB" sz="1100" dirty="0"/>
          </a:p>
        </p:txBody>
      </p:sp>
      <p:sp>
        <p:nvSpPr>
          <p:cNvPr id="28" name="Oval 27"/>
          <p:cNvSpPr/>
          <p:nvPr/>
        </p:nvSpPr>
        <p:spPr>
          <a:xfrm>
            <a:off x="533400" y="16764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Prior State Knowledge</a:t>
            </a:r>
            <a:endParaRPr lang="en-GB" sz="1200" dirty="0"/>
          </a:p>
        </p:txBody>
      </p:sp>
      <p:cxnSp>
        <p:nvCxnSpPr>
          <p:cNvPr id="29" name="Straight Arrow Connector 28"/>
          <p:cNvCxnSpPr>
            <a:stCxn id="28" idx="6"/>
            <a:endCxn id="27" idx="1"/>
          </p:cNvCxnSpPr>
          <p:nvPr/>
        </p:nvCxnSpPr>
        <p:spPr>
          <a:xfrm>
            <a:off x="2057400" y="2171700"/>
            <a:ext cx="609600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876800" y="16764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Prediction step based on motion model</a:t>
            </a:r>
            <a:endParaRPr lang="en-GB" sz="1100" dirty="0"/>
          </a:p>
        </p:txBody>
      </p:sp>
      <p:cxnSp>
        <p:nvCxnSpPr>
          <p:cNvPr id="31" name="Straight Arrow Connector 30"/>
          <p:cNvCxnSpPr>
            <a:stCxn id="27" idx="3"/>
            <a:endCxn id="30" idx="2"/>
          </p:cNvCxnSpPr>
          <p:nvPr/>
        </p:nvCxnSpPr>
        <p:spPr>
          <a:xfrm flipV="1">
            <a:off x="3581400" y="2171700"/>
            <a:ext cx="1295400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81600" y="2895600"/>
            <a:ext cx="911942" cy="557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</a:t>
            </a:r>
            <a:r>
              <a:rPr lang="en-GB" sz="1100" baseline="-25000" dirty="0" smtClean="0"/>
              <a:t>k|k-1</a:t>
            </a:r>
          </a:p>
          <a:p>
            <a:pPr algn="ctr"/>
            <a:r>
              <a:rPr lang="en-GB" sz="1100" dirty="0" smtClean="0"/>
              <a:t>x</a:t>
            </a:r>
            <a:r>
              <a:rPr lang="en-GB" sz="1100" baseline="-25000" dirty="0" smtClean="0"/>
              <a:t>K|k-1</a:t>
            </a:r>
            <a:r>
              <a:rPr lang="en-US" sz="1100" dirty="0" smtClean="0"/>
              <a:t>    </a:t>
            </a:r>
            <a:endParaRPr lang="en-GB" sz="1100" dirty="0"/>
          </a:p>
        </p:txBody>
      </p:sp>
      <p:cxnSp>
        <p:nvCxnSpPr>
          <p:cNvPr id="33" name="Straight Arrow Connector 32"/>
          <p:cNvCxnSpPr>
            <a:stCxn id="30" idx="4"/>
            <a:endCxn id="32" idx="0"/>
          </p:cNvCxnSpPr>
          <p:nvPr/>
        </p:nvCxnSpPr>
        <p:spPr>
          <a:xfrm flipH="1">
            <a:off x="5637571" y="2667000"/>
            <a:ext cx="1229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876800" y="37338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Update step </a:t>
            </a:r>
          </a:p>
          <a:p>
            <a:pPr algn="ctr"/>
            <a:r>
              <a:rPr lang="en-GB" sz="1100" dirty="0" smtClean="0"/>
              <a:t>Compare prediction to  measurement</a:t>
            </a:r>
            <a:endParaRPr lang="en-GB" sz="1100" dirty="0"/>
          </a:p>
        </p:txBody>
      </p:sp>
      <p:cxnSp>
        <p:nvCxnSpPr>
          <p:cNvPr id="35" name="Straight Arrow Connector 34"/>
          <p:cNvCxnSpPr>
            <a:stCxn id="32" idx="2"/>
            <a:endCxn id="34" idx="0"/>
          </p:cNvCxnSpPr>
          <p:nvPr/>
        </p:nvCxnSpPr>
        <p:spPr>
          <a:xfrm>
            <a:off x="5637571" y="3452813"/>
            <a:ext cx="1229" cy="280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239000" y="3810000"/>
            <a:ext cx="1260987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Measurements</a:t>
            </a:r>
            <a:endParaRPr lang="en-GB" sz="1100" baseline="-25000" dirty="0" smtClean="0"/>
          </a:p>
          <a:p>
            <a:pPr algn="ctr"/>
            <a:r>
              <a:rPr lang="en-GB" sz="1100" dirty="0" smtClean="0"/>
              <a:t>Extracted features/ Plane</a:t>
            </a:r>
            <a:r>
              <a:rPr lang="en-US" sz="1100" dirty="0" smtClean="0"/>
              <a:t>s</a:t>
            </a:r>
            <a:endParaRPr lang="en-GB" sz="1100" dirty="0"/>
          </a:p>
        </p:txBody>
      </p:sp>
      <p:sp>
        <p:nvSpPr>
          <p:cNvPr id="37" name="Rectangle 36"/>
          <p:cNvSpPr/>
          <p:nvPr/>
        </p:nvSpPr>
        <p:spPr>
          <a:xfrm>
            <a:off x="2667000" y="3886200"/>
            <a:ext cx="9144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/>
              <a:t>P</a:t>
            </a:r>
            <a:r>
              <a:rPr lang="en-GB" sz="1100" baseline="-25000" dirty="0" err="1" smtClean="0"/>
              <a:t>k|k</a:t>
            </a:r>
            <a:endParaRPr lang="en-GB" sz="1100" baseline="-25000" dirty="0" smtClean="0"/>
          </a:p>
          <a:p>
            <a:pPr algn="ctr"/>
            <a:r>
              <a:rPr lang="en-GB" sz="1100" dirty="0" err="1" smtClean="0"/>
              <a:t>x</a:t>
            </a:r>
            <a:r>
              <a:rPr lang="en-GB" sz="1100" baseline="-25000" dirty="0" err="1" smtClean="0"/>
              <a:t>K|k</a:t>
            </a:r>
            <a:r>
              <a:rPr lang="en-US" sz="1100" dirty="0" smtClean="0"/>
              <a:t>    </a:t>
            </a:r>
            <a:endParaRPr lang="en-GB" sz="1100" dirty="0"/>
          </a:p>
        </p:txBody>
      </p:sp>
      <p:sp>
        <p:nvSpPr>
          <p:cNvPr id="38" name="Rectangle 37"/>
          <p:cNvSpPr/>
          <p:nvPr/>
        </p:nvSpPr>
        <p:spPr>
          <a:xfrm>
            <a:off x="2590800" y="2743200"/>
            <a:ext cx="1066800" cy="804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Next </a:t>
            </a:r>
            <a:r>
              <a:rPr lang="en-GB" sz="1100" dirty="0" err="1" smtClean="0"/>
              <a:t>timestep</a:t>
            </a:r>
            <a:endParaRPr lang="en-GB" sz="1100" dirty="0" smtClean="0"/>
          </a:p>
          <a:p>
            <a:pPr algn="ctr"/>
            <a:r>
              <a:rPr lang="en-GB" sz="1100" dirty="0" smtClean="0"/>
              <a:t>K ←K+1</a:t>
            </a:r>
          </a:p>
        </p:txBody>
      </p:sp>
      <p:cxnSp>
        <p:nvCxnSpPr>
          <p:cNvPr id="39" name="Straight Arrow Connector 38"/>
          <p:cNvCxnSpPr>
            <a:stCxn id="37" idx="0"/>
            <a:endCxn id="38" idx="2"/>
          </p:cNvCxnSpPr>
          <p:nvPr/>
        </p:nvCxnSpPr>
        <p:spPr>
          <a:xfrm flipV="1">
            <a:off x="3124200" y="3548063"/>
            <a:ext cx="0" cy="338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0"/>
            <a:endCxn id="27" idx="2"/>
          </p:cNvCxnSpPr>
          <p:nvPr/>
        </p:nvCxnSpPr>
        <p:spPr>
          <a:xfrm flipV="1">
            <a:off x="3124200" y="244792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2"/>
            <a:endCxn id="37" idx="3"/>
          </p:cNvCxnSpPr>
          <p:nvPr/>
        </p:nvCxnSpPr>
        <p:spPr>
          <a:xfrm flipH="1" flipV="1">
            <a:off x="3581400" y="4195763"/>
            <a:ext cx="1295400" cy="33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362200" y="48006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Output estimate of state</a:t>
            </a:r>
            <a:endParaRPr lang="en-GB" sz="1100" dirty="0"/>
          </a:p>
        </p:txBody>
      </p:sp>
      <p:cxnSp>
        <p:nvCxnSpPr>
          <p:cNvPr id="43" name="Straight Arrow Connector 42"/>
          <p:cNvCxnSpPr>
            <a:stCxn id="37" idx="2"/>
            <a:endCxn id="42" idx="0"/>
          </p:cNvCxnSpPr>
          <p:nvPr/>
        </p:nvCxnSpPr>
        <p:spPr>
          <a:xfrm>
            <a:off x="3124200" y="450532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1"/>
            <a:endCxn id="34" idx="6"/>
          </p:cNvCxnSpPr>
          <p:nvPr/>
        </p:nvCxnSpPr>
        <p:spPr>
          <a:xfrm flipH="1" flipV="1">
            <a:off x="6400800" y="4229100"/>
            <a:ext cx="838200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Mathematics of </a:t>
            </a:r>
            <a:r>
              <a:rPr lang="en-GB" dirty="0" err="1" smtClean="0"/>
              <a:t>Kalman</a:t>
            </a:r>
            <a:r>
              <a:rPr lang="en-GB" dirty="0" smtClean="0"/>
              <a:t> Filter</a:t>
            </a:r>
            <a:endParaRPr lang="en-GB" dirty="0"/>
          </a:p>
        </p:txBody>
      </p:sp>
      <p:pic>
        <p:nvPicPr>
          <p:cNvPr id="3074" name="Picture 2" descr="\\psf\Home\Desktop\f7ea760f45dd4cdd982a41f80dd38df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4925" y="1981200"/>
            <a:ext cx="2581275" cy="200025"/>
          </a:xfrm>
          <a:prstGeom prst="rect">
            <a:avLst/>
          </a:prstGeom>
          <a:noFill/>
        </p:spPr>
      </p:pic>
      <p:pic>
        <p:nvPicPr>
          <p:cNvPr id="3075" name="Picture 3" descr="\\psf\Home\Desktop\25a5a5dd537c2c68f87e678c3dccc5b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286000"/>
            <a:ext cx="2362200" cy="228600"/>
          </a:xfrm>
          <a:prstGeom prst="rect">
            <a:avLst/>
          </a:prstGeom>
          <a:noFill/>
        </p:spPr>
      </p:pic>
      <p:pic>
        <p:nvPicPr>
          <p:cNvPr id="3076" name="Picture 4" descr="\\psf\Home\Desktop\94dedb0aa8b611741e57b2fe40cd9be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3025" y="2971800"/>
            <a:ext cx="1552575" cy="200025"/>
          </a:xfrm>
          <a:prstGeom prst="rect">
            <a:avLst/>
          </a:prstGeom>
          <a:noFill/>
        </p:spPr>
      </p:pic>
      <p:pic>
        <p:nvPicPr>
          <p:cNvPr id="3077" name="Picture 5" descr="\\psf\Home\Desktop\1a33df39f1447f0b1c358f4d51e13a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53025" y="3276600"/>
            <a:ext cx="1933575" cy="228600"/>
          </a:xfrm>
          <a:prstGeom prst="rect">
            <a:avLst/>
          </a:prstGeom>
          <a:noFill/>
        </p:spPr>
      </p:pic>
      <p:pic>
        <p:nvPicPr>
          <p:cNvPr id="3078" name="Picture 6" descr="\\psf\Home\Desktop\b9eb23558d548cb7f3bb2375398ba4ef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3500" y="3581400"/>
            <a:ext cx="1562100" cy="228600"/>
          </a:xfrm>
          <a:prstGeom prst="rect">
            <a:avLst/>
          </a:prstGeom>
          <a:noFill/>
        </p:spPr>
      </p:pic>
      <p:pic>
        <p:nvPicPr>
          <p:cNvPr id="3079" name="Picture 7" descr="\\psf\Home\Desktop\bebb31e78e560130427c2f9aac0d0fff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62550" y="3886200"/>
            <a:ext cx="1695450" cy="200025"/>
          </a:xfrm>
          <a:prstGeom prst="rect">
            <a:avLst/>
          </a:prstGeom>
          <a:noFill/>
        </p:spPr>
      </p:pic>
      <p:pic>
        <p:nvPicPr>
          <p:cNvPr id="3080" name="Picture 8" descr="\\psf\Home\Desktop\96b934387acd18af06506e491fd3a5e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91125" y="4191000"/>
            <a:ext cx="2047875" cy="209550"/>
          </a:xfrm>
          <a:prstGeom prst="rect">
            <a:avLst/>
          </a:prstGeom>
          <a:noFill/>
        </p:spPr>
      </p:pic>
      <p:sp>
        <p:nvSpPr>
          <p:cNvPr id="11" name="Content Placeholder 5"/>
          <p:cNvSpPr txBox="1">
            <a:spLocks/>
          </p:cNvSpPr>
          <p:nvPr/>
        </p:nvSpPr>
        <p:spPr>
          <a:xfrm>
            <a:off x="457200" y="1600200"/>
            <a:ext cx="464820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</a:t>
            </a: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Stage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</a:pPr>
            <a:r>
              <a:rPr lang="en-GB" sz="1600" baseline="0" dirty="0" smtClean="0"/>
              <a:t>Predicted</a:t>
            </a:r>
            <a:r>
              <a:rPr lang="en-GB" sz="1600" dirty="0" smtClean="0"/>
              <a:t> state estimate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Predicted</a:t>
            </a: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covariance 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</a:t>
            </a: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Stage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1600" baseline="0" dirty="0" smtClean="0"/>
              <a:t>Innovation</a:t>
            </a:r>
            <a:r>
              <a:rPr lang="en-GB" sz="1600" dirty="0" smtClean="0"/>
              <a:t> residual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Innovation</a:t>
            </a: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residual covariance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1600" baseline="0" dirty="0" smtClean="0"/>
              <a:t>Optimal</a:t>
            </a:r>
            <a:r>
              <a:rPr lang="en-GB" sz="1600" dirty="0" smtClean="0"/>
              <a:t> </a:t>
            </a:r>
            <a:r>
              <a:rPr lang="en-GB" sz="1600" dirty="0" err="1" smtClean="0"/>
              <a:t>Kalman</a:t>
            </a:r>
            <a:r>
              <a:rPr lang="en-GB" sz="1600" dirty="0" smtClean="0"/>
              <a:t> Gain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 state estimate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1600" dirty="0" smtClean="0"/>
              <a:t>Update Covariance Estimate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Demonstration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76400"/>
            <a:ext cx="8183880" cy="4187952"/>
          </a:xfrm>
        </p:spPr>
        <p:txBody>
          <a:bodyPr/>
          <a:lstStyle/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Commercialisation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76400"/>
            <a:ext cx="8183880" cy="4187952"/>
          </a:xfrm>
        </p:spPr>
        <p:txBody>
          <a:bodyPr/>
          <a:lstStyle/>
          <a:p>
            <a:r>
              <a:rPr lang="en-GB" dirty="0" smtClean="0"/>
              <a:t>Unmanned Aerial Vehicle(UAV) Applications</a:t>
            </a:r>
          </a:p>
          <a:p>
            <a:pPr lvl="1"/>
            <a:r>
              <a:rPr lang="en-GB" dirty="0" smtClean="0"/>
              <a:t>Security:  Border Control, Disaster Monitoring.</a:t>
            </a:r>
          </a:p>
          <a:p>
            <a:pPr lvl="1"/>
            <a:r>
              <a:rPr lang="en-GB" dirty="0" smtClean="0"/>
              <a:t>Civilian:  Aerial Photography, Pipeline Surveillance.</a:t>
            </a:r>
          </a:p>
          <a:p>
            <a:pPr lvl="1"/>
            <a:r>
              <a:rPr lang="en-GB" dirty="0" smtClean="0"/>
              <a:t>Europe to spend over £1billion on UAVs from 2008 to 2015.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Market Breakdown</a:t>
            </a:r>
            <a:endParaRPr lang="en-GB" dirty="0"/>
          </a:p>
        </p:txBody>
      </p:sp>
      <p:pic>
        <p:nvPicPr>
          <p:cNvPr id="1026" name="Picture 2" descr="\\psf\Home\Desktop\img202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76400"/>
            <a:ext cx="5963727" cy="4187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Summary &amp; Conclusion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76400"/>
            <a:ext cx="8183880" cy="4187952"/>
          </a:xfrm>
        </p:spPr>
        <p:txBody>
          <a:bodyPr/>
          <a:lstStyle/>
          <a:p>
            <a:pPr lvl="1"/>
            <a:r>
              <a:rPr lang="en-GB" dirty="0" smtClean="0"/>
              <a:t>We were able to provide a proof of concept to the localisation problem</a:t>
            </a:r>
            <a:endParaRPr lang="en-GB" dirty="0"/>
          </a:p>
          <a:p>
            <a:pPr lvl="1"/>
            <a:r>
              <a:rPr lang="en-GB" dirty="0" smtClean="0"/>
              <a:t>Localisation is a first step towards full autonomy.</a:t>
            </a:r>
          </a:p>
          <a:p>
            <a:pPr lvl="1"/>
            <a:r>
              <a:rPr lang="en-GB" dirty="0" smtClean="0"/>
              <a:t>Autonomous </a:t>
            </a:r>
            <a:r>
              <a:rPr lang="en-GB" dirty="0" err="1" smtClean="0"/>
              <a:t>Quadcopters</a:t>
            </a:r>
            <a:r>
              <a:rPr lang="en-GB" dirty="0" smtClean="0"/>
              <a:t> are very useful in border control, aerial photography, etc.</a:t>
            </a:r>
          </a:p>
          <a:p>
            <a:pPr lvl="1"/>
            <a:r>
              <a:rPr lang="en-GB" dirty="0" smtClean="0"/>
              <a:t>Our solution consists of plane extraction using </a:t>
            </a:r>
            <a:r>
              <a:rPr lang="en-GB" dirty="0" err="1" smtClean="0"/>
              <a:t>DBScan</a:t>
            </a:r>
            <a:r>
              <a:rPr lang="en-GB" dirty="0" smtClean="0"/>
              <a:t> and Extended </a:t>
            </a:r>
            <a:r>
              <a:rPr lang="en-GB" dirty="0" err="1" smtClean="0"/>
              <a:t>Kalman</a:t>
            </a:r>
            <a:r>
              <a:rPr lang="en-GB" dirty="0" smtClean="0"/>
              <a:t> filter for estimation.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R</a:t>
            </a:r>
            <a:r>
              <a:rPr lang="en-GB" smtClean="0"/>
              <a:t>eferences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76400"/>
            <a:ext cx="8183880" cy="4187952"/>
          </a:xfrm>
        </p:spPr>
        <p:txBody>
          <a:bodyPr/>
          <a:lstStyle/>
          <a:p>
            <a:pPr lvl="1"/>
            <a:r>
              <a:rPr lang="en-GB" dirty="0" smtClean="0">
                <a:hlinkClick r:id="rId2"/>
              </a:rPr>
              <a:t>http://www.barnardmicrosystems.com/L4E_uav_market.htm</a:t>
            </a:r>
            <a:endParaRPr lang="en-GB" dirty="0" smtClean="0"/>
          </a:p>
          <a:p>
            <a:pPr lvl="1"/>
            <a:r>
              <a:rPr lang="en-GB" dirty="0" smtClean="0"/>
              <a:t>More Information on Our R10 </a:t>
            </a:r>
            <a:r>
              <a:rPr lang="en-GB" dirty="0" err="1" smtClean="0"/>
              <a:t>quadcopter</a:t>
            </a:r>
            <a:endParaRPr lang="en-GB" dirty="0" smtClean="0"/>
          </a:p>
          <a:p>
            <a:pPr lvl="2"/>
            <a:r>
              <a:rPr lang="en-GB" dirty="0" smtClean="0"/>
              <a:t>https://r10plus.uair.co/r10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Project Aim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183880" cy="4187952"/>
          </a:xfrm>
        </p:spPr>
        <p:txBody>
          <a:bodyPr/>
          <a:lstStyle/>
          <a:p>
            <a:r>
              <a:rPr lang="en-GB" dirty="0" smtClean="0"/>
              <a:t>Solve the localisation problem of Autonomous Systems in GPS denied environment.</a:t>
            </a:r>
          </a:p>
          <a:p>
            <a:r>
              <a:rPr lang="en-GB" dirty="0" smtClean="0"/>
              <a:t>Important application in Aerial Photography and Pipeline Surveillance.</a:t>
            </a:r>
          </a:p>
          <a:p>
            <a:r>
              <a:rPr lang="en-GB" dirty="0" smtClean="0"/>
              <a:t>Offer a cheap solution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Who are </a:t>
            </a:r>
            <a:r>
              <a:rPr lang="en-GB" dirty="0" err="1" smtClean="0"/>
              <a:t>Mavrx</a:t>
            </a:r>
            <a:r>
              <a:rPr lang="en-GB" dirty="0" smtClean="0"/>
              <a:t> Autonomy?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183880" cy="4187952"/>
          </a:xfrm>
        </p:spPr>
        <p:txBody>
          <a:bodyPr/>
          <a:lstStyle/>
          <a:p>
            <a:r>
              <a:rPr lang="en-GB" dirty="0" smtClean="0"/>
              <a:t>Start-up company in autonomous aerial vehicles for high definition imaging.</a:t>
            </a:r>
          </a:p>
          <a:p>
            <a:r>
              <a:rPr lang="en-GB" dirty="0" smtClean="0"/>
              <a:t>Secured £500,000 in kick-starter funding.</a:t>
            </a:r>
            <a:endParaRPr lang="en-GB" dirty="0"/>
          </a:p>
        </p:txBody>
      </p:sp>
      <p:pic>
        <p:nvPicPr>
          <p:cNvPr id="1026" name="Picture 2" descr="\\psf\Home\Downloads\r10-quadrocopter.jpg"/>
          <p:cNvPicPr>
            <a:picLocks noChangeAspect="1" noChangeArrowheads="1"/>
          </p:cNvPicPr>
          <p:nvPr/>
        </p:nvPicPr>
        <p:blipFill>
          <a:blip r:embed="rId2" cstate="print"/>
          <a:srcRect b="16667"/>
          <a:stretch>
            <a:fillRect/>
          </a:stretch>
        </p:blipFill>
        <p:spPr bwMode="auto">
          <a:xfrm>
            <a:off x="5105400" y="3657600"/>
            <a:ext cx="341376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Presentation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183880" cy="4187952"/>
          </a:xfrm>
        </p:spPr>
        <p:txBody>
          <a:bodyPr/>
          <a:lstStyle/>
          <a:p>
            <a:r>
              <a:rPr lang="en-GB" dirty="0" smtClean="0"/>
              <a:t>High Level Design</a:t>
            </a:r>
          </a:p>
          <a:p>
            <a:pPr lvl="1"/>
            <a:r>
              <a:rPr lang="en-GB" dirty="0" smtClean="0"/>
              <a:t>Feature Extraction, State Estimation</a:t>
            </a:r>
          </a:p>
          <a:p>
            <a:r>
              <a:rPr lang="en-GB" dirty="0" smtClean="0"/>
              <a:t>Low level design</a:t>
            </a:r>
          </a:p>
          <a:p>
            <a:pPr lvl="1"/>
            <a:r>
              <a:rPr lang="en-GB" smtClean="0"/>
              <a:t>Floodfill, </a:t>
            </a:r>
            <a:r>
              <a:rPr lang="en-GB" dirty="0" smtClean="0"/>
              <a:t>System Model Derivation</a:t>
            </a:r>
          </a:p>
          <a:p>
            <a:r>
              <a:rPr lang="en-GB" dirty="0" smtClean="0"/>
              <a:t>Demonstration</a:t>
            </a:r>
          </a:p>
          <a:p>
            <a:r>
              <a:rPr lang="en-GB" dirty="0" smtClean="0"/>
              <a:t>Commercialisation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Solution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183880" cy="4187952"/>
          </a:xfrm>
        </p:spPr>
        <p:txBody>
          <a:bodyPr>
            <a:normAutofit/>
          </a:bodyPr>
          <a:lstStyle/>
          <a:p>
            <a:r>
              <a:rPr lang="en-GB" dirty="0" smtClean="0"/>
              <a:t>Robot moves around in the room increasing its location uncertainty.</a:t>
            </a:r>
          </a:p>
          <a:p>
            <a:r>
              <a:rPr lang="en-GB" dirty="0" smtClean="0"/>
              <a:t>It observes features with need to be added to its internal map</a:t>
            </a:r>
          </a:p>
          <a:p>
            <a:r>
              <a:rPr lang="en-GB" dirty="0" smtClean="0"/>
              <a:t>It re-observes these features and makes corrections to adjust its localisation.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High Level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183880" cy="4187952"/>
          </a:xfrm>
        </p:spPr>
        <p:txBody>
          <a:bodyPr/>
          <a:lstStyle/>
          <a:p>
            <a:r>
              <a:rPr lang="en-GB" dirty="0" smtClean="0"/>
              <a:t>Feature Extraction</a:t>
            </a:r>
          </a:p>
          <a:p>
            <a:pPr lvl="1"/>
            <a:r>
              <a:rPr lang="en-GB" dirty="0" smtClean="0"/>
              <a:t>We use planes as landmarks extracted using </a:t>
            </a:r>
            <a:r>
              <a:rPr lang="en-GB" dirty="0" err="1" smtClean="0"/>
              <a:t>Floodfill</a:t>
            </a:r>
            <a:r>
              <a:rPr lang="en-GB" dirty="0" smtClean="0"/>
              <a:t> algorithm and </a:t>
            </a:r>
            <a:r>
              <a:rPr lang="en-GB" dirty="0" err="1" smtClean="0"/>
              <a:t>Xtion</a:t>
            </a:r>
            <a:r>
              <a:rPr lang="en-GB" dirty="0" smtClean="0"/>
              <a:t> Pro RGB-D camera</a:t>
            </a:r>
          </a:p>
          <a:p>
            <a:r>
              <a:rPr lang="en-GB" dirty="0" smtClean="0"/>
              <a:t>State Estimation</a:t>
            </a:r>
          </a:p>
          <a:p>
            <a:pPr lvl="1"/>
            <a:r>
              <a:rPr lang="en-GB" dirty="0" smtClean="0"/>
              <a:t>We employ the Extended </a:t>
            </a:r>
            <a:r>
              <a:rPr lang="en-GB" dirty="0" err="1" smtClean="0"/>
              <a:t>Kalman</a:t>
            </a:r>
            <a:r>
              <a:rPr lang="en-GB" dirty="0" smtClean="0"/>
              <a:t> Filter Algorithm to estimate quad’s state.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How Depth </a:t>
            </a:r>
            <a:r>
              <a:rPr lang="en-GB" smtClean="0"/>
              <a:t>Camera Works</a:t>
            </a:r>
            <a:endParaRPr lang="en-GB" dirty="0"/>
          </a:p>
        </p:txBody>
      </p:sp>
      <p:pic>
        <p:nvPicPr>
          <p:cNvPr id="5" name="Content Placeholder 4" descr="Untitl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7437" t="14556" r="17958" b="50872"/>
          <a:stretch>
            <a:fillRect/>
          </a:stretch>
        </p:blipFill>
        <p:spPr>
          <a:xfrm>
            <a:off x="1447800" y="1676400"/>
            <a:ext cx="5334000" cy="2068286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3886200"/>
            <a:ext cx="8031480" cy="13716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1400" dirty="0" err="1" smtClean="0"/>
              <a:t>Xtion</a:t>
            </a:r>
            <a:r>
              <a:rPr lang="en-GB" sz="1400" dirty="0" smtClean="0"/>
              <a:t> uses an infrared projector and sensor.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Depth map</a:t>
            </a:r>
            <a:r>
              <a:rPr kumimoji="0" lang="en-GB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(left) is reconstructed from the light coding of the image(right).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1400" dirty="0" smtClean="0"/>
              <a:t>Techniques used include analysis of parallax and </a:t>
            </a:r>
            <a:r>
              <a:rPr kumimoji="0" lang="en-GB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 of blur.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Feature Extraction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183880" cy="4187952"/>
          </a:xfrm>
        </p:spPr>
        <p:txBody>
          <a:bodyPr/>
          <a:lstStyle/>
          <a:p>
            <a:r>
              <a:rPr lang="en-GB" dirty="0" smtClean="0"/>
              <a:t>We extract planes using Point Cloud Library and  Flood fill algorithm.</a:t>
            </a:r>
          </a:p>
          <a:p>
            <a:r>
              <a:rPr lang="en-GB" dirty="0" smtClean="0"/>
              <a:t> </a:t>
            </a:r>
            <a:r>
              <a:rPr lang="en-GB" dirty="0" err="1" smtClean="0"/>
              <a:t>Xtion</a:t>
            </a:r>
            <a:r>
              <a:rPr lang="en-GB" dirty="0" smtClean="0"/>
              <a:t> Pro camera produces depth information for pixels.</a:t>
            </a:r>
          </a:p>
          <a:p>
            <a:r>
              <a:rPr lang="en-GB" dirty="0" smtClean="0"/>
              <a:t>We use this to estimate equation of local plane.</a:t>
            </a:r>
          </a:p>
          <a:p>
            <a:r>
              <a:rPr lang="en-GB" dirty="0" smtClean="0"/>
              <a:t>Group locals into cluster.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Feature Extraction(DBSCAN)</a:t>
            </a:r>
            <a:endParaRPr lang="en-GB" dirty="0"/>
          </a:p>
        </p:txBody>
      </p:sp>
      <p:pic>
        <p:nvPicPr>
          <p:cNvPr id="1026" name="Picture 2" descr="\\psf\Home\Documents\FileBase12\3rd Year\Group Project(SLAM)\QuadCopter\report\ImageLib\6planewithspuriou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7751" y="1774535"/>
            <a:ext cx="5630061" cy="41439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1299</TotalTime>
  <Words>449</Words>
  <Application>Microsoft Office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Aspect</vt:lpstr>
      <vt:lpstr>Indoor State Estimation</vt:lpstr>
      <vt:lpstr>Project Aim</vt:lpstr>
      <vt:lpstr>Who are Mavrx Autonomy?</vt:lpstr>
      <vt:lpstr>Presentation Overview</vt:lpstr>
      <vt:lpstr>Solution Overview</vt:lpstr>
      <vt:lpstr>High Level Design</vt:lpstr>
      <vt:lpstr>How Depth Camera Works</vt:lpstr>
      <vt:lpstr>Feature Extraction</vt:lpstr>
      <vt:lpstr>Feature Extraction(DBSCAN)</vt:lpstr>
      <vt:lpstr>State Estimation</vt:lpstr>
      <vt:lpstr>Kalman Filter Algorithm</vt:lpstr>
      <vt:lpstr>Mathematics of Kalman Filter</vt:lpstr>
      <vt:lpstr>Demonstration</vt:lpstr>
      <vt:lpstr>Commercialisation</vt:lpstr>
      <vt:lpstr>Market Breakdown</vt:lpstr>
      <vt:lpstr>Summary &amp; 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Chinemelu Ezeh</dc:creator>
  <cp:lastModifiedBy>Chinemelu Ezeh</cp:lastModifiedBy>
  <cp:revision>79</cp:revision>
  <dcterms:created xsi:type="dcterms:W3CDTF">2013-06-20T02:16:52Z</dcterms:created>
  <dcterms:modified xsi:type="dcterms:W3CDTF">2013-06-22T19:38:23Z</dcterms:modified>
</cp:coreProperties>
</file>