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8" r:id="rId2"/>
    <p:sldId id="267" r:id="rId3"/>
    <p:sldId id="268" r:id="rId4"/>
    <p:sldId id="269" r:id="rId5"/>
    <p:sldId id="270" r:id="rId6"/>
    <p:sldId id="275" r:id="rId7"/>
    <p:sldId id="274" r:id="rId8"/>
    <p:sldId id="279" r:id="rId9"/>
    <p:sldId id="276" r:id="rId10"/>
    <p:sldId id="277" r:id="rId11"/>
    <p:sldId id="278" r:id="rId12"/>
    <p:sldId id="282" r:id="rId13"/>
    <p:sldId id="284" r:id="rId14"/>
    <p:sldId id="281" r:id="rId15"/>
    <p:sldId id="266" r:id="rId16"/>
    <p:sldId id="283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F533"/>
    <a:srgbClr val="CDFEBE"/>
    <a:srgbClr val="DEFFD9"/>
    <a:srgbClr val="84F414"/>
    <a:srgbClr val="ABF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0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1B12C-505C-4C74-A92D-836ABB5AD9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7BA816-F645-4393-A647-2ADE85AD5CC2}">
      <dgm:prSet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pt-BR" b="1" dirty="0">
              <a:latin typeface="Helvetia"/>
            </a:rPr>
            <a:t>Intermediar transações</a:t>
          </a:r>
          <a:r>
            <a:rPr lang="pt-BR" dirty="0">
              <a:latin typeface="Helvetia"/>
            </a:rPr>
            <a:t>: carrinho de compras, loja.</a:t>
          </a:r>
          <a:endParaRPr lang="en-US" dirty="0">
            <a:latin typeface="Helvetia"/>
          </a:endParaRPr>
        </a:p>
      </dgm:t>
    </dgm:pt>
    <dgm:pt modelId="{68060185-5A49-4A38-8BEA-68670356C409}" type="parTrans" cxnId="{B9FF92A1-BBAD-48CF-BB76-BF3D38A2C654}">
      <dgm:prSet/>
      <dgm:spPr/>
      <dgm:t>
        <a:bodyPr/>
        <a:lstStyle/>
        <a:p>
          <a:endParaRPr lang="en-US"/>
        </a:p>
      </dgm:t>
    </dgm:pt>
    <dgm:pt modelId="{DE6D345E-CD9A-4412-9DD8-FCF4A6D7F380}" type="sibTrans" cxnId="{B9FF92A1-BBAD-48CF-BB76-BF3D38A2C654}">
      <dgm:prSet/>
      <dgm:spPr/>
      <dgm:t>
        <a:bodyPr/>
        <a:lstStyle/>
        <a:p>
          <a:endParaRPr lang="en-US"/>
        </a:p>
      </dgm:t>
    </dgm:pt>
    <dgm:pt modelId="{4498F120-FED1-47CC-A2D9-B8901ABCF83D}">
      <dgm:prSet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pt-BR" b="1" dirty="0">
              <a:latin typeface="Helvetia"/>
            </a:rPr>
            <a:t>Ampliar os parceiros</a:t>
          </a:r>
          <a:r>
            <a:rPr lang="pt-BR" dirty="0">
              <a:latin typeface="Helvetia"/>
            </a:rPr>
            <a:t>: envolvendo outros tipos de resíduos, como eletroeletrônicos. </a:t>
          </a:r>
          <a:endParaRPr lang="en-US" dirty="0">
            <a:latin typeface="Helvetia"/>
          </a:endParaRPr>
        </a:p>
      </dgm:t>
    </dgm:pt>
    <dgm:pt modelId="{08868D2E-7FCA-437A-A179-DE68870662E6}" type="parTrans" cxnId="{326D0046-DFA5-4BF1-9847-AB09016BCAE8}">
      <dgm:prSet/>
      <dgm:spPr/>
      <dgm:t>
        <a:bodyPr/>
        <a:lstStyle/>
        <a:p>
          <a:endParaRPr lang="en-US"/>
        </a:p>
      </dgm:t>
    </dgm:pt>
    <dgm:pt modelId="{B0A9E769-4659-49D0-B33C-966AC2863DBF}" type="sibTrans" cxnId="{326D0046-DFA5-4BF1-9847-AB09016BCAE8}">
      <dgm:prSet/>
      <dgm:spPr/>
      <dgm:t>
        <a:bodyPr/>
        <a:lstStyle/>
        <a:p>
          <a:endParaRPr lang="en-US"/>
        </a:p>
      </dgm:t>
    </dgm:pt>
    <dgm:pt modelId="{F20D3737-669C-4E0F-86DC-22EF73232EC1}">
      <dgm:prSet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latin typeface="Helvetia"/>
            </a:rPr>
            <a:t>Muita </a:t>
          </a:r>
          <a:r>
            <a:rPr lang="en-US" b="1" dirty="0" err="1">
              <a:latin typeface="Helvetia"/>
            </a:rPr>
            <a:t>melhoria</a:t>
          </a:r>
          <a:r>
            <a:rPr lang="en-US" b="1" dirty="0">
              <a:latin typeface="Helvetia"/>
            </a:rPr>
            <a:t> no </a:t>
          </a:r>
          <a:r>
            <a:rPr lang="en-US" b="1" dirty="0" err="1">
              <a:latin typeface="Helvetia"/>
            </a:rPr>
            <a:t>código</a:t>
          </a:r>
          <a:r>
            <a:rPr lang="en-US" b="1" dirty="0">
              <a:latin typeface="Helvetia"/>
            </a:rPr>
            <a:t>…</a:t>
          </a:r>
        </a:p>
      </dgm:t>
    </dgm:pt>
    <dgm:pt modelId="{113806BD-E637-466D-A88B-9550A715D984}" type="parTrans" cxnId="{19C820B0-7F29-46C1-8124-3D17E010256F}">
      <dgm:prSet/>
      <dgm:spPr/>
      <dgm:t>
        <a:bodyPr/>
        <a:lstStyle/>
        <a:p>
          <a:endParaRPr lang="pt-BR"/>
        </a:p>
      </dgm:t>
    </dgm:pt>
    <dgm:pt modelId="{FF510D44-2B53-44B4-92F8-388E2B2B335F}" type="sibTrans" cxnId="{19C820B0-7F29-46C1-8124-3D17E010256F}">
      <dgm:prSet/>
      <dgm:spPr/>
      <dgm:t>
        <a:bodyPr/>
        <a:lstStyle/>
        <a:p>
          <a:endParaRPr lang="pt-BR"/>
        </a:p>
      </dgm:t>
    </dgm:pt>
    <dgm:pt modelId="{25F07029-F610-4781-BE20-FF84F1CD9343}" type="pres">
      <dgm:prSet presAssocID="{6C11B12C-505C-4C74-A92D-836ABB5AD9F9}" presName="linear" presStyleCnt="0">
        <dgm:presLayoutVars>
          <dgm:animLvl val="lvl"/>
          <dgm:resizeHandles val="exact"/>
        </dgm:presLayoutVars>
      </dgm:prSet>
      <dgm:spPr/>
    </dgm:pt>
    <dgm:pt modelId="{283E517B-1A5B-47BB-AA4E-A7879A2AD64C}" type="pres">
      <dgm:prSet presAssocID="{277BA816-F645-4393-A647-2ADE85AD5C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3C9E79-5E74-40EF-BD25-059E3C94A44D}" type="pres">
      <dgm:prSet presAssocID="{DE6D345E-CD9A-4412-9DD8-FCF4A6D7F380}" presName="spacer" presStyleCnt="0"/>
      <dgm:spPr/>
    </dgm:pt>
    <dgm:pt modelId="{CB0923FA-E2DA-45D8-A9D1-353BE5E0726B}" type="pres">
      <dgm:prSet presAssocID="{4498F120-FED1-47CC-A2D9-B8901ABCF8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C17755-99B1-4E5E-B582-F55803D3D906}" type="pres">
      <dgm:prSet presAssocID="{B0A9E769-4659-49D0-B33C-966AC2863DBF}" presName="spacer" presStyleCnt="0"/>
      <dgm:spPr/>
    </dgm:pt>
    <dgm:pt modelId="{3B9F8A14-29C9-4A68-821A-A9CF507E5410}" type="pres">
      <dgm:prSet presAssocID="{F20D3737-669C-4E0F-86DC-22EF73232E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21D3D64-7AF5-4BA6-B508-0084BA402C42}" type="presOf" srcId="{4498F120-FED1-47CC-A2D9-B8901ABCF83D}" destId="{CB0923FA-E2DA-45D8-A9D1-353BE5E0726B}" srcOrd="0" destOrd="0" presId="urn:microsoft.com/office/officeart/2005/8/layout/vList2"/>
    <dgm:cxn modelId="{326D0046-DFA5-4BF1-9847-AB09016BCAE8}" srcId="{6C11B12C-505C-4C74-A92D-836ABB5AD9F9}" destId="{4498F120-FED1-47CC-A2D9-B8901ABCF83D}" srcOrd="1" destOrd="0" parTransId="{08868D2E-7FCA-437A-A179-DE68870662E6}" sibTransId="{B0A9E769-4659-49D0-B33C-966AC2863DBF}"/>
    <dgm:cxn modelId="{BD440167-8C06-4198-9381-F989FD3F3AE4}" type="presOf" srcId="{6C11B12C-505C-4C74-A92D-836ABB5AD9F9}" destId="{25F07029-F610-4781-BE20-FF84F1CD9343}" srcOrd="0" destOrd="0" presId="urn:microsoft.com/office/officeart/2005/8/layout/vList2"/>
    <dgm:cxn modelId="{1BA17199-F6BB-4A54-91AD-8C38E0E60F03}" type="presOf" srcId="{277BA816-F645-4393-A647-2ADE85AD5CC2}" destId="{283E517B-1A5B-47BB-AA4E-A7879A2AD64C}" srcOrd="0" destOrd="0" presId="urn:microsoft.com/office/officeart/2005/8/layout/vList2"/>
    <dgm:cxn modelId="{B9FF92A1-BBAD-48CF-BB76-BF3D38A2C654}" srcId="{6C11B12C-505C-4C74-A92D-836ABB5AD9F9}" destId="{277BA816-F645-4393-A647-2ADE85AD5CC2}" srcOrd="0" destOrd="0" parTransId="{68060185-5A49-4A38-8BEA-68670356C409}" sibTransId="{DE6D345E-CD9A-4412-9DD8-FCF4A6D7F380}"/>
    <dgm:cxn modelId="{19C820B0-7F29-46C1-8124-3D17E010256F}" srcId="{6C11B12C-505C-4C74-A92D-836ABB5AD9F9}" destId="{F20D3737-669C-4E0F-86DC-22EF73232EC1}" srcOrd="2" destOrd="0" parTransId="{113806BD-E637-466D-A88B-9550A715D984}" sibTransId="{FF510D44-2B53-44B4-92F8-388E2B2B335F}"/>
    <dgm:cxn modelId="{67476BEA-1B1E-49B4-A4C9-0C5F35D8C908}" type="presOf" srcId="{F20D3737-669C-4E0F-86DC-22EF73232EC1}" destId="{3B9F8A14-29C9-4A68-821A-A9CF507E5410}" srcOrd="0" destOrd="0" presId="urn:microsoft.com/office/officeart/2005/8/layout/vList2"/>
    <dgm:cxn modelId="{0B8EAC23-44A5-4A26-B05C-10FD65B120D5}" type="presParOf" srcId="{25F07029-F610-4781-BE20-FF84F1CD9343}" destId="{283E517B-1A5B-47BB-AA4E-A7879A2AD64C}" srcOrd="0" destOrd="0" presId="urn:microsoft.com/office/officeart/2005/8/layout/vList2"/>
    <dgm:cxn modelId="{513FF98F-E871-4826-BD63-1DB14956D48B}" type="presParOf" srcId="{25F07029-F610-4781-BE20-FF84F1CD9343}" destId="{E43C9E79-5E74-40EF-BD25-059E3C94A44D}" srcOrd="1" destOrd="0" presId="urn:microsoft.com/office/officeart/2005/8/layout/vList2"/>
    <dgm:cxn modelId="{9CD642B3-6848-4EEB-9588-592B78437DC3}" type="presParOf" srcId="{25F07029-F610-4781-BE20-FF84F1CD9343}" destId="{CB0923FA-E2DA-45D8-A9D1-353BE5E0726B}" srcOrd="2" destOrd="0" presId="urn:microsoft.com/office/officeart/2005/8/layout/vList2"/>
    <dgm:cxn modelId="{52D4411C-A825-40F4-AAD5-3CEB67AF7870}" type="presParOf" srcId="{25F07029-F610-4781-BE20-FF84F1CD9343}" destId="{D8C17755-99B1-4E5E-B582-F55803D3D906}" srcOrd="3" destOrd="0" presId="urn:microsoft.com/office/officeart/2005/8/layout/vList2"/>
    <dgm:cxn modelId="{9A17687E-C3A4-4CBE-B86F-496CC2FFB7B7}" type="presParOf" srcId="{25F07029-F610-4781-BE20-FF84F1CD9343}" destId="{3B9F8A14-29C9-4A68-821A-A9CF507E541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E517B-1A5B-47BB-AA4E-A7879A2AD64C}">
      <dsp:nvSpPr>
        <dsp:cNvPr id="0" name=""/>
        <dsp:cNvSpPr/>
      </dsp:nvSpPr>
      <dsp:spPr>
        <a:xfrm>
          <a:off x="0" y="372962"/>
          <a:ext cx="6117335" cy="1592662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 dirty="0">
              <a:latin typeface="Helvetia"/>
            </a:rPr>
            <a:t>Intermediar transações</a:t>
          </a:r>
          <a:r>
            <a:rPr lang="pt-BR" sz="3000" kern="1200" dirty="0">
              <a:latin typeface="Helvetia"/>
            </a:rPr>
            <a:t>: carrinho de compras, loja.</a:t>
          </a:r>
          <a:endParaRPr lang="en-US" sz="3000" kern="1200" dirty="0">
            <a:latin typeface="Helvetia"/>
          </a:endParaRPr>
        </a:p>
      </dsp:txBody>
      <dsp:txXfrm>
        <a:off x="77747" y="450709"/>
        <a:ext cx="5961841" cy="1437168"/>
      </dsp:txXfrm>
    </dsp:sp>
    <dsp:sp modelId="{CB0923FA-E2DA-45D8-A9D1-353BE5E0726B}">
      <dsp:nvSpPr>
        <dsp:cNvPr id="0" name=""/>
        <dsp:cNvSpPr/>
      </dsp:nvSpPr>
      <dsp:spPr>
        <a:xfrm>
          <a:off x="0" y="2052024"/>
          <a:ext cx="6117335" cy="1592662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 dirty="0">
              <a:latin typeface="Helvetia"/>
            </a:rPr>
            <a:t>Ampliar os parceiros</a:t>
          </a:r>
          <a:r>
            <a:rPr lang="pt-BR" sz="3000" kern="1200" dirty="0">
              <a:latin typeface="Helvetia"/>
            </a:rPr>
            <a:t>: envolvendo outros tipos de resíduos, como eletroeletrônicos. </a:t>
          </a:r>
          <a:endParaRPr lang="en-US" sz="3000" kern="1200" dirty="0">
            <a:latin typeface="Helvetia"/>
          </a:endParaRPr>
        </a:p>
      </dsp:txBody>
      <dsp:txXfrm>
        <a:off x="77747" y="2129771"/>
        <a:ext cx="5961841" cy="1437168"/>
      </dsp:txXfrm>
    </dsp:sp>
    <dsp:sp modelId="{3B9F8A14-29C9-4A68-821A-A9CF507E5410}">
      <dsp:nvSpPr>
        <dsp:cNvPr id="0" name=""/>
        <dsp:cNvSpPr/>
      </dsp:nvSpPr>
      <dsp:spPr>
        <a:xfrm>
          <a:off x="0" y="3731087"/>
          <a:ext cx="6117335" cy="1592662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Helvetia"/>
            </a:rPr>
            <a:t>Muita </a:t>
          </a:r>
          <a:r>
            <a:rPr lang="en-US" sz="3000" b="1" kern="1200" dirty="0" err="1">
              <a:latin typeface="Helvetia"/>
            </a:rPr>
            <a:t>melhoria</a:t>
          </a:r>
          <a:r>
            <a:rPr lang="en-US" sz="3000" b="1" kern="1200" dirty="0">
              <a:latin typeface="Helvetia"/>
            </a:rPr>
            <a:t> no </a:t>
          </a:r>
          <a:r>
            <a:rPr lang="en-US" sz="3000" b="1" kern="1200" dirty="0" err="1">
              <a:latin typeface="Helvetia"/>
            </a:rPr>
            <a:t>código</a:t>
          </a:r>
          <a:r>
            <a:rPr lang="en-US" sz="3000" b="1" kern="1200" dirty="0">
              <a:latin typeface="Helvetia"/>
            </a:rPr>
            <a:t>…</a:t>
          </a:r>
        </a:p>
      </dsp:txBody>
      <dsp:txXfrm>
        <a:off x="77747" y="3808834"/>
        <a:ext cx="5961841" cy="1437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33646-F411-40E6-A809-6EBEE322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7D8CB-C7EC-4E52-8AF4-D7B385A8F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92C96-7C1B-4F31-AAA8-222154F9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E8A01F-2515-47C9-BCF7-BB6C0BA0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48BE9-34C1-42DA-A1EF-C7C33191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0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D5B3-FB71-49B1-AFF7-E7876D2E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528714-79DC-40AC-BE46-E84FD39E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A0216-E096-418D-96A2-F5BC7865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5928F3-2ECC-44AB-8320-026467B2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864EA-FC56-49CF-BA28-EB5FE34E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FECD09-6DC2-458A-AFDD-D476C98FD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0FCE46-787A-4182-9022-131551F88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7378C-3A71-424E-8440-C117A86F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D1FB4-782D-4876-96F2-382035C6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03C47-CAFC-4499-B258-FBDDE9AE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7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4A857-D828-43C5-8FFC-7AFBFD2A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A0DABB-2AA3-42B5-AE02-EF5BA20C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E0FEAF-8DDB-4B11-A0DC-B7E3DDC4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2CF11-3A17-4ACA-8E44-1BD66219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A92B33-A51B-44EA-AF67-2DBD942D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7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7976-6DA4-44DA-9D7D-D6EA8139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FAE6EC-9847-4B50-B0E5-FEDCB3C4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97558-DD7E-4EE4-8AF8-504F1A80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5B6991-26EE-4F2D-947F-86250E03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45EEAB-803D-4C8A-945B-5F1B157F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42D34-3D50-4B1F-9985-D3511840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01219-455F-4997-8673-0F3DADB32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04678E-B1AC-495E-9C86-CD1BED38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0F26F7-1A98-4EAF-9DD6-098B1862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9F8CCD-F47C-4293-BDF1-2BC3A7D2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7E2FBE-6981-4A92-BEB0-03BBB898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47B44-5C71-4FFD-A0C4-4F48D046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F22285-560A-447C-A303-E756EFC3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485419-D85C-4154-86D9-F9FC8CFD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930F7E-1BA5-42E3-A8D5-0EBD11853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ECF528-E678-4A93-AE2C-7720F5D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81D9EB-BD8D-4B93-9148-51EC71BA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2F3D9A-2ECD-4251-B72D-592DC7AE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016B62-463A-4204-8CA7-D90CA2FC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5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2281C-E354-4116-970C-9B153777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E90D6B-BB7A-454D-AA9A-4B6A51CD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77024A-2365-4EDA-87D1-F75E5DCF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0ABFF9-97A5-44BB-B93D-BDA0222A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3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E42DAC-AF98-4176-88D7-D757E2E1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840065-7B3F-4A71-814A-56DB18DA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8AD5AC-86E2-47BA-9A9D-33B51BE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9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5C786-2BB5-4768-A8EE-FFCF1BDA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9A647F-2904-4CC6-AE27-3215AA33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B4E2DC-0989-4348-A912-DDEDAC45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B5A756-4455-45D5-8BDB-FD0ACB49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A0E951-67EF-4BD5-B675-B207A6DA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75C4B-AD75-4E04-B322-79FBAC2E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07F43-8F8F-465B-8859-0DF878AA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598790-9C84-4C53-8439-E49DAE266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8D8321-A11B-4DDF-BF94-32BCF4F9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DB1375-DDC2-4276-BE8F-D279AE6B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BD8E1D-F8AD-4366-BAD3-31250B2D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243D72-E815-47E8-99F4-79D9C89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DD1086-1D79-4EFC-A894-E17237AC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49F45C-D7A4-4D54-AAE7-D0D81BCF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66B07-EF19-4DC9-A2DE-0B53697BC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F6C6D8-0F1A-47E6-9CD6-702C2ED8B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DED21-1D4C-4AA6-9E20-FAED9CD47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irton-c-a5011099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Tamirespaquino" TargetMode="External"/><Relationship Id="rId12" Type="http://schemas.openxmlformats.org/officeDocument/2006/relationships/image" Target="../media/image3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tamires-pedrali-de-aquino-63924241/" TargetMode="External"/><Relationship Id="rId11" Type="http://schemas.openxmlformats.org/officeDocument/2006/relationships/hyperlink" Target="https://github.com/carolbazzo" TargetMode="External"/><Relationship Id="rId5" Type="http://schemas.openxmlformats.org/officeDocument/2006/relationships/image" Target="../media/image31.png"/><Relationship Id="rId10" Type="http://schemas.openxmlformats.org/officeDocument/2006/relationships/hyperlink" Target="https://www.linkedin.com/in/ana-carolina-bazzo-da-silva-68bb804b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github.com/Airton-Cordeiro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g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de béquers com solução em laboratório">
            <a:extLst>
              <a:ext uri="{FF2B5EF4-FFF2-40B4-BE49-F238E27FC236}">
                <a16:creationId xmlns:a16="http://schemas.microsoft.com/office/drawing/2014/main" id="{13F16832-542D-40CA-81AD-39306C57A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5" r="16082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50F28-AE77-4B6E-9D68-856BFFBA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779" y="4857008"/>
            <a:ext cx="4264140" cy="1208141"/>
          </a:xfrm>
        </p:spPr>
        <p:txBody>
          <a:bodyPr>
            <a:noAutofit/>
          </a:bodyPr>
          <a:lstStyle/>
          <a:p>
            <a:r>
              <a:rPr lang="pt-BR" sz="2600" dirty="0">
                <a:latin typeface="Helvetia"/>
              </a:rPr>
              <a:t>A solução definitiva para descarte de resíduos químicos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965053AF-B040-44B3-A9B6-5E78544E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5" y="3765883"/>
            <a:ext cx="4132149" cy="5488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EB94BBA4-3D53-4C84-8CFD-08E539707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15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A2E0015-97DE-4FC9-BFBB-CB025CA8A1FB}"/>
              </a:ext>
            </a:extLst>
          </p:cNvPr>
          <p:cNvGrpSpPr/>
          <p:nvPr/>
        </p:nvGrpSpPr>
        <p:grpSpPr>
          <a:xfrm>
            <a:off x="630117" y="476364"/>
            <a:ext cx="11329074" cy="1160882"/>
            <a:chOff x="630117" y="559490"/>
            <a:chExt cx="11329074" cy="116088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32E857E8-DC14-41E8-8F9A-05DA9D66AD31}"/>
                </a:ext>
              </a:extLst>
            </p:cNvPr>
            <p:cNvGrpSpPr/>
            <p:nvPr/>
          </p:nvGrpSpPr>
          <p:grpSpPr>
            <a:xfrm>
              <a:off x="630117" y="559490"/>
              <a:ext cx="10746719" cy="1160882"/>
              <a:chOff x="651383" y="559490"/>
              <a:chExt cx="10746719" cy="1160882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F9B8ABE7-3199-440C-B6A2-729298E00D97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514C5FF2-C041-4B88-9835-A5666C9C3055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C591B3ED-FEA2-46FA-A6DA-18B1EA117085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29BF6D4-A11B-4C39-8A6D-29A113F3ED00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1A62D0C-9903-4731-AE5F-095A1099C06F}"/>
                </a:ext>
              </a:extLst>
            </p:cNvPr>
            <p:cNvSpPr txBox="1"/>
            <p:nvPr/>
          </p:nvSpPr>
          <p:spPr>
            <a:xfrm>
              <a:off x="2900252" y="881091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Desenvolvimento do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frontend</a:t>
              </a:r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 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22F0CCD-80E0-4258-8AFF-387B726A875E}"/>
              </a:ext>
            </a:extLst>
          </p:cNvPr>
          <p:cNvGrpSpPr/>
          <p:nvPr/>
        </p:nvGrpSpPr>
        <p:grpSpPr>
          <a:xfrm>
            <a:off x="594513" y="1985101"/>
            <a:ext cx="11364678" cy="1160882"/>
            <a:chOff x="594513" y="1943538"/>
            <a:chExt cx="11364678" cy="1160882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E8DCEEA8-0E29-46C5-86E4-387C8A85A94C}"/>
                </a:ext>
              </a:extLst>
            </p:cNvPr>
            <p:cNvGrpSpPr/>
            <p:nvPr/>
          </p:nvGrpSpPr>
          <p:grpSpPr>
            <a:xfrm>
              <a:off x="594513" y="1943538"/>
              <a:ext cx="10746719" cy="1160882"/>
              <a:chOff x="651383" y="559490"/>
              <a:chExt cx="10746719" cy="1160882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EAB58D6E-0EEB-4916-BC7A-74DA78D36673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65326E82-4155-4FF2-B0FE-B519A4493E49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80987D93-7624-4B8F-B0EE-B8F247F05778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6CF41B4F-8903-4BE7-86C9-6B1AC29A0A7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4B10235-7137-47D3-9BEF-9CB5204A1663}"/>
                </a:ext>
              </a:extLst>
            </p:cNvPr>
            <p:cNvSpPr txBox="1"/>
            <p:nvPr/>
          </p:nvSpPr>
          <p:spPr>
            <a:xfrm>
              <a:off x="2900252" y="2275756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Modelagem dos dados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275318-206A-4A67-AF14-F20BEC5E5469}"/>
              </a:ext>
            </a:extLst>
          </p:cNvPr>
          <p:cNvGrpSpPr/>
          <p:nvPr/>
        </p:nvGrpSpPr>
        <p:grpSpPr>
          <a:xfrm>
            <a:off x="583880" y="3380752"/>
            <a:ext cx="11390059" cy="1160882"/>
            <a:chOff x="583880" y="3380752"/>
            <a:chExt cx="11390059" cy="1160882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7DC2C911-0F48-4B10-8A67-3143C466F580}"/>
                </a:ext>
              </a:extLst>
            </p:cNvPr>
            <p:cNvGrpSpPr/>
            <p:nvPr/>
          </p:nvGrpSpPr>
          <p:grpSpPr>
            <a:xfrm>
              <a:off x="583880" y="3380752"/>
              <a:ext cx="10746719" cy="1160882"/>
              <a:chOff x="651383" y="559490"/>
              <a:chExt cx="10746719" cy="1160882"/>
            </a:xfrm>
          </p:grpSpPr>
          <p:sp>
            <p:nvSpPr>
              <p:cNvPr id="52" name="Retângulo: Cantos Arredondados 51">
                <a:extLst>
                  <a:ext uri="{FF2B5EF4-FFF2-40B4-BE49-F238E27FC236}">
                    <a16:creationId xmlns:a16="http://schemas.microsoft.com/office/drawing/2014/main" id="{1225D5FB-D03B-4278-80DB-22F852C563C9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DD283C4A-BF0A-4F88-AED4-7D12B60D8950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47BFCFDE-F66E-4C13-841D-332D5A4AC1E2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D8F249CB-038E-481F-9259-87514308FDBD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C9D5FB90-0129-4267-B7E9-607E288A8083}"/>
                </a:ext>
              </a:extLst>
            </p:cNvPr>
            <p:cNvSpPr txBox="1"/>
            <p:nvPr/>
          </p:nvSpPr>
          <p:spPr>
            <a:xfrm>
              <a:off x="2915000" y="3722666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Desenvolvimento do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backend</a:t>
              </a:r>
              <a:endParaRPr lang="pt-B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a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039AC60-7591-4CD9-9D0D-EE37E7436C55}"/>
              </a:ext>
            </a:extLst>
          </p:cNvPr>
          <p:cNvGrpSpPr/>
          <p:nvPr/>
        </p:nvGrpSpPr>
        <p:grpSpPr>
          <a:xfrm>
            <a:off x="569132" y="4776395"/>
            <a:ext cx="11339344" cy="1160882"/>
            <a:chOff x="569132" y="4776395"/>
            <a:chExt cx="11339344" cy="1160882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960EF4A-72DE-4045-90B6-A8799ADB0D77}"/>
                </a:ext>
              </a:extLst>
            </p:cNvPr>
            <p:cNvGrpSpPr/>
            <p:nvPr/>
          </p:nvGrpSpPr>
          <p:grpSpPr>
            <a:xfrm>
              <a:off x="569132" y="4776395"/>
              <a:ext cx="10746719" cy="1160882"/>
              <a:chOff x="651383" y="559490"/>
              <a:chExt cx="10746719" cy="1160882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8FFACF6A-E886-412B-B60E-8406EEE0B16D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BFFF369E-B6D8-4885-A526-6A9BFD03AFF6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FB554A05-683D-43CE-94BF-FE88F66A5ECA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60" name="CaixaDeTexto 59">
                  <a:extLst>
                    <a:ext uri="{FF2B5EF4-FFF2-40B4-BE49-F238E27FC236}">
                      <a16:creationId xmlns:a16="http://schemas.microsoft.com/office/drawing/2014/main" id="{9802534F-38A5-4241-9616-902FB5E24AD0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B5015F7A-7A14-4717-89FC-315000A0205E}"/>
                </a:ext>
              </a:extLst>
            </p:cNvPr>
            <p:cNvSpPr txBox="1"/>
            <p:nvPr/>
          </p:nvSpPr>
          <p:spPr>
            <a:xfrm>
              <a:off x="2849537" y="5118309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Futuro: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refatoração</a:t>
              </a:r>
              <a:endParaRPr lang="pt-BR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5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rgbClr val="94F533"/>
          </a:solidFill>
          <a:ln>
            <a:solidFill>
              <a:srgbClr val="94F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D08C1B7-336B-4705-A9C1-EDEC08F8070E}"/>
              </a:ext>
            </a:extLst>
          </p:cNvPr>
          <p:cNvGrpSpPr/>
          <p:nvPr/>
        </p:nvGrpSpPr>
        <p:grpSpPr>
          <a:xfrm>
            <a:off x="907123" y="517020"/>
            <a:ext cx="11093676" cy="1160882"/>
            <a:chOff x="722640" y="848027"/>
            <a:chExt cx="11093676" cy="1160882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69401B2C-12A8-4223-9F68-84C92FB6181B}"/>
                </a:ext>
              </a:extLst>
            </p:cNvPr>
            <p:cNvGrpSpPr/>
            <p:nvPr/>
          </p:nvGrpSpPr>
          <p:grpSpPr>
            <a:xfrm>
              <a:off x="722640" y="848027"/>
              <a:ext cx="10746720" cy="1160882"/>
              <a:chOff x="579764" y="1884397"/>
              <a:chExt cx="10746720" cy="1160882"/>
            </a:xfrm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5B24995D-77A6-4A9D-8CA8-9D6113D66A8A}"/>
                  </a:ext>
                </a:extLst>
              </p:cNvPr>
              <p:cNvSpPr/>
              <p:nvPr/>
            </p:nvSpPr>
            <p:spPr>
              <a:xfrm>
                <a:off x="1172390" y="2072095"/>
                <a:ext cx="10154094" cy="861237"/>
              </a:xfrm>
              <a:prstGeom prst="roundRect">
                <a:avLst/>
              </a:prstGeom>
              <a:solidFill>
                <a:srgbClr val="CDFEBE"/>
              </a:solidFill>
              <a:ln>
                <a:solidFill>
                  <a:srgbClr val="CDFE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FF98BE72-A7E4-471B-B1CA-64BCF433EE1F}"/>
                  </a:ext>
                </a:extLst>
              </p:cNvPr>
              <p:cNvGrpSpPr/>
              <p:nvPr/>
            </p:nvGrpSpPr>
            <p:grpSpPr>
              <a:xfrm>
                <a:off x="579764" y="1884397"/>
                <a:ext cx="1185251" cy="1160882"/>
                <a:chOff x="654181" y="529695"/>
                <a:chExt cx="1185251" cy="1160882"/>
              </a:xfrm>
              <a:solidFill>
                <a:srgbClr val="94F533"/>
              </a:solidFill>
            </p:grpSpPr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105C3100-B56D-4438-A7F3-607888F83693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8EF69966-69CD-4D97-9B95-BC0CB41F7B8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3</a:t>
                  </a:r>
                  <a:endParaRPr lang="pt-BR" sz="4000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latin typeface="Helvetia"/>
                  </a:endParaRPr>
                </a:p>
              </p:txBody>
            </p:sp>
          </p:grp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06E4A20-F51E-4694-96F1-1634D7B2C512}"/>
                </a:ext>
              </a:extLst>
            </p:cNvPr>
            <p:cNvSpPr txBox="1"/>
            <p:nvPr/>
          </p:nvSpPr>
          <p:spPr>
            <a:xfrm>
              <a:off x="2757377" y="1227816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Mas era isso mesmo que queríamos?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EF90C985-DCCC-468D-94D0-32B27468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82" y="2198004"/>
            <a:ext cx="3939236" cy="39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rgbClr val="94F533"/>
          </a:solidFill>
          <a:ln>
            <a:solidFill>
              <a:srgbClr val="94F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E23ADC3-F072-4BE8-B247-81ACE9FB772B}"/>
              </a:ext>
            </a:extLst>
          </p:cNvPr>
          <p:cNvGrpSpPr/>
          <p:nvPr/>
        </p:nvGrpSpPr>
        <p:grpSpPr>
          <a:xfrm>
            <a:off x="878721" y="523517"/>
            <a:ext cx="10986093" cy="1160882"/>
            <a:chOff x="722640" y="3429000"/>
            <a:chExt cx="10986093" cy="116088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C3F6D243-90F6-4929-8539-41112A7EA438}"/>
                </a:ext>
              </a:extLst>
            </p:cNvPr>
            <p:cNvGrpSpPr/>
            <p:nvPr/>
          </p:nvGrpSpPr>
          <p:grpSpPr>
            <a:xfrm>
              <a:off x="722640" y="3429000"/>
              <a:ext cx="10746720" cy="1160882"/>
              <a:chOff x="579764" y="1884397"/>
              <a:chExt cx="10746720" cy="1160882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EAB58D6E-0EEB-4916-BC7A-74DA78D36673}"/>
                  </a:ext>
                </a:extLst>
              </p:cNvPr>
              <p:cNvSpPr/>
              <p:nvPr/>
            </p:nvSpPr>
            <p:spPr>
              <a:xfrm>
                <a:off x="1172390" y="2072095"/>
                <a:ext cx="10154094" cy="861237"/>
              </a:xfrm>
              <a:prstGeom prst="roundRect">
                <a:avLst/>
              </a:prstGeom>
              <a:solidFill>
                <a:srgbClr val="CDFEBE"/>
              </a:solidFill>
              <a:ln>
                <a:solidFill>
                  <a:srgbClr val="CDFE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65326E82-4155-4FF2-B0FE-B519A4493E49}"/>
                  </a:ext>
                </a:extLst>
              </p:cNvPr>
              <p:cNvGrpSpPr/>
              <p:nvPr/>
            </p:nvGrpSpPr>
            <p:grpSpPr>
              <a:xfrm>
                <a:off x="579764" y="1884397"/>
                <a:ext cx="1185251" cy="1160882"/>
                <a:chOff x="654181" y="529695"/>
                <a:chExt cx="1185251" cy="1160882"/>
              </a:xfrm>
              <a:solidFill>
                <a:srgbClr val="94F533"/>
              </a:solidFill>
            </p:grpSpPr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80987D93-7624-4B8F-B0EE-B8F247F05778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6CF41B4F-8903-4BE7-86C9-6B1AC29A0A7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3</a:t>
                  </a:r>
                  <a:endParaRPr lang="pt-BR" sz="4000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latin typeface="Helvetia"/>
                  </a:endParaRPr>
                </a:p>
              </p:txBody>
            </p:sp>
          </p:grp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9F2541A-ADD3-4124-83CC-985DF254E57B}"/>
                </a:ext>
              </a:extLst>
            </p:cNvPr>
            <p:cNvSpPr txBox="1"/>
            <p:nvPr/>
          </p:nvSpPr>
          <p:spPr>
            <a:xfrm>
              <a:off x="2649794" y="3818328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Debugando</a:t>
              </a:r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 e orando: vai funcionar!(?)</a:t>
              </a:r>
            </a:p>
          </p:txBody>
        </p:sp>
      </p:grp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04BAD2BF-66F3-4922-A4E2-7D2B64F3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40" y="1827757"/>
            <a:ext cx="4509720" cy="45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rgbClr val="94F533"/>
          </a:solidFill>
          <a:ln>
            <a:solidFill>
              <a:srgbClr val="94F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E23ADC3-F072-4BE8-B247-81ACE9FB772B}"/>
              </a:ext>
            </a:extLst>
          </p:cNvPr>
          <p:cNvGrpSpPr/>
          <p:nvPr/>
        </p:nvGrpSpPr>
        <p:grpSpPr>
          <a:xfrm>
            <a:off x="878721" y="523517"/>
            <a:ext cx="10986093" cy="1160882"/>
            <a:chOff x="722640" y="3429000"/>
            <a:chExt cx="10986093" cy="116088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C3F6D243-90F6-4929-8539-41112A7EA438}"/>
                </a:ext>
              </a:extLst>
            </p:cNvPr>
            <p:cNvGrpSpPr/>
            <p:nvPr/>
          </p:nvGrpSpPr>
          <p:grpSpPr>
            <a:xfrm>
              <a:off x="722640" y="3429000"/>
              <a:ext cx="10746720" cy="1160882"/>
              <a:chOff x="579764" y="1884397"/>
              <a:chExt cx="10746720" cy="1160882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EAB58D6E-0EEB-4916-BC7A-74DA78D36673}"/>
                  </a:ext>
                </a:extLst>
              </p:cNvPr>
              <p:cNvSpPr/>
              <p:nvPr/>
            </p:nvSpPr>
            <p:spPr>
              <a:xfrm>
                <a:off x="1172390" y="2072095"/>
                <a:ext cx="10154094" cy="861237"/>
              </a:xfrm>
              <a:prstGeom prst="roundRect">
                <a:avLst/>
              </a:prstGeom>
              <a:solidFill>
                <a:srgbClr val="CDFEBE"/>
              </a:solidFill>
              <a:ln>
                <a:solidFill>
                  <a:srgbClr val="CDFE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65326E82-4155-4FF2-B0FE-B519A4493E49}"/>
                  </a:ext>
                </a:extLst>
              </p:cNvPr>
              <p:cNvGrpSpPr/>
              <p:nvPr/>
            </p:nvGrpSpPr>
            <p:grpSpPr>
              <a:xfrm>
                <a:off x="579764" y="1884397"/>
                <a:ext cx="1185251" cy="1160882"/>
                <a:chOff x="654181" y="529695"/>
                <a:chExt cx="1185251" cy="1160882"/>
              </a:xfrm>
              <a:solidFill>
                <a:srgbClr val="94F533"/>
              </a:solidFill>
            </p:grpSpPr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80987D93-7624-4B8F-B0EE-B8F247F05778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6CF41B4F-8903-4BE7-86C9-6B1AC29A0A7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3</a:t>
                  </a:r>
                  <a:endParaRPr lang="pt-BR" sz="4000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latin typeface="Helvetia"/>
                  </a:endParaRPr>
                </a:p>
              </p:txBody>
            </p:sp>
          </p:grp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9F2541A-ADD3-4124-83CC-985DF254E57B}"/>
                </a:ext>
              </a:extLst>
            </p:cNvPr>
            <p:cNvSpPr txBox="1"/>
            <p:nvPr/>
          </p:nvSpPr>
          <p:spPr>
            <a:xfrm>
              <a:off x="2649794" y="3818328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Ufa, temos um piloto!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E0A41C8B-E3A0-4C43-A196-638F7D40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875" y="2051064"/>
            <a:ext cx="6983966" cy="38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0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5EB107-9CAD-47F8-ABFF-02D2B08FE99C}"/>
              </a:ext>
            </a:extLst>
          </p:cNvPr>
          <p:cNvSpPr txBox="1"/>
          <p:nvPr/>
        </p:nvSpPr>
        <p:spPr>
          <a:xfrm>
            <a:off x="482510" y="640081"/>
            <a:ext cx="3912509" cy="36819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Escalabilidade</a:t>
            </a:r>
            <a:r>
              <a:rPr lang="en-US" sz="44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 da </a:t>
            </a:r>
            <a:r>
              <a:rPr lang="en-US" sz="44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aplicação</a:t>
            </a:r>
            <a:r>
              <a:rPr lang="en-US" sz="44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 e </a:t>
            </a:r>
            <a:r>
              <a:rPr lang="en-US" sz="44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novas</a:t>
            </a:r>
            <a:r>
              <a:rPr lang="en-US" sz="44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 </a:t>
            </a:r>
            <a:r>
              <a:rPr lang="en-US" sz="44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Helvetia"/>
                <a:ea typeface="+mj-ea"/>
                <a:cs typeface="+mj-cs"/>
              </a:rPr>
              <a:t>ideias</a:t>
            </a:r>
            <a:endParaRPr lang="en-US" sz="4400" dirty="0">
              <a:ln>
                <a:solidFill>
                  <a:srgbClr val="94F533"/>
                </a:solidFill>
              </a:ln>
              <a:solidFill>
                <a:schemeClr val="bg1"/>
              </a:solidFill>
              <a:latin typeface="Helvetia"/>
              <a:ea typeface="+mj-ea"/>
              <a:cs typeface="+mj-cs"/>
            </a:endParaRPr>
          </a:p>
        </p:txBody>
      </p:sp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8669B7D-A990-4890-AD02-11712F40F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r="4100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17BFE051-F28D-4DBE-A2FF-5D0DE97F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FBA191-791F-424B-9BF5-A33DFE6A9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329" y="678144"/>
            <a:ext cx="4169369" cy="40649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A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terceira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fase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nos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fez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pensar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na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escalabilidade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da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aplicação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e no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futuro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 do </a:t>
            </a:r>
            <a:r>
              <a:rPr lang="en-US" sz="4000" kern="1200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negócio</a:t>
            </a:r>
            <a:r>
              <a:rPr lang="en-US" sz="4000" kern="12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Helvetia"/>
              </a:rPr>
              <a:t>:</a:t>
            </a:r>
            <a:b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aixaDeTexto 5">
            <a:extLst>
              <a:ext uri="{FF2B5EF4-FFF2-40B4-BE49-F238E27FC236}">
                <a16:creationId xmlns:a16="http://schemas.microsoft.com/office/drawing/2014/main" id="{1FCD05A9-21C9-4727-B849-A2BF0891F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918699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" name="Imagem 40" descr="Gato em cima de uma caixa&#10;&#10;Descrição gerada automaticamente">
            <a:extLst>
              <a:ext uri="{FF2B5EF4-FFF2-40B4-BE49-F238E27FC236}">
                <a16:creationId xmlns:a16="http://schemas.microsoft.com/office/drawing/2014/main" id="{C92B688D-F32F-4193-802A-43EFA660B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145" y="3672630"/>
            <a:ext cx="2507226" cy="25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DD03555-6B55-45AF-B822-BD75D050CE31}"/>
              </a:ext>
            </a:extLst>
          </p:cNvPr>
          <p:cNvSpPr/>
          <p:nvPr/>
        </p:nvSpPr>
        <p:spPr>
          <a:xfrm>
            <a:off x="0" y="2862330"/>
            <a:ext cx="12192000" cy="40028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pic>
        <p:nvPicPr>
          <p:cNvPr id="6" name="Imagem 5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F5447977-2692-47C4-8CBA-CDA3AB6EA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91" y="369775"/>
            <a:ext cx="5841050" cy="7757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288D94-DC27-4A56-9DCA-1342B762A783}"/>
              </a:ext>
            </a:extLst>
          </p:cNvPr>
          <p:cNvSpPr txBox="1"/>
          <p:nvPr/>
        </p:nvSpPr>
        <p:spPr>
          <a:xfrm>
            <a:off x="3715082" y="3038758"/>
            <a:ext cx="49821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Helvetia"/>
              </a:rPr>
              <a:t>Converse com a gente!</a:t>
            </a:r>
          </a:p>
          <a:p>
            <a:endParaRPr lang="pt-BR" sz="3200" dirty="0">
              <a:solidFill>
                <a:schemeClr val="bg1"/>
              </a:solidFill>
              <a:latin typeface="Helvetia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D03D42F1-42B7-4308-9BE3-202C0416C2D5}"/>
              </a:ext>
            </a:extLst>
          </p:cNvPr>
          <p:cNvGrpSpPr/>
          <p:nvPr/>
        </p:nvGrpSpPr>
        <p:grpSpPr>
          <a:xfrm>
            <a:off x="541570" y="3781776"/>
            <a:ext cx="3340359" cy="2514138"/>
            <a:chOff x="541570" y="3781776"/>
            <a:chExt cx="3340359" cy="2514138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5418EEDA-E043-45E2-A193-C6280A9D7F83}"/>
                </a:ext>
              </a:extLst>
            </p:cNvPr>
            <p:cNvSpPr/>
            <p:nvPr/>
          </p:nvSpPr>
          <p:spPr>
            <a:xfrm>
              <a:off x="541570" y="3781776"/>
              <a:ext cx="3340359" cy="25141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Tamires de Aquino</a:t>
              </a: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D8D6722-23FC-4FDE-86E0-79F80E0D0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577" y="4511502"/>
              <a:ext cx="613704" cy="613704"/>
            </a:xfrm>
            <a:prstGeom prst="rect">
              <a:avLst/>
            </a:prstGeom>
          </p:spPr>
        </p:pic>
        <p:pic>
          <p:nvPicPr>
            <p:cNvPr id="17" name="Imagem 16" descr="Ícone&#10;&#10;Descrição gerada automaticamente">
              <a:extLst>
                <a:ext uri="{FF2B5EF4-FFF2-40B4-BE49-F238E27FC236}">
                  <a16:creationId xmlns:a16="http://schemas.microsoft.com/office/drawing/2014/main" id="{C2218175-886C-43DA-BA66-54E5DFE91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415" y="5285223"/>
              <a:ext cx="701351" cy="70135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F5B2366-2C84-457A-A2ED-F079DE11F1F1}"/>
                </a:ext>
              </a:extLst>
            </p:cNvPr>
            <p:cNvSpPr txBox="1"/>
            <p:nvPr/>
          </p:nvSpPr>
          <p:spPr>
            <a:xfrm>
              <a:off x="1459600" y="5294459"/>
              <a:ext cx="239137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6"/>
                </a:rPr>
                <a:t>https://www.linkedin.com/in/tamires-pedrali-de-aquino-63924241/</a:t>
              </a:r>
              <a:endParaRPr lang="pt-BR" sz="1400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5CB807BE-BD38-4B48-A3BB-01014E73DDD7}"/>
                </a:ext>
              </a:extLst>
            </p:cNvPr>
            <p:cNvSpPr txBox="1"/>
            <p:nvPr/>
          </p:nvSpPr>
          <p:spPr>
            <a:xfrm>
              <a:off x="1393090" y="4601741"/>
              <a:ext cx="24578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7"/>
                </a:rPr>
                <a:t>https://github.com/Tamirespaquino</a:t>
              </a:r>
              <a:endParaRPr lang="pt-BR" sz="1400" dirty="0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B712F6F0-EE38-42AA-8AEB-137B4D84E069}"/>
              </a:ext>
            </a:extLst>
          </p:cNvPr>
          <p:cNvGrpSpPr/>
          <p:nvPr/>
        </p:nvGrpSpPr>
        <p:grpSpPr>
          <a:xfrm>
            <a:off x="8100273" y="3843193"/>
            <a:ext cx="3340359" cy="2514138"/>
            <a:chOff x="8100273" y="3843193"/>
            <a:chExt cx="3340359" cy="2514138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2B7C8CC-476D-4E53-8BA3-5A10E582D35A}"/>
                </a:ext>
              </a:extLst>
            </p:cNvPr>
            <p:cNvSpPr/>
            <p:nvPr/>
          </p:nvSpPr>
          <p:spPr>
            <a:xfrm>
              <a:off x="8100273" y="3843193"/>
              <a:ext cx="3340359" cy="25141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Airton Cordeiro da Silva</a:t>
              </a: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pt-BR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AFB0964E-514B-496F-A825-578FB7B2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8930" y="4511502"/>
              <a:ext cx="613704" cy="613704"/>
            </a:xfrm>
            <a:prstGeom prst="rect">
              <a:avLst/>
            </a:prstGeom>
          </p:spPr>
        </p:pic>
        <p:pic>
          <p:nvPicPr>
            <p:cNvPr id="21" name="Imagem 20" descr="Ícone&#10;&#10;Descrição gerada automaticamente">
              <a:extLst>
                <a:ext uri="{FF2B5EF4-FFF2-40B4-BE49-F238E27FC236}">
                  <a16:creationId xmlns:a16="http://schemas.microsoft.com/office/drawing/2014/main" id="{4A32F38E-DB0D-4C40-9A5E-0CDB7C4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3100" y="5313116"/>
              <a:ext cx="701351" cy="70135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CD790BD-CF6E-47E7-A82C-650A48171093}"/>
                </a:ext>
              </a:extLst>
            </p:cNvPr>
            <p:cNvSpPr txBox="1"/>
            <p:nvPr/>
          </p:nvSpPr>
          <p:spPr>
            <a:xfrm>
              <a:off x="8934451" y="5402181"/>
              <a:ext cx="22949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8"/>
                </a:rPr>
                <a:t>https://www.linkedin.com/in/airton-c-a5011099/</a:t>
              </a:r>
              <a:endParaRPr lang="pt-BR" sz="14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66796E1-2901-4FA4-AB19-72165584C19F}"/>
                </a:ext>
              </a:extLst>
            </p:cNvPr>
            <p:cNvSpPr txBox="1"/>
            <p:nvPr/>
          </p:nvSpPr>
          <p:spPr>
            <a:xfrm>
              <a:off x="8934451" y="4577042"/>
              <a:ext cx="23447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9"/>
                </a:rPr>
                <a:t>https://github.com/Airton-Cordeiro</a:t>
              </a:r>
              <a:endParaRPr lang="pt-BR" sz="1400" dirty="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BAD4F381-7AB9-465A-928F-E657FECEB489}"/>
              </a:ext>
            </a:extLst>
          </p:cNvPr>
          <p:cNvGrpSpPr/>
          <p:nvPr/>
        </p:nvGrpSpPr>
        <p:grpSpPr>
          <a:xfrm>
            <a:off x="4320921" y="3828277"/>
            <a:ext cx="3340359" cy="2514138"/>
            <a:chOff x="4320921" y="3828277"/>
            <a:chExt cx="3340359" cy="2514138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8F5743EC-3C41-4799-860C-7BB37AC053A8}"/>
                </a:ext>
              </a:extLst>
            </p:cNvPr>
            <p:cNvGrpSpPr/>
            <p:nvPr/>
          </p:nvGrpSpPr>
          <p:grpSpPr>
            <a:xfrm>
              <a:off x="4320921" y="3828277"/>
              <a:ext cx="3340359" cy="2514138"/>
              <a:chOff x="4305446" y="3824531"/>
              <a:chExt cx="3340359" cy="2514138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0B097461-8164-4196-8B80-86455383A193}"/>
                  </a:ext>
                </a:extLst>
              </p:cNvPr>
              <p:cNvSpPr/>
              <p:nvPr/>
            </p:nvSpPr>
            <p:spPr>
              <a:xfrm>
                <a:off x="4305446" y="3824531"/>
                <a:ext cx="3340359" cy="25141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a"/>
                  </a:rPr>
                  <a:t>Carol Bazzo</a:t>
                </a: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3AB827B7-69C0-4226-8638-570589D9D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2376" y="4511502"/>
                <a:ext cx="613704" cy="613704"/>
              </a:xfrm>
              <a:prstGeom prst="rect">
                <a:avLst/>
              </a:prstGeom>
            </p:spPr>
          </p:pic>
          <p:pic>
            <p:nvPicPr>
              <p:cNvPr id="20" name="Imagem 19" descr="Ícone&#10;&#10;Descrição gerada automaticamente">
                <a:extLst>
                  <a:ext uri="{FF2B5EF4-FFF2-40B4-BE49-F238E27FC236}">
                    <a16:creationId xmlns:a16="http://schemas.microsoft.com/office/drawing/2014/main" id="{17778273-0281-49F8-9EF6-6B7F48145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3714" y="5285223"/>
                <a:ext cx="701351" cy="701351"/>
              </a:xfrm>
              <a:prstGeom prst="rect">
                <a:avLst/>
              </a:prstGeom>
            </p:spPr>
          </p:pic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7E10D4D-252F-43BC-90F5-472C075C6A32}"/>
                  </a:ext>
                </a:extLst>
              </p:cNvPr>
              <p:cNvSpPr txBox="1"/>
              <p:nvPr/>
            </p:nvSpPr>
            <p:spPr>
              <a:xfrm>
                <a:off x="5284904" y="5266566"/>
                <a:ext cx="2172617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>
                    <a:hlinkClick r:id="rId10"/>
                  </a:rPr>
                  <a:t>https://www.linkedin.com/in/ana-carolina-bazzo-da-silva-68bb804b/</a:t>
                </a:r>
                <a:endParaRPr lang="pt-BR" sz="1400" dirty="0"/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A9C1527-276F-4FDB-9017-C3D2BAF3CC28}"/>
                </a:ext>
              </a:extLst>
            </p:cNvPr>
            <p:cNvSpPr txBox="1"/>
            <p:nvPr/>
          </p:nvSpPr>
          <p:spPr>
            <a:xfrm>
              <a:off x="5223727" y="4663205"/>
              <a:ext cx="24375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hlinkClick r:id="rId11"/>
                </a:rPr>
                <a:t>https://github.com/carolbazzo</a:t>
              </a:r>
              <a:endParaRPr lang="pt-BR" sz="1400" dirty="0"/>
            </a:p>
          </p:txBody>
        </p:sp>
      </p:grpSp>
      <p:pic>
        <p:nvPicPr>
          <p:cNvPr id="43" name="Imagem 42">
            <a:extLst>
              <a:ext uri="{FF2B5EF4-FFF2-40B4-BE49-F238E27FC236}">
                <a16:creationId xmlns:a16="http://schemas.microsoft.com/office/drawing/2014/main" id="{BEAB7036-9A25-4798-9CE5-89166FA0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3281" y="292989"/>
            <a:ext cx="2242577" cy="25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DE7BD09-1229-4028-901B-E7F9DA7B6B0D}"/>
              </a:ext>
            </a:extLst>
          </p:cNvPr>
          <p:cNvSpPr/>
          <p:nvPr/>
        </p:nvSpPr>
        <p:spPr>
          <a:xfrm>
            <a:off x="232808" y="-1"/>
            <a:ext cx="5657627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50F28-AE77-4B6E-9D68-856BFFBA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25" y="1791054"/>
            <a:ext cx="4774018" cy="152983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err="1">
                <a:solidFill>
                  <a:schemeClr val="bg1"/>
                </a:solidFill>
                <a:latin typeface="Helvetia"/>
              </a:rPr>
              <a:t>BreakingWaste</a:t>
            </a:r>
            <a:r>
              <a:rPr lang="pt-BR" dirty="0">
                <a:solidFill>
                  <a:schemeClr val="bg1"/>
                </a:solidFill>
                <a:latin typeface="Helvetia"/>
              </a:rPr>
              <a:t> é uma aplicação web voltada ao setor da indústria química e farmacêutica.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CDF2BF-532D-4EFC-ACE9-91C4A1116D78}"/>
              </a:ext>
            </a:extLst>
          </p:cNvPr>
          <p:cNvSpPr txBox="1"/>
          <p:nvPr/>
        </p:nvSpPr>
        <p:spPr>
          <a:xfrm>
            <a:off x="6414762" y="3996697"/>
            <a:ext cx="51926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Helvetia"/>
              </a:rPr>
              <a:t>Nossa missão é conectar empresas que atuam com logística reversa, especializadas em resíduos químicos, e indústrias que buscam parceiros acreditados e reconhecidos para descartarem esse tipo de resíduo.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3498702" y="0"/>
            <a:ext cx="5342928" cy="1236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600" dirty="0">
                <a:ln>
                  <a:solidFill>
                    <a:srgbClr val="ABF75F"/>
                  </a:solidFill>
                </a:ln>
                <a:solidFill>
                  <a:schemeClr val="bg1"/>
                </a:solidFill>
                <a:latin typeface="Helvetia"/>
              </a:rPr>
              <a:t>Quem </a:t>
            </a:r>
            <a:r>
              <a:rPr lang="pt-BR" sz="5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84F414"/>
                </a:solidFill>
                <a:latin typeface="Helvetia"/>
              </a:rPr>
              <a:t>somos?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17F96D8-E3D8-4C3A-9A90-048DCA8F8716}"/>
              </a:ext>
            </a:extLst>
          </p:cNvPr>
          <p:cNvGrpSpPr/>
          <p:nvPr/>
        </p:nvGrpSpPr>
        <p:grpSpPr>
          <a:xfrm>
            <a:off x="7675779" y="1417077"/>
            <a:ext cx="2347744" cy="2374433"/>
            <a:chOff x="1616149" y="4244321"/>
            <a:chExt cx="1860698" cy="18288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FA312C7-B21E-4491-B488-655266B40B8F}"/>
                </a:ext>
              </a:extLst>
            </p:cNvPr>
            <p:cNvSpPr/>
            <p:nvPr/>
          </p:nvSpPr>
          <p:spPr>
            <a:xfrm>
              <a:off x="1616149" y="4244321"/>
              <a:ext cx="1860698" cy="1828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dirty="0"/>
                <a:t>v</a:t>
              </a:r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086804A-15AB-4B13-96F5-1CCE9FC2F89A}"/>
                </a:ext>
              </a:extLst>
            </p:cNvPr>
            <p:cNvGrpSpPr/>
            <p:nvPr/>
          </p:nvGrpSpPr>
          <p:grpSpPr>
            <a:xfrm>
              <a:off x="1823434" y="4488869"/>
              <a:ext cx="1446128" cy="1339703"/>
              <a:chOff x="1890470" y="4494397"/>
              <a:chExt cx="1446128" cy="1339703"/>
            </a:xfrm>
          </p:grpSpPr>
          <p:pic>
            <p:nvPicPr>
              <p:cNvPr id="36" name="Gráfico 35" descr="Béquer estrutura de tópicos">
                <a:extLst>
                  <a:ext uri="{FF2B5EF4-FFF2-40B4-BE49-F238E27FC236}">
                    <a16:creationId xmlns:a16="http://schemas.microsoft.com/office/drawing/2014/main" id="{BE2AD645-4B5B-4DF3-956C-986FBF670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90470" y="449439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Gráfico 36" descr="Agulha estrutura de tópicos">
                <a:extLst>
                  <a:ext uri="{FF2B5EF4-FFF2-40B4-BE49-F238E27FC236}">
                    <a16:creationId xmlns:a16="http://schemas.microsoft.com/office/drawing/2014/main" id="{92F0612D-2C29-431D-B1EB-7343B6E4BC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22198" y="4919700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6F0BA460-56DD-4790-AE97-CFD4829C9414}"/>
              </a:ext>
            </a:extLst>
          </p:cNvPr>
          <p:cNvSpPr/>
          <p:nvPr/>
        </p:nvSpPr>
        <p:spPr>
          <a:xfrm>
            <a:off x="11984260" y="-19377"/>
            <a:ext cx="220909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F546BB4-7805-44FB-A119-E6304EAAB5A9}"/>
              </a:ext>
            </a:extLst>
          </p:cNvPr>
          <p:cNvGrpSpPr/>
          <p:nvPr/>
        </p:nvGrpSpPr>
        <p:grpSpPr>
          <a:xfrm>
            <a:off x="1849651" y="3967135"/>
            <a:ext cx="2347744" cy="2374433"/>
            <a:chOff x="8997215" y="-1062489"/>
            <a:chExt cx="2347744" cy="2374433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765BB75C-3A91-40A8-8CE8-D9088AF95658}"/>
                </a:ext>
              </a:extLst>
            </p:cNvPr>
            <p:cNvSpPr/>
            <p:nvPr/>
          </p:nvSpPr>
          <p:spPr>
            <a:xfrm>
              <a:off x="8997215" y="-1062489"/>
              <a:ext cx="2347744" cy="23744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28" name="Gráfico 27" descr="Caminhão estrutura de tópicos">
              <a:extLst>
                <a:ext uri="{FF2B5EF4-FFF2-40B4-BE49-F238E27FC236}">
                  <a16:creationId xmlns:a16="http://schemas.microsoft.com/office/drawing/2014/main" id="{352631D3-ED54-4FE8-8627-90F184351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88952" y="-676999"/>
              <a:ext cx="1629728" cy="1629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7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2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673DA15-1A50-4269-8C3C-BC5F4F8F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13198" r="1242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73" name="Freeform: Shape 3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000" b="1" dirty="0">
                <a:ln>
                  <a:solidFill>
                    <a:srgbClr val="84F414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Por que </a:t>
            </a:r>
            <a:r>
              <a:rPr lang="en-US" sz="3000" b="1" dirty="0" err="1">
                <a:ln>
                  <a:solidFill>
                    <a:srgbClr val="84F414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existimos</a:t>
            </a:r>
            <a:r>
              <a:rPr lang="en-US" sz="3000" b="1" dirty="0">
                <a:ln>
                  <a:solidFill>
                    <a:srgbClr val="84F414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CDF2BF-532D-4EFC-ACE9-91C4A1116D78}"/>
              </a:ext>
            </a:extLst>
          </p:cNvPr>
          <p:cNvSpPr txBox="1"/>
          <p:nvPr/>
        </p:nvSpPr>
        <p:spPr>
          <a:xfrm>
            <a:off x="371094" y="2718054"/>
            <a:ext cx="3892562" cy="36780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A </a:t>
            </a:r>
            <a:r>
              <a:rPr lang="pt-BR" sz="2100" b="0" i="0" dirty="0" err="1">
                <a:solidFill>
                  <a:srgbClr val="212529"/>
                </a:solidFill>
                <a:effectLst/>
                <a:latin typeface="Helvetia"/>
              </a:rPr>
              <a:t>BreakingWaste</a:t>
            </a: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 foi criada para suprir uma demanda </a:t>
            </a:r>
            <a:r>
              <a:rPr lang="pt-BR" sz="2100" dirty="0">
                <a:solidFill>
                  <a:srgbClr val="212529"/>
                </a:solidFill>
                <a:latin typeface="Helvetia"/>
              </a:rPr>
              <a:t>industrial crescente</a:t>
            </a: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: o descarte de resíduos químicos.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No mercado, existe grande dificuldade de se encontrar empresas que recebam alguns tipos de resíduos, como o manganês, por exemplo, devido a sua alta periculosidade ao ambiente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100" b="0" i="0" dirty="0">
                <a:solidFill>
                  <a:srgbClr val="212529"/>
                </a:solidFill>
                <a:effectLst/>
                <a:latin typeface="Helvetia"/>
              </a:rPr>
              <a:t>e à saúde.</a:t>
            </a:r>
            <a:endParaRPr lang="en-US" sz="2100" dirty="0">
              <a:latin typeface="Helvetia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975570" y="396835"/>
            <a:ext cx="3284331" cy="209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200" b="1" kern="1200" dirty="0">
                <a:ln>
                  <a:solidFill>
                    <a:srgbClr val="ABF75F"/>
                  </a:solidFill>
                </a:ln>
                <a:latin typeface="Helvetia"/>
              </a:rPr>
              <a:t>O que </a:t>
            </a:r>
            <a:r>
              <a:rPr lang="en-US" sz="4200" b="1" kern="1200" dirty="0" err="1">
                <a:ln>
                  <a:solidFill>
                    <a:srgbClr val="ABF75F"/>
                  </a:solidFill>
                </a:ln>
                <a:latin typeface="Helvetia"/>
              </a:rPr>
              <a:t>fazemos</a:t>
            </a:r>
            <a:r>
              <a:rPr lang="en-US" sz="4200" b="1" kern="1200" dirty="0">
                <a:ln>
                  <a:solidFill>
                    <a:srgbClr val="ABF75F"/>
                  </a:solidFill>
                </a:ln>
                <a:latin typeface="Helvetia"/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36F9FE-CBC9-4E26-AEC9-5BDC8F0B210C}"/>
              </a:ext>
            </a:extLst>
          </p:cNvPr>
          <p:cNvSpPr txBox="1"/>
          <p:nvPr/>
        </p:nvSpPr>
        <p:spPr>
          <a:xfrm>
            <a:off x="981177" y="1603490"/>
            <a:ext cx="3484497" cy="5254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Helvetia"/>
              </a:rPr>
              <a:t>Conectamos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empresas</a:t>
            </a:r>
            <a:r>
              <a:rPr lang="en-US" sz="2400" dirty="0">
                <a:latin typeface="Helvetia"/>
              </a:rPr>
              <a:t> que </a:t>
            </a:r>
            <a:r>
              <a:rPr lang="en-US" sz="2400" dirty="0" err="1">
                <a:latin typeface="Helvetia"/>
              </a:rPr>
              <a:t>precisam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descartar</a:t>
            </a:r>
            <a:r>
              <a:rPr lang="en-US" sz="2400" dirty="0">
                <a:latin typeface="Helvetia"/>
              </a:rPr>
              <a:t> e </a:t>
            </a:r>
            <a:r>
              <a:rPr lang="en-US" sz="2400" dirty="0" err="1">
                <a:latin typeface="Helvetia"/>
              </a:rPr>
              <a:t>empresas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especializadas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na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retirada</a:t>
            </a:r>
            <a:r>
              <a:rPr lang="en-US" sz="2400" dirty="0">
                <a:latin typeface="Helvetia"/>
              </a:rPr>
              <a:t> e </a:t>
            </a:r>
            <a:r>
              <a:rPr lang="en-US" sz="2400" dirty="0" err="1">
                <a:latin typeface="Helvetia"/>
              </a:rPr>
              <a:t>disposição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adequada</a:t>
            </a:r>
            <a:r>
              <a:rPr lang="en-US" sz="2400" dirty="0">
                <a:latin typeface="Helvetia"/>
              </a:rPr>
              <a:t> de </a:t>
            </a:r>
            <a:r>
              <a:rPr lang="en-US" sz="2400" dirty="0" err="1">
                <a:latin typeface="Helvetia"/>
              </a:rPr>
              <a:t>resíduos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químicos</a:t>
            </a:r>
            <a:r>
              <a:rPr lang="en-US" sz="2400" dirty="0">
                <a:latin typeface="Helvetia"/>
              </a:rPr>
              <a:t>, </a:t>
            </a:r>
            <a:r>
              <a:rPr lang="en-US" sz="2400" dirty="0" err="1">
                <a:latin typeface="Helvetia"/>
              </a:rPr>
              <a:t>acreditadas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em</a:t>
            </a:r>
            <a:r>
              <a:rPr lang="en-US" sz="2400" dirty="0">
                <a:latin typeface="Helvetia"/>
              </a:rPr>
              <a:t> </a:t>
            </a:r>
            <a:r>
              <a:rPr lang="en-US" sz="2400" dirty="0" err="1">
                <a:latin typeface="Helvetia"/>
              </a:rPr>
              <a:t>normas</a:t>
            </a:r>
            <a:r>
              <a:rPr lang="en-US" sz="2400" dirty="0">
                <a:latin typeface="Helvetia"/>
              </a:rPr>
              <a:t> do </a:t>
            </a:r>
            <a:r>
              <a:rPr lang="en-US" sz="2400" dirty="0" err="1">
                <a:latin typeface="Helvetia"/>
              </a:rPr>
              <a:t>setor</a:t>
            </a:r>
            <a:r>
              <a:rPr lang="en-US" sz="2400" dirty="0">
                <a:latin typeface="Helvetia"/>
              </a:rPr>
              <a:t> e </a:t>
            </a:r>
            <a:r>
              <a:rPr lang="en-US" sz="2400" dirty="0" err="1">
                <a:latin typeface="Helvetia"/>
              </a:rPr>
              <a:t>respeitadas</a:t>
            </a:r>
            <a:r>
              <a:rPr lang="en-US" sz="2400" dirty="0">
                <a:latin typeface="Helvetia"/>
              </a:rPr>
              <a:t> no mercado</a:t>
            </a:r>
            <a:r>
              <a:rPr lang="en-US" sz="2200" dirty="0">
                <a:latin typeface="Helvetia"/>
              </a:rPr>
              <a:t>. </a:t>
            </a:r>
            <a:br>
              <a:rPr lang="en-US" sz="2200" dirty="0">
                <a:solidFill>
                  <a:schemeClr val="bg1"/>
                </a:solidFill>
                <a:latin typeface="Helvetia"/>
              </a:rPr>
            </a:br>
            <a:endParaRPr lang="en-US" sz="2200" dirty="0">
              <a:solidFill>
                <a:schemeClr val="bg1"/>
              </a:solidFill>
              <a:latin typeface="Helvetia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A3E510-72CD-478E-AD19-D27B18656F1B}"/>
              </a:ext>
            </a:extLst>
          </p:cNvPr>
          <p:cNvSpPr txBox="1"/>
          <p:nvPr/>
        </p:nvSpPr>
        <p:spPr>
          <a:xfrm>
            <a:off x="5233947" y="644582"/>
            <a:ext cx="69580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Nosso portal é voltado para relação B2B, conectando parceiros que poderão:</a:t>
            </a:r>
            <a:endParaRPr lang="pt-BR" sz="2800" dirty="0">
              <a:solidFill>
                <a:schemeClr val="bg1"/>
              </a:solidFill>
              <a:latin typeface="Helvetia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8C6BD70-5308-4B14-A3A3-525D9F4674B6}"/>
              </a:ext>
            </a:extLst>
          </p:cNvPr>
          <p:cNvSpPr txBox="1"/>
          <p:nvPr/>
        </p:nvSpPr>
        <p:spPr>
          <a:xfrm>
            <a:off x="5248465" y="5217785"/>
            <a:ext cx="623067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Divulgamos informações sobre resíduos e sobre o setor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38567B-886F-42AD-999A-49EBF63662D4}"/>
              </a:ext>
            </a:extLst>
          </p:cNvPr>
          <p:cNvSpPr txBox="1"/>
          <p:nvPr/>
        </p:nvSpPr>
        <p:spPr>
          <a:xfrm>
            <a:off x="5232423" y="2367845"/>
            <a:ext cx="6096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Encontrar parceiras próximas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330C9DF-8396-496A-B39A-54BAC38ED952}"/>
              </a:ext>
            </a:extLst>
          </p:cNvPr>
          <p:cNvSpPr txBox="1"/>
          <p:nvPr/>
        </p:nvSpPr>
        <p:spPr>
          <a:xfrm>
            <a:off x="5232423" y="2878847"/>
            <a:ext cx="6096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Simular e comparar custos e distâncias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30EED89-8611-4E95-83BE-B0BB3F142CC2}"/>
              </a:ext>
            </a:extLst>
          </p:cNvPr>
          <p:cNvSpPr txBox="1"/>
          <p:nvPr/>
        </p:nvSpPr>
        <p:spPr>
          <a:xfrm>
            <a:off x="5244470" y="3404395"/>
            <a:ext cx="6096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Consultar especialistas na área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2F9E4E6-3A7C-4B9A-BF80-E2929B240BE9}"/>
              </a:ext>
            </a:extLst>
          </p:cNvPr>
          <p:cNvSpPr txBox="1"/>
          <p:nvPr/>
        </p:nvSpPr>
        <p:spPr>
          <a:xfrm>
            <a:off x="5239554" y="1827773"/>
            <a:ext cx="6100916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Divulgar sua empresa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6CA927B-3589-4BBE-BB4C-47CD08602B3D}"/>
              </a:ext>
            </a:extLst>
          </p:cNvPr>
          <p:cNvSpPr txBox="1"/>
          <p:nvPr/>
        </p:nvSpPr>
        <p:spPr>
          <a:xfrm>
            <a:off x="5239554" y="4453935"/>
            <a:ext cx="6958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Para o público geral:</a:t>
            </a:r>
            <a:endParaRPr lang="pt-BR" sz="2800" dirty="0">
              <a:solidFill>
                <a:schemeClr val="bg1"/>
              </a:solidFill>
              <a:latin typeface="Helvetia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A8D4163-9A4B-42A7-BB74-6648D09F87FE}"/>
              </a:ext>
            </a:extLst>
          </p:cNvPr>
          <p:cNvSpPr txBox="1"/>
          <p:nvPr/>
        </p:nvSpPr>
        <p:spPr>
          <a:xfrm>
            <a:off x="5249385" y="5769063"/>
            <a:ext cx="622354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19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a"/>
              </a:rPr>
              <a:t>Disponibilizamos contato com especialistas</a:t>
            </a:r>
          </a:p>
        </p:txBody>
      </p:sp>
    </p:spTree>
    <p:extLst>
      <p:ext uri="{BB962C8B-B14F-4D97-AF65-F5344CB8AC3E}">
        <p14:creationId xmlns:p14="http://schemas.microsoft.com/office/powerpoint/2010/main" val="427721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/>
      <p:bldP spid="11" grpId="0"/>
      <p:bldP spid="17" grpId="0"/>
      <p:bldP spid="19" grpId="0"/>
      <p:bldP spid="21" grpId="0"/>
      <p:bldP spid="23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Homem sentado em frente a mesa&#10;&#10;Descrição gerada automaticamente">
            <a:extLst>
              <a:ext uri="{FF2B5EF4-FFF2-40B4-BE49-F238E27FC236}">
                <a16:creationId xmlns:a16="http://schemas.microsoft.com/office/drawing/2014/main" id="{774859AB-581D-4644-9B98-EC1A2065E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 contrast="28000"/>
                    </a14:imgEffect>
                  </a14:imgLayer>
                </a14:imgProps>
              </a:ext>
            </a:extLst>
          </a:blip>
          <a:srcRect t="4477" r="9091" b="461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45" name="Rectangle 4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594805" y="640263"/>
            <a:ext cx="3759240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800" b="1" dirty="0" err="1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Nossa</a:t>
            </a:r>
            <a:r>
              <a:rPr lang="en-US" sz="3800" b="1" dirty="0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 </a:t>
            </a:r>
            <a:r>
              <a:rPr lang="en-US" sz="3800" b="1" dirty="0" err="1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marca</a:t>
            </a:r>
            <a:r>
              <a:rPr lang="en-US" sz="3800" b="1" dirty="0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 e </a:t>
            </a:r>
            <a:r>
              <a:rPr lang="en-US" sz="3800" b="1" dirty="0" err="1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nossa</a:t>
            </a:r>
            <a:r>
              <a:rPr lang="en-US" sz="3800" b="1" dirty="0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 </a:t>
            </a:r>
            <a:r>
              <a:rPr lang="en-US" sz="3800" b="1" dirty="0" err="1">
                <a:ln>
                  <a:solidFill>
                    <a:srgbClr val="94F533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a"/>
              </a:rPr>
              <a:t>história</a:t>
            </a:r>
            <a:endParaRPr lang="en-US" sz="3800" b="1" dirty="0">
              <a:ln>
                <a:solidFill>
                  <a:srgbClr val="94F533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elvetia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50F28-AE77-4B6E-9D68-856BFFBA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110" y="2355681"/>
            <a:ext cx="3764826" cy="2999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600" dirty="0">
                <a:latin typeface="Helvetia"/>
              </a:rPr>
              <a:t>O portal é </a:t>
            </a:r>
            <a:r>
              <a:rPr lang="en-US" sz="2600" dirty="0" err="1">
                <a:latin typeface="Helvetia"/>
              </a:rPr>
              <a:t>resultado</a:t>
            </a:r>
            <a:r>
              <a:rPr lang="en-US" sz="2600" dirty="0">
                <a:latin typeface="Helvetia"/>
              </a:rPr>
              <a:t> do </a:t>
            </a:r>
            <a:r>
              <a:rPr lang="en-US" sz="2600" dirty="0" err="1">
                <a:latin typeface="Helvetia"/>
              </a:rPr>
              <a:t>projeto</a:t>
            </a:r>
            <a:r>
              <a:rPr lang="en-US" sz="2600" dirty="0">
                <a:latin typeface="Helvetia"/>
              </a:rPr>
              <a:t> </a:t>
            </a:r>
            <a:r>
              <a:rPr lang="en-US" sz="2600" dirty="0" err="1">
                <a:latin typeface="Helvetia"/>
              </a:rPr>
              <a:t>integrador</a:t>
            </a:r>
            <a:r>
              <a:rPr lang="en-US" sz="2600" dirty="0">
                <a:latin typeface="Helvetia"/>
              </a:rPr>
              <a:t> de um </a:t>
            </a:r>
            <a:r>
              <a:rPr lang="en-US" sz="2600" dirty="0" err="1">
                <a:latin typeface="Helvetia"/>
              </a:rPr>
              <a:t>grupo</a:t>
            </a:r>
            <a:r>
              <a:rPr lang="en-US" sz="2600" dirty="0">
                <a:latin typeface="Helvetia"/>
              </a:rPr>
              <a:t> de </a:t>
            </a:r>
            <a:r>
              <a:rPr lang="en-US" sz="2600" dirty="0" err="1">
                <a:latin typeface="Helvetia"/>
              </a:rPr>
              <a:t>alunos</a:t>
            </a:r>
            <a:r>
              <a:rPr lang="en-US" sz="2600" dirty="0">
                <a:latin typeface="Helvetia"/>
              </a:rPr>
              <a:t> do </a:t>
            </a:r>
            <a:r>
              <a:rPr lang="en-US" sz="2600" dirty="0" err="1">
                <a:latin typeface="Helvetia"/>
              </a:rPr>
              <a:t>curso</a:t>
            </a:r>
            <a:r>
              <a:rPr lang="en-US" sz="2600" dirty="0">
                <a:latin typeface="Helvetia"/>
              </a:rPr>
              <a:t> de </a:t>
            </a:r>
            <a:r>
              <a:rPr lang="en-US" sz="2600" dirty="0" err="1">
                <a:latin typeface="Helvetia"/>
              </a:rPr>
              <a:t>FullStack</a:t>
            </a:r>
            <a:r>
              <a:rPr lang="en-US" sz="2600" dirty="0">
                <a:latin typeface="Helvetia"/>
              </a:rPr>
              <a:t> da DH que </a:t>
            </a:r>
            <a:r>
              <a:rPr lang="en-US" sz="2600" dirty="0" err="1">
                <a:latin typeface="Helvetia"/>
              </a:rPr>
              <a:t>tinham</a:t>
            </a:r>
            <a:r>
              <a:rPr lang="en-US" sz="2600" dirty="0">
                <a:latin typeface="Helvetia"/>
              </a:rPr>
              <a:t> interesses </a:t>
            </a:r>
            <a:r>
              <a:rPr lang="en-US" sz="2600" dirty="0" err="1">
                <a:latin typeface="Helvetia"/>
              </a:rPr>
              <a:t>nas</a:t>
            </a:r>
            <a:r>
              <a:rPr lang="en-US" sz="2600" dirty="0">
                <a:latin typeface="Helvetia"/>
              </a:rPr>
              <a:t> </a:t>
            </a:r>
            <a:r>
              <a:rPr lang="en-US" sz="2600" dirty="0" err="1">
                <a:latin typeface="Helvetia"/>
              </a:rPr>
              <a:t>áreas</a:t>
            </a:r>
            <a:r>
              <a:rPr lang="en-US" sz="2600" dirty="0">
                <a:latin typeface="Helvetia"/>
              </a:rPr>
              <a:t> de </a:t>
            </a:r>
            <a:r>
              <a:rPr lang="en-US" sz="2600" dirty="0" err="1">
                <a:latin typeface="Helvetia"/>
              </a:rPr>
              <a:t>química</a:t>
            </a:r>
            <a:r>
              <a:rPr lang="en-US" sz="2600" dirty="0">
                <a:latin typeface="Helvetia"/>
              </a:rPr>
              <a:t>, </a:t>
            </a:r>
            <a:r>
              <a:rPr lang="en-US" sz="2600" dirty="0" err="1">
                <a:latin typeface="Helvetia"/>
              </a:rPr>
              <a:t>meio</a:t>
            </a:r>
            <a:r>
              <a:rPr lang="en-US" sz="2600" dirty="0">
                <a:latin typeface="Helvetia"/>
              </a:rPr>
              <a:t> </a:t>
            </a:r>
            <a:r>
              <a:rPr lang="en-US" sz="2600" dirty="0" err="1">
                <a:latin typeface="Helvetia"/>
              </a:rPr>
              <a:t>ambiente</a:t>
            </a:r>
            <a:r>
              <a:rPr lang="en-US" sz="2600" dirty="0">
                <a:latin typeface="Helvetia"/>
              </a:rPr>
              <a:t> e </a:t>
            </a:r>
            <a:r>
              <a:rPr lang="en-US" sz="2600" dirty="0" err="1">
                <a:latin typeface="Helvetia"/>
              </a:rPr>
              <a:t>logística</a:t>
            </a:r>
            <a:r>
              <a:rPr lang="en-US" sz="2600" dirty="0">
                <a:latin typeface="Helvetia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83CA456F-8DEB-49CA-8477-401C3010DBDF}"/>
              </a:ext>
            </a:extLst>
          </p:cNvPr>
          <p:cNvSpPr txBox="1">
            <a:spLocks/>
          </p:cNvSpPr>
          <p:nvPr/>
        </p:nvSpPr>
        <p:spPr>
          <a:xfrm>
            <a:off x="594110" y="5124489"/>
            <a:ext cx="4774018" cy="10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pt-BR" dirty="0">
              <a:latin typeface="Helvetia"/>
            </a:endParaRPr>
          </a:p>
          <a:p>
            <a:pPr algn="l">
              <a:lnSpc>
                <a:spcPct val="100000"/>
              </a:lnSpc>
            </a:pPr>
            <a:endParaRPr lang="pt-BR" dirty="0">
              <a:solidFill>
                <a:schemeClr val="bg1"/>
              </a:solidFill>
              <a:latin typeface="Helvetia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543D69-E901-43C6-ABD6-AB5A95A76661}"/>
              </a:ext>
            </a:extLst>
          </p:cNvPr>
          <p:cNvSpPr/>
          <p:nvPr/>
        </p:nvSpPr>
        <p:spPr>
          <a:xfrm>
            <a:off x="5535561" y="4942924"/>
            <a:ext cx="6656419" cy="1002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Uma imagem contendo objeto, relógio, desenho&#10;&#10;Descrição gerada automaticamente">
            <a:extLst>
              <a:ext uri="{FF2B5EF4-FFF2-40B4-BE49-F238E27FC236}">
                <a16:creationId xmlns:a16="http://schemas.microsoft.com/office/drawing/2014/main" id="{976076C7-88DB-4C12-AC84-7AC73E54A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96" y="5086403"/>
            <a:ext cx="6025719" cy="8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8 projetos para criar microsserviços mais rápido usando Javascript e Node  | CIO">
            <a:extLst>
              <a:ext uri="{FF2B5EF4-FFF2-40B4-BE49-F238E27FC236}">
                <a16:creationId xmlns:a16="http://schemas.microsoft.com/office/drawing/2014/main" id="{0ACCDF45-CF40-48F1-A734-07A45A42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75167B9-FCD0-416B-8B51-5A0DE0D5FF70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 err="1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Concepção</a:t>
            </a:r>
            <a:r>
              <a:rPr lang="en-US" sz="4800" b="1" kern="1200" dirty="0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 e </a:t>
            </a:r>
            <a:r>
              <a:rPr lang="en-US" sz="4800" b="1" kern="1200" dirty="0" err="1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estrutura</a:t>
            </a:r>
            <a:r>
              <a:rPr lang="en-US" sz="4800" b="1" kern="1200" dirty="0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 do </a:t>
            </a:r>
            <a:r>
              <a:rPr lang="en-US" sz="4800" b="1" kern="1200" dirty="0" err="1">
                <a:ln>
                  <a:solidFill>
                    <a:srgbClr val="94F533"/>
                  </a:solidFill>
                </a:ln>
                <a:solidFill>
                  <a:schemeClr val="bg1">
                    <a:lumMod val="85000"/>
                  </a:schemeClr>
                </a:solidFill>
                <a:latin typeface="Helvetia"/>
              </a:rPr>
              <a:t>projeto</a:t>
            </a:r>
            <a:endParaRPr lang="en-US" sz="4800" b="1" kern="1200" dirty="0">
              <a:ln>
                <a:solidFill>
                  <a:srgbClr val="94F533"/>
                </a:solidFill>
              </a:ln>
              <a:solidFill>
                <a:schemeClr val="bg1">
                  <a:lumMod val="85000"/>
                </a:schemeClr>
              </a:solidFill>
              <a:latin typeface="Helvetia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pic>
        <p:nvPicPr>
          <p:cNvPr id="17" name="Imagem 16" descr="Gato em cima de um laptop&#10;&#10;Descrição gerada automaticamente">
            <a:extLst>
              <a:ext uri="{FF2B5EF4-FFF2-40B4-BE49-F238E27FC236}">
                <a16:creationId xmlns:a16="http://schemas.microsoft.com/office/drawing/2014/main" id="{61279154-60AE-407B-AB43-E45E70710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241" y="941646"/>
            <a:ext cx="4974708" cy="49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 descr="Tela de Fundo de Tecnologia de Rede">
            <a:extLst>
              <a:ext uri="{FF2B5EF4-FFF2-40B4-BE49-F238E27FC236}">
                <a16:creationId xmlns:a16="http://schemas.microsoft.com/office/drawing/2014/main" id="{751A71F2-1064-4DB0-B853-3EDC183C0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50000"/>
          </a:blip>
          <a:srcRect l="66398"/>
          <a:stretch/>
        </p:blipFill>
        <p:spPr>
          <a:xfrm>
            <a:off x="3398" y="-14767"/>
            <a:ext cx="3461489" cy="6858000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CD4F36C-435A-4673-A40B-6F418509E706}"/>
              </a:ext>
            </a:extLst>
          </p:cNvPr>
          <p:cNvGrpSpPr/>
          <p:nvPr/>
        </p:nvGrpSpPr>
        <p:grpSpPr>
          <a:xfrm>
            <a:off x="4038600" y="977900"/>
            <a:ext cx="7162800" cy="4851400"/>
            <a:chOff x="4038600" y="977900"/>
            <a:chExt cx="7162800" cy="4851400"/>
          </a:xfrm>
        </p:grpSpPr>
        <p:pic>
          <p:nvPicPr>
            <p:cNvPr id="6" name="Imagem 5" descr="Ícone&#10;&#10;Descrição gerada automaticamente">
              <a:extLst>
                <a:ext uri="{FF2B5EF4-FFF2-40B4-BE49-F238E27FC236}">
                  <a16:creationId xmlns:a16="http://schemas.microsoft.com/office/drawing/2014/main" id="{A17D428A-9D0F-433F-B8CF-E04C22FD9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0" y="977900"/>
              <a:ext cx="1574800" cy="1574800"/>
            </a:xfrm>
            <a:prstGeom prst="rect">
              <a:avLst/>
            </a:prstGeom>
          </p:spPr>
        </p:pic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51AF801F-1939-40BE-A055-5A2F36D56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2616200"/>
              <a:ext cx="1574800" cy="1574800"/>
            </a:xfrm>
            <a:prstGeom prst="rect">
              <a:avLst/>
            </a:prstGeom>
          </p:spPr>
        </p:pic>
        <p:pic>
          <p:nvPicPr>
            <p:cNvPr id="8" name="Imagem 7" descr="Ícone&#10;&#10;Descrição gerada automaticamente">
              <a:extLst>
                <a:ext uri="{FF2B5EF4-FFF2-40B4-BE49-F238E27FC236}">
                  <a16:creationId xmlns:a16="http://schemas.microsoft.com/office/drawing/2014/main" id="{7F535EB6-0365-484E-8F3E-A6DD59D0D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4254500"/>
              <a:ext cx="1574800" cy="1574800"/>
            </a:xfrm>
            <a:prstGeom prst="rect">
              <a:avLst/>
            </a:prstGeom>
          </p:spPr>
        </p:pic>
        <p:pic>
          <p:nvPicPr>
            <p:cNvPr id="12" name="Imagem 11" descr="Ícone&#10;&#10;Descrição gerada automaticamente">
              <a:extLst>
                <a:ext uri="{FF2B5EF4-FFF2-40B4-BE49-F238E27FC236}">
                  <a16:creationId xmlns:a16="http://schemas.microsoft.com/office/drawing/2014/main" id="{B13D0C15-55FB-4095-9A36-CF5EC953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4200" y="977900"/>
              <a:ext cx="3898900" cy="1714500"/>
            </a:xfrm>
            <a:prstGeom prst="rect">
              <a:avLst/>
            </a:prstGeom>
          </p:spPr>
        </p:pic>
        <p:pic>
          <p:nvPicPr>
            <p:cNvPr id="14" name="Imagem 13" descr="Logotipo, Ícone&#10;&#10;Descrição gerada automaticamente">
              <a:extLst>
                <a:ext uri="{FF2B5EF4-FFF2-40B4-BE49-F238E27FC236}">
                  <a16:creationId xmlns:a16="http://schemas.microsoft.com/office/drawing/2014/main" id="{B98F0298-9F36-42F8-B24F-0D72E020E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0458"/>
            <a:stretch/>
          </p:blipFill>
          <p:spPr>
            <a:xfrm>
              <a:off x="5664200" y="2755900"/>
              <a:ext cx="3898900" cy="3073400"/>
            </a:xfrm>
            <a:prstGeom prst="rect">
              <a:avLst/>
            </a:prstGeom>
          </p:spPr>
        </p:pic>
        <p:pic>
          <p:nvPicPr>
            <p:cNvPr id="21" name="Imagem 20" descr="Ícone&#10;&#10;Descrição gerada automaticamente">
              <a:extLst>
                <a:ext uri="{FF2B5EF4-FFF2-40B4-BE49-F238E27FC236}">
                  <a16:creationId xmlns:a16="http://schemas.microsoft.com/office/drawing/2014/main" id="{3A11E120-4BC3-4827-8311-609AC9771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26600" y="977900"/>
              <a:ext cx="1574800" cy="1574800"/>
            </a:xfrm>
            <a:prstGeom prst="rect">
              <a:avLst/>
            </a:prstGeom>
          </p:spPr>
        </p:pic>
        <p:pic>
          <p:nvPicPr>
            <p:cNvPr id="23" name="Imagem 22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AB92ACE2-A55F-435C-A0E5-3616D1C51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26600" y="2616200"/>
              <a:ext cx="1574800" cy="1574800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9AD429E-16AE-4508-B3CA-384E00BC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26600" y="4254500"/>
              <a:ext cx="1574800" cy="1574800"/>
            </a:xfrm>
            <a:prstGeom prst="rect">
              <a:avLst/>
            </a:prstGeom>
          </p:spPr>
        </p:pic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A950CD9E-4E43-428F-8E76-F38CCC7D2EBF}"/>
              </a:ext>
            </a:extLst>
          </p:cNvPr>
          <p:cNvSpPr/>
          <p:nvPr/>
        </p:nvSpPr>
        <p:spPr>
          <a:xfrm>
            <a:off x="14031" y="723014"/>
            <a:ext cx="3450856" cy="2434856"/>
          </a:xfrm>
          <a:prstGeom prst="rect">
            <a:avLst/>
          </a:prstGeom>
          <a:solidFill>
            <a:schemeClr val="tx1">
              <a:lumMod val="85000"/>
              <a:lumOff val="15000"/>
              <a:alpha val="69000"/>
            </a:schemeClr>
          </a:solidFill>
          <a:ln>
            <a:solidFill>
              <a:schemeClr val="tx1">
                <a:lumMod val="85000"/>
                <a:lumOff val="1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145F850-6643-4E7B-835B-3A7FA1E45163}"/>
              </a:ext>
            </a:extLst>
          </p:cNvPr>
          <p:cNvSpPr txBox="1"/>
          <p:nvPr/>
        </p:nvSpPr>
        <p:spPr>
          <a:xfrm>
            <a:off x="299483" y="841970"/>
            <a:ext cx="2964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Linguagens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e </a:t>
            </a:r>
          </a:p>
          <a:p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tecnologias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empregadas</a:t>
            </a:r>
            <a:endParaRPr lang="pt-BR" sz="4200" dirty="0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98DC05F0-2D34-4536-B5A0-883A0C8B2C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9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5" descr="Quebra-cabeça branco em tela de fundo amarela">
            <a:extLst>
              <a:ext uri="{FF2B5EF4-FFF2-40B4-BE49-F238E27FC236}">
                <a16:creationId xmlns:a16="http://schemas.microsoft.com/office/drawing/2014/main" id="{751A71F2-1064-4DB0-B853-3EDC183C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3266" r="33266"/>
          <a:stretch/>
        </p:blipFill>
        <p:spPr>
          <a:xfrm>
            <a:off x="3398" y="-14767"/>
            <a:ext cx="3461489" cy="6858000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A950CD9E-4E43-428F-8E76-F38CCC7D2EBF}"/>
              </a:ext>
            </a:extLst>
          </p:cNvPr>
          <p:cNvSpPr/>
          <p:nvPr/>
        </p:nvSpPr>
        <p:spPr>
          <a:xfrm>
            <a:off x="3398" y="723013"/>
            <a:ext cx="3450856" cy="3834240"/>
          </a:xfrm>
          <a:prstGeom prst="rect">
            <a:avLst/>
          </a:prstGeom>
          <a:solidFill>
            <a:schemeClr val="tx1">
              <a:lumMod val="85000"/>
              <a:lumOff val="15000"/>
              <a:alpha val="69000"/>
            </a:schemeClr>
          </a:solidFill>
          <a:ln>
            <a:solidFill>
              <a:schemeClr val="tx1">
                <a:lumMod val="85000"/>
                <a:lumOff val="1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145F850-6643-4E7B-835B-3A7FA1E45163}"/>
              </a:ext>
            </a:extLst>
          </p:cNvPr>
          <p:cNvSpPr txBox="1"/>
          <p:nvPr/>
        </p:nvSpPr>
        <p:spPr>
          <a:xfrm>
            <a:off x="310116" y="884500"/>
            <a:ext cx="296471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Reuniões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reuniões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reuniões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 e as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fases</a:t>
            </a:r>
            <a:r>
              <a:rPr lang="en-US" sz="4200" b="1" kern="1200" dirty="0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4200" b="1" kern="1200" dirty="0" err="1">
                <a:ln>
                  <a:solidFill>
                    <a:srgbClr val="94F533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produção</a:t>
            </a:r>
            <a:endParaRPr lang="pt-BR" sz="4200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0FDB26FA-83DC-4B19-913E-A50137E2A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32D1D14-C917-4A31-ACB2-9444AAFD6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009" y="461389"/>
            <a:ext cx="1620521" cy="1620521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937242FF-BD94-4084-B35F-376A6694AC57}"/>
              </a:ext>
            </a:extLst>
          </p:cNvPr>
          <p:cNvGrpSpPr/>
          <p:nvPr/>
        </p:nvGrpSpPr>
        <p:grpSpPr>
          <a:xfrm>
            <a:off x="3805216" y="2241600"/>
            <a:ext cx="8096795" cy="1160882"/>
            <a:chOff x="3805216" y="2521812"/>
            <a:chExt cx="8096795" cy="116088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FA56F391-1E27-4623-8F8F-51FB83077429}"/>
                </a:ext>
              </a:extLst>
            </p:cNvPr>
            <p:cNvGrpSpPr/>
            <p:nvPr/>
          </p:nvGrpSpPr>
          <p:grpSpPr>
            <a:xfrm>
              <a:off x="3805216" y="2521812"/>
              <a:ext cx="8096795" cy="1160882"/>
              <a:chOff x="3760972" y="723013"/>
              <a:chExt cx="8096795" cy="1160882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EE194D8C-CD33-48BC-B192-E5B7950CF95A}"/>
                  </a:ext>
                </a:extLst>
              </p:cNvPr>
              <p:cNvSpPr/>
              <p:nvPr/>
            </p:nvSpPr>
            <p:spPr>
              <a:xfrm>
                <a:off x="4396741" y="912072"/>
                <a:ext cx="7461026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0905F424-AF27-47ED-B596-37E485822E98}"/>
                  </a:ext>
                </a:extLst>
              </p:cNvPr>
              <p:cNvGrpSpPr/>
              <p:nvPr/>
            </p:nvGrpSpPr>
            <p:grpSpPr>
              <a:xfrm>
                <a:off x="3760972" y="723013"/>
                <a:ext cx="1185251" cy="1160882"/>
                <a:chOff x="654181" y="529695"/>
                <a:chExt cx="1185251" cy="1160882"/>
              </a:xfrm>
            </p:grpSpPr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4071054C-E744-4A4B-8A4D-83167F4B14F4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16C1C813-7776-49CA-9E33-3FB2EC5DD8B1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2CAE471-E73E-4660-A35A-ACEBD838AC47}"/>
                </a:ext>
              </a:extLst>
            </p:cNvPr>
            <p:cNvSpPr txBox="1"/>
            <p:nvPr/>
          </p:nvSpPr>
          <p:spPr>
            <a:xfrm>
              <a:off x="5272983" y="2872909"/>
              <a:ext cx="464206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Pensando e planejando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710D3CD-BE23-4C3B-B332-D48962A1C47D}"/>
              </a:ext>
            </a:extLst>
          </p:cNvPr>
          <p:cNvGrpSpPr/>
          <p:nvPr/>
        </p:nvGrpSpPr>
        <p:grpSpPr>
          <a:xfrm>
            <a:off x="3819964" y="3601266"/>
            <a:ext cx="8053651" cy="1160882"/>
            <a:chOff x="3819964" y="3822486"/>
            <a:chExt cx="8053651" cy="116088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1064DF60-8785-400D-ADD1-A070122EA545}"/>
                </a:ext>
              </a:extLst>
            </p:cNvPr>
            <p:cNvGrpSpPr/>
            <p:nvPr/>
          </p:nvGrpSpPr>
          <p:grpSpPr>
            <a:xfrm>
              <a:off x="3819964" y="3822486"/>
              <a:ext cx="8053651" cy="1160882"/>
              <a:chOff x="3804116" y="2239938"/>
              <a:chExt cx="8053651" cy="1160882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7443BD40-3796-4056-A14D-44E96595F72D}"/>
                  </a:ext>
                </a:extLst>
              </p:cNvPr>
              <p:cNvSpPr/>
              <p:nvPr/>
            </p:nvSpPr>
            <p:spPr>
              <a:xfrm>
                <a:off x="4557383" y="2415460"/>
                <a:ext cx="7300384" cy="86123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B2489FED-2515-43BE-B830-554E2FE6D1AD}"/>
                  </a:ext>
                </a:extLst>
              </p:cNvPr>
              <p:cNvGrpSpPr/>
              <p:nvPr/>
            </p:nvGrpSpPr>
            <p:grpSpPr>
              <a:xfrm>
                <a:off x="3804116" y="2239938"/>
                <a:ext cx="1185251" cy="1160882"/>
                <a:chOff x="654181" y="529695"/>
                <a:chExt cx="1185251" cy="1160882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5CAF1443-A108-47CF-9153-AE15F6DE9E22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0388BF88-008E-4086-9484-99FFEFD52A04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2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622EA01-74C1-4F0C-B1F3-4C96FC3A8C31}"/>
                </a:ext>
              </a:extLst>
            </p:cNvPr>
            <p:cNvSpPr txBox="1"/>
            <p:nvPr/>
          </p:nvSpPr>
          <p:spPr>
            <a:xfrm>
              <a:off x="5272983" y="4153939"/>
              <a:ext cx="464206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Desenvolvendo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08BA5B4-FF34-474E-AF53-BA93D9DCA9EC}"/>
              </a:ext>
            </a:extLst>
          </p:cNvPr>
          <p:cNvGrpSpPr/>
          <p:nvPr/>
        </p:nvGrpSpPr>
        <p:grpSpPr>
          <a:xfrm>
            <a:off x="3803085" y="4972113"/>
            <a:ext cx="8126610" cy="1160882"/>
            <a:chOff x="3803085" y="4972113"/>
            <a:chExt cx="8126610" cy="1160882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BC6926-50A0-44CC-90C3-3D5F980EC9F3}"/>
                </a:ext>
              </a:extLst>
            </p:cNvPr>
            <p:cNvGrpSpPr/>
            <p:nvPr/>
          </p:nvGrpSpPr>
          <p:grpSpPr>
            <a:xfrm>
              <a:off x="3803085" y="4972113"/>
              <a:ext cx="8126610" cy="1160882"/>
              <a:chOff x="3731157" y="3934531"/>
              <a:chExt cx="8126610" cy="1160882"/>
            </a:xfrm>
          </p:grpSpPr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D97570DD-D428-481D-9B89-F7279F3E4569}"/>
                  </a:ext>
                </a:extLst>
              </p:cNvPr>
              <p:cNvSpPr/>
              <p:nvPr/>
            </p:nvSpPr>
            <p:spPr>
              <a:xfrm>
                <a:off x="4323783" y="4122229"/>
                <a:ext cx="7533984" cy="861237"/>
              </a:xfrm>
              <a:prstGeom prst="roundRect">
                <a:avLst/>
              </a:prstGeom>
              <a:solidFill>
                <a:srgbClr val="CDFEBE"/>
              </a:solidFill>
              <a:ln>
                <a:solidFill>
                  <a:srgbClr val="CDFE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BDFC3D6E-6BDF-4525-9E69-BD1E14BD7105}"/>
                  </a:ext>
                </a:extLst>
              </p:cNvPr>
              <p:cNvGrpSpPr/>
              <p:nvPr/>
            </p:nvGrpSpPr>
            <p:grpSpPr>
              <a:xfrm>
                <a:off x="3731157" y="3934531"/>
                <a:ext cx="1185251" cy="1160882"/>
                <a:chOff x="654181" y="529695"/>
                <a:chExt cx="1185251" cy="1160882"/>
              </a:xfrm>
              <a:solidFill>
                <a:srgbClr val="94F533"/>
              </a:solidFill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83D7F9BF-6F59-4A77-B833-576A2C3696DC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grpFill/>
                <a:ln>
                  <a:solidFill>
                    <a:srgbClr val="84F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60055B0B-246C-491F-865A-F177D3AE09BC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3</a:t>
                  </a:r>
                  <a:endParaRPr lang="pt-BR" sz="4000" dirty="0"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latin typeface="Helvetia"/>
                  </a:endParaRPr>
                </a:p>
              </p:txBody>
            </p:sp>
          </p:grp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9B38529-327C-4971-8EA9-E2CC8722EF58}"/>
                </a:ext>
              </a:extLst>
            </p:cNvPr>
            <p:cNvSpPr txBox="1"/>
            <p:nvPr/>
          </p:nvSpPr>
          <p:spPr>
            <a:xfrm>
              <a:off x="5341589" y="5334612"/>
              <a:ext cx="464206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Testando e aprendendo...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6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FCD77AC-FED1-453C-AC87-C5B217E4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441" y="6295914"/>
            <a:ext cx="285750" cy="3905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552857FB-2CD5-4C8A-94F9-B1A6DF8540F4}"/>
              </a:ext>
            </a:extLst>
          </p:cNvPr>
          <p:cNvSpPr/>
          <p:nvPr/>
        </p:nvSpPr>
        <p:spPr>
          <a:xfrm>
            <a:off x="-9366" y="0"/>
            <a:ext cx="220909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ABF75F"/>
                </a:solidFill>
              </a:ln>
              <a:solidFill>
                <a:srgbClr val="84F414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F4BBEF5-46D7-417A-8FB1-D55FB0583725}"/>
              </a:ext>
            </a:extLst>
          </p:cNvPr>
          <p:cNvGrpSpPr/>
          <p:nvPr/>
        </p:nvGrpSpPr>
        <p:grpSpPr>
          <a:xfrm>
            <a:off x="651383" y="559490"/>
            <a:ext cx="11307808" cy="1160882"/>
            <a:chOff x="651383" y="559490"/>
            <a:chExt cx="11307808" cy="1160882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37661B1-0A5B-4144-90DF-BB825E30C66B}"/>
                </a:ext>
              </a:extLst>
            </p:cNvPr>
            <p:cNvGrpSpPr/>
            <p:nvPr/>
          </p:nvGrpSpPr>
          <p:grpSpPr>
            <a:xfrm>
              <a:off x="651383" y="559490"/>
              <a:ext cx="10746719" cy="1160882"/>
              <a:chOff x="651383" y="559490"/>
              <a:chExt cx="10746719" cy="1160882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F9B8ABE7-3199-440C-B6A2-729298E00D97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514C5FF2-C041-4B88-9835-A5666C9C3055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C591B3ED-FEA2-46FA-A6DA-18B1EA117085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29BF6D4-A11B-4C39-8A6D-29A113F3ED00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1A62D0C-9903-4731-AE5F-095A1099C06F}"/>
                </a:ext>
              </a:extLst>
            </p:cNvPr>
            <p:cNvSpPr txBox="1"/>
            <p:nvPr/>
          </p:nvSpPr>
          <p:spPr>
            <a:xfrm>
              <a:off x="2900252" y="881091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Concepção dos requisitos e do negócio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C87D504-1D5F-44E6-A490-3D270B69CFB4}"/>
              </a:ext>
            </a:extLst>
          </p:cNvPr>
          <p:cNvGrpSpPr/>
          <p:nvPr/>
        </p:nvGrpSpPr>
        <p:grpSpPr>
          <a:xfrm>
            <a:off x="651383" y="1966985"/>
            <a:ext cx="11339344" cy="1160882"/>
            <a:chOff x="651383" y="1966985"/>
            <a:chExt cx="11339344" cy="1160882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5DAC3D00-8C5E-4A02-8FFB-C3ED66EBF5C8}"/>
                </a:ext>
              </a:extLst>
            </p:cNvPr>
            <p:cNvGrpSpPr/>
            <p:nvPr/>
          </p:nvGrpSpPr>
          <p:grpSpPr>
            <a:xfrm>
              <a:off x="651383" y="1966985"/>
              <a:ext cx="10746719" cy="1160882"/>
              <a:chOff x="651383" y="559490"/>
              <a:chExt cx="10746719" cy="1160882"/>
            </a:xfrm>
          </p:grpSpPr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AC685656-EFF9-4906-A65F-3DAAA0B563AD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7003085F-C816-4265-8AB1-0C3D90017117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</p:grpSpPr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F0C79216-449E-48E7-8B9F-A6B760A3AEED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6249BD29-24CF-4130-AE13-C2EADB7F41D9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3FA4147-7DE7-4AF1-A9AA-A2D541645869}"/>
                </a:ext>
              </a:extLst>
            </p:cNvPr>
            <p:cNvSpPr txBox="1"/>
            <p:nvPr/>
          </p:nvSpPr>
          <p:spPr>
            <a:xfrm>
              <a:off x="2931788" y="2308899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Criação da identidade visual e dos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wireframes</a:t>
              </a:r>
              <a:endParaRPr lang="pt-BR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a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907570A-B9CD-4CE4-8DBE-D735AAC5C963}"/>
              </a:ext>
            </a:extLst>
          </p:cNvPr>
          <p:cNvGrpSpPr/>
          <p:nvPr/>
        </p:nvGrpSpPr>
        <p:grpSpPr>
          <a:xfrm>
            <a:off x="651383" y="3321119"/>
            <a:ext cx="11339344" cy="1160882"/>
            <a:chOff x="651383" y="3321119"/>
            <a:chExt cx="11339344" cy="1160882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8BCE319-1601-4D78-8A34-C55E4C5CC177}"/>
                </a:ext>
              </a:extLst>
            </p:cNvPr>
            <p:cNvGrpSpPr/>
            <p:nvPr/>
          </p:nvGrpSpPr>
          <p:grpSpPr>
            <a:xfrm>
              <a:off x="651383" y="3321119"/>
              <a:ext cx="10746719" cy="1160882"/>
              <a:chOff x="651383" y="559490"/>
              <a:chExt cx="10746719" cy="1160882"/>
            </a:xfrm>
          </p:grpSpPr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BD76A6A3-A2AF-4A51-8EED-EF37FFF3D523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5DD8BED6-BCDF-488A-9142-E9A895C96549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</p:grpSpPr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74B5EF1C-2782-45F5-B170-7F74879FDC18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4BD74475-8189-4F26-B9B5-53A880C19F6A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DEE9520-F5D5-4805-9438-CCAF438AB84C}"/>
                </a:ext>
              </a:extLst>
            </p:cNvPr>
            <p:cNvSpPr txBox="1"/>
            <p:nvPr/>
          </p:nvSpPr>
          <p:spPr>
            <a:xfrm>
              <a:off x="2931788" y="3691509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Definição das páginas da aplicação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6E48BB-64DF-457D-AA51-039E01D03731}"/>
              </a:ext>
            </a:extLst>
          </p:cNvPr>
          <p:cNvGrpSpPr/>
          <p:nvPr/>
        </p:nvGrpSpPr>
        <p:grpSpPr>
          <a:xfrm>
            <a:off x="651383" y="4688186"/>
            <a:ext cx="11339344" cy="1160882"/>
            <a:chOff x="651383" y="4688186"/>
            <a:chExt cx="11339344" cy="1160882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5924F937-651C-4B46-AB33-09FF77CC7C82}"/>
                </a:ext>
              </a:extLst>
            </p:cNvPr>
            <p:cNvGrpSpPr/>
            <p:nvPr/>
          </p:nvGrpSpPr>
          <p:grpSpPr>
            <a:xfrm>
              <a:off x="651383" y="4688186"/>
              <a:ext cx="10746719" cy="1160882"/>
              <a:chOff x="651383" y="559490"/>
              <a:chExt cx="10746719" cy="1160882"/>
            </a:xfrm>
          </p:grpSpPr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0617839-85E1-4AD0-8691-0E55255FF537}"/>
                  </a:ext>
                </a:extLst>
              </p:cNvPr>
              <p:cNvSpPr/>
              <p:nvPr/>
            </p:nvSpPr>
            <p:spPr>
              <a:xfrm>
                <a:off x="1244008" y="709313"/>
                <a:ext cx="10154094" cy="86123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DBE5D34F-5EB6-4BBD-9958-9D710742CF45}"/>
                  </a:ext>
                </a:extLst>
              </p:cNvPr>
              <p:cNvGrpSpPr/>
              <p:nvPr/>
            </p:nvGrpSpPr>
            <p:grpSpPr>
              <a:xfrm>
                <a:off x="651383" y="559490"/>
                <a:ext cx="1185251" cy="1160882"/>
                <a:chOff x="654181" y="529695"/>
                <a:chExt cx="1185251" cy="1160882"/>
              </a:xfrm>
            </p:grpSpPr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8B11D632-5811-4741-9264-E78A76D1FF09}"/>
                    </a:ext>
                  </a:extLst>
                </p:cNvPr>
                <p:cNvSpPr/>
                <p:nvPr/>
              </p:nvSpPr>
              <p:spPr>
                <a:xfrm>
                  <a:off x="654181" y="529695"/>
                  <a:ext cx="1185251" cy="1160882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 dirty="0"/>
                </a:p>
              </p:txBody>
            </p:sp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81F79CD8-3831-4AD4-99FE-B580763A3903}"/>
                    </a:ext>
                  </a:extLst>
                </p:cNvPr>
                <p:cNvSpPr txBox="1"/>
                <p:nvPr/>
              </p:nvSpPr>
              <p:spPr>
                <a:xfrm>
                  <a:off x="1007434" y="735880"/>
                  <a:ext cx="5555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ln>
                        <a:solidFill>
                          <a:srgbClr val="94F533"/>
                        </a:solidFill>
                      </a:ln>
                      <a:solidFill>
                        <a:srgbClr val="FFFFFF"/>
                      </a:solidFill>
                      <a:latin typeface="Helvetia"/>
                      <a:ea typeface="+mj-ea"/>
                      <a:cs typeface="+mj-cs"/>
                    </a:rPr>
                    <a:t>1</a:t>
                  </a:r>
                  <a:endParaRPr lang="pt-BR" sz="4000" dirty="0">
                    <a:latin typeface="Helvetia"/>
                  </a:endParaRPr>
                </a:p>
              </p:txBody>
            </p:sp>
          </p:grp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9B7F46E-DE4F-4A47-8019-D4DF521FF2D4}"/>
                </a:ext>
              </a:extLst>
            </p:cNvPr>
            <p:cNvSpPr txBox="1"/>
            <p:nvPr/>
          </p:nvSpPr>
          <p:spPr>
            <a:xfrm>
              <a:off x="2931788" y="5030100"/>
              <a:ext cx="905893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Início da produção do </a:t>
              </a:r>
              <a:r>
                <a:rPr lang="pt-BR" sz="25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front</a:t>
              </a:r>
              <a:r>
                <a:rPr lang="pt-BR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 e do </a:t>
              </a:r>
              <a:r>
                <a:rPr lang="pt-BR" sz="25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a"/>
                </a:rPr>
                <a:t>backend</a:t>
              </a:r>
              <a:endParaRPr lang="pt-BR" sz="25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97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449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terceira fase nos fez pensar na escalabilidade da aplicação e no futuro do negócio: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Bazzo da Silva</dc:creator>
  <cp:lastModifiedBy>Tamires</cp:lastModifiedBy>
  <cp:revision>23</cp:revision>
  <dcterms:created xsi:type="dcterms:W3CDTF">2020-12-06T17:05:40Z</dcterms:created>
  <dcterms:modified xsi:type="dcterms:W3CDTF">2020-12-11T12:52:57Z</dcterms:modified>
</cp:coreProperties>
</file>