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7556500" cy="10693400"/>
  <p:notesSz cx="7556500" cy="10693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theme" Target="theme/theme1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viewProps" Target="viewProps.xml" /><Relationship Id="rId5" Type="http://schemas.openxmlformats.org/officeDocument/2006/relationships/slide" Target="slides/slide4.xml" /><Relationship Id="rId10" Type="http://schemas.openxmlformats.org/officeDocument/2006/relationships/presProps" Target="pres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5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10/25/2023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10/25/2023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10/25/2023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8142" y="427736"/>
            <a:ext cx="6806565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142" y="2459482"/>
            <a:ext cx="6806565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71369" y="9944862"/>
            <a:ext cx="2420112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4525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30020" y="885189"/>
            <a:ext cx="504317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Times New Roman"/>
                <a:cs typeface="Times New Roman"/>
              </a:rPr>
              <a:t>GNANAMANI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COLLEGE</a:t>
            </a:r>
            <a:r>
              <a:rPr sz="2000" spc="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TECHNOLOGY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59916" y="2209545"/>
            <a:ext cx="5007610" cy="14916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DEPARTMENT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OF BIOMEDICAL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ENGINEERING</a:t>
            </a:r>
            <a:endParaRPr sz="1800">
              <a:latin typeface="Times New Roman"/>
              <a:cs typeface="Times New Roman"/>
            </a:endParaRPr>
          </a:p>
          <a:p>
            <a:pPr marL="635" algn="ctr">
              <a:lnSpc>
                <a:spcPct val="100000"/>
              </a:lnSpc>
              <a:spcBef>
                <a:spcPts val="1230"/>
              </a:spcBef>
            </a:pPr>
            <a:r>
              <a:rPr sz="1600" spc="-5" dirty="0">
                <a:latin typeface="Times New Roman"/>
                <a:cs typeface="Times New Roman"/>
              </a:rPr>
              <a:t>YEAR:</a:t>
            </a:r>
            <a:r>
              <a:rPr sz="1600" spc="36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THIRD YEAR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50">
              <a:latin typeface="Times New Roman"/>
              <a:cs typeface="Times New Roman"/>
            </a:endParaRPr>
          </a:p>
          <a:p>
            <a:pPr marL="309245">
              <a:lnSpc>
                <a:spcPct val="100000"/>
              </a:lnSpc>
            </a:pPr>
            <a:r>
              <a:rPr sz="1600" spc="-5" dirty="0">
                <a:latin typeface="Times New Roman"/>
                <a:cs typeface="Times New Roman"/>
              </a:rPr>
              <a:t>TOPIC NAME: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NOICE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POLLUTION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MONITORING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46200" y="4587366"/>
            <a:ext cx="2820670" cy="22574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Team</a:t>
            </a:r>
            <a:r>
              <a:rPr sz="1400" u="sng" spc="-3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4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members:</a:t>
            </a:r>
            <a:endParaRPr sz="1400" dirty="0">
              <a:latin typeface="Times New Roman"/>
              <a:cs typeface="Times New Roman"/>
            </a:endParaRPr>
          </a:p>
          <a:p>
            <a:pPr marL="1558290" marR="5080" indent="-22860">
              <a:lnSpc>
                <a:spcPct val="155300"/>
              </a:lnSpc>
              <a:spcBef>
                <a:spcPts val="229"/>
              </a:spcBef>
            </a:pPr>
            <a:r>
              <a:rPr sz="1400" dirty="0">
                <a:latin typeface="Times New Roman"/>
                <a:cs typeface="Times New Roman"/>
              </a:rPr>
              <a:t>R.Ragul 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M.Subash 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V.Vionth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S.Prakash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 err="1">
                <a:latin typeface="Times New Roman"/>
                <a:cs typeface="Times New Roman"/>
              </a:rPr>
              <a:t>M.Thirumalai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lang="en-IN" sz="1400" spc="-5" dirty="0">
                <a:latin typeface="Times New Roman"/>
                <a:cs typeface="Times New Roman"/>
              </a:rPr>
              <a:t>S.</a:t>
            </a:r>
            <a:r>
              <a:rPr sz="1400" spc="-5" dirty="0" err="1">
                <a:latin typeface="Times New Roman"/>
                <a:cs typeface="Times New Roman"/>
              </a:rPr>
              <a:t>Tamizharasan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1C2C25-2DC0-8657-F4E1-C924FD0D70E2}"/>
              </a:ext>
            </a:extLst>
          </p:cNvPr>
          <p:cNvSpPr txBox="1"/>
          <p:nvPr/>
        </p:nvSpPr>
        <p:spPr>
          <a:xfrm flipH="1">
            <a:off x="3382302" y="7963842"/>
            <a:ext cx="21458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</a:p>
          <a:p>
            <a:pPr algn="l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S.Tamizharasan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89761"/>
            <a:ext cx="5759450" cy="85877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2743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imes New Roman"/>
                <a:cs typeface="Times New Roman"/>
              </a:rPr>
              <a:t>NOISE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POLLUTION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MONITORING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25"/>
              </a:spcBef>
            </a:pPr>
            <a:r>
              <a:rPr sz="12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ABSTRACT:</a:t>
            </a:r>
            <a:endParaRPr sz="1200">
              <a:latin typeface="Times New Roman"/>
              <a:cs typeface="Times New Roman"/>
            </a:endParaRPr>
          </a:p>
          <a:p>
            <a:pPr marL="12700" marR="5080" indent="875665" algn="just">
              <a:lnSpc>
                <a:spcPct val="143800"/>
              </a:lnSpc>
              <a:spcBef>
                <a:spcPts val="75"/>
              </a:spcBef>
            </a:pP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increasing </a:t>
            </a:r>
            <a:r>
              <a:rPr sz="1100" dirty="0">
                <a:latin typeface="Times New Roman"/>
                <a:cs typeface="Times New Roman"/>
              </a:rPr>
              <a:t>sound </a:t>
            </a:r>
            <a:r>
              <a:rPr sz="1100" spc="-5" dirty="0">
                <a:latin typeface="Times New Roman"/>
                <a:cs typeface="Times New Roman"/>
              </a:rPr>
              <a:t>pollution</a:t>
            </a:r>
            <a:r>
              <a:rPr sz="1100" dirty="0">
                <a:latin typeface="Times New Roman"/>
                <a:cs typeface="Times New Roman"/>
              </a:rPr>
              <a:t> is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one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of </a:t>
            </a:r>
            <a:r>
              <a:rPr sz="1100" spc="-5" dirty="0">
                <a:latin typeface="Times New Roman"/>
                <a:cs typeface="Times New Roman"/>
              </a:rPr>
              <a:t>the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significant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issues</a:t>
            </a:r>
            <a:r>
              <a:rPr sz="1100" dirty="0">
                <a:latin typeface="Times New Roman"/>
                <a:cs typeface="Times New Roman"/>
              </a:rPr>
              <a:t> now </a:t>
            </a:r>
            <a:r>
              <a:rPr sz="1100" spc="-5" dirty="0">
                <a:latin typeface="Times New Roman"/>
                <a:cs typeface="Times New Roman"/>
              </a:rPr>
              <a:t>days.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As</a:t>
            </a:r>
            <a:r>
              <a:rPr sz="1100" spc="-5" dirty="0">
                <a:latin typeface="Times New Roman"/>
                <a:cs typeface="Times New Roman"/>
              </a:rPr>
              <a:t> the 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pollution increasing it </a:t>
            </a:r>
            <a:r>
              <a:rPr sz="1100" dirty="0">
                <a:latin typeface="Times New Roman"/>
                <a:cs typeface="Times New Roman"/>
              </a:rPr>
              <a:t>is </a:t>
            </a:r>
            <a:r>
              <a:rPr sz="1100" spc="-5" dirty="0">
                <a:latin typeface="Times New Roman"/>
                <a:cs typeface="Times New Roman"/>
              </a:rPr>
              <a:t>giving rise number </a:t>
            </a:r>
            <a:r>
              <a:rPr sz="1100" dirty="0">
                <a:latin typeface="Times New Roman"/>
                <a:cs typeface="Times New Roman"/>
              </a:rPr>
              <a:t>of </a:t>
            </a:r>
            <a:r>
              <a:rPr sz="1100" spc="-5" dirty="0">
                <a:latin typeface="Times New Roman"/>
                <a:cs typeface="Times New Roman"/>
              </a:rPr>
              <a:t>diseases </a:t>
            </a:r>
            <a:r>
              <a:rPr sz="1100" dirty="0">
                <a:latin typeface="Times New Roman"/>
                <a:cs typeface="Times New Roman"/>
              </a:rPr>
              <a:t>so, </a:t>
            </a:r>
            <a:r>
              <a:rPr sz="1100" spc="-5" dirty="0">
                <a:latin typeface="Times New Roman"/>
                <a:cs typeface="Times New Roman"/>
              </a:rPr>
              <a:t>it </a:t>
            </a:r>
            <a:r>
              <a:rPr sz="1100" dirty="0">
                <a:latin typeface="Times New Roman"/>
                <a:cs typeface="Times New Roman"/>
              </a:rPr>
              <a:t>has </a:t>
            </a:r>
            <a:r>
              <a:rPr sz="1100" spc="-5" dirty="0">
                <a:latin typeface="Times New Roman"/>
                <a:cs typeface="Times New Roman"/>
              </a:rPr>
              <a:t>become </a:t>
            </a:r>
            <a:r>
              <a:rPr sz="1100" dirty="0">
                <a:latin typeface="Times New Roman"/>
                <a:cs typeface="Times New Roman"/>
              </a:rPr>
              <a:t>essential to </a:t>
            </a:r>
            <a:r>
              <a:rPr sz="1100" spc="-5" dirty="0">
                <a:latin typeface="Times New Roman"/>
                <a:cs typeface="Times New Roman"/>
              </a:rPr>
              <a:t>control the 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pollution for better future </a:t>
            </a:r>
            <a:r>
              <a:rPr sz="1100" dirty="0">
                <a:latin typeface="Times New Roman"/>
                <a:cs typeface="Times New Roman"/>
              </a:rPr>
              <a:t>and healthy </a:t>
            </a:r>
            <a:r>
              <a:rPr sz="1100" spc="-5" dirty="0">
                <a:latin typeface="Times New Roman"/>
                <a:cs typeface="Times New Roman"/>
              </a:rPr>
              <a:t>life .here we </a:t>
            </a:r>
            <a:r>
              <a:rPr sz="1100" dirty="0">
                <a:latin typeface="Times New Roman"/>
                <a:cs typeface="Times New Roman"/>
              </a:rPr>
              <a:t>propose </a:t>
            </a:r>
            <a:r>
              <a:rPr sz="1100" spc="-5" dirty="0">
                <a:latin typeface="Times New Roman"/>
                <a:cs typeface="Times New Roman"/>
              </a:rPr>
              <a:t>an air quality</a:t>
            </a:r>
            <a:r>
              <a:rPr sz="1100" spc="2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as   well   as   </a:t>
            </a:r>
            <a:r>
              <a:rPr sz="1100" spc="-5" dirty="0">
                <a:latin typeface="Times New Roman"/>
                <a:cs typeface="Times New Roman"/>
              </a:rPr>
              <a:t>sound 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pollution</a:t>
            </a:r>
            <a:r>
              <a:rPr sz="1100" spc="27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monitoring</a:t>
            </a:r>
            <a:r>
              <a:rPr sz="1100" spc="27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system</a:t>
            </a:r>
            <a:r>
              <a:rPr sz="1100" spc="27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that</a:t>
            </a:r>
            <a:r>
              <a:rPr sz="1100" spc="27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allows</a:t>
            </a:r>
            <a:r>
              <a:rPr sz="1100" spc="2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us </a:t>
            </a:r>
            <a:r>
              <a:rPr sz="1100" spc="-5" dirty="0">
                <a:latin typeface="Times New Roman"/>
                <a:cs typeface="Times New Roman"/>
              </a:rPr>
              <a:t>to</a:t>
            </a:r>
            <a:r>
              <a:rPr sz="1100" spc="27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monitor</a:t>
            </a:r>
            <a:r>
              <a:rPr sz="1100" spc="5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 </a:t>
            </a:r>
            <a:r>
              <a:rPr sz="1100" spc="-5" dirty="0">
                <a:latin typeface="Times New Roman"/>
                <a:cs typeface="Times New Roman"/>
              </a:rPr>
              <a:t>check</a:t>
            </a:r>
            <a:r>
              <a:rPr sz="1100" spc="53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live air</a:t>
            </a:r>
            <a:r>
              <a:rPr sz="1100" spc="26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quality </a:t>
            </a:r>
            <a:r>
              <a:rPr sz="1100" spc="-5" dirty="0">
                <a:latin typeface="Times New Roman"/>
                <a:cs typeface="Times New Roman"/>
              </a:rPr>
              <a:t>as</a:t>
            </a:r>
            <a:r>
              <a:rPr sz="1100" spc="53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well as </a:t>
            </a:r>
            <a:r>
              <a:rPr sz="1100" dirty="0">
                <a:latin typeface="Times New Roman"/>
                <a:cs typeface="Times New Roman"/>
              </a:rPr>
              <a:t> sound </a:t>
            </a:r>
            <a:r>
              <a:rPr sz="1100" spc="-5" dirty="0">
                <a:latin typeface="Times New Roman"/>
                <a:cs typeface="Times New Roman"/>
              </a:rPr>
              <a:t>pollution. Monitoring </a:t>
            </a:r>
            <a:r>
              <a:rPr sz="1100" dirty="0">
                <a:latin typeface="Times New Roman"/>
                <a:cs typeface="Times New Roman"/>
              </a:rPr>
              <a:t>in </a:t>
            </a:r>
            <a:r>
              <a:rPr sz="1100" spc="-5" dirty="0">
                <a:latin typeface="Times New Roman"/>
                <a:cs typeface="Times New Roman"/>
              </a:rPr>
              <a:t>particular areas through IOT. </a:t>
            </a:r>
            <a:r>
              <a:rPr sz="1100" dirty="0">
                <a:latin typeface="Times New Roman"/>
                <a:cs typeface="Times New Roman"/>
              </a:rPr>
              <a:t>System </a:t>
            </a:r>
            <a:r>
              <a:rPr sz="1100" spc="-5" dirty="0">
                <a:latin typeface="Times New Roman"/>
                <a:cs typeface="Times New Roman"/>
              </a:rPr>
              <a:t>uses sensor to detect </a:t>
            </a:r>
            <a:r>
              <a:rPr sz="1100" spc="-10" dirty="0">
                <a:latin typeface="Times New Roman"/>
                <a:cs typeface="Times New Roman"/>
              </a:rPr>
              <a:t>or </a:t>
            </a:r>
            <a:r>
              <a:rPr sz="1100" spc="-5" dirty="0">
                <a:latin typeface="Times New Roman"/>
                <a:cs typeface="Times New Roman"/>
              </a:rPr>
              <a:t>sense </a:t>
            </a:r>
            <a:r>
              <a:rPr sz="1100" dirty="0">
                <a:latin typeface="Times New Roman"/>
                <a:cs typeface="Times New Roman"/>
              </a:rPr>
              <a:t> presence of </a:t>
            </a:r>
            <a:r>
              <a:rPr sz="1100" spc="-5" dirty="0">
                <a:latin typeface="Times New Roman"/>
                <a:cs typeface="Times New Roman"/>
              </a:rPr>
              <a:t>harmful gases </a:t>
            </a:r>
            <a:r>
              <a:rPr sz="1100" dirty="0">
                <a:latin typeface="Times New Roman"/>
                <a:cs typeface="Times New Roman"/>
              </a:rPr>
              <a:t>compounds in </a:t>
            </a:r>
            <a:r>
              <a:rPr sz="1100" spc="-5" dirty="0">
                <a:latin typeface="Times New Roman"/>
                <a:cs typeface="Times New Roman"/>
              </a:rPr>
              <a:t>the constantly transmit data to microcontroller. Also system </a:t>
            </a:r>
            <a:r>
              <a:rPr sz="1100" dirty="0">
                <a:latin typeface="Times New Roman"/>
                <a:cs typeface="Times New Roman"/>
              </a:rPr>
              <a:t> keeps </a:t>
            </a:r>
            <a:r>
              <a:rPr sz="1100" spc="-5" dirty="0">
                <a:latin typeface="Times New Roman"/>
                <a:cs typeface="Times New Roman"/>
              </a:rPr>
              <a:t>measure sound level </a:t>
            </a:r>
            <a:r>
              <a:rPr sz="1100" dirty="0">
                <a:latin typeface="Times New Roman"/>
                <a:cs typeface="Times New Roman"/>
              </a:rPr>
              <a:t>and </a:t>
            </a:r>
            <a:r>
              <a:rPr sz="1100" spc="-5" dirty="0">
                <a:latin typeface="Times New Roman"/>
                <a:cs typeface="Times New Roman"/>
              </a:rPr>
              <a:t>reports </a:t>
            </a:r>
            <a:r>
              <a:rPr sz="1100" dirty="0">
                <a:latin typeface="Times New Roman"/>
                <a:cs typeface="Times New Roman"/>
              </a:rPr>
              <a:t>it to the </a:t>
            </a:r>
            <a:r>
              <a:rPr sz="1100" spc="-5" dirty="0">
                <a:latin typeface="Times New Roman"/>
                <a:cs typeface="Times New Roman"/>
              </a:rPr>
              <a:t>online server over IOT.</a:t>
            </a:r>
            <a:r>
              <a:rPr sz="1100" dirty="0">
                <a:latin typeface="Times New Roman"/>
                <a:cs typeface="Times New Roman"/>
              </a:rPr>
              <a:t> The </a:t>
            </a:r>
            <a:r>
              <a:rPr sz="1100" spc="-5" dirty="0">
                <a:latin typeface="Times New Roman"/>
                <a:cs typeface="Times New Roman"/>
              </a:rPr>
              <a:t>user friendly </a:t>
            </a:r>
            <a:r>
              <a:rPr sz="1100" dirty="0">
                <a:latin typeface="Times New Roman"/>
                <a:cs typeface="Times New Roman"/>
              </a:rPr>
              <a:t>and </a:t>
            </a:r>
            <a:r>
              <a:rPr sz="1100" spc="-5" dirty="0">
                <a:latin typeface="Times New Roman"/>
                <a:cs typeface="Times New Roman"/>
              </a:rPr>
              <a:t>easy </a:t>
            </a:r>
            <a:r>
              <a:rPr sz="1100" dirty="0">
                <a:latin typeface="Times New Roman"/>
                <a:cs typeface="Times New Roman"/>
              </a:rPr>
              <a:t> handling </a:t>
            </a:r>
            <a:r>
              <a:rPr sz="1100" spc="-10" dirty="0">
                <a:latin typeface="Times New Roman"/>
                <a:cs typeface="Times New Roman"/>
              </a:rPr>
              <a:t>of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 </a:t>
            </a:r>
            <a:r>
              <a:rPr sz="1100" spc="-5" dirty="0">
                <a:latin typeface="Times New Roman"/>
                <a:cs typeface="Times New Roman"/>
              </a:rPr>
              <a:t>system technology</a:t>
            </a:r>
            <a:r>
              <a:rPr sz="1100" dirty="0">
                <a:latin typeface="Times New Roman"/>
                <a:cs typeface="Times New Roman"/>
              </a:rPr>
              <a:t> is </a:t>
            </a:r>
            <a:r>
              <a:rPr sz="1100" spc="-5" dirty="0">
                <a:latin typeface="Times New Roman"/>
                <a:cs typeface="Times New Roman"/>
              </a:rPr>
              <a:t>such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that </a:t>
            </a:r>
            <a:r>
              <a:rPr sz="1100" dirty="0">
                <a:latin typeface="Times New Roman"/>
                <a:cs typeface="Times New Roman"/>
              </a:rPr>
              <a:t>it </a:t>
            </a:r>
            <a:r>
              <a:rPr sz="1100" spc="-5" dirty="0">
                <a:latin typeface="Times New Roman"/>
                <a:cs typeface="Times New Roman"/>
              </a:rPr>
              <a:t>can</a:t>
            </a:r>
            <a:r>
              <a:rPr sz="1100" dirty="0">
                <a:latin typeface="Times New Roman"/>
                <a:cs typeface="Times New Roman"/>
              </a:rPr>
              <a:t> be </a:t>
            </a:r>
            <a:r>
              <a:rPr sz="1100" spc="-5" dirty="0">
                <a:latin typeface="Times New Roman"/>
                <a:cs typeface="Times New Roman"/>
              </a:rPr>
              <a:t>installed </a:t>
            </a:r>
            <a:r>
              <a:rPr sz="1100" dirty="0">
                <a:latin typeface="Times New Roman"/>
                <a:cs typeface="Times New Roman"/>
              </a:rPr>
              <a:t>in </a:t>
            </a:r>
            <a:r>
              <a:rPr sz="1100" spc="-5" dirty="0">
                <a:latin typeface="Times New Roman"/>
                <a:cs typeface="Times New Roman"/>
              </a:rPr>
              <a:t>houses,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schools</a:t>
            </a:r>
            <a:r>
              <a:rPr sz="1100" spc="26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 in </a:t>
            </a:r>
            <a:r>
              <a:rPr sz="1100" spc="-5" dirty="0">
                <a:latin typeface="Times New Roman"/>
                <a:cs typeface="Times New Roman"/>
              </a:rPr>
              <a:t>small </a:t>
            </a:r>
            <a:r>
              <a:rPr sz="1100" dirty="0">
                <a:latin typeface="Times New Roman"/>
                <a:cs typeface="Times New Roman"/>
              </a:rPr>
              <a:t> places.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5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INTRODUCTION:</a:t>
            </a:r>
            <a:endParaRPr sz="1200">
              <a:latin typeface="Times New Roman"/>
              <a:cs typeface="Times New Roman"/>
            </a:endParaRPr>
          </a:p>
          <a:p>
            <a:pPr marL="12700" marR="5080" indent="944244" algn="just">
              <a:lnSpc>
                <a:spcPct val="143800"/>
              </a:lnSpc>
              <a:spcBef>
                <a:spcPts val="760"/>
              </a:spcBef>
            </a:pPr>
            <a:r>
              <a:rPr sz="1100" spc="-5" dirty="0">
                <a:latin typeface="Times New Roman"/>
                <a:cs typeface="Times New Roman"/>
              </a:rPr>
              <a:t>The </a:t>
            </a:r>
            <a:r>
              <a:rPr sz="1100" dirty="0">
                <a:latin typeface="Times New Roman"/>
                <a:cs typeface="Times New Roman"/>
              </a:rPr>
              <a:t>main </a:t>
            </a:r>
            <a:r>
              <a:rPr sz="1100" spc="-5" dirty="0">
                <a:latin typeface="Times New Roman"/>
                <a:cs typeface="Times New Roman"/>
              </a:rPr>
              <a:t>objective </a:t>
            </a:r>
            <a:r>
              <a:rPr sz="1100" spc="-10" dirty="0">
                <a:latin typeface="Times New Roman"/>
                <a:cs typeface="Times New Roman"/>
              </a:rPr>
              <a:t>of </a:t>
            </a:r>
            <a:r>
              <a:rPr sz="1100" spc="-5" dirty="0">
                <a:latin typeface="Times New Roman"/>
                <a:cs typeface="Times New Roman"/>
              </a:rPr>
              <a:t>IOT </a:t>
            </a:r>
            <a:r>
              <a:rPr sz="1100" dirty="0">
                <a:latin typeface="Times New Roman"/>
                <a:cs typeface="Times New Roman"/>
              </a:rPr>
              <a:t>based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noise pollution monitoring</a:t>
            </a:r>
            <a:r>
              <a:rPr sz="1100" dirty="0">
                <a:latin typeface="Times New Roman"/>
                <a:cs typeface="Times New Roman"/>
              </a:rPr>
              <a:t> system is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that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the 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pollution</a:t>
            </a:r>
            <a:r>
              <a:rPr sz="1100" spc="26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is</a:t>
            </a:r>
            <a:r>
              <a:rPr sz="1100" spc="27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27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rising </a:t>
            </a:r>
            <a:r>
              <a:rPr sz="1100" spc="-5" dirty="0">
                <a:latin typeface="Times New Roman"/>
                <a:cs typeface="Times New Roman"/>
              </a:rPr>
              <a:t>issue</a:t>
            </a:r>
            <a:r>
              <a:rPr sz="1100" spc="26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these</a:t>
            </a:r>
            <a:r>
              <a:rPr sz="1100" spc="27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days.</a:t>
            </a:r>
            <a:r>
              <a:rPr sz="1100" spc="27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As </a:t>
            </a:r>
            <a:r>
              <a:rPr sz="1100" dirty="0">
                <a:latin typeface="Times New Roman"/>
                <a:cs typeface="Times New Roman"/>
              </a:rPr>
              <a:t>a human </a:t>
            </a:r>
            <a:r>
              <a:rPr sz="1100" spc="-5" dirty="0">
                <a:latin typeface="Times New Roman"/>
                <a:cs typeface="Times New Roman"/>
              </a:rPr>
              <a:t>we </a:t>
            </a:r>
            <a:r>
              <a:rPr sz="1100" dirty="0">
                <a:latin typeface="Times New Roman"/>
                <a:cs typeface="Times New Roman"/>
              </a:rPr>
              <a:t>need </a:t>
            </a:r>
            <a:r>
              <a:rPr sz="1100" spc="-5" dirty="0">
                <a:latin typeface="Times New Roman"/>
                <a:cs typeface="Times New Roman"/>
              </a:rPr>
              <a:t>fresh </a:t>
            </a:r>
            <a:r>
              <a:rPr sz="1100" dirty="0">
                <a:latin typeface="Times New Roman"/>
                <a:cs typeface="Times New Roman"/>
              </a:rPr>
              <a:t>to </a:t>
            </a:r>
            <a:r>
              <a:rPr sz="1100" spc="-5" dirty="0">
                <a:latin typeface="Times New Roman"/>
                <a:cs typeface="Times New Roman"/>
              </a:rPr>
              <a:t>survive. If </a:t>
            </a:r>
            <a:r>
              <a:rPr sz="1100" dirty="0">
                <a:latin typeface="Times New Roman"/>
                <a:cs typeface="Times New Roman"/>
              </a:rPr>
              <a:t>there </a:t>
            </a:r>
            <a:r>
              <a:rPr sz="1100" spc="-5" dirty="0">
                <a:latin typeface="Times New Roman"/>
                <a:cs typeface="Times New Roman"/>
              </a:rPr>
              <a:t>is </a:t>
            </a:r>
            <a:r>
              <a:rPr sz="1100" dirty="0">
                <a:latin typeface="Times New Roman"/>
                <a:cs typeface="Times New Roman"/>
              </a:rPr>
              <a:t>any </a:t>
            </a:r>
            <a:r>
              <a:rPr sz="1100" spc="-5" dirty="0">
                <a:latin typeface="Times New Roman"/>
                <a:cs typeface="Times New Roman"/>
              </a:rPr>
              <a:t>kind </a:t>
            </a:r>
            <a:r>
              <a:rPr sz="1100" dirty="0">
                <a:latin typeface="Times New Roman"/>
                <a:cs typeface="Times New Roman"/>
              </a:rPr>
              <a:t>of 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air </a:t>
            </a:r>
            <a:r>
              <a:rPr sz="1100" spc="-5" dirty="0">
                <a:latin typeface="Times New Roman"/>
                <a:cs typeface="Times New Roman"/>
              </a:rPr>
              <a:t>pollution it’s harmful for noise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pollution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kill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more</a:t>
            </a:r>
            <a:r>
              <a:rPr sz="1100" dirty="0">
                <a:latin typeface="Times New Roman"/>
                <a:cs typeface="Times New Roman"/>
              </a:rPr>
              <a:t> than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seven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million</a:t>
            </a:r>
            <a:r>
              <a:rPr sz="1100" spc="26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people </a:t>
            </a:r>
            <a:r>
              <a:rPr sz="1100" spc="-5" dirty="0">
                <a:latin typeface="Times New Roman"/>
                <a:cs typeface="Times New Roman"/>
              </a:rPr>
              <a:t>worldwide</a:t>
            </a:r>
            <a:r>
              <a:rPr sz="1100" spc="26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every </a:t>
            </a:r>
            <a:r>
              <a:rPr sz="1100" dirty="0">
                <a:latin typeface="Times New Roman"/>
                <a:cs typeface="Times New Roman"/>
              </a:rPr>
              <a:t> year.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Pollution is very harmful for those people </a:t>
            </a:r>
            <a:r>
              <a:rPr sz="1100" dirty="0">
                <a:latin typeface="Times New Roman"/>
                <a:cs typeface="Times New Roman"/>
              </a:rPr>
              <a:t>who have any </a:t>
            </a:r>
            <a:r>
              <a:rPr sz="1100" spc="-5" dirty="0">
                <a:latin typeface="Times New Roman"/>
                <a:cs typeface="Times New Roman"/>
              </a:rPr>
              <a:t>kind </a:t>
            </a:r>
            <a:r>
              <a:rPr sz="1100" dirty="0">
                <a:latin typeface="Times New Roman"/>
                <a:cs typeface="Times New Roman"/>
              </a:rPr>
              <a:t>of </a:t>
            </a:r>
            <a:r>
              <a:rPr sz="1100" spc="-5" dirty="0">
                <a:latin typeface="Times New Roman"/>
                <a:cs typeface="Times New Roman"/>
              </a:rPr>
              <a:t>internal diseases </a:t>
            </a:r>
            <a:r>
              <a:rPr sz="1100" dirty="0">
                <a:latin typeface="Times New Roman"/>
                <a:cs typeface="Times New Roman"/>
              </a:rPr>
              <a:t>on </a:t>
            </a:r>
            <a:r>
              <a:rPr sz="1100" spc="-5" dirty="0">
                <a:latin typeface="Times New Roman"/>
                <a:cs typeface="Times New Roman"/>
              </a:rPr>
              <a:t>this type of </a:t>
            </a:r>
            <a:r>
              <a:rPr sz="1100" dirty="0">
                <a:latin typeface="Times New Roman"/>
                <a:cs typeface="Times New Roman"/>
              </a:rPr>
              <a:t> people. </a:t>
            </a:r>
            <a:r>
              <a:rPr sz="1100" spc="-5" dirty="0">
                <a:latin typeface="Times New Roman"/>
                <a:cs typeface="Times New Roman"/>
              </a:rPr>
              <a:t>pollution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affect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very fastly.In atmosphere</a:t>
            </a:r>
            <a:r>
              <a:rPr sz="1100" spc="26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is</a:t>
            </a:r>
            <a:r>
              <a:rPr sz="1100" spc="26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27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full</a:t>
            </a:r>
            <a:r>
              <a:rPr sz="1100" spc="26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of</a:t>
            </a:r>
            <a:r>
              <a:rPr sz="1100" spc="26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Between this </a:t>
            </a:r>
            <a:r>
              <a:rPr sz="1100" dirty="0">
                <a:latin typeface="Times New Roman"/>
                <a:cs typeface="Times New Roman"/>
              </a:rPr>
              <a:t>gases </a:t>
            </a:r>
            <a:r>
              <a:rPr sz="1100" spc="-5" dirty="0">
                <a:latin typeface="Times New Roman"/>
                <a:cs typeface="Times New Roman"/>
              </a:rPr>
              <a:t>some </a:t>
            </a:r>
            <a:r>
              <a:rPr sz="1100" dirty="0">
                <a:latin typeface="Times New Roman"/>
                <a:cs typeface="Times New Roman"/>
              </a:rPr>
              <a:t>are </a:t>
            </a:r>
            <a:r>
              <a:rPr sz="1100" spc="-5" dirty="0">
                <a:latin typeface="Times New Roman"/>
                <a:cs typeface="Times New Roman"/>
              </a:rPr>
              <a:t>good </a:t>
            </a:r>
            <a:r>
              <a:rPr sz="1100" dirty="0">
                <a:latin typeface="Times New Roman"/>
                <a:cs typeface="Times New Roman"/>
              </a:rPr>
              <a:t> and </a:t>
            </a:r>
            <a:r>
              <a:rPr sz="1100" spc="-5" dirty="0">
                <a:latin typeface="Times New Roman"/>
                <a:cs typeface="Times New Roman"/>
              </a:rPr>
              <a:t>some are harmful </a:t>
            </a:r>
            <a:r>
              <a:rPr sz="1100" dirty="0">
                <a:latin typeface="Times New Roman"/>
                <a:cs typeface="Times New Roman"/>
              </a:rPr>
              <a:t>for </a:t>
            </a:r>
            <a:r>
              <a:rPr sz="1100" spc="-5" dirty="0">
                <a:latin typeface="Times New Roman"/>
                <a:cs typeface="Times New Roman"/>
              </a:rPr>
              <a:t>environment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for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certain level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some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gases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are </a:t>
            </a:r>
            <a:r>
              <a:rPr sz="1100" dirty="0">
                <a:latin typeface="Times New Roman"/>
                <a:cs typeface="Times New Roman"/>
              </a:rPr>
              <a:t>good </a:t>
            </a:r>
            <a:r>
              <a:rPr sz="1100" spc="-5" dirty="0">
                <a:latin typeface="Times New Roman"/>
                <a:cs typeface="Times New Roman"/>
              </a:rPr>
              <a:t>for</a:t>
            </a:r>
            <a:r>
              <a:rPr sz="1100" spc="26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human,</a:t>
            </a:r>
            <a:r>
              <a:rPr sz="1100" spc="27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animals, 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plants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but</a:t>
            </a:r>
            <a:r>
              <a:rPr sz="1100" dirty="0">
                <a:latin typeface="Times New Roman"/>
                <a:cs typeface="Times New Roman"/>
              </a:rPr>
              <a:t> beyond </a:t>
            </a:r>
            <a:r>
              <a:rPr sz="1100" spc="-5" dirty="0">
                <a:latin typeface="Times New Roman"/>
                <a:cs typeface="Times New Roman"/>
              </a:rPr>
              <a:t>certain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level these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created</a:t>
            </a:r>
            <a:r>
              <a:rPr sz="1100" spc="26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problem</a:t>
            </a:r>
            <a:r>
              <a:rPr sz="1100" spc="26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for</a:t>
            </a:r>
            <a:r>
              <a:rPr sz="1100" spc="27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services</a:t>
            </a:r>
            <a:r>
              <a:rPr sz="1100" spc="26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</a:t>
            </a:r>
            <a:r>
              <a:rPr sz="1100" spc="27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overcome</a:t>
            </a:r>
            <a:r>
              <a:rPr sz="1100" spc="26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these </a:t>
            </a:r>
            <a:r>
              <a:rPr sz="1100" spc="-10" dirty="0">
                <a:latin typeface="Times New Roman"/>
                <a:cs typeface="Times New Roman"/>
              </a:rPr>
              <a:t>problem 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system is </a:t>
            </a:r>
            <a:r>
              <a:rPr sz="1100" spc="-5" dirty="0">
                <a:latin typeface="Times New Roman"/>
                <a:cs typeface="Times New Roman"/>
              </a:rPr>
              <a:t>useful because </a:t>
            </a:r>
            <a:r>
              <a:rPr sz="1100" spc="-10" dirty="0">
                <a:latin typeface="Times New Roman"/>
                <a:cs typeface="Times New Roman"/>
              </a:rPr>
              <a:t>of </a:t>
            </a:r>
            <a:r>
              <a:rPr sz="1100" spc="-5" dirty="0">
                <a:latin typeface="Times New Roman"/>
                <a:cs typeface="Times New Roman"/>
              </a:rPr>
              <a:t>this we can analyze the noise</a:t>
            </a:r>
            <a:r>
              <a:rPr sz="1100" spc="26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pollution</a:t>
            </a:r>
            <a:r>
              <a:rPr sz="1100" spc="26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means how many </a:t>
            </a:r>
            <a:r>
              <a:rPr sz="1100" spc="-5" dirty="0">
                <a:latin typeface="Times New Roman"/>
                <a:cs typeface="Times New Roman"/>
              </a:rPr>
              <a:t>pollution level 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we </a:t>
            </a:r>
            <a:r>
              <a:rPr sz="1100" dirty="0">
                <a:latin typeface="Times New Roman"/>
                <a:cs typeface="Times New Roman"/>
              </a:rPr>
              <a:t>use </a:t>
            </a:r>
            <a:r>
              <a:rPr sz="1100" spc="-5" dirty="0">
                <a:latin typeface="Times New Roman"/>
                <a:cs typeface="Times New Roman"/>
              </a:rPr>
              <a:t>Internet Of</a:t>
            </a:r>
            <a:r>
              <a:rPr sz="1100" dirty="0">
                <a:latin typeface="Times New Roman"/>
                <a:cs typeface="Times New Roman"/>
              </a:rPr>
              <a:t> Things </a:t>
            </a:r>
            <a:r>
              <a:rPr sz="1100" spc="-5" dirty="0">
                <a:latin typeface="Times New Roman"/>
                <a:cs typeface="Times New Roman"/>
              </a:rPr>
              <a:t>(IOT). In </a:t>
            </a:r>
            <a:r>
              <a:rPr sz="1100" dirty="0">
                <a:latin typeface="Times New Roman"/>
                <a:cs typeface="Times New Roman"/>
              </a:rPr>
              <a:t>this </a:t>
            </a:r>
            <a:r>
              <a:rPr sz="1100" spc="-5" dirty="0">
                <a:latin typeface="Times New Roman"/>
                <a:cs typeface="Times New Roman"/>
              </a:rPr>
              <a:t>we use thing </a:t>
            </a:r>
            <a:r>
              <a:rPr sz="1100" dirty="0">
                <a:latin typeface="Times New Roman"/>
                <a:cs typeface="Times New Roman"/>
              </a:rPr>
              <a:t>speak </a:t>
            </a:r>
            <a:r>
              <a:rPr sz="1100" spc="-5" dirty="0">
                <a:latin typeface="Times New Roman"/>
                <a:cs typeface="Times New Roman"/>
              </a:rPr>
              <a:t>we </a:t>
            </a:r>
            <a:r>
              <a:rPr sz="1100" dirty="0">
                <a:latin typeface="Times New Roman"/>
                <a:cs typeface="Times New Roman"/>
              </a:rPr>
              <a:t>can </a:t>
            </a:r>
            <a:r>
              <a:rPr sz="1100" spc="-5" dirty="0">
                <a:latin typeface="Times New Roman"/>
                <a:cs typeface="Times New Roman"/>
              </a:rPr>
              <a:t>analyze previous data also using 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this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platform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 </a:t>
            </a:r>
            <a:r>
              <a:rPr sz="1100" spc="-5" dirty="0">
                <a:latin typeface="Times New Roman"/>
                <a:cs typeface="Times New Roman"/>
              </a:rPr>
              <a:t>graphical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form.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5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PROBLEM</a:t>
            </a:r>
            <a:r>
              <a:rPr sz="1200" u="sng" spc="-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STATEMENT:</a:t>
            </a:r>
            <a:endParaRPr sz="1200">
              <a:latin typeface="Times New Roman"/>
              <a:cs typeface="Times New Roman"/>
            </a:endParaRPr>
          </a:p>
          <a:p>
            <a:pPr marL="12700" marR="217804" indent="842644">
              <a:lnSpc>
                <a:spcPct val="143700"/>
              </a:lnSpc>
              <a:spcBef>
                <a:spcPts val="570"/>
              </a:spcBef>
            </a:pPr>
            <a:r>
              <a:rPr sz="1200" spc="-5" dirty="0">
                <a:latin typeface="Times New Roman"/>
                <a:cs typeface="Times New Roman"/>
              </a:rPr>
              <a:t>An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effective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natural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observing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framework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essential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effective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natural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observing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framework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dirty="0">
                <a:latin typeface="Times New Roman"/>
                <a:cs typeface="Times New Roman"/>
              </a:rPr>
              <a:t> essential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screen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estimate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conditions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event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surpassing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endorsed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level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parameter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(for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example,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commotion,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3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radiation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levels).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At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point </a:t>
            </a:r>
            <a:r>
              <a:rPr sz="1200" spc="-5" dirty="0">
                <a:latin typeface="Times New Roman"/>
                <a:cs typeface="Times New Roman"/>
              </a:rPr>
              <a:t>when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items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like</a:t>
            </a:r>
            <a:r>
              <a:rPr sz="1200" spc="30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condition</a:t>
            </a:r>
            <a:r>
              <a:rPr sz="1200" spc="3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furnished</a:t>
            </a:r>
            <a:r>
              <a:rPr sz="1200" spc="30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with</a:t>
            </a:r>
            <a:r>
              <a:rPr sz="1200" spc="3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sensor </a:t>
            </a:r>
            <a:r>
              <a:rPr sz="1200" spc="-5" dirty="0">
                <a:latin typeface="Times New Roman"/>
                <a:cs typeface="Times New Roman"/>
              </a:rPr>
              <a:t>gadgets, </a:t>
            </a:r>
            <a:r>
              <a:rPr sz="1200" dirty="0">
                <a:latin typeface="Times New Roman"/>
                <a:cs typeface="Times New Roman"/>
              </a:rPr>
              <a:t> smaller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scale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controller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different</a:t>
            </a:r>
            <a:r>
              <a:rPr sz="1200" dirty="0">
                <a:latin typeface="Times New Roman"/>
                <a:cs typeface="Times New Roman"/>
              </a:rPr>
              <a:t> programming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application</a:t>
            </a:r>
            <a:r>
              <a:rPr sz="1200" dirty="0">
                <a:latin typeface="Times New Roman"/>
                <a:cs typeface="Times New Roman"/>
              </a:rPr>
              <a:t> turn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into</a:t>
            </a:r>
            <a:r>
              <a:rPr sz="1200" spc="3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 self-securing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self-observing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condition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OBJECTIVES</a:t>
            </a:r>
            <a:r>
              <a:rPr sz="14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: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11529"/>
            <a:ext cx="5760720" cy="8585200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606425" indent="-155575">
              <a:lnSpc>
                <a:spcPct val="100000"/>
              </a:lnSpc>
              <a:spcBef>
                <a:spcPts val="725"/>
              </a:spcBef>
              <a:buAutoNum type="arabicPeriod"/>
              <a:tabLst>
                <a:tab pos="607060" algn="l"/>
              </a:tabLst>
            </a:pP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study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existing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system.</a:t>
            </a:r>
            <a:endParaRPr sz="1200">
              <a:latin typeface="Times New Roman"/>
              <a:cs typeface="Times New Roman"/>
            </a:endParaRPr>
          </a:p>
          <a:p>
            <a:pPr marL="606425" indent="-155575">
              <a:lnSpc>
                <a:spcPct val="100000"/>
              </a:lnSpc>
              <a:spcBef>
                <a:spcPts val="625"/>
              </a:spcBef>
              <a:buAutoNum type="arabicPeriod"/>
              <a:tabLst>
                <a:tab pos="607060" algn="l"/>
              </a:tabLst>
            </a:pP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design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block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diagram.</a:t>
            </a:r>
            <a:endParaRPr sz="1200">
              <a:latin typeface="Times New Roman"/>
              <a:cs typeface="Times New Roman"/>
            </a:endParaRPr>
          </a:p>
          <a:p>
            <a:pPr marL="606425" indent="-155575">
              <a:lnSpc>
                <a:spcPct val="100000"/>
              </a:lnSpc>
              <a:spcBef>
                <a:spcPts val="635"/>
              </a:spcBef>
              <a:buAutoNum type="arabicPeriod"/>
              <a:tabLst>
                <a:tab pos="607060" algn="l"/>
              </a:tabLst>
            </a:pP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decide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components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specification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&amp;device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system.</a:t>
            </a:r>
            <a:endParaRPr sz="1200">
              <a:latin typeface="Times New Roman"/>
              <a:cs typeface="Times New Roman"/>
            </a:endParaRPr>
          </a:p>
          <a:p>
            <a:pPr marL="606425" indent="-155575">
              <a:lnSpc>
                <a:spcPct val="100000"/>
              </a:lnSpc>
              <a:spcBef>
                <a:spcPts val="625"/>
              </a:spcBef>
              <a:buAutoNum type="arabicPeriod"/>
              <a:tabLst>
                <a:tab pos="607060" algn="l"/>
              </a:tabLst>
            </a:pPr>
            <a:r>
              <a:rPr sz="1200" dirty="0">
                <a:latin typeface="Times New Roman"/>
                <a:cs typeface="Times New Roman"/>
              </a:rPr>
              <a:t>To design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circuit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diagram</a:t>
            </a:r>
            <a:r>
              <a:rPr sz="1200" dirty="0">
                <a:latin typeface="Times New Roman"/>
                <a:cs typeface="Times New Roman"/>
              </a:rPr>
              <a:t> 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simulate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suitable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software.</a:t>
            </a:r>
            <a:endParaRPr sz="1200">
              <a:latin typeface="Times New Roman"/>
              <a:cs typeface="Times New Roman"/>
            </a:endParaRPr>
          </a:p>
          <a:p>
            <a:pPr marL="606425" indent="-155575">
              <a:lnSpc>
                <a:spcPct val="100000"/>
              </a:lnSpc>
              <a:spcBef>
                <a:spcPts val="635"/>
              </a:spcBef>
              <a:buAutoNum type="arabicPeriod"/>
              <a:tabLst>
                <a:tab pos="607060" algn="l"/>
              </a:tabLst>
            </a:pP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design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PCB and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implement hardware.</a:t>
            </a:r>
            <a:endParaRPr sz="1200">
              <a:latin typeface="Times New Roman"/>
              <a:cs typeface="Times New Roman"/>
            </a:endParaRPr>
          </a:p>
          <a:p>
            <a:pPr marL="606425" indent="-155575">
              <a:lnSpc>
                <a:spcPct val="100000"/>
              </a:lnSpc>
              <a:spcBef>
                <a:spcPts val="625"/>
              </a:spcBef>
              <a:buAutoNum type="arabicPeriod"/>
              <a:tabLst>
                <a:tab pos="607060" algn="l"/>
              </a:tabLst>
            </a:pPr>
            <a:r>
              <a:rPr sz="1200" dirty="0">
                <a:latin typeface="Times New Roman"/>
                <a:cs typeface="Times New Roman"/>
              </a:rPr>
              <a:t>To test the</a:t>
            </a:r>
            <a:r>
              <a:rPr sz="1200" spc="-5" dirty="0">
                <a:latin typeface="Times New Roman"/>
                <a:cs typeface="Times New Roman"/>
              </a:rPr>
              <a:t> circuit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observe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result.</a:t>
            </a:r>
            <a:endParaRPr sz="1200">
              <a:latin typeface="Times New Roman"/>
              <a:cs typeface="Times New Roman"/>
            </a:endParaRPr>
          </a:p>
          <a:p>
            <a:pPr marL="606425" indent="-155575">
              <a:lnSpc>
                <a:spcPct val="100000"/>
              </a:lnSpc>
              <a:spcBef>
                <a:spcPts val="635"/>
              </a:spcBef>
              <a:buAutoNum type="arabicPeriod"/>
              <a:tabLst>
                <a:tab pos="607060" algn="l"/>
              </a:tabLst>
            </a:pP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prepare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report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Times New Roman"/>
              <a:buAutoNum type="arabicPeriod"/>
            </a:pPr>
            <a:endParaRPr sz="1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WORKING:</a:t>
            </a:r>
            <a:endParaRPr sz="1200">
              <a:latin typeface="Times New Roman"/>
              <a:cs typeface="Times New Roman"/>
            </a:endParaRPr>
          </a:p>
          <a:p>
            <a:pPr marL="12700" marR="5080" indent="647065" algn="just">
              <a:lnSpc>
                <a:spcPct val="143700"/>
              </a:lnSpc>
              <a:spcBef>
                <a:spcPts val="10"/>
              </a:spcBef>
            </a:pPr>
            <a:r>
              <a:rPr sz="1200" spc="-10" dirty="0">
                <a:latin typeface="Times New Roman"/>
                <a:cs typeface="Times New Roman"/>
              </a:rPr>
              <a:t>In </a:t>
            </a:r>
            <a:r>
              <a:rPr sz="1200" spc="-5" dirty="0">
                <a:latin typeface="Times New Roman"/>
                <a:cs typeface="Times New Roman"/>
              </a:rPr>
              <a:t>system we use Arduino as </a:t>
            </a:r>
            <a:r>
              <a:rPr sz="1200" dirty="0">
                <a:latin typeface="Times New Roman"/>
                <a:cs typeface="Times New Roman"/>
              </a:rPr>
              <a:t>main controller.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In</a:t>
            </a:r>
            <a:r>
              <a:rPr sz="1200" spc="-5" dirty="0">
                <a:latin typeface="Times New Roman"/>
                <a:cs typeface="Times New Roman"/>
              </a:rPr>
              <a:t> system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we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use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MQ135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gas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sensor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 </a:t>
            </a:r>
            <a:r>
              <a:rPr sz="1200" spc="-5" dirty="0">
                <a:latin typeface="Times New Roman"/>
                <a:cs typeface="Times New Roman"/>
              </a:rPr>
              <a:t>detecting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3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sensing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gases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also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use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sound</a:t>
            </a:r>
            <a:r>
              <a:rPr sz="1200" spc="3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sensorLM393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module</a:t>
            </a:r>
            <a:r>
              <a:rPr sz="1200" spc="3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detect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sound pollution.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Sensed data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sensor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given 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analog </a:t>
            </a:r>
            <a:r>
              <a:rPr sz="1200" dirty="0">
                <a:latin typeface="Times New Roman"/>
                <a:cs typeface="Times New Roman"/>
              </a:rPr>
              <a:t>pin</a:t>
            </a:r>
            <a:r>
              <a:rPr sz="1200" spc="5" dirty="0">
                <a:latin typeface="Times New Roman"/>
                <a:cs typeface="Times New Roman"/>
              </a:rPr>
              <a:t> of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arduino</a:t>
            </a:r>
            <a:r>
              <a:rPr sz="1200" dirty="0">
                <a:latin typeface="Times New Roman"/>
                <a:cs typeface="Times New Roman"/>
              </a:rPr>
              <a:t> then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digital</a:t>
            </a:r>
            <a:r>
              <a:rPr sz="1200" spc="3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output</a:t>
            </a:r>
            <a:r>
              <a:rPr sz="1200" spc="3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pin</a:t>
            </a:r>
            <a:r>
              <a:rPr sz="1200" spc="3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are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connected</a:t>
            </a:r>
            <a:r>
              <a:rPr sz="1200" spc="2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3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LCD,</a:t>
            </a:r>
            <a:r>
              <a:rPr sz="1200" spc="3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buzzer</a:t>
            </a:r>
            <a:r>
              <a:rPr sz="1200" spc="29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 LED.</a:t>
            </a:r>
            <a:r>
              <a:rPr sz="1200" spc="29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If</a:t>
            </a:r>
            <a:r>
              <a:rPr sz="1200" spc="5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air</a:t>
            </a:r>
            <a:r>
              <a:rPr sz="1200" spc="5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pollution</a:t>
            </a:r>
            <a:r>
              <a:rPr sz="1200" spc="3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there </a:t>
            </a:r>
            <a:r>
              <a:rPr sz="1200" dirty="0">
                <a:latin typeface="Times New Roman"/>
                <a:cs typeface="Times New Roman"/>
              </a:rPr>
              <a:t> then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buzzer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will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start </a:t>
            </a:r>
            <a:r>
              <a:rPr sz="1200" dirty="0">
                <a:latin typeface="Times New Roman"/>
                <a:cs typeface="Times New Roman"/>
              </a:rPr>
              <a:t>beeping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dirty="0">
                <a:latin typeface="Times New Roman"/>
                <a:cs typeface="Times New Roman"/>
              </a:rPr>
              <a:t> if sound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pollution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there </a:t>
            </a:r>
            <a:r>
              <a:rPr sz="1200" dirty="0">
                <a:latin typeface="Times New Roman"/>
                <a:cs typeface="Times New Roman"/>
              </a:rPr>
              <a:t>then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LED</a:t>
            </a:r>
            <a:r>
              <a:rPr sz="1200" spc="3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will </a:t>
            </a:r>
            <a:r>
              <a:rPr sz="1200" dirty="0">
                <a:latin typeface="Times New Roman"/>
                <a:cs typeface="Times New Roman"/>
              </a:rPr>
              <a:t>glow. </a:t>
            </a:r>
            <a:r>
              <a:rPr sz="1200" spc="-5" dirty="0">
                <a:latin typeface="Times New Roman"/>
                <a:cs typeface="Times New Roman"/>
              </a:rPr>
              <a:t>All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condition </a:t>
            </a:r>
            <a:r>
              <a:rPr sz="1200" dirty="0">
                <a:latin typeface="Times New Roman"/>
                <a:cs typeface="Times New Roman"/>
              </a:rPr>
              <a:t>of pollution </a:t>
            </a:r>
            <a:r>
              <a:rPr sz="1200" spc="-5" dirty="0">
                <a:latin typeface="Times New Roman"/>
                <a:cs typeface="Times New Roman"/>
              </a:rPr>
              <a:t>display </a:t>
            </a:r>
            <a:r>
              <a:rPr sz="1200" dirty="0">
                <a:latin typeface="Times New Roman"/>
                <a:cs typeface="Times New Roman"/>
              </a:rPr>
              <a:t>on LED </a:t>
            </a:r>
            <a:r>
              <a:rPr sz="1200" spc="-5" dirty="0">
                <a:latin typeface="Times New Roman"/>
                <a:cs typeface="Times New Roman"/>
              </a:rPr>
              <a:t>and we can also analyze past </a:t>
            </a:r>
            <a:r>
              <a:rPr sz="1200" dirty="0">
                <a:latin typeface="Times New Roman"/>
                <a:cs typeface="Times New Roman"/>
              </a:rPr>
              <a:t>data using thing </a:t>
            </a:r>
            <a:r>
              <a:rPr sz="1200" spc="-5" dirty="0">
                <a:latin typeface="Times New Roman"/>
                <a:cs typeface="Times New Roman"/>
              </a:rPr>
              <a:t>speak </a:t>
            </a:r>
            <a:r>
              <a:rPr sz="1200" dirty="0">
                <a:latin typeface="Times New Roman"/>
                <a:cs typeface="Times New Roman"/>
              </a:rPr>
              <a:t>in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graphical form. Arduino is an open </a:t>
            </a:r>
            <a:r>
              <a:rPr sz="1200" dirty="0">
                <a:latin typeface="Times New Roman"/>
                <a:cs typeface="Times New Roman"/>
              </a:rPr>
              <a:t>source prototype.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Software will </a:t>
            </a:r>
            <a:r>
              <a:rPr sz="1200" dirty="0">
                <a:latin typeface="Times New Roman"/>
                <a:cs typeface="Times New Roman"/>
              </a:rPr>
              <a:t>operate in </a:t>
            </a:r>
            <a:r>
              <a:rPr sz="1200" spc="-5" dirty="0">
                <a:latin typeface="Times New Roman"/>
                <a:cs typeface="Times New Roman"/>
              </a:rPr>
              <a:t>Arduino IDE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Computer code </a:t>
            </a:r>
            <a:r>
              <a:rPr sz="1200" dirty="0">
                <a:latin typeface="Times New Roman"/>
                <a:cs typeface="Times New Roman"/>
              </a:rPr>
              <a:t>can be written </a:t>
            </a:r>
            <a:r>
              <a:rPr sz="1200" spc="-5" dirty="0">
                <a:latin typeface="Times New Roman"/>
                <a:cs typeface="Times New Roman"/>
              </a:rPr>
              <a:t>and </a:t>
            </a:r>
            <a:r>
              <a:rPr sz="1200" dirty="0">
                <a:latin typeface="Times New Roman"/>
                <a:cs typeface="Times New Roman"/>
              </a:rPr>
              <a:t>upload to the physical </a:t>
            </a:r>
            <a:r>
              <a:rPr sz="1200" spc="-5" dirty="0">
                <a:latin typeface="Times New Roman"/>
                <a:cs typeface="Times New Roman"/>
              </a:rPr>
              <a:t>board.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Arduino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board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board </a:t>
            </a:r>
            <a:r>
              <a:rPr sz="1200" dirty="0">
                <a:latin typeface="Times New Roman"/>
                <a:cs typeface="Times New Roman"/>
              </a:rPr>
              <a:t> that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can</a:t>
            </a:r>
            <a:r>
              <a:rPr sz="1200" dirty="0">
                <a:latin typeface="Times New Roman"/>
                <a:cs typeface="Times New Roman"/>
              </a:rPr>
              <a:t> be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functioned</a:t>
            </a:r>
            <a:r>
              <a:rPr sz="1200" dirty="0">
                <a:latin typeface="Times New Roman"/>
                <a:cs typeface="Times New Roman"/>
              </a:rPr>
              <a:t> via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Arduino</a:t>
            </a:r>
            <a:r>
              <a:rPr sz="1200" spc="29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IDE</a:t>
            </a:r>
            <a:r>
              <a:rPr sz="1200" spc="2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 </a:t>
            </a:r>
            <a:r>
              <a:rPr sz="1200" spc="-5" dirty="0">
                <a:latin typeface="Times New Roman"/>
                <a:cs typeface="Times New Roman"/>
              </a:rPr>
              <a:t>sending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 set of instructions to the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microcontroller </a:t>
            </a:r>
            <a:r>
              <a:rPr sz="1200" dirty="0">
                <a:latin typeface="Times New Roman"/>
                <a:cs typeface="Times New Roman"/>
              </a:rPr>
              <a:t>on it. </a:t>
            </a:r>
            <a:r>
              <a:rPr sz="1200" spc="-5" dirty="0">
                <a:latin typeface="Times New Roman"/>
                <a:cs typeface="Times New Roman"/>
              </a:rPr>
              <a:t>For controlling Sensors. For arduino programming we </a:t>
            </a:r>
            <a:r>
              <a:rPr sz="1200" dirty="0">
                <a:latin typeface="Times New Roman"/>
                <a:cs typeface="Times New Roman"/>
              </a:rPr>
              <a:t>are going to </a:t>
            </a:r>
            <a:r>
              <a:rPr sz="1200" spc="-5" dirty="0">
                <a:latin typeface="Times New Roman"/>
                <a:cs typeface="Times New Roman"/>
              </a:rPr>
              <a:t>use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Embedded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C.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We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going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build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project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Embedded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monitoring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project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using Cloud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COMPONENT: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500">
              <a:latin typeface="Times New Roman"/>
              <a:cs typeface="Times New Roman"/>
            </a:endParaRPr>
          </a:p>
          <a:p>
            <a:pPr marL="1047115" lvl="1" indent="-15621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1047750" algn="l"/>
              </a:tabLst>
            </a:pPr>
            <a:r>
              <a:rPr sz="1200" spc="-5" dirty="0">
                <a:latin typeface="Times New Roman"/>
                <a:cs typeface="Times New Roman"/>
              </a:rPr>
              <a:t>ArduinoUNO</a:t>
            </a:r>
            <a:endParaRPr sz="12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Font typeface="Times New Roman"/>
              <a:buAutoNum type="arabicPeriod"/>
            </a:pPr>
            <a:endParaRPr sz="1400">
              <a:latin typeface="Times New Roman"/>
              <a:cs typeface="Times New Roman"/>
            </a:endParaRPr>
          </a:p>
          <a:p>
            <a:pPr marL="1048385" lvl="1" indent="-15748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1049020" algn="l"/>
              </a:tabLst>
            </a:pPr>
            <a:r>
              <a:rPr sz="1200" spc="-5" dirty="0">
                <a:latin typeface="Times New Roman"/>
                <a:cs typeface="Times New Roman"/>
              </a:rPr>
              <a:t>MQ135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(Gas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sensor)</a:t>
            </a:r>
            <a:endParaRPr sz="1200">
              <a:latin typeface="Times New Roman"/>
              <a:cs typeface="Times New Roman"/>
            </a:endParaRPr>
          </a:p>
          <a:p>
            <a:pPr marL="1048385" lvl="1" indent="-157480">
              <a:lnSpc>
                <a:spcPct val="100000"/>
              </a:lnSpc>
              <a:spcBef>
                <a:spcPts val="635"/>
              </a:spcBef>
              <a:buAutoNum type="arabicPeriod"/>
              <a:tabLst>
                <a:tab pos="1049020" algn="l"/>
              </a:tabLst>
            </a:pPr>
            <a:r>
              <a:rPr sz="1200" dirty="0">
                <a:latin typeface="Times New Roman"/>
                <a:cs typeface="Times New Roman"/>
              </a:rPr>
              <a:t>LM393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(Noise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sensor)</a:t>
            </a:r>
            <a:endParaRPr sz="1200">
              <a:latin typeface="Times New Roman"/>
              <a:cs typeface="Times New Roman"/>
            </a:endParaRPr>
          </a:p>
          <a:p>
            <a:pPr marL="1048385" lvl="1" indent="-157480">
              <a:lnSpc>
                <a:spcPct val="100000"/>
              </a:lnSpc>
              <a:spcBef>
                <a:spcPts val="625"/>
              </a:spcBef>
              <a:buAutoNum type="arabicPeriod"/>
              <a:tabLst>
                <a:tab pos="1049020" algn="l"/>
              </a:tabLst>
            </a:pPr>
            <a:r>
              <a:rPr sz="1200" dirty="0">
                <a:latin typeface="Times New Roman"/>
                <a:cs typeface="Times New Roman"/>
              </a:rPr>
              <a:t>ESP8266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WIFIModule</a:t>
            </a:r>
            <a:endParaRPr sz="1200">
              <a:latin typeface="Times New Roman"/>
              <a:cs typeface="Times New Roman"/>
            </a:endParaRPr>
          </a:p>
          <a:p>
            <a:pPr marL="1048385" lvl="1" indent="-157480">
              <a:lnSpc>
                <a:spcPct val="100000"/>
              </a:lnSpc>
              <a:spcBef>
                <a:spcPts val="635"/>
              </a:spcBef>
              <a:buAutoNum type="arabicPeriod"/>
              <a:tabLst>
                <a:tab pos="1049020" algn="l"/>
              </a:tabLst>
            </a:pPr>
            <a:r>
              <a:rPr sz="1200" dirty="0">
                <a:latin typeface="Times New Roman"/>
                <a:cs typeface="Times New Roman"/>
              </a:rPr>
              <a:t>16*2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LCDDisplay</a:t>
            </a:r>
            <a:endParaRPr sz="1200">
              <a:latin typeface="Times New Roman"/>
              <a:cs typeface="Times New Roman"/>
            </a:endParaRPr>
          </a:p>
          <a:p>
            <a:pPr marL="1048385" lvl="1" indent="-157480">
              <a:lnSpc>
                <a:spcPct val="100000"/>
              </a:lnSpc>
              <a:spcBef>
                <a:spcPts val="625"/>
              </a:spcBef>
              <a:buAutoNum type="arabicPeriod"/>
              <a:tabLst>
                <a:tab pos="1049020" algn="l"/>
              </a:tabLst>
            </a:pPr>
            <a:r>
              <a:rPr sz="1200" spc="10" dirty="0">
                <a:latin typeface="Times New Roman"/>
                <a:cs typeface="Times New Roman"/>
              </a:rPr>
              <a:t>LED</a:t>
            </a:r>
            <a:endParaRPr sz="1200">
              <a:latin typeface="Times New Roman"/>
              <a:cs typeface="Times New Roman"/>
            </a:endParaRPr>
          </a:p>
          <a:p>
            <a:pPr marL="1048385" lvl="1" indent="-157480">
              <a:lnSpc>
                <a:spcPct val="100000"/>
              </a:lnSpc>
              <a:spcBef>
                <a:spcPts val="635"/>
              </a:spcBef>
              <a:buAutoNum type="arabicPeriod"/>
              <a:tabLst>
                <a:tab pos="1049020" algn="l"/>
              </a:tabLst>
            </a:pPr>
            <a:r>
              <a:rPr sz="1200" spc="-5" dirty="0">
                <a:latin typeface="Times New Roman"/>
                <a:cs typeface="Times New Roman"/>
              </a:rPr>
              <a:t>Buzzer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00">
              <a:latin typeface="Times New Roman"/>
              <a:cs typeface="Times New Roman"/>
            </a:endParaRPr>
          </a:p>
          <a:p>
            <a:pPr marL="243840" indent="-231775">
              <a:lnSpc>
                <a:spcPct val="100000"/>
              </a:lnSpc>
              <a:buFont typeface="Symbol"/>
              <a:buChar char=""/>
              <a:tabLst>
                <a:tab pos="243840" algn="l"/>
                <a:tab pos="244475" algn="l"/>
              </a:tabLst>
            </a:pPr>
            <a:r>
              <a:rPr sz="16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Arduino</a:t>
            </a:r>
            <a:r>
              <a:rPr sz="1600" u="sng" spc="-3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6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UNO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11529"/>
            <a:ext cx="5758180" cy="21278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875665" algn="just">
              <a:lnSpc>
                <a:spcPct val="143700"/>
              </a:lnSpc>
              <a:spcBef>
                <a:spcPts val="95"/>
              </a:spcBef>
            </a:pPr>
            <a:r>
              <a:rPr sz="1200" spc="-5" dirty="0">
                <a:latin typeface="Times New Roman"/>
                <a:cs typeface="Times New Roman"/>
              </a:rPr>
              <a:t>Arduino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dirty="0">
                <a:latin typeface="Times New Roman"/>
                <a:cs typeface="Times New Roman"/>
              </a:rPr>
              <a:t> 8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bit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microcontroller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board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based</a:t>
            </a:r>
            <a:r>
              <a:rPr sz="1200" dirty="0">
                <a:latin typeface="Times New Roman"/>
                <a:cs typeface="Times New Roman"/>
              </a:rPr>
              <a:t> 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ATmega328P.</a:t>
            </a:r>
            <a:r>
              <a:rPr sz="1200" dirty="0">
                <a:latin typeface="Times New Roman"/>
                <a:cs typeface="Times New Roman"/>
              </a:rPr>
              <a:t> The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operating voltage is 5V. </a:t>
            </a:r>
            <a:r>
              <a:rPr sz="1200" spc="-10" dirty="0">
                <a:latin typeface="Times New Roman"/>
                <a:cs typeface="Times New Roman"/>
              </a:rPr>
              <a:t>It </a:t>
            </a:r>
            <a:r>
              <a:rPr sz="1200" dirty="0">
                <a:latin typeface="Times New Roman"/>
                <a:cs typeface="Times New Roman"/>
              </a:rPr>
              <a:t>has 14 pins digital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input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output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pins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(Of </a:t>
            </a:r>
            <a:r>
              <a:rPr sz="1200" dirty="0">
                <a:latin typeface="Times New Roman"/>
                <a:cs typeface="Times New Roman"/>
              </a:rPr>
              <a:t>which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5" dirty="0">
                <a:latin typeface="Times New Roman"/>
                <a:cs typeface="Times New Roman"/>
              </a:rPr>
              <a:t> be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used</a:t>
            </a:r>
            <a:r>
              <a:rPr sz="1200" dirty="0">
                <a:latin typeface="Times New Roman"/>
                <a:cs typeface="Times New Roman"/>
              </a:rPr>
              <a:t> 6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PMWMoutput) Oscillator</a:t>
            </a:r>
            <a:r>
              <a:rPr sz="1200" spc="29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frequency is</a:t>
            </a:r>
            <a:r>
              <a:rPr sz="1200" spc="2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16 </a:t>
            </a:r>
            <a:r>
              <a:rPr sz="1200" spc="-5" dirty="0">
                <a:latin typeface="Times New Roman"/>
                <a:cs typeface="Times New Roman"/>
              </a:rPr>
              <a:t>MHz</a:t>
            </a:r>
            <a:r>
              <a:rPr sz="1200" spc="58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It</a:t>
            </a:r>
            <a:r>
              <a:rPr sz="1200" spc="57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contains </a:t>
            </a:r>
            <a:r>
              <a:rPr sz="1200" dirty="0">
                <a:latin typeface="Times New Roman"/>
                <a:cs typeface="Times New Roman"/>
              </a:rPr>
              <a:t>everything </a:t>
            </a:r>
            <a:r>
              <a:rPr sz="1200" spc="-5" dirty="0">
                <a:latin typeface="Times New Roman"/>
                <a:cs typeface="Times New Roman"/>
              </a:rPr>
              <a:t>needed </a:t>
            </a:r>
            <a:r>
              <a:rPr sz="1200" dirty="0">
                <a:latin typeface="Times New Roman"/>
                <a:cs typeface="Times New Roman"/>
              </a:rPr>
              <a:t>to support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microcontroller </a:t>
            </a:r>
            <a:r>
              <a:rPr sz="1200" dirty="0">
                <a:latin typeface="Times New Roman"/>
                <a:cs typeface="Times New Roman"/>
              </a:rPr>
              <a:t>simply </a:t>
            </a:r>
            <a:r>
              <a:rPr sz="1200" spc="-5" dirty="0">
                <a:latin typeface="Times New Roman"/>
                <a:cs typeface="Times New Roman"/>
              </a:rPr>
              <a:t>connect </a:t>
            </a:r>
            <a:r>
              <a:rPr sz="1200" dirty="0">
                <a:latin typeface="Times New Roman"/>
                <a:cs typeface="Times New Roman"/>
              </a:rPr>
              <a:t>it 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computer</a:t>
            </a:r>
            <a:r>
              <a:rPr sz="1200" dirty="0">
                <a:latin typeface="Times New Roman"/>
                <a:cs typeface="Times New Roman"/>
              </a:rPr>
              <a:t> with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USB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cable.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It </a:t>
            </a:r>
            <a:r>
              <a:rPr sz="1200" spc="-5" dirty="0">
                <a:latin typeface="Times New Roman"/>
                <a:cs typeface="Times New Roman"/>
              </a:rPr>
              <a:t>has </a:t>
            </a:r>
            <a:r>
              <a:rPr sz="1200" dirty="0">
                <a:latin typeface="Times New Roman"/>
                <a:cs typeface="Times New Roman"/>
              </a:rPr>
              <a:t>6 analog input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pins 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MQ135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dirty="0">
                <a:latin typeface="Times New Roman"/>
                <a:cs typeface="Times New Roman"/>
              </a:rPr>
              <a:t> 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gas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sensor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used</a:t>
            </a:r>
            <a:r>
              <a:rPr sz="1200" dirty="0">
                <a:latin typeface="Times New Roman"/>
                <a:cs typeface="Times New Roman"/>
              </a:rPr>
              <a:t> for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detecting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or </a:t>
            </a:r>
            <a:r>
              <a:rPr sz="1200" spc="-5" dirty="0">
                <a:latin typeface="Times New Roman"/>
                <a:cs typeface="Times New Roman"/>
              </a:rPr>
              <a:t>sensing</a:t>
            </a:r>
            <a:r>
              <a:rPr sz="1200" dirty="0">
                <a:latin typeface="Times New Roman"/>
                <a:cs typeface="Times New Roman"/>
              </a:rPr>
              <a:t> harmful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gases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atmosphere.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It </a:t>
            </a:r>
            <a:r>
              <a:rPr sz="1200" spc="-5" dirty="0">
                <a:latin typeface="Times New Roman"/>
                <a:cs typeface="Times New Roman"/>
              </a:rPr>
              <a:t>has </a:t>
            </a:r>
            <a:r>
              <a:rPr sz="1200" dirty="0">
                <a:latin typeface="Times New Roman"/>
                <a:cs typeface="Times New Roman"/>
              </a:rPr>
              <a:t>wide </a:t>
            </a:r>
            <a:r>
              <a:rPr sz="1200" spc="-5" dirty="0">
                <a:latin typeface="Times New Roman"/>
                <a:cs typeface="Times New Roman"/>
              </a:rPr>
              <a:t>detecting scope. </a:t>
            </a:r>
            <a:r>
              <a:rPr sz="1200" spc="-10" dirty="0">
                <a:latin typeface="Times New Roman"/>
                <a:cs typeface="Times New Roman"/>
              </a:rPr>
              <a:t>It </a:t>
            </a:r>
            <a:r>
              <a:rPr sz="1200" dirty="0">
                <a:latin typeface="Times New Roman"/>
                <a:cs typeface="Times New Roman"/>
              </a:rPr>
              <a:t>gives </a:t>
            </a:r>
            <a:r>
              <a:rPr sz="1200" spc="-5" dirty="0">
                <a:latin typeface="Times New Roman"/>
                <a:cs typeface="Times New Roman"/>
              </a:rPr>
              <a:t>fast response and also </a:t>
            </a:r>
            <a:r>
              <a:rPr sz="1200" dirty="0">
                <a:latin typeface="Times New Roman"/>
                <a:cs typeface="Times New Roman"/>
              </a:rPr>
              <a:t>it high </a:t>
            </a:r>
            <a:r>
              <a:rPr sz="1200" spc="-5" dirty="0">
                <a:latin typeface="Times New Roman"/>
                <a:cs typeface="Times New Roman"/>
              </a:rPr>
              <a:t>sensitivity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sensor. </a:t>
            </a:r>
            <a:r>
              <a:rPr sz="1200" spc="-10" dirty="0">
                <a:latin typeface="Times New Roman"/>
                <a:cs typeface="Times New Roman"/>
              </a:rPr>
              <a:t>It </a:t>
            </a:r>
            <a:r>
              <a:rPr sz="1200" spc="-5" dirty="0">
                <a:latin typeface="Times New Roman"/>
                <a:cs typeface="Times New Roman"/>
              </a:rPr>
              <a:t>is </a:t>
            </a:r>
            <a:r>
              <a:rPr sz="1200" dirty="0">
                <a:latin typeface="Times New Roman"/>
                <a:cs typeface="Times New Roman"/>
              </a:rPr>
              <a:t>simple </a:t>
            </a:r>
            <a:r>
              <a:rPr sz="1200" spc="-5" dirty="0">
                <a:latin typeface="Times New Roman"/>
                <a:cs typeface="Times New Roman"/>
              </a:rPr>
              <a:t>and </a:t>
            </a:r>
            <a:r>
              <a:rPr sz="1200" dirty="0">
                <a:latin typeface="Times New Roman"/>
                <a:cs typeface="Times New Roman"/>
              </a:rPr>
              <a:t>long life </a:t>
            </a:r>
            <a:r>
              <a:rPr sz="1200" spc="-5" dirty="0">
                <a:latin typeface="Times New Roman"/>
                <a:cs typeface="Times New Roman"/>
              </a:rPr>
              <a:t>device. </a:t>
            </a:r>
            <a:r>
              <a:rPr sz="1200" dirty="0">
                <a:latin typeface="Times New Roman"/>
                <a:cs typeface="Times New Roman"/>
              </a:rPr>
              <a:t>They are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used</a:t>
            </a:r>
            <a:r>
              <a:rPr sz="1200" dirty="0">
                <a:latin typeface="Times New Roman"/>
                <a:cs typeface="Times New Roman"/>
              </a:rPr>
              <a:t> in air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quality</a:t>
            </a:r>
            <a:r>
              <a:rPr sz="1200" dirty="0">
                <a:latin typeface="Times New Roman"/>
                <a:cs typeface="Times New Roman"/>
              </a:rPr>
              <a:t> control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equipment</a:t>
            </a:r>
            <a:r>
              <a:rPr sz="1200" dirty="0">
                <a:latin typeface="Times New Roman"/>
                <a:cs typeface="Times New Roman"/>
              </a:rPr>
              <a:t> for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building </a:t>
            </a:r>
            <a:r>
              <a:rPr sz="1200" spc="-5" dirty="0">
                <a:latin typeface="Times New Roman"/>
                <a:cs typeface="Times New Roman"/>
              </a:rPr>
              <a:t>offices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suitable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  </a:t>
            </a:r>
            <a:r>
              <a:rPr sz="1200" spc="-5" dirty="0">
                <a:latin typeface="Times New Roman"/>
                <a:cs typeface="Times New Roman"/>
              </a:rPr>
              <a:t>detecting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NH3,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alcohol,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benzene,</a:t>
            </a:r>
            <a:r>
              <a:rPr sz="1200" dirty="0">
                <a:latin typeface="Times New Roman"/>
                <a:cs typeface="Times New Roman"/>
              </a:rPr>
              <a:t> smoke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CO2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etc.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3116706"/>
            <a:ext cx="774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Feature: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3561714"/>
            <a:ext cx="5758180" cy="5668283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718185" indent="-95250">
              <a:lnSpc>
                <a:spcPct val="100000"/>
              </a:lnSpc>
              <a:spcBef>
                <a:spcPts val="735"/>
              </a:spcBef>
              <a:buChar char="•"/>
              <a:tabLst>
                <a:tab pos="718820" algn="l"/>
              </a:tabLst>
            </a:pPr>
            <a:r>
              <a:rPr sz="1200" spc="-5" dirty="0">
                <a:latin typeface="Times New Roman"/>
                <a:cs typeface="Times New Roman"/>
              </a:rPr>
              <a:t>Wide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detecting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scope</a:t>
            </a:r>
            <a:endParaRPr sz="1200">
              <a:latin typeface="Times New Roman"/>
              <a:cs typeface="Times New Roman"/>
            </a:endParaRPr>
          </a:p>
          <a:p>
            <a:pPr marL="718185" indent="-95250">
              <a:lnSpc>
                <a:spcPct val="100000"/>
              </a:lnSpc>
              <a:spcBef>
                <a:spcPts val="635"/>
              </a:spcBef>
              <a:buChar char="•"/>
              <a:tabLst>
                <a:tab pos="718820" algn="l"/>
              </a:tabLst>
            </a:pPr>
            <a:r>
              <a:rPr sz="1200" spc="-5" dirty="0">
                <a:latin typeface="Times New Roman"/>
                <a:cs typeface="Times New Roman"/>
              </a:rPr>
              <a:t>Fast response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dirty="0">
                <a:latin typeface="Times New Roman"/>
                <a:cs typeface="Times New Roman"/>
              </a:rPr>
              <a:t> High </a:t>
            </a:r>
            <a:r>
              <a:rPr sz="1200" spc="-5" dirty="0">
                <a:latin typeface="Times New Roman"/>
                <a:cs typeface="Times New Roman"/>
              </a:rPr>
              <a:t>sensitivity</a:t>
            </a:r>
            <a:endParaRPr sz="1200">
              <a:latin typeface="Times New Roman"/>
              <a:cs typeface="Times New Roman"/>
            </a:endParaRPr>
          </a:p>
          <a:p>
            <a:pPr marL="716280" indent="-93345">
              <a:lnSpc>
                <a:spcPct val="100000"/>
              </a:lnSpc>
              <a:spcBef>
                <a:spcPts val="625"/>
              </a:spcBef>
              <a:buChar char="•"/>
              <a:tabLst>
                <a:tab pos="716915" algn="l"/>
              </a:tabLst>
            </a:pPr>
            <a:r>
              <a:rPr sz="1200" dirty="0">
                <a:latin typeface="Times New Roman"/>
                <a:cs typeface="Times New Roman"/>
              </a:rPr>
              <a:t>Stable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long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life</a:t>
            </a:r>
            <a:endParaRPr sz="1200">
              <a:latin typeface="Times New Roman"/>
              <a:cs typeface="Times New Roman"/>
            </a:endParaRPr>
          </a:p>
          <a:p>
            <a:pPr marL="718185" indent="-95250">
              <a:lnSpc>
                <a:spcPct val="100000"/>
              </a:lnSpc>
              <a:spcBef>
                <a:spcPts val="635"/>
              </a:spcBef>
              <a:buChar char="•"/>
              <a:tabLst>
                <a:tab pos="718820" algn="l"/>
              </a:tabLst>
            </a:pPr>
            <a:r>
              <a:rPr sz="1200" spc="-5" dirty="0">
                <a:latin typeface="Times New Roman"/>
                <a:cs typeface="Times New Roman"/>
              </a:rPr>
              <a:t>Operating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Voltage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+5V</a:t>
            </a:r>
            <a:endParaRPr sz="1200">
              <a:latin typeface="Times New Roman"/>
              <a:cs typeface="Times New Roman"/>
            </a:endParaRPr>
          </a:p>
          <a:p>
            <a:pPr marL="718185" indent="-95250">
              <a:lnSpc>
                <a:spcPct val="100000"/>
              </a:lnSpc>
              <a:spcBef>
                <a:spcPts val="625"/>
              </a:spcBef>
              <a:buChar char="•"/>
              <a:tabLst>
                <a:tab pos="718820" algn="l"/>
              </a:tabLst>
            </a:pPr>
            <a:r>
              <a:rPr sz="1200" spc="-5" dirty="0">
                <a:latin typeface="Times New Roman"/>
                <a:cs typeface="Times New Roman"/>
              </a:rPr>
              <a:t>Detect/Measure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NH3,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NOx, </a:t>
            </a:r>
            <a:r>
              <a:rPr sz="1200" spc="-5" dirty="0">
                <a:latin typeface="Times New Roman"/>
                <a:cs typeface="Times New Roman"/>
              </a:rPr>
              <a:t>alcohol,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Benzene, </a:t>
            </a:r>
            <a:r>
              <a:rPr sz="1200" spc="-5" dirty="0">
                <a:latin typeface="Times New Roman"/>
                <a:cs typeface="Times New Roman"/>
              </a:rPr>
              <a:t>smoke,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CO2, </a:t>
            </a:r>
            <a:r>
              <a:rPr sz="1200" spc="-5" dirty="0">
                <a:latin typeface="Times New Roman"/>
                <a:cs typeface="Times New Roman"/>
              </a:rPr>
              <a:t>etc.</a:t>
            </a:r>
            <a:endParaRPr sz="1200">
              <a:latin typeface="Times New Roman"/>
              <a:cs typeface="Times New Roman"/>
            </a:endParaRPr>
          </a:p>
          <a:p>
            <a:pPr marL="718185" indent="-95250">
              <a:lnSpc>
                <a:spcPct val="100000"/>
              </a:lnSpc>
              <a:spcBef>
                <a:spcPts val="635"/>
              </a:spcBef>
              <a:buChar char="•"/>
              <a:tabLst>
                <a:tab pos="718820" algn="l"/>
              </a:tabLst>
            </a:pPr>
            <a:r>
              <a:rPr sz="1200" spc="-5" dirty="0">
                <a:latin typeface="Times New Roman"/>
                <a:cs typeface="Times New Roman"/>
              </a:rPr>
              <a:t>Analog output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voltage: 0V</a:t>
            </a:r>
            <a:r>
              <a:rPr sz="1200" dirty="0">
                <a:latin typeface="Times New Roman"/>
                <a:cs typeface="Times New Roman"/>
              </a:rPr>
              <a:t> to</a:t>
            </a:r>
            <a:r>
              <a:rPr sz="1200" spc="-5" dirty="0">
                <a:latin typeface="Times New Roman"/>
                <a:cs typeface="Times New Roman"/>
              </a:rPr>
              <a:t> 5V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Times New Roman"/>
              <a:cs typeface="Times New Roman"/>
            </a:endParaRPr>
          </a:p>
          <a:p>
            <a:pPr marL="243840" indent="-231775">
              <a:lnSpc>
                <a:spcPct val="100000"/>
              </a:lnSpc>
              <a:buFont typeface="Symbol"/>
              <a:buChar char=""/>
              <a:tabLst>
                <a:tab pos="243840" algn="l"/>
                <a:tab pos="244475" algn="l"/>
              </a:tabLst>
            </a:pPr>
            <a:r>
              <a:rPr sz="12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LM393</a:t>
            </a:r>
            <a:r>
              <a:rPr sz="1200" u="sng" spc="-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Sound</a:t>
            </a:r>
            <a:r>
              <a:rPr sz="1200" u="sng" spc="-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Sensor:</a:t>
            </a:r>
            <a:endParaRPr sz="1200">
              <a:latin typeface="Times New Roman"/>
              <a:cs typeface="Times New Roman"/>
            </a:endParaRPr>
          </a:p>
          <a:p>
            <a:pPr marL="12700" marR="5080" indent="951865" algn="just">
              <a:lnSpc>
                <a:spcPct val="143800"/>
              </a:lnSpc>
              <a:spcBef>
                <a:spcPts val="295"/>
              </a:spcBef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sound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sensor</a:t>
            </a:r>
            <a:r>
              <a:rPr sz="1200" dirty="0">
                <a:latin typeface="Times New Roman"/>
                <a:cs typeface="Times New Roman"/>
              </a:rPr>
              <a:t> module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provide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</a:t>
            </a:r>
            <a:r>
              <a:rPr sz="1200" dirty="0">
                <a:latin typeface="Times New Roman"/>
                <a:cs typeface="Times New Roman"/>
              </a:rPr>
              <a:t> easy</a:t>
            </a:r>
            <a:r>
              <a:rPr sz="1200" spc="3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way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detect </a:t>
            </a:r>
            <a:r>
              <a:rPr sz="1200" dirty="0">
                <a:latin typeface="Times New Roman"/>
                <a:cs typeface="Times New Roman"/>
              </a:rPr>
              <a:t>sound </a:t>
            </a:r>
            <a:r>
              <a:rPr sz="1200" spc="-5" dirty="0">
                <a:latin typeface="Times New Roman"/>
                <a:cs typeface="Times New Roman"/>
              </a:rPr>
              <a:t>and </a:t>
            </a:r>
            <a:r>
              <a:rPr sz="1200" dirty="0">
                <a:latin typeface="Times New Roman"/>
                <a:cs typeface="Times New Roman"/>
              </a:rPr>
              <a:t>it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generally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used</a:t>
            </a:r>
            <a:r>
              <a:rPr sz="1200" dirty="0">
                <a:latin typeface="Times New Roman"/>
                <a:cs typeface="Times New Roman"/>
              </a:rPr>
              <a:t> for </a:t>
            </a:r>
            <a:r>
              <a:rPr sz="1200" spc="-5" dirty="0">
                <a:latin typeface="Times New Roman"/>
                <a:cs typeface="Times New Roman"/>
              </a:rPr>
              <a:t>detecting </a:t>
            </a:r>
            <a:r>
              <a:rPr sz="1200" dirty="0">
                <a:latin typeface="Times New Roman"/>
                <a:cs typeface="Times New Roman"/>
              </a:rPr>
              <a:t>sound </a:t>
            </a:r>
            <a:r>
              <a:rPr sz="1200" spc="-5" dirty="0">
                <a:latin typeface="Times New Roman"/>
                <a:cs typeface="Times New Roman"/>
              </a:rPr>
              <a:t>intensity.</a:t>
            </a:r>
            <a:r>
              <a:rPr sz="1200" spc="2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Module </a:t>
            </a:r>
            <a:r>
              <a:rPr sz="1200" spc="-5" dirty="0">
                <a:latin typeface="Times New Roman"/>
                <a:cs typeface="Times New Roman"/>
              </a:rPr>
              <a:t>detect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sound has exceeded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threshold value. </a:t>
            </a:r>
            <a:r>
              <a:rPr sz="1200" dirty="0">
                <a:latin typeface="Times New Roman"/>
                <a:cs typeface="Times New Roman"/>
              </a:rPr>
              <a:t>Sound is </a:t>
            </a:r>
            <a:r>
              <a:rPr sz="1200" spc="-5" dirty="0">
                <a:latin typeface="Times New Roman"/>
                <a:cs typeface="Times New Roman"/>
              </a:rPr>
              <a:t>detected </a:t>
            </a:r>
            <a:r>
              <a:rPr sz="1200" dirty="0">
                <a:latin typeface="Times New Roman"/>
                <a:cs typeface="Times New Roman"/>
              </a:rPr>
              <a:t>via microphone </a:t>
            </a:r>
            <a:r>
              <a:rPr sz="1200" spc="-5" dirty="0">
                <a:latin typeface="Times New Roman"/>
                <a:cs typeface="Times New Roman"/>
              </a:rPr>
              <a:t>and </a:t>
            </a:r>
            <a:r>
              <a:rPr sz="1200" dirty="0">
                <a:latin typeface="Times New Roman"/>
                <a:cs typeface="Times New Roman"/>
              </a:rPr>
              <a:t>fed into </a:t>
            </a:r>
            <a:r>
              <a:rPr sz="1200" spc="-5" dirty="0">
                <a:latin typeface="Times New Roman"/>
                <a:cs typeface="Times New Roman"/>
              </a:rPr>
              <a:t>an </a:t>
            </a:r>
            <a:r>
              <a:rPr sz="1200" dirty="0">
                <a:latin typeface="Times New Roman"/>
                <a:cs typeface="Times New Roman"/>
              </a:rPr>
              <a:t>LM393 op </a:t>
            </a:r>
            <a:r>
              <a:rPr sz="1200" spc="-5" dirty="0">
                <a:latin typeface="Times New Roman"/>
                <a:cs typeface="Times New Roman"/>
              </a:rPr>
              <a:t>amp.</a:t>
            </a:r>
            <a:r>
              <a:rPr sz="1200" spc="5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sound </a:t>
            </a:r>
            <a:r>
              <a:rPr sz="1200" spc="-5" dirty="0">
                <a:latin typeface="Times New Roman"/>
                <a:cs typeface="Times New Roman"/>
              </a:rPr>
              <a:t>level adjusts </a:t>
            </a:r>
            <a:r>
              <a:rPr sz="1200" dirty="0">
                <a:latin typeface="Times New Roman"/>
                <a:cs typeface="Times New Roman"/>
              </a:rPr>
              <a:t>through pot.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sound </a:t>
            </a:r>
            <a:r>
              <a:rPr sz="1200" spc="-5" dirty="0">
                <a:latin typeface="Times New Roman"/>
                <a:cs typeface="Times New Roman"/>
              </a:rPr>
              <a:t>increases set value </a:t>
            </a:r>
            <a:r>
              <a:rPr sz="1200" dirty="0">
                <a:latin typeface="Times New Roman"/>
                <a:cs typeface="Times New Roman"/>
              </a:rPr>
              <a:t>output </a:t>
            </a:r>
            <a:r>
              <a:rPr sz="1200" spc="-5" dirty="0">
                <a:latin typeface="Times New Roman"/>
                <a:cs typeface="Times New Roman"/>
              </a:rPr>
              <a:t>are </a:t>
            </a:r>
            <a:r>
              <a:rPr sz="1200" dirty="0">
                <a:latin typeface="Times New Roman"/>
                <a:cs typeface="Times New Roman"/>
              </a:rPr>
              <a:t>low. </a:t>
            </a:r>
            <a:r>
              <a:rPr sz="1200" spc="-5" dirty="0">
                <a:latin typeface="Times New Roman"/>
                <a:cs typeface="Times New Roman"/>
              </a:rPr>
              <a:t>These </a:t>
            </a:r>
            <a:r>
              <a:rPr sz="1200" dirty="0">
                <a:latin typeface="Times New Roman"/>
                <a:cs typeface="Times New Roman"/>
              </a:rPr>
              <a:t>module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work </a:t>
            </a:r>
            <a:r>
              <a:rPr sz="1200" dirty="0">
                <a:latin typeface="Times New Roman"/>
                <a:cs typeface="Times New Roman"/>
              </a:rPr>
              <a:t>on </a:t>
            </a:r>
            <a:r>
              <a:rPr sz="1200" spc="-5" dirty="0">
                <a:latin typeface="Times New Roman"/>
                <a:cs typeface="Times New Roman"/>
              </a:rPr>
              <a:t>DC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3.3-5</a:t>
            </a:r>
            <a:r>
              <a:rPr sz="1200" dirty="0">
                <a:latin typeface="Times New Roman"/>
                <a:cs typeface="Times New Roman"/>
              </a:rPr>
              <a:t> voltage.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Feature: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200">
              <a:latin typeface="Times New Roman"/>
              <a:cs typeface="Times New Roman"/>
            </a:endParaRPr>
          </a:p>
          <a:p>
            <a:pPr marL="398145" indent="-386080">
              <a:lnSpc>
                <a:spcPct val="100000"/>
              </a:lnSpc>
              <a:buChar char="•"/>
              <a:tabLst>
                <a:tab pos="398145" algn="l"/>
                <a:tab pos="398780" algn="l"/>
              </a:tabLst>
            </a:pPr>
            <a:r>
              <a:rPr sz="1200" dirty="0">
                <a:latin typeface="Times New Roman"/>
                <a:cs typeface="Times New Roman"/>
              </a:rPr>
              <a:t>Output</a:t>
            </a:r>
            <a:r>
              <a:rPr sz="1200" spc="-5" dirty="0">
                <a:latin typeface="Times New Roman"/>
                <a:cs typeface="Times New Roman"/>
              </a:rPr>
              <a:t> model:</a:t>
            </a:r>
            <a:r>
              <a:rPr sz="1200" dirty="0">
                <a:latin typeface="Times New Roman"/>
                <a:cs typeface="Times New Roman"/>
              </a:rPr>
              <a:t> digital </a:t>
            </a:r>
            <a:r>
              <a:rPr sz="1200" spc="-5" dirty="0">
                <a:latin typeface="Times New Roman"/>
                <a:cs typeface="Times New Roman"/>
              </a:rPr>
              <a:t>switch</a:t>
            </a:r>
            <a:r>
              <a:rPr sz="1200" dirty="0">
                <a:latin typeface="Times New Roman"/>
                <a:cs typeface="Times New Roman"/>
              </a:rPr>
              <a:t> outputs (0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dirty="0">
                <a:latin typeface="Times New Roman"/>
                <a:cs typeface="Times New Roman"/>
              </a:rPr>
              <a:t> 1, high or </a:t>
            </a:r>
            <a:r>
              <a:rPr sz="1200" spc="-5" dirty="0">
                <a:latin typeface="Times New Roman"/>
                <a:cs typeface="Times New Roman"/>
              </a:rPr>
              <a:t>low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level)</a:t>
            </a:r>
            <a:endParaRPr sz="1200">
              <a:latin typeface="Times New Roman"/>
              <a:cs typeface="Times New Roman"/>
            </a:endParaRPr>
          </a:p>
          <a:p>
            <a:pPr marL="398145" indent="-386080">
              <a:lnSpc>
                <a:spcPct val="100000"/>
              </a:lnSpc>
              <a:spcBef>
                <a:spcPts val="625"/>
              </a:spcBef>
              <a:buChar char="•"/>
              <a:tabLst>
                <a:tab pos="398145" algn="l"/>
                <a:tab pos="398780" algn="l"/>
              </a:tabLst>
            </a:pPr>
            <a:r>
              <a:rPr sz="1200" dirty="0">
                <a:latin typeface="Times New Roman"/>
                <a:cs typeface="Times New Roman"/>
              </a:rPr>
              <a:t>Voltage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Gain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26dB</a:t>
            </a:r>
            <a:endParaRPr sz="1200">
              <a:latin typeface="Times New Roman"/>
              <a:cs typeface="Times New Roman"/>
            </a:endParaRPr>
          </a:p>
          <a:p>
            <a:pPr marL="398145" indent="-386080">
              <a:lnSpc>
                <a:spcPct val="100000"/>
              </a:lnSpc>
              <a:spcBef>
                <a:spcPts val="620"/>
              </a:spcBef>
              <a:buChar char="•"/>
              <a:tabLst>
                <a:tab pos="398145" algn="l"/>
                <a:tab pos="398780" algn="l"/>
              </a:tabLst>
            </a:pPr>
            <a:r>
              <a:rPr sz="1200" spc="-5" dirty="0">
                <a:latin typeface="Times New Roman"/>
                <a:cs typeface="Times New Roman"/>
              </a:rPr>
              <a:t>Microphone Impedance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2.2kΏ</a:t>
            </a:r>
            <a:endParaRPr sz="1200">
              <a:latin typeface="Times New Roman"/>
              <a:cs typeface="Times New Roman"/>
            </a:endParaRPr>
          </a:p>
          <a:p>
            <a:pPr marL="393065" marR="3254375" indent="-381000">
              <a:lnSpc>
                <a:spcPct val="143300"/>
              </a:lnSpc>
              <a:spcBef>
                <a:spcPts val="15"/>
              </a:spcBef>
              <a:buChar char="•"/>
              <a:tabLst>
                <a:tab pos="398145" algn="l"/>
                <a:tab pos="398780" algn="l"/>
              </a:tabLst>
            </a:pPr>
            <a:r>
              <a:rPr sz="1200" spc="-5" dirty="0">
                <a:latin typeface="Times New Roman"/>
                <a:cs typeface="Times New Roman"/>
              </a:rPr>
              <a:t>Microphone Frequency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16.20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kHz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Operating voltage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3.3V-5V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L="236220" indent="-224154">
              <a:lnSpc>
                <a:spcPct val="100000"/>
              </a:lnSpc>
              <a:buFont typeface="Symbol"/>
              <a:buChar char=""/>
              <a:tabLst>
                <a:tab pos="236220" algn="l"/>
                <a:tab pos="236854" algn="l"/>
              </a:tabLst>
            </a:pPr>
            <a:r>
              <a:rPr sz="12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ESP8266</a:t>
            </a:r>
            <a:r>
              <a:rPr sz="1200" u="sng" spc="-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WIFI</a:t>
            </a:r>
            <a:r>
              <a:rPr sz="1200" u="sng" spc="-4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Module: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11529"/>
            <a:ext cx="5759450" cy="1076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560705" algn="just">
              <a:lnSpc>
                <a:spcPct val="143700"/>
              </a:lnSpc>
              <a:spcBef>
                <a:spcPts val="95"/>
              </a:spcBef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esp8266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WIFI</a:t>
            </a:r>
            <a:r>
              <a:rPr sz="1200" dirty="0">
                <a:latin typeface="Times New Roman"/>
                <a:cs typeface="Times New Roman"/>
              </a:rPr>
              <a:t> module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dirty="0">
                <a:latin typeface="Times New Roman"/>
                <a:cs typeface="Times New Roman"/>
              </a:rPr>
              <a:t> a </a:t>
            </a:r>
            <a:r>
              <a:rPr sz="1200" spc="-5" dirty="0">
                <a:latin typeface="Times New Roman"/>
                <a:cs typeface="Times New Roman"/>
              </a:rPr>
              <a:t>self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contained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 </a:t>
            </a:r>
            <a:r>
              <a:rPr sz="1200" spc="-5" dirty="0">
                <a:latin typeface="Times New Roman"/>
                <a:cs typeface="Times New Roman"/>
              </a:rPr>
              <a:t>integrated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TCP/IP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protocol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stack</a:t>
            </a:r>
            <a:r>
              <a:rPr sz="1200" dirty="0">
                <a:latin typeface="Times New Roman"/>
                <a:cs typeface="Times New Roman"/>
              </a:rPr>
              <a:t> that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can</a:t>
            </a:r>
            <a:r>
              <a:rPr sz="1200" dirty="0">
                <a:latin typeface="Times New Roman"/>
                <a:cs typeface="Times New Roman"/>
              </a:rPr>
              <a:t> give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any </a:t>
            </a:r>
            <a:r>
              <a:rPr sz="1200" spc="-5" dirty="0">
                <a:latin typeface="Times New Roman"/>
                <a:cs typeface="Times New Roman"/>
              </a:rPr>
              <a:t>microcontroller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access</a:t>
            </a:r>
            <a:r>
              <a:rPr sz="1200" dirty="0">
                <a:latin typeface="Times New Roman"/>
                <a:cs typeface="Times New Roman"/>
              </a:rPr>
              <a:t> to</a:t>
            </a:r>
            <a:r>
              <a:rPr sz="1200" spc="3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your</a:t>
            </a:r>
            <a:r>
              <a:rPr sz="1200" spc="3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WIFI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network.</a:t>
            </a:r>
            <a:r>
              <a:rPr sz="1200" spc="3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esp8266 is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capable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either </a:t>
            </a:r>
            <a:r>
              <a:rPr sz="1200" dirty="0">
                <a:latin typeface="Times New Roman"/>
                <a:cs typeface="Times New Roman"/>
              </a:rPr>
              <a:t>hosting </a:t>
            </a:r>
            <a:r>
              <a:rPr sz="1200" spc="-5" dirty="0">
                <a:latin typeface="Times New Roman"/>
                <a:cs typeface="Times New Roman"/>
              </a:rPr>
              <a:t>an application </a:t>
            </a:r>
            <a:r>
              <a:rPr sz="1200" dirty="0">
                <a:latin typeface="Times New Roman"/>
                <a:cs typeface="Times New Roman"/>
              </a:rPr>
              <a:t>or </a:t>
            </a:r>
            <a:r>
              <a:rPr sz="1200" spc="-5" dirty="0">
                <a:latin typeface="Times New Roman"/>
                <a:cs typeface="Times New Roman"/>
              </a:rPr>
              <a:t>offloading all </a:t>
            </a:r>
            <a:r>
              <a:rPr sz="1200" dirty="0">
                <a:latin typeface="Times New Roman"/>
                <a:cs typeface="Times New Roman"/>
              </a:rPr>
              <a:t>WIFI networking </a:t>
            </a:r>
            <a:r>
              <a:rPr sz="1200" spc="-5" dirty="0">
                <a:latin typeface="Times New Roman"/>
                <a:cs typeface="Times New Roman"/>
              </a:rPr>
              <a:t>functions </a:t>
            </a:r>
            <a:r>
              <a:rPr sz="1200" dirty="0">
                <a:latin typeface="Times New Roman"/>
                <a:cs typeface="Times New Roman"/>
              </a:rPr>
              <a:t>from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another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application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processor.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2064765"/>
            <a:ext cx="774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Feature: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2509773"/>
            <a:ext cx="5759450" cy="2016578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577850" indent="-147320">
              <a:lnSpc>
                <a:spcPct val="100000"/>
              </a:lnSpc>
              <a:spcBef>
                <a:spcPts val="865"/>
              </a:spcBef>
              <a:buFont typeface="Symbol"/>
              <a:buChar char=""/>
              <a:tabLst>
                <a:tab pos="578485" algn="l"/>
              </a:tabLst>
            </a:pPr>
            <a:r>
              <a:rPr sz="1200" dirty="0">
                <a:latin typeface="Times New Roman"/>
                <a:cs typeface="Times New Roman"/>
              </a:rPr>
              <a:t>2.4</a:t>
            </a:r>
            <a:r>
              <a:rPr sz="1200" spc="-5" dirty="0">
                <a:latin typeface="Times New Roman"/>
                <a:cs typeface="Times New Roman"/>
              </a:rPr>
              <a:t> GHz Wi-Fi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(802.11</a:t>
            </a:r>
            <a:r>
              <a:rPr sz="1200" dirty="0">
                <a:latin typeface="Times New Roman"/>
                <a:cs typeface="Times New Roman"/>
              </a:rPr>
              <a:t> b/g/n supporting </a:t>
            </a:r>
            <a:r>
              <a:rPr sz="1200" spc="-5" dirty="0">
                <a:latin typeface="Times New Roman"/>
                <a:cs typeface="Times New Roman"/>
              </a:rPr>
              <a:t>WPA/WPA2).</a:t>
            </a:r>
            <a:endParaRPr sz="1200" dirty="0">
              <a:latin typeface="Times New Roman"/>
              <a:cs typeface="Times New Roman"/>
            </a:endParaRPr>
          </a:p>
          <a:p>
            <a:pPr marL="577850" indent="-147320">
              <a:lnSpc>
                <a:spcPct val="100000"/>
              </a:lnSpc>
              <a:spcBef>
                <a:spcPts val="770"/>
              </a:spcBef>
              <a:buFont typeface="Symbol"/>
              <a:buChar char=""/>
              <a:tabLst>
                <a:tab pos="578485" algn="l"/>
              </a:tabLst>
            </a:pPr>
            <a:r>
              <a:rPr sz="1200" spc="-5" dirty="0">
                <a:latin typeface="Times New Roman"/>
                <a:cs typeface="Times New Roman"/>
              </a:rPr>
              <a:t>General-purpose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input/output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(16</a:t>
            </a:r>
            <a:r>
              <a:rPr sz="1200" spc="-5" dirty="0">
                <a:latin typeface="Times New Roman"/>
                <a:cs typeface="Times New Roman"/>
              </a:rPr>
              <a:t> GPIO).</a:t>
            </a:r>
            <a:endParaRPr sz="1200" dirty="0">
              <a:latin typeface="Times New Roman"/>
              <a:cs typeface="Times New Roman"/>
            </a:endParaRPr>
          </a:p>
          <a:p>
            <a:pPr marL="577850" indent="-147320">
              <a:lnSpc>
                <a:spcPct val="100000"/>
              </a:lnSpc>
              <a:spcBef>
                <a:spcPts val="770"/>
              </a:spcBef>
              <a:buFont typeface="Symbol"/>
              <a:buChar char=""/>
              <a:tabLst>
                <a:tab pos="578485" algn="l"/>
              </a:tabLst>
            </a:pPr>
            <a:r>
              <a:rPr sz="1200" spc="-5" dirty="0">
                <a:latin typeface="Times New Roman"/>
                <a:cs typeface="Times New Roman"/>
              </a:rPr>
              <a:t>Inter-Integrated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Circuit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(I²C)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serial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communication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protocol.</a:t>
            </a:r>
            <a:endParaRPr sz="1200" dirty="0">
              <a:latin typeface="Times New Roman"/>
              <a:cs typeface="Times New Roman"/>
            </a:endParaRPr>
          </a:p>
          <a:p>
            <a:pPr marL="577850" indent="-147320">
              <a:lnSpc>
                <a:spcPct val="100000"/>
              </a:lnSpc>
              <a:spcBef>
                <a:spcPts val="770"/>
              </a:spcBef>
              <a:buFont typeface="Symbol"/>
              <a:buChar char=""/>
              <a:tabLst>
                <a:tab pos="578485" algn="l"/>
              </a:tabLst>
            </a:pPr>
            <a:r>
              <a:rPr sz="1200" spc="-5" dirty="0">
                <a:latin typeface="Times New Roman"/>
                <a:cs typeface="Times New Roman"/>
              </a:rPr>
              <a:t>Analog-to-digital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conversion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(10-bit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ADC).</a:t>
            </a:r>
          </a:p>
          <a:p>
            <a:pPr marL="577850" indent="-147320">
              <a:lnSpc>
                <a:spcPct val="100000"/>
              </a:lnSpc>
              <a:spcBef>
                <a:spcPts val="755"/>
              </a:spcBef>
              <a:buFont typeface="Symbol"/>
              <a:buChar char=""/>
              <a:tabLst>
                <a:tab pos="578485" algn="l"/>
              </a:tabLst>
            </a:pPr>
            <a:r>
              <a:rPr sz="1200" spc="-5" dirty="0">
                <a:latin typeface="Times New Roman"/>
                <a:cs typeface="Times New Roman"/>
              </a:rPr>
              <a:t>Serial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Peripheral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Interface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(SPI)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serial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communication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protocol</a:t>
            </a: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</a:pP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311120-F56D-BFED-5CF9-8062E535EC53}"/>
              </a:ext>
            </a:extLst>
          </p:cNvPr>
          <p:cNvSpPr txBox="1"/>
          <p:nvPr/>
        </p:nvSpPr>
        <p:spPr>
          <a:xfrm>
            <a:off x="817404" y="4211805"/>
            <a:ext cx="6399913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INNOVATIONS 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Smart Sensor Integration: Incorporate advanced sensors capable of detecting various 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noise, such as traffic noise, industrial sounds, and community noise, to provide 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comprehensive monitoring.</a:t>
            </a: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Connectivity: Utilize Internet of Things (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technology for real-time data 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transmission, enabling instant updates and analysis of noise levels in different locations</a:t>
            </a: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Algorithms: Implement machine learning algorithms to 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differentiate between normal sounds and noise pollution, improving accuracy in identifying 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problematic areas.</a:t>
            </a: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Collaboration with Local Authorities: Foster collaboration with local government 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authorities to integrate noise pollution data into urban planning and policy-making processes.</a:t>
            </a: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Privacy Considerations: Prioritize privacy by anonymizing data and adhering to strict 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protection protocols to address concerns related to individual privacy.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DD9EF0C-8557-3746-FECD-901B0183EB3C}"/>
              </a:ext>
            </a:extLst>
          </p:cNvPr>
          <p:cNvSpPr txBox="1"/>
          <p:nvPr/>
        </p:nvSpPr>
        <p:spPr>
          <a:xfrm>
            <a:off x="776418" y="495200"/>
            <a:ext cx="6656145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2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Part 1</a:t>
            </a:r>
          </a:p>
          <a:p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of create a noise pollution monitoring system using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IoTand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Arduino to measure and analyze noise level in a specific area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Creating a noise pollution monitoring system using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Arduino involves several steps: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200" b="1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 Needed:</a:t>
            </a:r>
            <a:endParaRPr lang="en-IN" sz="1200" b="1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Arduino board (e.g., Arduino Uno or Arduino Mega)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Sound sensor (e.g., a microphone or sound level sensor)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module (e.g., ESP8266 or ESP32 for Wi-Fi connectivity)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 source (e.g., batteries or a power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adapte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        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Internet connection (Wi-Fi or cellular)Data storage and 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   platform (e.g., cloud service like AWS or Azure)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Enclosure and casing for outdoor use (if necessary)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Setup:</a:t>
            </a:r>
            <a:endParaRPr lang="en-IN" sz="1200" b="1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 the sound sensor to the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Arduino.Connect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Arduino to the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module for data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transmission.Ensure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proper power supply and consider weatherproofing if used outdoors.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Arduino code to read data from the sound sensor and send it to the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module.Program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module to establish an internet connection and transmit the data to a cloud server.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37686D-F8C1-7C25-4388-1C762F4F8B5C}"/>
              </a:ext>
            </a:extLst>
          </p:cNvPr>
          <p:cNvSpPr txBox="1"/>
          <p:nvPr/>
        </p:nvSpPr>
        <p:spPr>
          <a:xfrm>
            <a:off x="776418" y="5799753"/>
            <a:ext cx="6332519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Cloud-Based Data Storage:</a:t>
            </a:r>
            <a:endParaRPr lang="en-IN" sz="1200" b="1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up a cloud-based database to store the noise level data.</a:t>
            </a:r>
          </a:p>
          <a:p>
            <a:r>
              <a:rPr lang="en-US" sz="12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Visualization:</a:t>
            </a:r>
            <a:endParaRPr lang="en-IN" sz="1200" b="1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a dashboard or web application to visualize the noise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data.Implement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analysis to track noise trends and trigger alerts when noise levels exceed predefined thresholds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Alerting Mechanism:</a:t>
            </a:r>
            <a:endParaRPr lang="en-IN" sz="1200" b="1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notifications or alerts through email, SMS, or other means when noise levels exceed acceptable limits.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 Management:</a:t>
            </a:r>
            <a:endParaRPr lang="en-IN" sz="1200" b="1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Optimize power usage to ensure the system can run for an extended period, especially in remote or outdoor locations.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Interface:</a:t>
            </a:r>
            <a:endParaRPr lang="en-IN" sz="1200" b="1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user-friendly interface for users to access and analyze noise data.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Calibration and Testing:</a:t>
            </a:r>
            <a:endParaRPr lang="en-IN" sz="1200" b="1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Calibrate the system to ensure accurate noise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measurements.Thoroughly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test the system in real-world conditions.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Analysis and Reporting:</a:t>
            </a:r>
            <a:endParaRPr lang="en-IN" sz="1200" b="1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 the collected data to identify noise patterns and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trends.Generate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reports or visualizations for stakeholders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1B98041-3651-93BC-26FE-DD7FB5352AF5}"/>
              </a:ext>
            </a:extLst>
          </p:cNvPr>
          <p:cNvSpPr txBox="1"/>
          <p:nvPr/>
        </p:nvSpPr>
        <p:spPr>
          <a:xfrm>
            <a:off x="720961" y="221709"/>
            <a:ext cx="6460284" cy="138499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Maintenance and Updates:</a:t>
            </a:r>
            <a:endParaRPr lang="en-IN" sz="1200" b="1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Regularly maintain and update the system to ensure its reliability and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accuracy.Keep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mind that you'll need a good understanding of Arduino programming,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data handling, and possibly cloud services to create a robust noise pollution monitoring system. Additionally, consider any legal and ethical considerations, such as data privacy and regulations related to noise pollution monitoring in your specific area.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8080E2-C577-FD6B-818D-34822FFE949A}"/>
              </a:ext>
            </a:extLst>
          </p:cNvPr>
          <p:cNvSpPr txBox="1"/>
          <p:nvPr/>
        </p:nvSpPr>
        <p:spPr>
          <a:xfrm>
            <a:off x="720961" y="2423113"/>
            <a:ext cx="646028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Times New Roman" panose="02020603050405020304"/>
              </a:rPr>
              <a:t>I. Introduction</a:t>
            </a:r>
            <a:endParaRPr lang="en-US" sz="1200" dirty="0">
              <a:effectLst/>
              <a:latin typeface="Times New Roman" panose="02020603050405020304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Times New Roman" panose="02020603050405020304"/>
              </a:rPr>
              <a:t>.                   Brief overview of the project</a:t>
            </a:r>
            <a:r>
              <a:rPr lang="en-US" sz="1200" dirty="0">
                <a:latin typeface="Times New Roman" panose="02020603050405020304"/>
              </a:rPr>
              <a:t>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Times New Roman" panose="02020603050405020304"/>
              </a:rPr>
              <a:t>Importance of monitoring noise pollution</a:t>
            </a:r>
            <a:r>
              <a:rPr lang="en-US" sz="1200" dirty="0">
                <a:latin typeface="Times New Roman" panose="02020603050405020304"/>
              </a:rPr>
              <a:t>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Times New Roman" panose="02020603050405020304"/>
              </a:rPr>
              <a:t>Goals and objectives</a:t>
            </a:r>
            <a:endParaRPr lang="en-US" sz="1200" dirty="0">
              <a:effectLst/>
              <a:latin typeface="Times New Roman" panose="02020603050405020304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sz="1200" b="0" i="0" u="none" strike="noStrike" dirty="0">
              <a:solidFill>
                <a:srgbClr val="000000"/>
              </a:solidFill>
              <a:effectLst/>
              <a:latin typeface="Times New Roman" panose="02020603050405020304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Times New Roman" panose="02020603050405020304"/>
              </a:rPr>
              <a:t>II. Technologies Used</a:t>
            </a:r>
            <a:endParaRPr lang="en-US" sz="1200" dirty="0">
              <a:latin typeface="Times New Roman" panose="02020603050405020304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Times New Roman" panose="02020603050405020304"/>
              </a:rPr>
              <a:t>                    Web development technologies employed</a:t>
            </a:r>
            <a:r>
              <a:rPr lang="en-US" sz="1200" dirty="0">
                <a:latin typeface="Times New Roman" panose="02020603050405020304"/>
              </a:rPr>
              <a:t>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Times New Roman" panose="02020603050405020304"/>
              </a:rPr>
              <a:t>Explanation of technology choices</a:t>
            </a:r>
            <a:endParaRPr lang="en-US" sz="1200" dirty="0">
              <a:effectLst/>
              <a:latin typeface="Times New Roman" panose="02020603050405020304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sz="1200" b="0" i="0" u="none" strike="noStrike" dirty="0">
              <a:solidFill>
                <a:srgbClr val="000000"/>
              </a:solidFill>
              <a:effectLst/>
              <a:latin typeface="Times New Roman" panose="02020603050405020304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Times New Roman" panose="02020603050405020304"/>
              </a:rPr>
              <a:t>III. System Architecture</a:t>
            </a:r>
            <a:endParaRPr lang="en-US" sz="1200" dirty="0">
              <a:effectLst/>
              <a:latin typeface="Times New Roman" panose="02020603050405020304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Times New Roman" panose="02020603050405020304"/>
              </a:rPr>
              <a:t>                 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Times New Roman" panose="02020603050405020304"/>
              </a:rPr>
              <a:t>Overview of the platform's architecture</a:t>
            </a:r>
            <a:r>
              <a:rPr lang="en-US" sz="1200" dirty="0">
                <a:latin typeface="Times New Roman" panose="02020603050405020304"/>
              </a:rPr>
              <a:t>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Times New Roman" panose="02020603050405020304"/>
              </a:rPr>
              <a:t>Components and their interactions.</a:t>
            </a:r>
            <a:endParaRPr lang="en-US" sz="1200" dirty="0">
              <a:latin typeface="Times New Roman" panose="02020603050405020304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Times New Roman" panose="02020603050405020304"/>
              </a:rPr>
              <a:t>Database structure</a:t>
            </a:r>
            <a:endParaRPr lang="en-US" sz="1200" dirty="0">
              <a:effectLst/>
              <a:latin typeface="Times New Roman" panose="02020603050405020304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sz="1200" b="0" i="0" u="none" strike="noStrike" dirty="0">
              <a:solidFill>
                <a:srgbClr val="000000"/>
              </a:solidFill>
              <a:effectLst/>
              <a:latin typeface="Times New Roman" panose="02020603050405020304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Times New Roman" panose="02020603050405020304"/>
              </a:rPr>
              <a:t>IV. Development Activities</a:t>
            </a:r>
            <a:endParaRPr lang="en-US" sz="1200" dirty="0">
              <a:effectLst/>
              <a:latin typeface="Times New Roman" panose="02020603050405020304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Times New Roman" panose="02020603050405020304"/>
              </a:rPr>
              <a:t>                 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Times New Roman" panose="02020603050405020304"/>
              </a:rPr>
              <a:t>Frontend Development</a:t>
            </a:r>
            <a:r>
              <a:rPr lang="en-US" sz="1200" dirty="0">
                <a:latin typeface="Times New Roman" panose="02020603050405020304"/>
              </a:rPr>
              <a:t>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Times New Roman" panose="02020603050405020304"/>
              </a:rPr>
              <a:t>Description of the user interface</a:t>
            </a:r>
            <a:r>
              <a:rPr lang="en-US" sz="1200" dirty="0">
                <a:latin typeface="Times New Roman" panose="02020603050405020304"/>
              </a:rPr>
              <a:t>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Times New Roman" panose="02020603050405020304"/>
              </a:rPr>
              <a:t>Technologies used for the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Times New Roman" panose="02020603050405020304"/>
              </a:rPr>
              <a:t>Frontend</a:t>
            </a:r>
            <a:r>
              <a:rPr lang="en-US" sz="1200" dirty="0">
                <a:latin typeface="Times New Roman" panose="02020603050405020304"/>
              </a:rPr>
              <a:t>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Times New Roman" panose="02020603050405020304"/>
              </a:rPr>
              <a:t>Screenshots or mockups (if applicable)</a:t>
            </a:r>
            <a:r>
              <a:rPr lang="en-US" sz="1200" dirty="0">
                <a:latin typeface="Times New Roman" panose="02020603050405020304"/>
              </a:rPr>
              <a:t>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Times New Roman" panose="02020603050405020304"/>
              </a:rPr>
              <a:t>Backend Development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/>
              </a:rPr>
              <a:t>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Times New Roman" panose="02020603050405020304"/>
              </a:rPr>
              <a:t>Overview of the server-side logic</a:t>
            </a:r>
            <a:r>
              <a:rPr lang="en-US" sz="1200" dirty="0">
                <a:latin typeface="Times New Roman" panose="02020603050405020304"/>
              </a:rPr>
              <a:t>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Times New Roman" panose="02020603050405020304"/>
              </a:rPr>
              <a:t>Explanation of APIs and endpoints</a:t>
            </a:r>
            <a:r>
              <a:rPr lang="en-US" sz="1200" dirty="0">
                <a:latin typeface="Times New Roman" panose="02020603050405020304"/>
              </a:rPr>
              <a:t>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Times New Roman" panose="02020603050405020304"/>
              </a:rPr>
              <a:t>Database integration details</a:t>
            </a:r>
            <a:endParaRPr lang="en-US" sz="1200" dirty="0">
              <a:effectLst/>
              <a:latin typeface="Times New Roman" panose="02020603050405020304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Times New Roman" panose="02020603050405020304"/>
              </a:rPr>
              <a:t>Sensor Integration</a:t>
            </a:r>
            <a:r>
              <a:rPr lang="en-US" sz="1200" dirty="0">
                <a:latin typeface="Times New Roman" panose="02020603050405020304"/>
              </a:rPr>
              <a:t>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Times New Roman" panose="02020603050405020304"/>
              </a:rPr>
              <a:t>Explanation of how noise sensors are integrated</a:t>
            </a:r>
            <a:r>
              <a:rPr lang="en-US" sz="1200" dirty="0">
                <a:latin typeface="Times New Roman" panose="02020603050405020304"/>
              </a:rPr>
              <a:t>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Times New Roman" panose="02020603050405020304"/>
              </a:rPr>
              <a:t>Communication protocols used</a:t>
            </a:r>
            <a:endParaRPr lang="en-US" sz="1200" dirty="0">
              <a:latin typeface="Times New Roman" panose="02020603050405020304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Times New Roman" panose="02020603050405020304"/>
              </a:rPr>
              <a:t>Real-time Data Processing</a:t>
            </a:r>
            <a:r>
              <a:rPr lang="en-US" sz="1200" dirty="0">
                <a:latin typeface="Times New Roman" panose="02020603050405020304"/>
              </a:rPr>
              <a:t>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Times New Roman" panose="02020603050405020304"/>
              </a:rPr>
              <a:t>Description of how real-time noise data is processed</a:t>
            </a:r>
            <a:r>
              <a:rPr lang="en-US" sz="1200" dirty="0">
                <a:latin typeface="Times New Roman" panose="02020603050405020304"/>
              </a:rPr>
              <a:t>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Times New Roman" panose="02020603050405020304"/>
              </a:rPr>
              <a:t>Any algorithms or methods used for analysis</a:t>
            </a:r>
            <a:r>
              <a:rPr lang="en-US" sz="1200" dirty="0">
                <a:latin typeface="Times New Roman" panose="02020603050405020304"/>
              </a:rPr>
              <a:t>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Times New Roman" panose="02020603050405020304"/>
              </a:rPr>
              <a:t>User Authentication and Authorization</a:t>
            </a:r>
            <a:endParaRPr lang="en-US" sz="1200" dirty="0">
              <a:effectLst/>
              <a:latin typeface="Times New Roman" panose="0202060305040502030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1C7B91-F2DF-0728-DE89-E011D31B43C2}"/>
              </a:ext>
            </a:extLst>
          </p:cNvPr>
          <p:cNvSpPr txBox="1"/>
          <p:nvPr/>
        </p:nvSpPr>
        <p:spPr>
          <a:xfrm flipH="1">
            <a:off x="720961" y="1752922"/>
            <a:ext cx="5701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USE WEB-BASED TECHNOLOGY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DDB507-EE17-4041-C163-AF4A619F62D8}"/>
              </a:ext>
            </a:extLst>
          </p:cNvPr>
          <p:cNvSpPr txBox="1"/>
          <p:nvPr/>
        </p:nvSpPr>
        <p:spPr>
          <a:xfrm>
            <a:off x="720961" y="5778679"/>
            <a:ext cx="664393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Details of user authentication </a:t>
            </a:r>
            <a:r>
              <a:rPr lang="en-US" sz="12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mechanismsAuthorization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levels and access control</a:t>
            </a:r>
            <a:endParaRPr lang="en-US" sz="12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V. Testing</a:t>
            </a:r>
            <a:endParaRPr lang="en-US" sz="12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Overview of testing strategies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of testing phases</a:t>
            </a:r>
            <a:endParaRPr lang="en-US" sz="12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sz="12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VI. Challenges Faced</a:t>
            </a:r>
            <a:endParaRPr lang="en-US" sz="12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Any challenges encountered during development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Solutions or workarounds implemented</a:t>
            </a:r>
            <a:endParaRPr lang="en-US" sz="12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sz="12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VII. Future Enhancements</a:t>
            </a:r>
            <a:endParaRPr lang="en-US" sz="12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Features or improvements planned for the future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Scalability considerations</a:t>
            </a:r>
            <a:endParaRPr lang="en-US" sz="12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00A867-7E55-80F8-8580-9B91AF26165E}"/>
              </a:ext>
            </a:extLst>
          </p:cNvPr>
          <p:cNvSpPr txBox="1"/>
          <p:nvPr/>
        </p:nvSpPr>
        <p:spPr>
          <a:xfrm>
            <a:off x="720961" y="7615650"/>
            <a:ext cx="664393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VIII. Conclusion</a:t>
            </a:r>
            <a:endParaRPr lang="en-US" sz="120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          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Summary of the project</a:t>
            </a:r>
            <a:r>
              <a:rPr lang="en-US" sz="1200" dirty="0"/>
              <a:t>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Achievements and key takeaways</a:t>
            </a:r>
            <a:endParaRPr lang="en-US" sz="120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sz="12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IX. References</a:t>
            </a:r>
            <a:endParaRPr lang="en-US" sz="120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          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List of resources, frameworks, or libraries used</a:t>
            </a:r>
            <a:endParaRPr lang="en-US" sz="120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sz="12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Document Submission</a:t>
            </a:r>
            <a:endParaRPr lang="en-US" sz="1200" b="1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           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              Please compile this information into a comprehensive document and share it for assessment. Ensure that the document is well-organized and includes relevant details about each aspect of the project. If you have any specific questions or need further guidance on a particular section, feel free to ask!</a:t>
            </a:r>
            <a:endParaRPr lang="en-US" sz="12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4453341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44573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Custom</PresentationFormat>
  <Slides>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gunalguna003@gmail.com</cp:lastModifiedBy>
  <cp:revision>5</cp:revision>
  <dcterms:created xsi:type="dcterms:W3CDTF">2023-10-22T14:57:33Z</dcterms:created>
  <dcterms:modified xsi:type="dcterms:W3CDTF">2023-10-25T08:14:43Z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2023-10-12T00:00:00Z</vt:filetime>
  </property>
  <property fmtid="{D5CDD505-2E9C-101B-9397-08002B2CF9AE}" pid="3" name="Creator">
    <vt:lpwstr>Microsoft® Word for Microsoft 365</vt:lpwstr>
  </property>
  <property fmtid="{D5CDD505-2E9C-101B-9397-08002B2CF9AE}" pid="4" name="LastSaved">
    <vt:filetime>2023-10-22T00:00:00Z</vt:filetime>
  </property>
</Properties>
</file>