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550621"/>
            <a:ext cx="72726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733524"/>
            <a:ext cx="10459085" cy="3777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ocs/en/cloud-paks/cp-data/4.0?topic=SSQNUZ_4.0/cpd/svc-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datasets/sampadab17/networkintrusion-det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1098" y="1753870"/>
            <a:ext cx="84956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6395" marR="5080" indent="-2894330">
              <a:lnSpc>
                <a:spcPct val="100000"/>
              </a:lnSpc>
              <a:spcBef>
                <a:spcPts val="105"/>
              </a:spcBef>
            </a:pPr>
            <a:r>
              <a:rPr sz="3200" b="1" spc="-200" dirty="0">
                <a:solidFill>
                  <a:srgbClr val="1CACE3"/>
                </a:solidFill>
                <a:latin typeface="Arial"/>
                <a:cs typeface="Arial"/>
              </a:rPr>
              <a:t>AI-</a:t>
            </a:r>
            <a:r>
              <a:rPr sz="3200" b="1" spc="-305" dirty="0">
                <a:solidFill>
                  <a:srgbClr val="1CACE3"/>
                </a:solidFill>
                <a:latin typeface="Arial"/>
                <a:cs typeface="Arial"/>
              </a:rPr>
              <a:t>POWERED</a:t>
            </a:r>
            <a:r>
              <a:rPr sz="3200" b="1" spc="-8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spc="-310" dirty="0">
                <a:solidFill>
                  <a:srgbClr val="1CACE3"/>
                </a:solidFill>
                <a:latin typeface="Arial"/>
                <a:cs typeface="Arial"/>
              </a:rPr>
              <a:t>NETWORK</a:t>
            </a:r>
            <a:r>
              <a:rPr sz="3200" b="1" spc="-8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spc="-235" dirty="0">
                <a:solidFill>
                  <a:srgbClr val="1CACE3"/>
                </a:solidFill>
                <a:latin typeface="Arial"/>
                <a:cs typeface="Arial"/>
              </a:rPr>
              <a:t>INTRUSION</a:t>
            </a:r>
            <a:r>
              <a:rPr sz="3200" b="1" spc="-7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spc="-315" dirty="0">
                <a:solidFill>
                  <a:srgbClr val="1CACE3"/>
                </a:solidFill>
                <a:latin typeface="Arial"/>
                <a:cs typeface="Arial"/>
              </a:rPr>
              <a:t>DETECTION </a:t>
            </a:r>
            <a:r>
              <a:rPr sz="3200" b="1" spc="-280" dirty="0">
                <a:solidFill>
                  <a:srgbClr val="1CACE3"/>
                </a:solidFill>
                <a:latin typeface="Arial"/>
                <a:cs typeface="Arial"/>
              </a:rPr>
              <a:t>SYSTEM</a:t>
            </a:r>
            <a:r>
              <a:rPr sz="3200" b="1" spc="-11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(NIDS)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8326" y="1055065"/>
            <a:ext cx="4311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382AC"/>
                </a:solidFill>
              </a:rPr>
              <a:t>CAPSTONE</a:t>
            </a:r>
            <a:r>
              <a:rPr sz="3200" spc="-100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6531" y="3085719"/>
            <a:ext cx="11288269" cy="276998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endParaRPr lang="en-IN" sz="2000" b="1" dirty="0">
              <a:solidFill>
                <a:srgbClr val="1382AC"/>
              </a:solidFill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endParaRPr lang="en-IN" sz="2000" b="1" dirty="0">
              <a:solidFill>
                <a:srgbClr val="1382AC"/>
              </a:solidFill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1031240" indent="-457200">
              <a:lnSpc>
                <a:spcPct val="100000"/>
              </a:lnSpc>
              <a:buAutoNum type="arabicPeriod"/>
              <a:tabLst>
                <a:tab pos="1031240" algn="l"/>
              </a:tabLst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sz="2000" b="1" spc="-10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100" dirty="0" err="1">
                <a:solidFill>
                  <a:srgbClr val="1382AC"/>
                </a:solidFill>
                <a:latin typeface="Arial"/>
                <a:cs typeface="Arial"/>
              </a:rPr>
              <a:t>Tamilkumar</a:t>
            </a:r>
            <a:r>
              <a:rPr lang="en-US" sz="2000" b="1" spc="-100" dirty="0">
                <a:solidFill>
                  <a:srgbClr val="1382AC"/>
                </a:solidFill>
                <a:latin typeface="Arial"/>
                <a:cs typeface="Arial"/>
              </a:rPr>
              <a:t> P</a:t>
            </a:r>
            <a:endParaRPr sz="2000" dirty="0">
              <a:latin typeface="Arial"/>
              <a:cs typeface="Arial"/>
            </a:endParaRPr>
          </a:p>
          <a:p>
            <a:pPr marL="1031240" indent="-457200">
              <a:lnSpc>
                <a:spcPct val="100000"/>
              </a:lnSpc>
              <a:buAutoNum type="arabicPeriod"/>
              <a:tabLst>
                <a:tab pos="1031240" algn="l"/>
              </a:tabLst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55" dirty="0">
                <a:solidFill>
                  <a:srgbClr val="1382AC"/>
                </a:solidFill>
                <a:latin typeface="Arial"/>
                <a:cs typeface="Arial"/>
              </a:rPr>
              <a:t> J.J  College Of Engineering And Technology</a:t>
            </a:r>
            <a:endParaRPr sz="2000" dirty="0">
              <a:latin typeface="Arial"/>
              <a:cs typeface="Arial"/>
            </a:endParaRPr>
          </a:p>
          <a:p>
            <a:pPr marL="1031240" indent="-457200">
              <a:lnSpc>
                <a:spcPct val="100000"/>
              </a:lnSpc>
              <a:buAutoNum type="arabicPeriod"/>
              <a:tabLst>
                <a:tab pos="1031240" algn="l"/>
              </a:tabLst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Department:</a:t>
            </a:r>
            <a:r>
              <a:rPr lang="en-US" sz="2000" b="1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CSE(Cyber Security)</a:t>
            </a:r>
          </a:p>
          <a:p>
            <a:pPr marL="574040">
              <a:lnSpc>
                <a:spcPct val="100000"/>
              </a:lnSpc>
              <a:tabLst>
                <a:tab pos="103124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ALGORITHM</a:t>
            </a:r>
            <a:r>
              <a:rPr sz="4000" spc="-100" dirty="0"/>
              <a:t> </a:t>
            </a:r>
            <a:r>
              <a:rPr sz="4000" dirty="0"/>
              <a:t>&amp;</a:t>
            </a:r>
            <a:r>
              <a:rPr sz="4000" spc="-114" dirty="0"/>
              <a:t> </a:t>
            </a:r>
            <a:r>
              <a:rPr sz="4000" spc="-10" dirty="0"/>
              <a:t>DEPLOYMENT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dirty="0"/>
              <a:t>.</a:t>
            </a:r>
            <a:r>
              <a:rPr spc="-35" dirty="0"/>
              <a:t> </a:t>
            </a:r>
            <a:r>
              <a:rPr spc="-10" dirty="0"/>
              <a:t>Data</a:t>
            </a:r>
            <a:r>
              <a:rPr spc="-60" dirty="0"/>
              <a:t> </a:t>
            </a:r>
            <a:r>
              <a:rPr dirty="0"/>
              <a:t>Input</a:t>
            </a:r>
            <a:r>
              <a:rPr spc="-6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model</a:t>
            </a:r>
            <a:r>
              <a:rPr spc="-35" dirty="0"/>
              <a:t> </a:t>
            </a:r>
            <a:r>
              <a:rPr dirty="0"/>
              <a:t>uses</a:t>
            </a:r>
            <a:r>
              <a:rPr spc="-50" dirty="0"/>
              <a:t> </a:t>
            </a:r>
            <a:r>
              <a:rPr spc="-10" dirty="0"/>
              <a:t>features</a:t>
            </a:r>
            <a:r>
              <a:rPr spc="-40" dirty="0"/>
              <a:t> </a:t>
            </a:r>
            <a:r>
              <a:rPr spc="-30" dirty="0"/>
              <a:t>from</a:t>
            </a:r>
            <a:r>
              <a:rPr spc="-3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NSL-</a:t>
            </a:r>
            <a:r>
              <a:rPr dirty="0"/>
              <a:t>KDD</a:t>
            </a:r>
            <a:r>
              <a:rPr spc="-70" dirty="0"/>
              <a:t> </a:t>
            </a:r>
            <a:r>
              <a:rPr spc="-10" dirty="0"/>
              <a:t>dataset,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refined</a:t>
            </a:r>
            <a:r>
              <a:rPr spc="-55" dirty="0"/>
              <a:t> </a:t>
            </a:r>
            <a:r>
              <a:rPr dirty="0"/>
              <a:t>version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classic</a:t>
            </a:r>
            <a:r>
              <a:rPr spc="-75" dirty="0"/>
              <a:t> </a:t>
            </a:r>
            <a:r>
              <a:rPr dirty="0"/>
              <a:t>KDD</a:t>
            </a:r>
            <a:r>
              <a:rPr spc="-35" dirty="0"/>
              <a:t> </a:t>
            </a:r>
            <a:r>
              <a:rPr dirty="0"/>
              <a:t>Cup</a:t>
            </a:r>
            <a:r>
              <a:rPr spc="-30" dirty="0"/>
              <a:t> </a:t>
            </a:r>
            <a:r>
              <a:rPr spc="-20" dirty="0"/>
              <a:t>1999 </a:t>
            </a:r>
            <a:r>
              <a:rPr spc="-10" dirty="0"/>
              <a:t>dataset.</a:t>
            </a:r>
          </a:p>
          <a:p>
            <a:pPr marL="316865" indent="-30416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dirty="0"/>
              <a:t>Input</a:t>
            </a:r>
            <a:r>
              <a:rPr spc="-60" dirty="0"/>
              <a:t> </a:t>
            </a:r>
            <a:r>
              <a:rPr spc="-10" dirty="0"/>
              <a:t>Features</a:t>
            </a:r>
            <a:r>
              <a:rPr spc="-60" dirty="0"/>
              <a:t> </a:t>
            </a:r>
            <a:r>
              <a:rPr spc="-10" dirty="0"/>
              <a:t>Include:</a:t>
            </a:r>
          </a:p>
          <a:p>
            <a:pPr marL="641985" lvl="1" indent="-30480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Basic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Features: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Duration,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protocol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type,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service,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flag,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source/destination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bytesTraffic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Features: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Count,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srv_count,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dst_host_count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Features: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Logged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in,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root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shell,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failed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logins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Derived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Labels: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(DoS,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Probe,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R2L,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U2R),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NormalAdditional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engineered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may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endParaRPr sz="1700">
              <a:latin typeface="Franklin Gothic Medium"/>
              <a:cs typeface="Franklin Gothic Medium"/>
            </a:endParaRPr>
          </a:p>
          <a:p>
            <a:pPr marL="1254760" lvl="2" indent="-306070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1254760" algn="l"/>
              </a:tabLst>
            </a:pP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Binary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flags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is_sensitive_port)</a:t>
            </a:r>
            <a:endParaRPr sz="1800">
              <a:latin typeface="Franklin Gothic Medium"/>
              <a:cs typeface="Franklin Gothic Medium"/>
            </a:endParaRPr>
          </a:p>
          <a:p>
            <a:pPr marL="1254760" lvl="2" indent="-306070">
              <a:lnSpc>
                <a:spcPct val="100000"/>
              </a:lnSpc>
              <a:spcBef>
                <a:spcPts val="103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1254760" algn="l"/>
              </a:tabLst>
            </a:pP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Aggregated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connection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total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connections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window)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ALGORITHM</a:t>
            </a:r>
            <a:r>
              <a:rPr sz="4000" spc="-100" dirty="0"/>
              <a:t> </a:t>
            </a:r>
            <a:r>
              <a:rPr sz="4000" dirty="0"/>
              <a:t>&amp;</a:t>
            </a:r>
            <a:r>
              <a:rPr sz="4000" spc="-114" dirty="0"/>
              <a:t> </a:t>
            </a:r>
            <a:r>
              <a:rPr sz="4000" spc="-10" dirty="0"/>
              <a:t>DEPLOYMENT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315810"/>
            <a:ext cx="10081260" cy="45256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5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Process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labeled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split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test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sets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(typically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80:20).</a:t>
            </a:r>
            <a:endParaRPr sz="16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Preprocessing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steps:</a:t>
            </a:r>
            <a:endParaRPr sz="1600">
              <a:latin typeface="Franklin Gothic Medium"/>
              <a:cs typeface="Franklin Gothic Medium"/>
            </a:endParaRPr>
          </a:p>
          <a:p>
            <a:pPr marL="911225" lvl="2" indent="-269240">
              <a:lnSpc>
                <a:spcPct val="100000"/>
              </a:lnSpc>
              <a:spcBef>
                <a:spcPts val="78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91122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encoding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categorical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endParaRPr sz="1500">
              <a:latin typeface="Franklin Gothic Medium"/>
              <a:cs typeface="Franklin Gothic Medium"/>
            </a:endParaRPr>
          </a:p>
          <a:p>
            <a:pPr marL="911225" lvl="2" indent="-26924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911225" algn="l"/>
              </a:tabLst>
            </a:pP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Min-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Max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Standard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scaling</a:t>
            </a:r>
            <a:endParaRPr sz="15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318770" algn="l"/>
              </a:tabLst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</a:t>
            </a:r>
            <a:r>
              <a:rPr sz="16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selection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SelectKBest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318770" algn="l"/>
              </a:tabLst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Cross-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validation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5-fold)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robustness.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318770" algn="l"/>
              </a:tabLst>
            </a:pP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Hyperparameter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tuning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done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GridSearchCV</a:t>
            </a:r>
            <a:r>
              <a:rPr sz="16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RandomizedSearchCV.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318770" algn="l"/>
              </a:tabLst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Process</a:t>
            </a:r>
            <a:endParaRPr sz="16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takes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live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batch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records.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Each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record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analyzed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time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assigned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(Normal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one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4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types).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5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probability</a:t>
            </a:r>
            <a:r>
              <a:rPr sz="15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score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confidence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level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trigger</a:t>
            </a:r>
            <a:r>
              <a:rPr sz="15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alerts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high-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risk</a:t>
            </a:r>
            <a:r>
              <a:rPr sz="15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predictions.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extended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consume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packet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network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logs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continuous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monitoring.</a:t>
            </a:r>
            <a:endParaRPr sz="15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ALGORITHM</a:t>
            </a:r>
            <a:r>
              <a:rPr sz="4000" spc="-100" dirty="0"/>
              <a:t> </a:t>
            </a:r>
            <a:r>
              <a:rPr sz="4000" dirty="0"/>
              <a:t>&amp;</a:t>
            </a:r>
            <a:r>
              <a:rPr sz="4000" spc="-114" dirty="0"/>
              <a:t> </a:t>
            </a:r>
            <a:r>
              <a:rPr sz="4000" spc="-10" dirty="0"/>
              <a:t>DEPLOYMENT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672844"/>
            <a:ext cx="10630535" cy="3923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Strategy</a:t>
            </a:r>
            <a:endParaRPr sz="2000">
              <a:latin typeface="Franklin Gothic Medium"/>
              <a:cs typeface="Franklin Gothic Medium"/>
            </a:endParaRPr>
          </a:p>
          <a:p>
            <a:pPr marL="370205" indent="-357505">
              <a:lnSpc>
                <a:spcPct val="100000"/>
              </a:lnSpc>
              <a:spcBef>
                <a:spcPts val="124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70205" algn="l"/>
              </a:tabLst>
            </a:pP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Steps: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Export: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Save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joblib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pickle.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Backend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API: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Flask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FastAPI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endpoint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(/predict)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takes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new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returns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predictions.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Frontend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(Optional):</a:t>
            </a:r>
            <a:r>
              <a:rPr sz="17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Streamlit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simple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UI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upload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traffic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display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alerts.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Lite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Deployment: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Host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Flask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Foundry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Code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Engine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if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hosting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separately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05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Workflow:</a:t>
            </a:r>
            <a:endParaRPr sz="1700">
              <a:latin typeface="Franklin Gothic Medium"/>
              <a:cs typeface="Franklin Gothic Medium"/>
            </a:endParaRPr>
          </a:p>
          <a:p>
            <a:pPr marL="498475">
              <a:lnSpc>
                <a:spcPct val="100000"/>
              </a:lnSpc>
              <a:spcBef>
                <a:spcPts val="1210"/>
              </a:spcBef>
            </a:pP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plaintextCopyEditNetwork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→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Preprocessor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→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ML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(API)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→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→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Dashboard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415034"/>
            <a:ext cx="1082738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Overview</a:t>
            </a:r>
            <a:endParaRPr sz="2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3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After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evaluating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(Random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Forest/XGBoost)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NSL-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KDD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dataset,</a:t>
            </a:r>
            <a:endParaRPr sz="180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achieved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following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results:</a:t>
            </a:r>
            <a:endParaRPr sz="1800">
              <a:latin typeface="Franklin Gothic Medium"/>
              <a:cs typeface="Franklin Gothic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2202" y="3099726"/>
          <a:ext cx="5688329" cy="253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8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Metric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Score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Accuracy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98.2%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Precision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97.5%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Recall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96.8%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F1-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Score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97.1%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620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ROC-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AUC</a:t>
                      </a:r>
                      <a:r>
                        <a:rPr sz="1800" spc="-3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Score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09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0.991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2016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032510"/>
            <a:ext cx="9241790" cy="119316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Confusion</a:t>
            </a:r>
            <a:r>
              <a:rPr sz="1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Matrix</a:t>
            </a:r>
            <a:r>
              <a:rPr sz="1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Visualization</a:t>
            </a:r>
            <a:endParaRPr sz="1800" dirty="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Confusion</a:t>
            </a:r>
            <a:r>
              <a:rPr sz="1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Matrix</a:t>
            </a:r>
            <a:r>
              <a:rPr sz="1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showing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results</a:t>
            </a:r>
            <a:r>
              <a:rPr sz="1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between:NormalDoS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(Denial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Service)Probe</a:t>
            </a:r>
            <a:endParaRPr sz="1800" dirty="0">
              <a:latin typeface="Franklin Gothic Medium"/>
              <a:cs typeface="Franklin Gothic Medium"/>
            </a:endParaRPr>
          </a:p>
          <a:p>
            <a:pPr marL="318770">
              <a:lnSpc>
                <a:spcPct val="100000"/>
              </a:lnSpc>
              <a:spcBef>
                <a:spcPts val="215"/>
              </a:spcBef>
            </a:pPr>
            <a:r>
              <a:rPr sz="1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(Surveillance/Scan)R2L</a:t>
            </a:r>
            <a:r>
              <a:rPr sz="1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(Remote</a:t>
            </a:r>
            <a:r>
              <a:rPr sz="1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Local)U2R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(User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Root)</a:t>
            </a:r>
            <a:endParaRPr sz="18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l="-107" t="19112" r="844" b="-1833"/>
          <a:stretch>
            <a:fillRect/>
          </a:stretch>
        </p:blipFill>
        <p:spPr>
          <a:xfrm>
            <a:off x="838200" y="2438400"/>
            <a:ext cx="10264775" cy="29183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221" y="550621"/>
            <a:ext cx="7272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t="18001"/>
          <a:stretch>
            <a:fillRect/>
          </a:stretch>
        </p:blipFill>
        <p:spPr>
          <a:xfrm>
            <a:off x="1371600" y="1883474"/>
            <a:ext cx="9523984" cy="41363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l="-1880" t="17914" r="1"/>
          <a:stretch>
            <a:fillRect/>
          </a:stretch>
        </p:blipFill>
        <p:spPr>
          <a:xfrm>
            <a:off x="1054925" y="1752600"/>
            <a:ext cx="10082149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t="19429"/>
          <a:stretch>
            <a:fillRect/>
          </a:stretch>
        </p:blipFill>
        <p:spPr>
          <a:xfrm>
            <a:off x="1132141" y="1905000"/>
            <a:ext cx="9927717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t="19429"/>
          <a:stretch>
            <a:fillRect/>
          </a:stretch>
        </p:blipFill>
        <p:spPr>
          <a:xfrm>
            <a:off x="1071753" y="2101850"/>
            <a:ext cx="10129647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t="19429"/>
          <a:stretch>
            <a:fillRect/>
          </a:stretch>
        </p:blipFill>
        <p:spPr>
          <a:xfrm>
            <a:off x="1007427" y="1546225"/>
            <a:ext cx="10177145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55262"/>
            <a:ext cx="6337300" cy="3805554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(Should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include</a:t>
            </a:r>
            <a:r>
              <a:rPr sz="20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solution)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 Development</a:t>
            </a:r>
            <a:r>
              <a:rPr sz="20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"/>
                <a:cs typeface="Arial"/>
              </a:rPr>
              <a:t>(Technology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"/>
                <a:cs typeface="Arial"/>
              </a:rPr>
              <a:t>Used)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sz="20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(Output</a:t>
            </a:r>
            <a:r>
              <a:rPr sz="20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Image)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RESULT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t="19429"/>
          <a:stretch>
            <a:fillRect/>
          </a:stretch>
        </p:blipFill>
        <p:spPr>
          <a:xfrm>
            <a:off x="990600" y="1676400"/>
            <a:ext cx="10236581" cy="3765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CONCLUSION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693519"/>
            <a:ext cx="10836275" cy="385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450215" indent="-30480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proposed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bike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count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effectively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leverages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 analytics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forecast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hourly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rental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demand,</a:t>
            </a:r>
            <a:r>
              <a:rPr sz="20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helping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maintain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stable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bike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supply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across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urban rental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stations.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incorporating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factors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weather,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time,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event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data,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achieved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accuracy,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demonstrating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its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practical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value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world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deployment.</a:t>
            </a:r>
            <a:endParaRPr sz="2000">
              <a:latin typeface="Franklin Gothic Medium"/>
              <a:cs typeface="Franklin Gothic Medium"/>
            </a:endParaRPr>
          </a:p>
          <a:p>
            <a:pPr marL="317500" marR="5080" indent="-304800">
              <a:lnSpc>
                <a:spcPct val="110000"/>
              </a:lnSpc>
              <a:spcBef>
                <a:spcPts val="10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During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implementation,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challenges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included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sparsity,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handling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outliers,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ensuring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generalization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across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different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windows.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These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were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addressed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through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robust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preprocessing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tuning,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though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future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improvements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may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integration,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LSTM-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temporal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modeling,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live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feedback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loops.Accurate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bike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count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forecasting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essential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urban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mobility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optimization,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reducing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wait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times,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improving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fleet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management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efficiency—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ultimately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enhancing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sustainability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reliability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smart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city transportation</a:t>
            </a:r>
            <a:r>
              <a:rPr sz="20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systems.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392" y="499998"/>
            <a:ext cx="33115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FUTURE</a:t>
            </a:r>
            <a:r>
              <a:rPr sz="3300" spc="-135" dirty="0"/>
              <a:t> </a:t>
            </a:r>
            <a:r>
              <a:rPr sz="3300" spc="-10" dirty="0"/>
              <a:t>SCOPE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659993" y="1100454"/>
            <a:ext cx="1084389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Integration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Additional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Sources</a:t>
            </a:r>
            <a:endParaRPr sz="1800">
              <a:latin typeface="Franklin Gothic Medium"/>
              <a:cs typeface="Franklin Gothic Medium"/>
            </a:endParaRPr>
          </a:p>
          <a:p>
            <a:pPr marL="756285" marR="5080" lvl="1" indent="-287020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Incorporating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real-</a:t>
            </a:r>
            <a:r>
              <a:rPr sz="1800" spc="-35" dirty="0">
                <a:latin typeface="Franklin Gothic Medium"/>
                <a:cs typeface="Franklin Gothic Medium"/>
              </a:rPr>
              <a:t>time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traffic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conditions,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public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transit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schedules,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social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event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data,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GPS-</a:t>
            </a:r>
            <a:r>
              <a:rPr sz="1800" dirty="0">
                <a:latin typeface="Franklin Gothic Medium"/>
                <a:cs typeface="Franklin Gothic Medium"/>
              </a:rPr>
              <a:t>based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bike </a:t>
            </a:r>
            <a:r>
              <a:rPr sz="1800" spc="-35" dirty="0">
                <a:latin typeface="Franklin Gothic Medium"/>
                <a:cs typeface="Franklin Gothic Medium"/>
              </a:rPr>
              <a:t>movement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can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further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improve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prediction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accuracy.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Advanced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Algorithm </a:t>
            </a:r>
            <a:r>
              <a:rPr sz="1800" spc="-10" dirty="0">
                <a:latin typeface="Franklin Gothic Medium"/>
                <a:cs typeface="Franklin Gothic Medium"/>
              </a:rPr>
              <a:t>Optimization</a:t>
            </a:r>
            <a:endParaRPr sz="1800">
              <a:latin typeface="Franklin Gothic Medium"/>
              <a:cs typeface="Franklin Gothic Medium"/>
            </a:endParaRPr>
          </a:p>
          <a:p>
            <a:pPr marL="756285" marR="230504" lvl="1" indent="-287020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35" dirty="0">
                <a:latin typeface="Franklin Gothic Medium"/>
                <a:cs typeface="Franklin Gothic Medium"/>
              </a:rPr>
              <a:t>Implementing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deep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learning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models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such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LSTM,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GRU,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or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Transformer-</a:t>
            </a:r>
            <a:r>
              <a:rPr sz="1800" dirty="0">
                <a:latin typeface="Franklin Gothic Medium"/>
                <a:cs typeface="Franklin Gothic Medium"/>
              </a:rPr>
              <a:t>based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time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series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models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can </a:t>
            </a:r>
            <a:r>
              <a:rPr sz="1800" spc="-20" dirty="0">
                <a:latin typeface="Franklin Gothic Medium"/>
                <a:cs typeface="Franklin Gothic Medium"/>
              </a:rPr>
              <a:t>better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capture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complex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temporal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patterns.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Multi-</a:t>
            </a:r>
            <a:r>
              <a:rPr sz="1800" spc="-40" dirty="0">
                <a:latin typeface="Franklin Gothic Medium"/>
                <a:cs typeface="Franklin Gothic Medium"/>
              </a:rPr>
              <a:t>City/Regional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Deployment</a:t>
            </a:r>
            <a:endParaRPr sz="1800">
              <a:latin typeface="Franklin Gothic Medium"/>
              <a:cs typeface="Franklin Gothic Medium"/>
            </a:endParaRPr>
          </a:p>
          <a:p>
            <a:pPr marL="756285" marR="727710" lvl="1" indent="-287020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Scaling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system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cover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multiple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cities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diverse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regions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with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varying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user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behaviors,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weather conditions,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infrastructure.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Edge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30" dirty="0">
                <a:latin typeface="Franklin Gothic Medium"/>
                <a:cs typeface="Franklin Gothic Medium"/>
              </a:rPr>
              <a:t>Computing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Integration</a:t>
            </a:r>
            <a:endParaRPr sz="1800">
              <a:latin typeface="Franklin Gothic Medium"/>
              <a:cs typeface="Franklin Gothic Medium"/>
            </a:endParaRPr>
          </a:p>
          <a:p>
            <a:pPr marL="756285" marR="194310" lvl="1" indent="-287020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Deploying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models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edge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devices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at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bike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stations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for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faster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local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predictions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without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reliance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on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cloud latency.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spc="-25" dirty="0">
                <a:latin typeface="Franklin Gothic Medium"/>
                <a:cs typeface="Franklin Gothic Medium"/>
              </a:rPr>
              <a:t>Dynamic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Rebalancing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&amp;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Recommendation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Engine</a:t>
            </a:r>
            <a:endParaRPr sz="1800">
              <a:latin typeface="Franklin Gothic Medium"/>
              <a:cs typeface="Franklin Gothic Medium"/>
            </a:endParaRPr>
          </a:p>
          <a:p>
            <a:pPr marL="756285" marR="262890" lvl="1" indent="-287020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20" dirty="0">
                <a:latin typeface="Franklin Gothic Medium"/>
                <a:cs typeface="Franklin Gothic Medium"/>
              </a:rPr>
              <a:t>Extending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system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suggest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bike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redistribution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strategies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balance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supply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across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stations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in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real </a:t>
            </a:r>
            <a:r>
              <a:rPr sz="1800" spc="-10" dirty="0">
                <a:latin typeface="Franklin Gothic Medium"/>
                <a:cs typeface="Franklin Gothic Medium"/>
              </a:rPr>
              <a:t>time.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6385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299085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User-</a:t>
            </a:r>
            <a:r>
              <a:rPr sz="1800" spc="-25" dirty="0">
                <a:latin typeface="Franklin Gothic Medium"/>
                <a:cs typeface="Franklin Gothic Medium"/>
              </a:rPr>
              <a:t>Facing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Features</a:t>
            </a:r>
            <a:endParaRPr sz="1800">
              <a:latin typeface="Franklin Gothic Medium"/>
              <a:cs typeface="Franklin Gothic Medium"/>
            </a:endParaRPr>
          </a:p>
          <a:p>
            <a:pPr marL="756285" marR="1094105" lvl="1" indent="-287020">
              <a:lnSpc>
                <a:spcPct val="100000"/>
              </a:lnSpc>
              <a:buClr>
                <a:srgbClr val="1CACE3"/>
              </a:buClr>
              <a:buFont typeface="Wingdings"/>
              <a:buChar char=""/>
              <a:tabLst>
                <a:tab pos="756285" algn="l"/>
              </a:tabLst>
            </a:pPr>
            <a:r>
              <a:rPr sz="1800" spc="-140" dirty="0">
                <a:latin typeface="Franklin Gothic Medium"/>
                <a:cs typeface="Franklin Gothic Medium"/>
              </a:rPr>
              <a:t>A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mobile-</a:t>
            </a:r>
            <a:r>
              <a:rPr sz="1800" spc="-20" dirty="0">
                <a:latin typeface="Franklin Gothic Medium"/>
                <a:cs typeface="Franklin Gothic Medium"/>
              </a:rPr>
              <a:t>friendly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interface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that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recommends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best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times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to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ride,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expected</a:t>
            </a:r>
            <a:r>
              <a:rPr sz="1800" spc="-35" dirty="0">
                <a:latin typeface="Franklin Gothic Medium"/>
                <a:cs typeface="Franklin Gothic Medium"/>
              </a:rPr>
              <a:t> availability,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bike </a:t>
            </a:r>
            <a:r>
              <a:rPr sz="1800" spc="-10" dirty="0">
                <a:latin typeface="Franklin Gothic Medium"/>
                <a:cs typeface="Franklin Gothic Medium"/>
              </a:rPr>
              <a:t>reservation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options.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REFERENCES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745058"/>
            <a:ext cx="10560050" cy="359029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NSL-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KDD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evaluating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24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models.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Buczak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Guven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(2016)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Surveyed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ML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cybersecurity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(IEEE).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Dhanabal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Shantharajah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(2015)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NSL-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KDD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classifiers.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Scikit-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</a:t>
            </a:r>
            <a:r>
              <a:rPr sz="2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&amp;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Docs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Referenced</a:t>
            </a:r>
            <a:r>
              <a:rPr sz="24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4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building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endParaRPr sz="2400">
              <a:latin typeface="Franklin Gothic Medium"/>
              <a:cs typeface="Franklin Gothic Medium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deployment.</a:t>
            </a:r>
            <a:endParaRPr sz="2400">
              <a:latin typeface="Franklin Gothic Medium"/>
              <a:cs typeface="Franklin Gothic Medium"/>
            </a:endParaRPr>
          </a:p>
          <a:p>
            <a:pPr marL="317500" marR="114300" indent="-304800">
              <a:lnSpc>
                <a:spcPct val="110000"/>
              </a:lnSpc>
              <a:spcBef>
                <a:spcPts val="118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Aurélien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Géron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(2019)</a:t>
            </a:r>
            <a:r>
              <a:rPr sz="2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Hands-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24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ML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book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best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practices</a:t>
            </a:r>
            <a:r>
              <a:rPr sz="24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preprocessing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tuning.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REFERENCES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537843"/>
            <a:ext cx="9088120" cy="41408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80"/>
              </a:spcBef>
              <a:buClr>
                <a:srgbClr val="1CACE3"/>
              </a:buClr>
              <a:buFont typeface="Wingdings"/>
              <a:buChar char=""/>
              <a:tabLst>
                <a:tab pos="318770" algn="l"/>
              </a:tabLst>
            </a:pPr>
            <a:r>
              <a:rPr sz="1800" b="1" spc="-70" dirty="0">
                <a:latin typeface="Arial"/>
                <a:cs typeface="Arial"/>
              </a:rPr>
              <a:t>Scikit-</a:t>
            </a:r>
            <a:r>
              <a:rPr sz="1800" b="1" spc="-65" dirty="0">
                <a:latin typeface="Arial"/>
                <a:cs typeface="Arial"/>
              </a:rPr>
              <a:t>learn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Documentation:</a:t>
            </a:r>
            <a:endParaRPr sz="18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https://scikit-learn.org/stable/user_guide.html</a:t>
            </a:r>
            <a:endParaRPr sz="18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1080"/>
              </a:spcBef>
            </a:pPr>
            <a:r>
              <a:rPr sz="1800" b="1" i="1" spc="-125" dirty="0">
                <a:latin typeface="Arial"/>
                <a:cs typeface="Arial"/>
              </a:rPr>
              <a:t>(For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114" dirty="0">
                <a:latin typeface="Arial"/>
                <a:cs typeface="Arial"/>
              </a:rPr>
              <a:t>preprocessing,</a:t>
            </a:r>
            <a:r>
              <a:rPr sz="1800" b="1" i="1" spc="25" dirty="0">
                <a:latin typeface="Arial"/>
                <a:cs typeface="Arial"/>
              </a:rPr>
              <a:t> </a:t>
            </a:r>
            <a:r>
              <a:rPr sz="1800" b="1" i="1" spc="-70" dirty="0">
                <a:latin typeface="Arial"/>
                <a:cs typeface="Arial"/>
              </a:rPr>
              <a:t>classification</a:t>
            </a:r>
            <a:r>
              <a:rPr sz="1800" b="1" i="1" spc="30" dirty="0">
                <a:latin typeface="Arial"/>
                <a:cs typeface="Arial"/>
              </a:rPr>
              <a:t> </a:t>
            </a:r>
            <a:r>
              <a:rPr sz="1800" b="1" i="1" spc="-85" dirty="0">
                <a:latin typeface="Arial"/>
                <a:cs typeface="Arial"/>
              </a:rPr>
              <a:t>algorithms,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85" dirty="0">
                <a:latin typeface="Arial"/>
                <a:cs typeface="Arial"/>
              </a:rPr>
              <a:t>evaluation</a:t>
            </a:r>
            <a:r>
              <a:rPr sz="1800" b="1" i="1" spc="1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metrics)</a:t>
            </a:r>
            <a:endParaRPr sz="1800">
              <a:latin typeface="Arial"/>
              <a:cs typeface="Arial"/>
            </a:endParaRPr>
          </a:p>
          <a:p>
            <a:pPr marL="318770" indent="-306070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Font typeface="Wingdings"/>
              <a:buChar char=""/>
              <a:tabLst>
                <a:tab pos="318770" algn="l"/>
              </a:tabLst>
            </a:pPr>
            <a:r>
              <a:rPr sz="1800" b="1" dirty="0">
                <a:latin typeface="Arial"/>
                <a:cs typeface="Arial"/>
              </a:rPr>
              <a:t>IBM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10" dirty="0">
                <a:latin typeface="Arial"/>
                <a:cs typeface="Arial"/>
              </a:rPr>
              <a:t>Watson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Machine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Learning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SDK:</a:t>
            </a:r>
            <a:endParaRPr sz="1800">
              <a:latin typeface="Arial"/>
              <a:cs typeface="Arial"/>
            </a:endParaRPr>
          </a:p>
          <a:p>
            <a:pPr marL="318770" marR="5080">
              <a:lnSpc>
                <a:spcPct val="150000"/>
              </a:lnSpc>
            </a:pPr>
            <a:r>
              <a:rPr sz="1800" b="1" spc="-25" dirty="0">
                <a:latin typeface="Arial"/>
                <a:cs typeface="Arial"/>
              </a:rPr>
              <a:t>https://</a:t>
            </a:r>
            <a:r>
              <a:rPr sz="1800" b="1" spc="-25" dirty="0">
                <a:latin typeface="Arial"/>
                <a:cs typeface="Arial"/>
                <a:hlinkClick r:id="rId2"/>
              </a:rPr>
              <a:t>www.ibm.com/docs/en/cloud-</a:t>
            </a:r>
            <a:r>
              <a:rPr sz="1800" b="1" spc="-40" dirty="0">
                <a:latin typeface="Arial"/>
                <a:cs typeface="Arial"/>
                <a:hlinkClick r:id="rId2"/>
              </a:rPr>
              <a:t>paks/cp-</a:t>
            </a:r>
            <a:r>
              <a:rPr sz="1800" b="1" spc="-30" dirty="0">
                <a:latin typeface="Arial"/>
                <a:cs typeface="Arial"/>
                <a:hlinkClick r:id="rId2"/>
              </a:rPr>
              <a:t>data/4.0?topic=SSQNUZ_4.0/cpd/svc-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wml/welcome-</a:t>
            </a:r>
            <a:r>
              <a:rPr sz="1800" b="1" spc="-10" dirty="0">
                <a:latin typeface="Arial"/>
                <a:cs typeface="Arial"/>
              </a:rPr>
              <a:t>wml.html</a:t>
            </a:r>
            <a:endParaRPr sz="18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1080"/>
              </a:spcBef>
            </a:pPr>
            <a:r>
              <a:rPr sz="1800" b="1" i="1" spc="-130" dirty="0">
                <a:latin typeface="Arial"/>
                <a:cs typeface="Arial"/>
              </a:rPr>
              <a:t>(Used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spc="-85" dirty="0">
                <a:latin typeface="Arial"/>
                <a:cs typeface="Arial"/>
              </a:rPr>
              <a:t>for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10" dirty="0">
                <a:latin typeface="Arial"/>
                <a:cs typeface="Arial"/>
              </a:rPr>
              <a:t>model</a:t>
            </a:r>
            <a:r>
              <a:rPr sz="1800" b="1" i="1" spc="-45" dirty="0">
                <a:latin typeface="Arial"/>
                <a:cs typeface="Arial"/>
              </a:rPr>
              <a:t> </a:t>
            </a:r>
            <a:r>
              <a:rPr sz="1800" b="1" i="1" spc="-110" dirty="0">
                <a:latin typeface="Arial"/>
                <a:cs typeface="Arial"/>
              </a:rPr>
              <a:t>deployment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140" dirty="0">
                <a:latin typeface="Arial"/>
                <a:cs typeface="Arial"/>
              </a:rPr>
              <a:t>on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IBM</a:t>
            </a:r>
            <a:r>
              <a:rPr sz="1800" b="1" i="1" spc="-50" dirty="0">
                <a:latin typeface="Arial"/>
                <a:cs typeface="Arial"/>
              </a:rPr>
              <a:t> </a:t>
            </a:r>
            <a:r>
              <a:rPr sz="1800" b="1" i="1" spc="-140" dirty="0">
                <a:latin typeface="Arial"/>
                <a:cs typeface="Arial"/>
              </a:rPr>
              <a:t>Cloud</a:t>
            </a:r>
            <a:r>
              <a:rPr sz="1800" b="1" i="1" spc="-10" dirty="0">
                <a:latin typeface="Arial"/>
                <a:cs typeface="Arial"/>
              </a:rPr>
              <a:t> Lite)</a:t>
            </a:r>
            <a:endParaRPr sz="1800">
              <a:latin typeface="Arial"/>
              <a:cs typeface="Arial"/>
            </a:endParaRPr>
          </a:p>
          <a:p>
            <a:pPr marL="318770" marR="4769485" indent="-306705">
              <a:lnSpc>
                <a:spcPct val="150000"/>
              </a:lnSpc>
              <a:spcBef>
                <a:spcPts val="5"/>
              </a:spcBef>
              <a:buClr>
                <a:srgbClr val="1CACE3"/>
              </a:buClr>
              <a:buFont typeface="Wingdings"/>
              <a:buChar char=""/>
              <a:tabLst>
                <a:tab pos="318770" algn="l"/>
              </a:tabLst>
            </a:pPr>
            <a:r>
              <a:rPr sz="1800" b="1" spc="-50" dirty="0">
                <a:latin typeface="Arial"/>
                <a:cs typeface="Arial"/>
              </a:rPr>
              <a:t>Streamlit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45" dirty="0">
                <a:latin typeface="Arial"/>
                <a:cs typeface="Arial"/>
              </a:rPr>
              <a:t>Docs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(for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optional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dashboard): </a:t>
            </a:r>
            <a:r>
              <a:rPr sz="1800" b="1" spc="-10" dirty="0">
                <a:latin typeface="Arial"/>
                <a:cs typeface="Arial"/>
              </a:rPr>
              <a:t>https://docs.streamlit.io/</a:t>
            </a:r>
            <a:endParaRPr sz="1800">
              <a:latin typeface="Arial"/>
              <a:cs typeface="Arial"/>
            </a:endParaRPr>
          </a:p>
          <a:p>
            <a:pPr marL="318770">
              <a:lnSpc>
                <a:spcPct val="100000"/>
              </a:lnSpc>
              <a:spcBef>
                <a:spcPts val="1080"/>
              </a:spcBef>
            </a:pPr>
            <a:r>
              <a:rPr sz="1800" b="1" i="1" spc="-130" dirty="0">
                <a:latin typeface="Arial"/>
                <a:cs typeface="Arial"/>
              </a:rPr>
              <a:t>(Used</a:t>
            </a:r>
            <a:r>
              <a:rPr sz="1800" b="1" i="1" spc="-35" dirty="0">
                <a:latin typeface="Arial"/>
                <a:cs typeface="Arial"/>
              </a:rPr>
              <a:t> </a:t>
            </a:r>
            <a:r>
              <a:rPr sz="1800" b="1" i="1" spc="-85" dirty="0">
                <a:latin typeface="Arial"/>
                <a:cs typeface="Arial"/>
              </a:rPr>
              <a:t>for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110" dirty="0">
                <a:latin typeface="Arial"/>
                <a:cs typeface="Arial"/>
              </a:rPr>
              <a:t>building</a:t>
            </a:r>
            <a:r>
              <a:rPr sz="1800" b="1" i="1" spc="-5" dirty="0">
                <a:latin typeface="Arial"/>
                <a:cs typeface="Arial"/>
              </a:rPr>
              <a:t> </a:t>
            </a:r>
            <a:r>
              <a:rPr sz="1800" b="1" i="1" spc="-75" dirty="0">
                <a:latin typeface="Arial"/>
                <a:cs typeface="Arial"/>
              </a:rPr>
              <a:t>real-</a:t>
            </a:r>
            <a:r>
              <a:rPr sz="1800" b="1" i="1" spc="-35" dirty="0">
                <a:latin typeface="Arial"/>
                <a:cs typeface="Arial"/>
              </a:rPr>
              <a:t>time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spc="-80" dirty="0">
                <a:latin typeface="Arial"/>
                <a:cs typeface="Arial"/>
              </a:rPr>
              <a:t>UI</a:t>
            </a:r>
            <a:r>
              <a:rPr sz="1800" b="1" i="1" spc="-30" dirty="0">
                <a:latin typeface="Arial"/>
                <a:cs typeface="Arial"/>
              </a:rPr>
              <a:t> </a:t>
            </a:r>
            <a:r>
              <a:rPr sz="1800" b="1" i="1" spc="-90" dirty="0">
                <a:latin typeface="Arial"/>
                <a:cs typeface="Arial"/>
              </a:rPr>
              <a:t>for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spc="-10" dirty="0">
                <a:latin typeface="Arial"/>
                <a:cs typeface="Arial"/>
              </a:rPr>
              <a:t>predictions)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225" dirty="0"/>
              <a:t>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A9898-F0A7-3D63-7B1D-3F9C99118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55" y="1371600"/>
            <a:ext cx="7384090" cy="47284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225" dirty="0"/>
              <a:t>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4036-245B-CF92-E1BE-90258992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73" y="1676400"/>
            <a:ext cx="7272654" cy="44693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82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225" dirty="0"/>
              <a:t>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55A18-97C2-2A15-B178-A4B09B2B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" r="2176"/>
          <a:stretch>
            <a:fillRect/>
          </a:stretch>
        </p:blipFill>
        <p:spPr>
          <a:xfrm>
            <a:off x="1447800" y="2042918"/>
            <a:ext cx="9372600" cy="31386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345" y="3598290"/>
            <a:ext cx="2132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spc="-145" dirty="0">
                <a:solidFill>
                  <a:srgbClr val="001F5F"/>
                </a:solidFill>
              </a:rPr>
              <a:t> </a:t>
            </a:r>
            <a:r>
              <a:rPr spc="-25" dirty="0">
                <a:solidFill>
                  <a:srgbClr val="001F5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PROBLEM</a:t>
            </a:r>
            <a:r>
              <a:rPr sz="4000" spc="-85" dirty="0"/>
              <a:t> </a:t>
            </a:r>
            <a:r>
              <a:rPr sz="4000" spc="-60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1368" y="2063597"/>
            <a:ext cx="10835005" cy="298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128270" indent="-30480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Electronics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Telecommunications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Engineering: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(Machine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project)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Problem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statement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No.40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Challenge: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robust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(NIDS)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learning.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should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capable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analyzing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traffic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classify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types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cyber-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attacks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DoS,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Probe,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R2L,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U2R)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distinguish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them</a:t>
            </a:r>
            <a:r>
              <a:rPr sz="20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activity.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goal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0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effectively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secure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communication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networks</a:t>
            </a:r>
            <a:r>
              <a:rPr sz="20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providing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20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early</a:t>
            </a:r>
            <a:r>
              <a:rPr sz="20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warning</a:t>
            </a:r>
            <a:r>
              <a:rPr sz="2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activities.</a:t>
            </a:r>
            <a:endParaRPr sz="20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Kaggle</a:t>
            </a:r>
            <a:r>
              <a:rPr sz="2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200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link</a:t>
            </a:r>
            <a:r>
              <a:rPr sz="2000" spc="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0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  <a:hlinkClick r:id="rId2"/>
              </a:rPr>
              <a:t>s://www.kaggle.com/datasets/sampadab17/networkintrusion-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  <a:hlinkClick r:id="rId2"/>
              </a:rPr>
              <a:t>detection</a:t>
            </a:r>
            <a:endParaRPr sz="20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Technology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lite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services</a:t>
            </a:r>
            <a:r>
              <a:rPr sz="20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mandatory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PROPOSED</a:t>
            </a:r>
            <a:r>
              <a:rPr sz="4000" spc="-55" dirty="0"/>
              <a:t> </a:t>
            </a:r>
            <a:r>
              <a:rPr sz="4000" spc="-10" dirty="0"/>
              <a:t>SOLUTION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448206"/>
            <a:ext cx="10770870" cy="484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5080" indent="-306705">
              <a:lnSpc>
                <a:spcPct val="140000"/>
              </a:lnSpc>
              <a:spcBef>
                <a:spcPts val="100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318770" algn="l"/>
              </a:tabLst>
            </a:pP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proposed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aims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address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detecting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classifying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leveraging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analytics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techniques.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goal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develop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intelligent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(NIDS)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capable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identifying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cyber-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attacks</a:t>
            </a:r>
            <a:r>
              <a:rPr sz="16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DoS,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Probe,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R2L,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U2R,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distinguishing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them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traffic patterns.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solution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consist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following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components:</a:t>
            </a:r>
            <a:endParaRPr sz="16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Colle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ction:</a:t>
            </a:r>
            <a:endParaRPr sz="14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Gather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historical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traffic</a:t>
            </a:r>
            <a:r>
              <a:rPr sz="15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5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publicly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available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sources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NSL-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KDD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Each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record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includes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duration,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protocol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type,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service,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flag,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bytes,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more.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Labelled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indicating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whether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connection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</a:t>
            </a:r>
            <a:r>
              <a:rPr sz="15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attack,</a:t>
            </a:r>
            <a:r>
              <a:rPr sz="15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1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attack.</a:t>
            </a:r>
            <a:endParaRPr sz="15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3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Preprocessing</a:t>
            </a: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endParaRPr sz="18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</a:t>
            </a:r>
            <a:r>
              <a:rPr sz="15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by: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Handling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missing</a:t>
            </a:r>
            <a:r>
              <a:rPr sz="15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values,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duplicates,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noisy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Encoding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categorical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protocol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type,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service).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Normalizing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scaling</a:t>
            </a:r>
            <a:r>
              <a:rPr sz="1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5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better</a:t>
            </a:r>
            <a:r>
              <a:rPr sz="1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5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performance.</a:t>
            </a:r>
            <a:endParaRPr sz="15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78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641985" algn="l"/>
              </a:tabLst>
            </a:pPr>
            <a:r>
              <a:rPr sz="15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</a:t>
            </a:r>
            <a:r>
              <a:rPr sz="15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selection</a:t>
            </a:r>
            <a:r>
              <a:rPr sz="15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dimensionality</a:t>
            </a:r>
            <a:r>
              <a:rPr sz="15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reduction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PCA)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reduce</a:t>
            </a:r>
            <a:r>
              <a:rPr sz="15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redundancy</a:t>
            </a:r>
            <a:r>
              <a:rPr sz="15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5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5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efficiency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PROPOSED</a:t>
            </a:r>
            <a:r>
              <a:rPr sz="4000" spc="-55" dirty="0"/>
              <a:t> </a:t>
            </a:r>
            <a:r>
              <a:rPr sz="4000" spc="-10" dirty="0"/>
              <a:t>SOLUTION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1906016"/>
            <a:ext cx="9749790" cy="3971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Algorithm: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985" algn="l"/>
              </a:tabLst>
            </a:pP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Implement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intrusion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types.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Potential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algorithms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include:</a:t>
            </a:r>
            <a:endParaRPr sz="14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985" algn="l"/>
              </a:tabLst>
            </a:pP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Random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Forest,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XGBoost,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SVM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traditional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ML</a:t>
            </a:r>
            <a:endParaRPr sz="14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985" algn="l"/>
              </a:tabLst>
            </a:pP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ANN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CNN/LSTM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deep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approaches</a:t>
            </a:r>
            <a:endParaRPr sz="14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4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985" algn="l"/>
              </a:tabLst>
            </a:pP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labeled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evaluate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its</a:t>
            </a:r>
            <a:r>
              <a:rPr sz="14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ability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distinguish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between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normal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</a:t>
            </a:r>
            <a:r>
              <a:rPr sz="1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activity.</a:t>
            </a:r>
            <a:endParaRPr sz="14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985" algn="l"/>
              </a:tabLst>
            </a:pP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Incorporate</a:t>
            </a:r>
            <a:r>
              <a:rPr sz="1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oversampling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(SMOTE)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handle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imbalance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(some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attacks</a:t>
            </a:r>
            <a:r>
              <a:rPr sz="1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rarer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than</a:t>
            </a:r>
            <a:r>
              <a:rPr sz="1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others).</a:t>
            </a:r>
            <a:endParaRPr sz="14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03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8770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Deployment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89285"/>
              <a:buFont typeface="Cambria"/>
              <a:buChar char="◾"/>
              <a:tabLst>
                <a:tab pos="641985" algn="l"/>
              </a:tabLst>
            </a:pP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Develop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user-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friendly</a:t>
            </a:r>
            <a:r>
              <a:rPr sz="1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web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dashboard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(optional: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Streamlit</a:t>
            </a:r>
            <a:r>
              <a:rPr sz="1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Flask)</a:t>
            </a:r>
            <a:r>
              <a:rPr sz="14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4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shows:</a:t>
            </a:r>
            <a:endParaRPr sz="1400">
              <a:latin typeface="Franklin Gothic Medium"/>
              <a:cs typeface="Franklin Gothic Medium"/>
            </a:endParaRPr>
          </a:p>
          <a:p>
            <a:pPr marL="911225" lvl="2" indent="-269240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911225" algn="l"/>
              </a:tabLst>
            </a:pP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predictions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incoming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logs</a:t>
            </a:r>
            <a:endParaRPr sz="1300">
              <a:latin typeface="Franklin Gothic Medium"/>
              <a:cs typeface="Franklin Gothic Medium"/>
            </a:endParaRPr>
          </a:p>
          <a:p>
            <a:pPr marL="911225" lvl="2" indent="-269240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911225" algn="l"/>
              </a:tabLst>
            </a:pP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Alerts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suspicious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malicious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behavior</a:t>
            </a:r>
            <a:endParaRPr sz="1300">
              <a:latin typeface="Franklin Gothic Medium"/>
              <a:cs typeface="Franklin Gothic Medium"/>
            </a:endParaRPr>
          </a:p>
          <a:p>
            <a:pPr marL="911225" lvl="2" indent="-269240">
              <a:lnSpc>
                <a:spcPct val="100000"/>
              </a:lnSpc>
              <a:spcBef>
                <a:spcPts val="91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911225" algn="l"/>
              </a:tabLst>
            </a:pP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Deploy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backend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scalable</a:t>
            </a:r>
            <a:r>
              <a:rPr sz="13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Lite,</a:t>
            </a:r>
            <a:r>
              <a:rPr sz="13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enabling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batch-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13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services.</a:t>
            </a:r>
            <a:endParaRPr sz="1300">
              <a:latin typeface="Franklin Gothic Medium"/>
              <a:cs typeface="Franklin Gothic Medium"/>
            </a:endParaRPr>
          </a:p>
          <a:p>
            <a:pPr marL="911225" lvl="2" indent="-269240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911225" algn="l"/>
              </a:tabLst>
            </a:pP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low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response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latency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integration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real-world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security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monitoring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systems.</a:t>
            </a:r>
            <a:endParaRPr sz="13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PROPOSED</a:t>
            </a:r>
            <a:r>
              <a:rPr sz="4000" spc="-55" dirty="0"/>
              <a:t> </a:t>
            </a:r>
            <a:r>
              <a:rPr sz="4000" spc="-10" dirty="0"/>
              <a:t>SOLUTION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9993" y="2490291"/>
            <a:ext cx="10052685" cy="241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</a:tabLst>
            </a:pPr>
            <a:r>
              <a:rPr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Evaluation:</a:t>
            </a:r>
            <a:endParaRPr sz="18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16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Evaluate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metrics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such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as:</a:t>
            </a:r>
            <a:endParaRPr sz="16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Accuracy,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Precision,</a:t>
            </a:r>
            <a:r>
              <a:rPr sz="16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Recall,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F1-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score</a:t>
            </a:r>
            <a:endParaRPr sz="16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80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Confusion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Matrix,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ROC-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AUC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curve</a:t>
            </a:r>
            <a:endParaRPr sz="16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Focus</a:t>
            </a:r>
            <a:r>
              <a:rPr sz="16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minimizing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False</a:t>
            </a:r>
            <a:r>
              <a:rPr sz="16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Negatives,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missed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attacks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critical.</a:t>
            </a:r>
            <a:endParaRPr sz="1600">
              <a:latin typeface="Franklin Gothic Medium"/>
              <a:cs typeface="Franklin Gothic Medium"/>
            </a:endParaRPr>
          </a:p>
          <a:p>
            <a:pPr marL="641985" marR="5080" lvl="1" indent="-305435">
              <a:lnSpc>
                <a:spcPct val="100000"/>
              </a:lnSpc>
              <a:spcBef>
                <a:spcPts val="985"/>
              </a:spcBef>
              <a:buClr>
                <a:srgbClr val="1CACE3"/>
              </a:buClr>
              <a:buSzPct val="90625"/>
              <a:buFont typeface="Cambria"/>
              <a:buChar char="◾"/>
              <a:tabLst>
                <a:tab pos="641985" algn="l"/>
              </a:tabLst>
            </a:pP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Continuously</a:t>
            </a:r>
            <a:r>
              <a:rPr sz="16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monitor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6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6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6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refine</a:t>
            </a:r>
            <a:r>
              <a:rPr sz="16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feedback,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drift</a:t>
            </a:r>
            <a:r>
              <a:rPr sz="16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detection,</a:t>
            </a:r>
            <a:r>
              <a:rPr sz="16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16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retraining.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497281"/>
            <a:ext cx="5278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2835" algn="l"/>
              </a:tabLst>
            </a:pPr>
            <a:r>
              <a:rPr sz="4000" spc="-10" dirty="0"/>
              <a:t>SYSTEM</a:t>
            </a:r>
            <a:r>
              <a:rPr sz="4000" dirty="0"/>
              <a:t>	</a:t>
            </a:r>
            <a:r>
              <a:rPr sz="4000" spc="-10" dirty="0"/>
              <a:t>APPROACH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5522" y="1333676"/>
          <a:ext cx="10262234" cy="4596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sz="2400" spc="-40" dirty="0">
                          <a:latin typeface="Franklin Gothic Medium"/>
                          <a:cs typeface="Franklin Gothic Medium"/>
                        </a:rPr>
                        <a:t>Requirement</a:t>
                      </a:r>
                      <a:r>
                        <a:rPr sz="2400" spc="-9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2400" spc="-20" dirty="0">
                          <a:latin typeface="Franklin Gothic Medium"/>
                          <a:cs typeface="Franklin Gothic Medium"/>
                        </a:rPr>
                        <a:t>Type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ts val="2680"/>
                        </a:lnSpc>
                      </a:pPr>
                      <a:r>
                        <a:rPr sz="2400" spc="-10" dirty="0">
                          <a:latin typeface="Franklin Gothic Medium"/>
                          <a:cs typeface="Franklin Gothic Medium"/>
                        </a:rPr>
                        <a:t>Specification</a:t>
                      </a:r>
                      <a:endParaRPr sz="2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Operating</a:t>
                      </a:r>
                      <a:r>
                        <a:rPr sz="18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System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35890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800" spc="-30" dirty="0">
                          <a:latin typeface="Franklin Gothic Medium"/>
                          <a:cs typeface="Franklin Gothic Medium"/>
                        </a:rPr>
                        <a:t>Windows</a:t>
                      </a:r>
                      <a:r>
                        <a:rPr sz="1800" spc="-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10/11,</a:t>
                      </a:r>
                      <a:r>
                        <a:rPr sz="1800" spc="-8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Linux</a:t>
                      </a:r>
                      <a:r>
                        <a:rPr sz="18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(Ubuntu),</a:t>
                      </a:r>
                      <a:r>
                        <a:rPr sz="1800" spc="-7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or</a:t>
                      </a:r>
                      <a:r>
                        <a:rPr sz="1800" spc="-6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macOS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358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Processor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Intel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Core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i5</a:t>
                      </a:r>
                      <a:r>
                        <a:rPr sz="1800" spc="-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or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above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(Quad-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Core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Recommended)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RAM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30" dirty="0">
                          <a:latin typeface="Franklin Gothic Medium"/>
                          <a:cs typeface="Franklin Gothic Medium"/>
                        </a:rPr>
                        <a:t>Minimum</a:t>
                      </a:r>
                      <a:r>
                        <a:rPr sz="18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8</a:t>
                      </a:r>
                      <a:r>
                        <a:rPr sz="18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GB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(16</a:t>
                      </a:r>
                      <a:r>
                        <a:rPr sz="18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GB</a:t>
                      </a:r>
                      <a:r>
                        <a:rPr sz="18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Preferred</a:t>
                      </a:r>
                      <a:r>
                        <a:rPr sz="1800" spc="-4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for</a:t>
                      </a:r>
                      <a:r>
                        <a:rPr sz="1800" spc="-5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Deep</a:t>
                      </a:r>
                      <a:r>
                        <a:rPr sz="1800" spc="-5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Learning)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Storage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10</a:t>
                      </a:r>
                      <a:r>
                        <a:rPr sz="1800" spc="-7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GB</a:t>
                      </a:r>
                      <a:r>
                        <a:rPr sz="1800" spc="-6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Free</a:t>
                      </a:r>
                      <a:r>
                        <a:rPr sz="1800" spc="-7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Disk</a:t>
                      </a:r>
                      <a:r>
                        <a:rPr sz="1800" spc="-6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Space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Cloud</a:t>
                      </a:r>
                      <a:r>
                        <a:rPr sz="1800" spc="-8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Platform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IBM</a:t>
                      </a:r>
                      <a:r>
                        <a:rPr sz="1800" spc="-7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Cloud</a:t>
                      </a:r>
                      <a:r>
                        <a:rPr sz="1800" spc="-6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Lite</a:t>
                      </a:r>
                      <a:r>
                        <a:rPr sz="1800" spc="-4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(Free</a:t>
                      </a:r>
                      <a:r>
                        <a:rPr sz="1800" spc="-7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Tier)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IDE</a:t>
                      </a:r>
                      <a:r>
                        <a:rPr sz="1800" spc="-6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/</a:t>
                      </a:r>
                      <a:r>
                        <a:rPr sz="1800" spc="-3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Notebook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Jupyter</a:t>
                      </a:r>
                      <a:r>
                        <a:rPr sz="1800" spc="-6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5" dirty="0">
                          <a:latin typeface="Franklin Gothic Medium"/>
                          <a:cs typeface="Franklin Gothic Medium"/>
                        </a:rPr>
                        <a:t>Notebook</a:t>
                      </a:r>
                      <a:r>
                        <a:rPr sz="1800" spc="-6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/</a:t>
                      </a:r>
                      <a:r>
                        <a:rPr sz="1800" spc="-7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Google</a:t>
                      </a:r>
                      <a:r>
                        <a:rPr sz="1800" spc="-6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Colab</a:t>
                      </a:r>
                      <a:r>
                        <a:rPr sz="1800" spc="-7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/</a:t>
                      </a:r>
                      <a:r>
                        <a:rPr sz="1800" spc="-6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VS</a:t>
                      </a:r>
                      <a:r>
                        <a:rPr sz="1800" spc="-6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Code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31750">
                        <a:lnSpc>
                          <a:spcPts val="2090"/>
                        </a:lnSpc>
                        <a:spcBef>
                          <a:spcPts val="1245"/>
                        </a:spcBef>
                      </a:pP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Optional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tc>
                  <a:txBody>
                    <a:bodyPr/>
                    <a:lstStyle/>
                    <a:p>
                      <a:pPr marL="1461135">
                        <a:lnSpc>
                          <a:spcPts val="2090"/>
                        </a:lnSpc>
                        <a:spcBef>
                          <a:spcPts val="1245"/>
                        </a:spcBef>
                      </a:pP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GPU-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enabled</a:t>
                      </a:r>
                      <a:r>
                        <a:rPr sz="1800" spc="-8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20" dirty="0">
                          <a:latin typeface="Franklin Gothic Medium"/>
                          <a:cs typeface="Franklin Gothic Medium"/>
                        </a:rPr>
                        <a:t>system</a:t>
                      </a:r>
                      <a:r>
                        <a:rPr sz="1800" spc="-7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dirty="0">
                          <a:latin typeface="Franklin Gothic Medium"/>
                          <a:cs typeface="Franklin Gothic Medium"/>
                        </a:rPr>
                        <a:t>for</a:t>
                      </a:r>
                      <a:r>
                        <a:rPr sz="1800" spc="-90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faster</a:t>
                      </a:r>
                      <a:r>
                        <a:rPr sz="1800" spc="-85" dirty="0">
                          <a:latin typeface="Franklin Gothic Medium"/>
                          <a:cs typeface="Franklin Gothic Medium"/>
                        </a:rPr>
                        <a:t> </a:t>
                      </a:r>
                      <a:r>
                        <a:rPr sz="1800" spc="-10" dirty="0">
                          <a:latin typeface="Franklin Gothic Medium"/>
                          <a:cs typeface="Franklin Gothic Medium"/>
                        </a:rPr>
                        <a:t>training</a:t>
                      </a:r>
                      <a:endParaRPr sz="18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5811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497281"/>
            <a:ext cx="5278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2835" algn="l"/>
              </a:tabLst>
            </a:pPr>
            <a:r>
              <a:rPr sz="4000" spc="-10" dirty="0"/>
              <a:t>SYSTEM</a:t>
            </a:r>
            <a:r>
              <a:rPr sz="4000" dirty="0"/>
              <a:t>	</a:t>
            </a:r>
            <a:r>
              <a:rPr sz="4000" spc="-10" dirty="0"/>
              <a:t>APPROACH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3899" y="1251584"/>
            <a:ext cx="632206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Libraries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Required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Build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Core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Libraries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pandas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Arial"/>
                <a:cs typeface="Arial"/>
              </a:rPr>
              <a:t>numpy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handling</a:t>
            </a:r>
            <a:endParaRPr sz="1800">
              <a:latin typeface="Franklin Gothic Medium"/>
              <a:cs typeface="Franklin Gothic Medium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latin typeface="Arial"/>
                <a:cs typeface="Arial"/>
              </a:rPr>
              <a:t>scikit-</a:t>
            </a:r>
            <a:r>
              <a:rPr sz="1800" dirty="0">
                <a:latin typeface="Arial"/>
                <a:cs typeface="Arial"/>
              </a:rPr>
              <a:t>learn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Preprocessing,</a:t>
            </a:r>
            <a:r>
              <a:rPr sz="1800" spc="-10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model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training,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evaluation</a:t>
            </a:r>
            <a:endParaRPr sz="1800">
              <a:latin typeface="Franklin Gothic Medium"/>
              <a:cs typeface="Franklin Gothic Medium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matplotlib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Arial"/>
                <a:cs typeface="Arial"/>
              </a:rPr>
              <a:t>seaborn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Arial"/>
                <a:cs typeface="Arial"/>
              </a:rPr>
              <a:t>plotly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Data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visualization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Advanced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ML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Class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Imbalance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Handling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xgboost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Arial"/>
                <a:cs typeface="Arial"/>
              </a:rPr>
              <a:t>lightgbm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Advanced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classifiers</a:t>
            </a:r>
            <a:endParaRPr sz="1800">
              <a:latin typeface="Franklin Gothic Medium"/>
              <a:cs typeface="Franklin Gothic Medium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latin typeface="Arial"/>
                <a:cs typeface="Arial"/>
              </a:rPr>
              <a:t>imbalanced-</a:t>
            </a:r>
            <a:r>
              <a:rPr sz="1800" dirty="0">
                <a:latin typeface="Arial"/>
                <a:cs typeface="Arial"/>
              </a:rPr>
              <a:t>learn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For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handling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rare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attack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types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(SMOTE,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etc.)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Optional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Deep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tensorflow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Arial"/>
                <a:cs typeface="Arial"/>
              </a:rPr>
              <a:t>keras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If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using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Neural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Networks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Dashboard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&amp;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Cloud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Integration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Arial"/>
                <a:cs typeface="Arial"/>
              </a:rPr>
              <a:t>streamlit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55" dirty="0">
                <a:latin typeface="Franklin Gothic Medium"/>
                <a:cs typeface="Franklin Gothic Medium"/>
              </a:rPr>
              <a:t>Web-</a:t>
            </a:r>
            <a:r>
              <a:rPr sz="1800" dirty="0">
                <a:latin typeface="Franklin Gothic Medium"/>
                <a:cs typeface="Franklin Gothic Medium"/>
              </a:rPr>
              <a:t>based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dashboard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(optional)</a:t>
            </a:r>
            <a:endParaRPr sz="1800">
              <a:latin typeface="Franklin Gothic Medium"/>
              <a:cs typeface="Franklin Gothic Medium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latin typeface="Arial"/>
                <a:cs typeface="Arial"/>
              </a:rPr>
              <a:t>ibm-</a:t>
            </a:r>
            <a:r>
              <a:rPr sz="1800" spc="-20" dirty="0">
                <a:latin typeface="Arial"/>
                <a:cs typeface="Arial"/>
              </a:rPr>
              <a:t>watson-</a:t>
            </a:r>
            <a:r>
              <a:rPr sz="1800" spc="-10" dirty="0">
                <a:latin typeface="Arial"/>
                <a:cs typeface="Arial"/>
              </a:rPr>
              <a:t>machine-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–</a:t>
            </a:r>
            <a:r>
              <a:rPr sz="1800" spc="-1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IBM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Cloud </a:t>
            </a:r>
            <a:r>
              <a:rPr sz="1800" spc="-30" dirty="0">
                <a:latin typeface="Franklin Gothic Medium"/>
                <a:cs typeface="Franklin Gothic Medium"/>
              </a:rPr>
              <a:t>deployment</a:t>
            </a:r>
            <a:r>
              <a:rPr sz="1800" spc="-5" dirty="0">
                <a:latin typeface="Franklin Gothic Medium"/>
                <a:cs typeface="Franklin Gothic Medium"/>
              </a:rPr>
              <a:t> </a:t>
            </a:r>
            <a:r>
              <a:rPr sz="1800" spc="-25" dirty="0">
                <a:latin typeface="Franklin Gothic Medium"/>
                <a:cs typeface="Franklin Gothic Medium"/>
              </a:rPr>
              <a:t>SDK</a:t>
            </a:r>
            <a:endParaRPr sz="1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ALGORITHM</a:t>
            </a:r>
            <a:r>
              <a:rPr sz="4000" spc="-100" dirty="0"/>
              <a:t> </a:t>
            </a:r>
            <a:r>
              <a:rPr sz="4000" dirty="0"/>
              <a:t>&amp;</a:t>
            </a:r>
            <a:r>
              <a:rPr sz="4000" spc="-114" dirty="0"/>
              <a:t> </a:t>
            </a:r>
            <a:r>
              <a:rPr sz="4000" spc="-10" dirty="0"/>
              <a:t>DEPLOYMENT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741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spc="-50" dirty="0"/>
              <a:t>Algorithm</a:t>
            </a:r>
            <a:r>
              <a:rPr sz="2000" spc="-60" dirty="0"/>
              <a:t> </a:t>
            </a:r>
            <a:r>
              <a:rPr sz="2000" spc="-10" dirty="0"/>
              <a:t>Selection</a:t>
            </a:r>
            <a:endParaRPr sz="2000"/>
          </a:p>
          <a:p>
            <a:pPr marL="641985" marR="5080" lvl="1" indent="-30543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project,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selected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Random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Forest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XGBoost,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which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ensemble-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supervised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algorithms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ideal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multiclass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high-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dimensional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network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traffic logs.</a:t>
            </a:r>
            <a:endParaRPr sz="1700">
              <a:latin typeface="Franklin Gothic Medium"/>
              <a:cs typeface="Franklin Gothic Medium"/>
            </a:endParaRPr>
          </a:p>
          <a:p>
            <a:pPr marL="318770" indent="-30607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8770" algn="l"/>
              </a:tabLst>
            </a:pPr>
            <a:r>
              <a:rPr sz="2000" spc="-10" dirty="0"/>
              <a:t>Justification:</a:t>
            </a:r>
            <a:endParaRPr sz="2000"/>
          </a:p>
          <a:p>
            <a:pPr marL="641985" lvl="1" indent="-30480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Random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Forest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robust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overfitting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works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well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imbalanced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noisy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1700">
              <a:latin typeface="Franklin Gothic Medium"/>
              <a:cs typeface="Franklin Gothic Medium"/>
            </a:endParaRPr>
          </a:p>
          <a:p>
            <a:pPr marL="641985" marR="527685" lvl="1" indent="-305435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XGBoost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offers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superior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boosting,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handling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imbalance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interactions efficiently.</a:t>
            </a:r>
            <a:endParaRPr sz="1700">
              <a:latin typeface="Franklin Gothic Medium"/>
              <a:cs typeface="Franklin Gothic Medium"/>
            </a:endParaRPr>
          </a:p>
          <a:p>
            <a:pPr marL="641985" lvl="1" indent="-304800">
              <a:lnSpc>
                <a:spcPct val="100000"/>
              </a:lnSpc>
              <a:spcBef>
                <a:spcPts val="10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64198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Both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interpretable,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fast,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ideal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NIDS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systems.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1725</Words>
  <Application>Microsoft Office PowerPoint</Application>
  <PresentationFormat>Widescreen</PresentationFormat>
  <Paragraphs>194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</vt:lpstr>
      <vt:lpstr>Franklin Gothic Medium</vt:lpstr>
      <vt:lpstr>Times New Roman</vt:lpstr>
      <vt:lpstr>Wingdings</vt:lpstr>
      <vt:lpstr>Office Theme</vt:lpstr>
      <vt:lpstr>CAPSTONE PROJECT</vt:lpstr>
      <vt:lpstr>OUTLINE</vt:lpstr>
      <vt:lpstr>PROBLEM STATEMENT</vt:lpstr>
      <vt:lpstr>PROPOSED SOLUTION</vt:lpstr>
      <vt:lpstr>PROPOSED SOLUTION</vt:lpstr>
      <vt:lpstr>PROPOSED SOLUTION</vt:lpstr>
      <vt:lpstr>SYSTEM APPROACH</vt:lpstr>
      <vt:lpstr>SYSTEM APPROACH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FUTURE SCOPE</vt:lpstr>
      <vt:lpstr>REFERENCES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Tamil Kumar</cp:lastModifiedBy>
  <cp:revision>1</cp:revision>
  <dcterms:created xsi:type="dcterms:W3CDTF">2025-08-05T12:56:16Z</dcterms:created>
  <dcterms:modified xsi:type="dcterms:W3CDTF">2025-08-05T14:25:09Z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2025-08-05T00:00:00Z</vt:filetime>
  </property>
  <property fmtid="{D5CDD505-2E9C-101B-9397-08002B2CF9AE}" pid="5" name="Producer">
    <vt:lpwstr>Microsoft® PowerPoint® 2021</vt:lpwstr>
  </property>
</Properties>
</file>