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146847057" r:id="rId10"/>
    <p:sldId id="2146847060" r:id="rId11"/>
    <p:sldId id="2146847062" r:id="rId12"/>
    <p:sldId id="2146847061" r:id="rId13"/>
    <p:sldId id="2146847055"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42BA97"/>
    <a:srgbClr val="8E6C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p:scale>
          <a:sx n="87" d="100"/>
          <a:sy n="87" d="100"/>
        </p:scale>
        <p:origin x="-180" y="216"/>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17-02-2025</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dirty="0"/>
          </a:p>
        </p:txBody>
      </p:sp>
    </p:spTree>
    <p:extLst>
      <p:ext uri="{BB962C8B-B14F-4D97-AF65-F5344CB8AC3E}">
        <p14:creationId xmlns:p14="http://schemas.microsoft.com/office/powerpoint/2010/main" xmlns=""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pPr/>
              <a:t>2/17/2025</a:t>
            </a:fld>
            <a:endParaRPr lang="en-US" dirty="0"/>
          </a:p>
        </p:txBody>
      </p:sp>
      <p:sp>
        <p:nvSpPr>
          <p:cNvPr id="9" name="Footer Placeholder 8">
            <a:extLst>
              <a:ext uri="{FF2B5EF4-FFF2-40B4-BE49-F238E27FC236}">
                <a16:creationId xmlns=""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10" name="Slide Number Placeholder 9">
            <a:extLst>
              <a:ext uri="{FF2B5EF4-FFF2-40B4-BE49-F238E27FC236}">
                <a16:creationId xmlns=""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xmlns=""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2/17/2025</a:t>
            </a:fld>
            <a:endParaRPr lang="en-US" dirty="0"/>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xmlns=""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pPr/>
              <a:t>2/17/2025</a:t>
            </a:fld>
            <a:endParaRPr lang="en-US" dirty="0"/>
          </a:p>
        </p:txBody>
      </p:sp>
      <p:sp>
        <p:nvSpPr>
          <p:cNvPr id="12" name="Footer Placeholder 11">
            <a:extLst>
              <a:ext uri="{FF2B5EF4-FFF2-40B4-BE49-F238E27FC236}">
                <a16:creationId xmlns=""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13" name="Slide Number Placeholder 12">
            <a:extLst>
              <a:ext uri="{FF2B5EF4-FFF2-40B4-BE49-F238E27FC236}">
                <a16:creationId xmlns=""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xmlns=""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pPr/>
              <a:t>2/17/2025</a:t>
            </a:fld>
            <a:endParaRPr lang="en-US" dirty="0"/>
          </a:p>
        </p:txBody>
      </p:sp>
    </p:spTree>
    <p:extLst>
      <p:ext uri="{BB962C8B-B14F-4D97-AF65-F5344CB8AC3E}">
        <p14:creationId xmlns:p14="http://schemas.microsoft.com/office/powerpoint/2010/main" xmlns=""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pPr/>
              <a:t>2/17/2025</a:t>
            </a:fld>
            <a:endParaRPr lang="en-US" dirty="0"/>
          </a:p>
        </p:txBody>
      </p:sp>
      <p:sp>
        <p:nvSpPr>
          <p:cNvPr id="9" name="Footer Placeholder 8">
            <a:extLst>
              <a:ext uri="{FF2B5EF4-FFF2-40B4-BE49-F238E27FC236}">
                <a16:creationId xmlns=""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10" name="Slide Number Placeholder 9">
            <a:extLst>
              <a:ext uri="{FF2B5EF4-FFF2-40B4-BE49-F238E27FC236}">
                <a16:creationId xmlns=""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xmlns=""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2/17/2025</a:t>
            </a:fld>
            <a:endParaRPr lang="en-US" dirty="0"/>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xmlns=""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2/17/2025</a:t>
            </a:fld>
            <a:endParaRPr lang="en-US" dirty="0"/>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xmlns=""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2/17/2025</a:t>
            </a:fld>
            <a:endParaRPr lang="en-US" dirty="0"/>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xmlns=""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2/17/2025</a:t>
            </a:fld>
            <a:endParaRPr lang="en-US" dirty="0"/>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xmlns=""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2/17/2025</a:t>
            </a:fld>
            <a:endParaRPr lang="en-US" dirty="0"/>
          </a:p>
        </p:txBody>
      </p:sp>
      <p:sp>
        <p:nvSpPr>
          <p:cNvPr id="10" name="Footer Placeholder 9">
            <a:extLst>
              <a:ext uri="{FF2B5EF4-FFF2-40B4-BE49-F238E27FC236}">
                <a16:creationId xmlns=""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dirty="0"/>
          </a:p>
        </p:txBody>
      </p:sp>
      <p:sp>
        <p:nvSpPr>
          <p:cNvPr id="11" name="Slide Number Placeholder 10">
            <a:extLst>
              <a:ext uri="{FF2B5EF4-FFF2-40B4-BE49-F238E27FC236}">
                <a16:creationId xmlns=""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xmlns=""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2/17/2025</a:t>
            </a:fld>
            <a:endParaRPr lang="en-US" dirty="0"/>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xmlns=""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2/17/2025</a:t>
            </a:fld>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xmlns=""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 Target="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8A11E26-4C38-41A6-9857-11032CEECD80}"/>
              </a:ext>
            </a:extLst>
          </p:cNvPr>
          <p:cNvSpPr>
            <a:spLocks noGrp="1"/>
          </p:cNvSpPr>
          <p:nvPr>
            <p:ph type="ctrTitle"/>
          </p:nvPr>
        </p:nvSpPr>
        <p:spPr>
          <a:xfrm>
            <a:off x="1631250" y="1810749"/>
            <a:ext cx="9144000" cy="977778"/>
          </a:xfrm>
        </p:spPr>
        <p:txBody>
          <a:bodyPr>
            <a:normAutofit/>
          </a:bodyPr>
          <a:lstStyle/>
          <a:p>
            <a:pPr algn="ctr"/>
            <a:r>
              <a:rPr lang="en-US" sz="2400" b="1" dirty="0" smtClean="0">
                <a:solidFill>
                  <a:schemeClr val="accent1"/>
                </a:solidFill>
                <a:latin typeface="Arial" panose="020B0604020202020204" pitchFamily="34" charset="0"/>
                <a:cs typeface="Arial" panose="020B0604020202020204" pitchFamily="34" charset="0"/>
              </a:rPr>
              <a:t>PROJECT TITLE</a:t>
            </a:r>
            <a:r>
              <a:rPr lang="en-US" sz="2400" b="1" dirty="0" smtClean="0">
                <a:solidFill>
                  <a:schemeClr val="accent1">
                    <a:lumMod val="75000"/>
                  </a:schemeClr>
                </a:solidFill>
                <a:latin typeface="Arial" pitchFamily="34" charset="0"/>
                <a:cs typeface="Arial" pitchFamily="34" charset="0"/>
              </a:rPr>
              <a:t> : SECURE DATA HIDING IN IMAGES USING            STEGANOGRAPHY</a:t>
            </a:r>
            <a:endParaRPr lang="en-US" sz="2400"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51553" y="718635"/>
            <a:ext cx="12726648" cy="461665"/>
          </a:xfrm>
          <a:prstGeom prst="rect">
            <a:avLst/>
          </a:prstGeom>
          <a:noFill/>
        </p:spPr>
        <p:txBody>
          <a:bodyPr wrap="square" lIns="91440" tIns="45720" rIns="91440" bIns="45720" rtlCol="0" anchor="t">
            <a:spAutoFit/>
          </a:bodyPr>
          <a:lstStyle/>
          <a:p>
            <a:pPr algn="ctr"/>
            <a:r>
              <a:rPr lang="en-US" sz="2400" b="1" dirty="0" smtClean="0">
                <a:solidFill>
                  <a:schemeClr val="accent1">
                    <a:lumMod val="75000"/>
                  </a:schemeClr>
                </a:solidFill>
                <a:latin typeface="Arial"/>
                <a:cs typeface="Arial"/>
              </a:rPr>
              <a:t>CAPSTONE PROJECT</a:t>
            </a:r>
            <a:endParaRPr lang="en-US" sz="2400" b="1" dirty="0">
              <a:solidFill>
                <a:schemeClr val="accent1">
                  <a:lumMod val="75000"/>
                </a:schemeClr>
              </a:solidFill>
              <a:latin typeface="Arial"/>
              <a:cs typeface="Arial"/>
            </a:endParaRPr>
          </a:p>
        </p:txBody>
      </p:sp>
      <p:sp>
        <p:nvSpPr>
          <p:cNvPr id="4" name="TextBox 3"/>
          <p:cNvSpPr txBox="1"/>
          <p:nvPr/>
        </p:nvSpPr>
        <p:spPr>
          <a:xfrm>
            <a:off x="2279329" y="4031194"/>
            <a:ext cx="7980183" cy="1938992"/>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a:t>
            </a:r>
            <a:r>
              <a:rPr lang="en-US" sz="2000" b="1" dirty="0" smtClean="0">
                <a:solidFill>
                  <a:schemeClr val="accent1">
                    <a:lumMod val="75000"/>
                  </a:schemeClr>
                </a:solidFill>
                <a:latin typeface="Arial" pitchFamily="34" charset="0"/>
                <a:cs typeface="Arial" pitchFamily="34" charset="0"/>
              </a:rPr>
              <a:t>By : </a:t>
            </a:r>
            <a:r>
              <a:rPr lang="en-US" b="1" dirty="0" smtClean="0">
                <a:solidFill>
                  <a:schemeClr val="bg1">
                    <a:lumMod val="95000"/>
                  </a:schemeClr>
                </a:solidFill>
                <a:latin typeface="Arial" pitchFamily="34" charset="0"/>
                <a:cs typeface="Arial" pitchFamily="34" charset="0"/>
              </a:rPr>
              <a:t>TAMILKUMAR  P.</a:t>
            </a:r>
            <a:endParaRPr lang="en-US" b="1" dirty="0">
              <a:solidFill>
                <a:schemeClr val="bg1">
                  <a:lumMod val="95000"/>
                </a:schemeClr>
              </a:solidFill>
              <a:latin typeface="Arial" pitchFamily="34" charset="0"/>
              <a:cs typeface="Arial" pitchFamily="34" charset="0"/>
            </a:endParaRPr>
          </a:p>
          <a:p>
            <a:r>
              <a:rPr lang="en-US" sz="2000" b="1" dirty="0" smtClean="0">
                <a:solidFill>
                  <a:schemeClr val="accent1">
                    <a:lumMod val="75000"/>
                  </a:schemeClr>
                </a:solidFill>
                <a:latin typeface="Arial"/>
                <a:cs typeface="Arial"/>
              </a:rPr>
              <a:t>Student Name: </a:t>
            </a:r>
            <a:r>
              <a:rPr lang="en-US" sz="2000" b="1" dirty="0" err="1" smtClean="0">
                <a:solidFill>
                  <a:schemeClr val="bg1">
                    <a:lumMod val="95000"/>
                  </a:schemeClr>
                </a:solidFill>
                <a:latin typeface="Arial"/>
                <a:cs typeface="Arial"/>
              </a:rPr>
              <a:t>Tamilkumar</a:t>
            </a:r>
            <a:r>
              <a:rPr lang="en-US" sz="2000" b="1" dirty="0" smtClean="0">
                <a:solidFill>
                  <a:schemeClr val="bg1">
                    <a:lumMod val="95000"/>
                  </a:schemeClr>
                </a:solidFill>
                <a:latin typeface="Arial"/>
                <a:cs typeface="Arial"/>
              </a:rPr>
              <a:t> P. </a:t>
            </a:r>
            <a:endParaRPr lang="en-US" sz="2000" b="1" dirty="0">
              <a:solidFill>
                <a:schemeClr val="bg1">
                  <a:lumMod val="95000"/>
                </a:schemeClr>
              </a:solidFill>
              <a:latin typeface="Arial"/>
              <a:cs typeface="Arial"/>
            </a:endParaRPr>
          </a:p>
          <a:p>
            <a:r>
              <a:rPr lang="en-US" sz="2000" b="1" dirty="0" smtClean="0">
                <a:solidFill>
                  <a:schemeClr val="accent1">
                    <a:lumMod val="75000"/>
                  </a:schemeClr>
                </a:solidFill>
                <a:latin typeface="Arial"/>
                <a:cs typeface="Arial"/>
              </a:rPr>
              <a:t>Department    :</a:t>
            </a:r>
            <a:r>
              <a:rPr lang="en-US" sz="1600" b="1" dirty="0" smtClean="0">
                <a:solidFill>
                  <a:schemeClr val="bg1">
                    <a:lumMod val="95000"/>
                  </a:schemeClr>
                </a:solidFill>
                <a:latin typeface="Arial"/>
                <a:cs typeface="Arial"/>
              </a:rPr>
              <a:t>B.E/CSE(CYBER SECURITY).</a:t>
            </a:r>
          </a:p>
          <a:p>
            <a:endParaRPr lang="en-US" sz="2000" b="1" dirty="0" smtClean="0">
              <a:solidFill>
                <a:schemeClr val="accent1">
                  <a:lumMod val="75000"/>
                </a:schemeClr>
              </a:solidFill>
              <a:latin typeface="Arial"/>
              <a:cs typeface="Arial"/>
            </a:endParaRPr>
          </a:p>
          <a:p>
            <a:r>
              <a:rPr lang="en-US" sz="2000" b="1" dirty="0" smtClean="0">
                <a:solidFill>
                  <a:schemeClr val="accent1">
                    <a:lumMod val="75000"/>
                  </a:schemeClr>
                </a:solidFill>
                <a:latin typeface="Arial"/>
                <a:cs typeface="Arial"/>
              </a:rPr>
              <a:t> </a:t>
            </a:r>
            <a:endParaRPr lang="en-US" sz="2000" b="1" dirty="0">
              <a:solidFill>
                <a:schemeClr val="accent1">
                  <a:lumMod val="75000"/>
                </a:schemeClr>
              </a:solidFill>
              <a:latin typeface="Arial"/>
              <a:cs typeface="Arial"/>
            </a:endParaRPr>
          </a:p>
          <a:p>
            <a:endParaRPr lang="en-US" sz="2000" b="1" dirty="0">
              <a:solidFill>
                <a:schemeClr val="accent1">
                  <a:lumMod val="75000"/>
                </a:schemeClr>
              </a:solidFill>
              <a:latin typeface="Arial"/>
              <a:cs typeface="Arial"/>
            </a:endParaRPr>
          </a:p>
        </p:txBody>
      </p:sp>
      <p:sp>
        <p:nvSpPr>
          <p:cNvPr id="5" name="Rectangle 4"/>
          <p:cNvSpPr/>
          <p:nvPr/>
        </p:nvSpPr>
        <p:spPr>
          <a:xfrm>
            <a:off x="2302092" y="5007428"/>
            <a:ext cx="1780051" cy="369332"/>
          </a:xfrm>
          <a:prstGeom prst="rect">
            <a:avLst/>
          </a:prstGeom>
        </p:spPr>
        <p:txBody>
          <a:bodyPr wrap="square">
            <a:spAutoFit/>
          </a:bodyPr>
          <a:lstStyle/>
          <a:p>
            <a:pPr algn="just"/>
            <a:r>
              <a:rPr lang="en-US" b="1" dirty="0" smtClean="0">
                <a:solidFill>
                  <a:schemeClr val="accent1">
                    <a:lumMod val="75000"/>
                  </a:schemeClr>
                </a:solidFill>
                <a:latin typeface="Arial"/>
                <a:cs typeface="Arial"/>
              </a:rPr>
              <a:t>College Name </a:t>
            </a:r>
            <a:endParaRPr lang="en-US" dirty="0"/>
          </a:p>
        </p:txBody>
      </p:sp>
      <p:sp>
        <p:nvSpPr>
          <p:cNvPr id="6" name="Rectangle 5"/>
          <p:cNvSpPr/>
          <p:nvPr/>
        </p:nvSpPr>
        <p:spPr>
          <a:xfrm>
            <a:off x="3929567" y="4996543"/>
            <a:ext cx="5704289" cy="369332"/>
          </a:xfrm>
          <a:prstGeom prst="rect">
            <a:avLst/>
          </a:prstGeom>
        </p:spPr>
        <p:txBody>
          <a:bodyPr wrap="square">
            <a:spAutoFit/>
          </a:bodyPr>
          <a:lstStyle/>
          <a:p>
            <a:pPr algn="just"/>
            <a:r>
              <a:rPr lang="en-US" b="1" dirty="0" smtClean="0">
                <a:solidFill>
                  <a:schemeClr val="bg1">
                    <a:lumMod val="95000"/>
                  </a:schemeClr>
                </a:solidFill>
                <a:latin typeface="Arial"/>
                <a:cs typeface="Arial"/>
              </a:rPr>
              <a:t> </a:t>
            </a:r>
            <a:r>
              <a:rPr lang="en-US" b="1" dirty="0" smtClean="0">
                <a:solidFill>
                  <a:schemeClr val="accent1">
                    <a:lumMod val="75000"/>
                  </a:schemeClr>
                </a:solidFill>
                <a:latin typeface="Arial" pitchFamily="34" charset="0"/>
                <a:cs typeface="Arial" pitchFamily="34" charset="0"/>
              </a:rPr>
              <a:t>:</a:t>
            </a:r>
            <a:r>
              <a:rPr lang="en-US" b="1" dirty="0" smtClean="0">
                <a:solidFill>
                  <a:schemeClr val="bg1">
                    <a:lumMod val="95000"/>
                  </a:schemeClr>
                </a:solidFill>
                <a:latin typeface="Arial"/>
                <a:cs typeface="Arial"/>
              </a:rPr>
              <a:t> J.J College Of Engineering And Technology.</a:t>
            </a:r>
            <a:r>
              <a:rPr lang="en-US" b="1" dirty="0" smtClean="0">
                <a:solidFill>
                  <a:schemeClr val="accent1">
                    <a:lumMod val="75000"/>
                  </a:schemeClr>
                </a:solidFill>
                <a:latin typeface="Arial"/>
                <a:cs typeface="Arial"/>
              </a:rPr>
              <a:t>  </a:t>
            </a:r>
            <a:endParaRPr lang="en-US" dirty="0"/>
          </a:p>
        </p:txBody>
      </p:sp>
      <p:sp>
        <p:nvSpPr>
          <p:cNvPr id="8" name="Rectangle 7"/>
          <p:cNvSpPr/>
          <p:nvPr/>
        </p:nvSpPr>
        <p:spPr>
          <a:xfrm>
            <a:off x="3489943" y="1197820"/>
            <a:ext cx="5644622" cy="461665"/>
          </a:xfrm>
          <a:prstGeom prst="rect">
            <a:avLst/>
          </a:prstGeom>
        </p:spPr>
        <p:txBody>
          <a:bodyPr wrap="none">
            <a:spAutoFit/>
          </a:bodyPr>
          <a:lstStyle/>
          <a:p>
            <a:r>
              <a:rPr lang="en-US" sz="2400" dirty="0" smtClean="0"/>
              <a:t>SECURE THE DATA TO PREVENT HACKERS</a:t>
            </a:r>
            <a:r>
              <a:rPr lang="en-US" dirty="0" smtClean="0"/>
              <a:t>.</a:t>
            </a:r>
            <a:endParaRPr lang="en-US" dirty="0"/>
          </a:p>
        </p:txBody>
      </p:sp>
    </p:spTree>
    <p:extLst>
      <p:ext uri="{BB962C8B-B14F-4D97-AF65-F5344CB8AC3E}">
        <p14:creationId xmlns:p14="http://schemas.microsoft.com/office/powerpoint/2010/main" xmlns=""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A6638FD1-D00E-E75B-705C-564F06D93D7B}"/>
              </a:ext>
            </a:extLst>
          </p:cNvPr>
          <p:cNvSpPr>
            <a:spLocks noGrp="1"/>
          </p:cNvSpPr>
          <p:nvPr>
            <p:ph idx="1"/>
          </p:nvPr>
        </p:nvSpPr>
        <p:spPr/>
        <p:txBody>
          <a:bodyPr/>
          <a:lstStyle/>
          <a:p>
            <a:pPr marL="305435" indent="-305435"/>
            <a:r>
              <a:rPr lang="en-US" b="1" dirty="0" smtClean="0"/>
              <a:t>AI-Driven </a:t>
            </a:r>
            <a:r>
              <a:rPr lang="en-US" b="1" dirty="0" err="1" smtClean="0"/>
              <a:t>Steganography</a:t>
            </a:r>
            <a:r>
              <a:rPr lang="en-US" dirty="0" smtClean="0"/>
              <a:t> – Using deep learning for smarter and more secure data hiding.</a:t>
            </a:r>
          </a:p>
          <a:p>
            <a:pPr marL="305435" indent="-305435"/>
            <a:r>
              <a:rPr lang="en-US" b="1" dirty="0" smtClean="0"/>
              <a:t>Quantum Cryptography Integration</a:t>
            </a:r>
            <a:r>
              <a:rPr lang="en-US" dirty="0" smtClean="0"/>
              <a:t> – Enhancing security with quantum-safe encryption.</a:t>
            </a:r>
          </a:p>
          <a:p>
            <a:pPr marL="305435" indent="-305435"/>
            <a:r>
              <a:rPr lang="en-US" b="1" dirty="0" smtClean="0"/>
              <a:t>Real-Time </a:t>
            </a:r>
            <a:r>
              <a:rPr lang="en-US" b="1" dirty="0" err="1" smtClean="0"/>
              <a:t>Steganography</a:t>
            </a:r>
            <a:r>
              <a:rPr lang="en-US" dirty="0" smtClean="0"/>
              <a:t> – Implementing live data embedding for secure messaging apps.</a:t>
            </a:r>
          </a:p>
          <a:p>
            <a:pPr marL="305435" indent="-305435"/>
            <a:r>
              <a:rPr lang="en-US" b="1" dirty="0" err="1" smtClean="0"/>
              <a:t>Blockchain</a:t>
            </a:r>
            <a:r>
              <a:rPr lang="en-US" b="1" dirty="0" smtClean="0"/>
              <a:t>-Based </a:t>
            </a:r>
            <a:r>
              <a:rPr lang="en-US" b="1" dirty="0" err="1" smtClean="0"/>
              <a:t>Steganography</a:t>
            </a:r>
            <a:r>
              <a:rPr lang="en-US" dirty="0" smtClean="0"/>
              <a:t> – Ensuring data integrity and traceability.</a:t>
            </a:r>
          </a:p>
          <a:p>
            <a:pPr marL="305435" indent="-305435"/>
            <a:r>
              <a:rPr lang="en-US" b="1" dirty="0" smtClean="0"/>
              <a:t>Multi-Layered Security</a:t>
            </a:r>
            <a:r>
              <a:rPr lang="en-US" dirty="0" smtClean="0"/>
              <a:t> – Combining </a:t>
            </a:r>
            <a:r>
              <a:rPr lang="en-US" dirty="0" err="1" smtClean="0"/>
              <a:t>steganography</a:t>
            </a:r>
            <a:r>
              <a:rPr lang="en-US" dirty="0" smtClean="0"/>
              <a:t> with biometric authentication.</a:t>
            </a:r>
          </a:p>
          <a:p>
            <a:pPr marL="305435" indent="-305435"/>
            <a:r>
              <a:rPr lang="en-US" b="1" dirty="0" err="1" smtClean="0"/>
              <a:t>Steganalysis</a:t>
            </a:r>
            <a:r>
              <a:rPr lang="en-US" b="1" dirty="0" smtClean="0"/>
              <a:t> Defense Mechanisms</a:t>
            </a:r>
            <a:r>
              <a:rPr lang="en-US" dirty="0" smtClean="0"/>
              <a:t> – Developing advanced techniques to resist detection.</a:t>
            </a:r>
          </a:p>
          <a:p>
            <a:pPr marL="305435" indent="-305435"/>
            <a:r>
              <a:rPr lang="en-US" b="1" dirty="0" smtClean="0"/>
              <a:t>Cross-Media </a:t>
            </a:r>
            <a:r>
              <a:rPr lang="en-US" b="1" dirty="0" err="1" smtClean="0"/>
              <a:t>Steganography</a:t>
            </a:r>
            <a:r>
              <a:rPr lang="en-US" dirty="0" smtClean="0"/>
              <a:t> – Expanding data hiding to videos, audio, and 3D models.</a:t>
            </a:r>
          </a:p>
          <a:p>
            <a:pPr marL="305435" indent="-305435"/>
            <a:r>
              <a:rPr lang="en-US" b="1" dirty="0" err="1" smtClean="0"/>
              <a:t>IoT</a:t>
            </a:r>
            <a:r>
              <a:rPr lang="en-US" b="1" dirty="0" smtClean="0"/>
              <a:t> and Smart Devices</a:t>
            </a:r>
            <a:r>
              <a:rPr lang="en-US" dirty="0" smtClean="0"/>
              <a:t> – Securing communication in Internet of Things (</a:t>
            </a:r>
            <a:r>
              <a:rPr lang="en-US" dirty="0" err="1" smtClean="0"/>
              <a:t>IoT</a:t>
            </a:r>
            <a:r>
              <a:rPr lang="en-US" dirty="0" smtClean="0"/>
              <a:t>) networks.</a:t>
            </a:r>
            <a:endParaRPr lang="en-US" dirty="0"/>
          </a:p>
        </p:txBody>
      </p:sp>
      <p:sp>
        <p:nvSpPr>
          <p:cNvPr id="5" name="Title 4">
            <a:extLst>
              <a:ext uri="{FF2B5EF4-FFF2-40B4-BE49-F238E27FC236}">
                <a16:creationId xmlns=""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a:t>
            </a:r>
            <a:r>
              <a:rPr lang="en-US" sz="4400" b="1" dirty="0" smtClean="0">
                <a:solidFill>
                  <a:schemeClr val="accent1"/>
                </a:solidFill>
                <a:latin typeface="Arial"/>
                <a:cs typeface="Arial"/>
              </a:rPr>
              <a:t>scope</a:t>
            </a:r>
            <a:endParaRPr lang="en-US" sz="4400" b="1" dirty="0">
              <a:solidFill>
                <a:schemeClr val="accent1"/>
              </a:solidFill>
              <a:latin typeface="Arial"/>
              <a:cs typeface="Arial"/>
            </a:endParaRPr>
          </a:p>
        </p:txBody>
      </p:sp>
    </p:spTree>
    <p:extLst>
      <p:ext uri="{BB962C8B-B14F-4D97-AF65-F5344CB8AC3E}">
        <p14:creationId xmlns:p14="http://schemas.microsoft.com/office/powerpoint/2010/main" xmlns=""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BE4CA82-64EC-4D4E-A5E5-3EBB66E7B24C}"/>
              </a:ext>
            </a:extLst>
          </p:cNvPr>
          <p:cNvSpPr>
            <a:spLocks noGrp="1"/>
          </p:cNvSpPr>
          <p:nvPr>
            <p:ph type="title"/>
          </p:nvPr>
        </p:nvSpPr>
        <p:spPr>
          <a:xfrm>
            <a:off x="788126" y="2570275"/>
            <a:ext cx="9298744" cy="1325563"/>
          </a:xfrm>
        </p:spPr>
        <p:txBody>
          <a:bodyPr/>
          <a:lstStyle/>
          <a:p>
            <a:pPr algn="ctr"/>
            <a:r>
              <a:rPr lang="en-US" b="1" dirty="0">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xmlns=""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xmlns=""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 xmlns:a16="http://schemas.microsoft.com/office/drawing/2014/main" id="{8FEE4A9C-3F57-7DA7-91FD-715C3FB47F93}"/>
              </a:ext>
            </a:extLst>
          </p:cNvPr>
          <p:cNvSpPr>
            <a:spLocks noGrp="1"/>
          </p:cNvSpPr>
          <p:nvPr>
            <p:ph idx="1"/>
          </p:nvPr>
        </p:nvSpPr>
        <p:spPr>
          <a:xfrm>
            <a:off x="452404" y="1121229"/>
            <a:ext cx="11029615" cy="4898584"/>
          </a:xfrm>
        </p:spPr>
        <p:txBody>
          <a:bodyPr>
            <a:normAutofit/>
          </a:bodyPr>
          <a:lstStyle/>
          <a:p>
            <a:pPr marL="0" indent="0" algn="just">
              <a:buNone/>
            </a:pPr>
            <a:r>
              <a:rPr lang="en-US" sz="2000" dirty="0" smtClean="0"/>
              <a:t>       </a:t>
            </a:r>
            <a:r>
              <a:rPr lang="en-US" sz="2000" dirty="0" err="1" smtClean="0"/>
              <a:t>Steganography</a:t>
            </a:r>
            <a:r>
              <a:rPr lang="en-US" sz="2000" dirty="0" smtClean="0"/>
              <a:t> is a technique used to hide data within images to ensure secure communication. It embeds secret information in digital images without noticeable changes. The goal is to prevent unauthorized access while maintaining the image's integrity. This method is useful for confidential data transmission and avoiding detection.</a:t>
            </a:r>
            <a:endParaRPr lang="en-IN" sz="2000" dirty="0"/>
          </a:p>
        </p:txBody>
      </p:sp>
    </p:spTree>
    <p:extLst>
      <p:ext uri="{BB962C8B-B14F-4D97-AF65-F5344CB8AC3E}">
        <p14:creationId xmlns:p14="http://schemas.microsoft.com/office/powerpoint/2010/main" xmlns=""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 xmlns:a16="http://schemas.microsoft.com/office/drawing/2014/main" id="{E041FD9D-DF07-9C37-1E61-1D920E0EF1D4}"/>
              </a:ext>
            </a:extLst>
          </p:cNvPr>
          <p:cNvSpPr>
            <a:spLocks noGrp="1"/>
          </p:cNvSpPr>
          <p:nvPr>
            <p:ph idx="1"/>
          </p:nvPr>
        </p:nvSpPr>
        <p:spPr>
          <a:xfrm>
            <a:off x="141515" y="805542"/>
            <a:ext cx="12050485" cy="5736772"/>
          </a:xfrm>
        </p:spPr>
        <p:txBody>
          <a:bodyPr vert="horz" lIns="91440" tIns="45720" rIns="91440" bIns="45720" rtlCol="0" anchor="ctr">
            <a:noAutofit/>
          </a:bodyPr>
          <a:lstStyle/>
          <a:p>
            <a:pPr marL="324000" lvl="1" indent="0">
              <a:buNone/>
            </a:pPr>
            <a:r>
              <a:rPr lang="en-US" sz="1800" dirty="0" smtClean="0"/>
              <a:t> For implementing </a:t>
            </a:r>
            <a:r>
              <a:rPr lang="en-US" sz="1800" b="1" dirty="0" smtClean="0"/>
              <a:t>Data Hiding in Images Using </a:t>
            </a:r>
            <a:r>
              <a:rPr lang="en-US" sz="1800" b="1" dirty="0" err="1" smtClean="0"/>
              <a:t>Steganography</a:t>
            </a:r>
            <a:r>
              <a:rPr lang="en-US" sz="1800" dirty="0" smtClean="0"/>
              <a:t>, the following technologies are commonly used:</a:t>
            </a:r>
          </a:p>
          <a:p>
            <a:pPr marL="324000" lvl="1" indent="0">
              <a:buNone/>
            </a:pPr>
            <a:endParaRPr lang="en-US" sz="1800" dirty="0" smtClean="0"/>
          </a:p>
          <a:p>
            <a:pPr marL="324000" lvl="1" indent="0"/>
            <a:r>
              <a:rPr lang="en-US" sz="1800" b="1" dirty="0" smtClean="0"/>
              <a:t>Languages</a:t>
            </a:r>
            <a:r>
              <a:rPr lang="en-US" sz="1800" dirty="0" smtClean="0"/>
              <a:t>: Python, Java, C/C++.</a:t>
            </a:r>
          </a:p>
          <a:p>
            <a:pPr marL="324000" lvl="1" indent="0"/>
            <a:r>
              <a:rPr lang="en-US" sz="1800" b="1" dirty="0" smtClean="0"/>
              <a:t>Libraries</a:t>
            </a:r>
            <a:r>
              <a:rPr lang="en-US" sz="1800" dirty="0" smtClean="0"/>
              <a:t>: </a:t>
            </a:r>
            <a:r>
              <a:rPr lang="en-US" sz="1800" dirty="0" err="1" smtClean="0"/>
              <a:t>OpenCV</a:t>
            </a:r>
            <a:r>
              <a:rPr lang="en-US" sz="1800" dirty="0" smtClean="0"/>
              <a:t>, Pillow, </a:t>
            </a:r>
            <a:r>
              <a:rPr lang="en-US" sz="1800" dirty="0" err="1" smtClean="0"/>
              <a:t>Stegano</a:t>
            </a:r>
            <a:r>
              <a:rPr lang="en-US" sz="1800" dirty="0" smtClean="0"/>
              <a:t>, Cryptography, </a:t>
            </a:r>
            <a:r>
              <a:rPr lang="en-US" sz="1800" dirty="0" err="1" smtClean="0"/>
              <a:t>PySteg</a:t>
            </a:r>
            <a:r>
              <a:rPr lang="en-US" sz="1800" dirty="0" smtClean="0"/>
              <a:t>.</a:t>
            </a:r>
          </a:p>
          <a:p>
            <a:pPr marL="324000" lvl="1" indent="0"/>
            <a:r>
              <a:rPr lang="en-US" sz="1800" b="1" dirty="0" smtClean="0"/>
              <a:t>Tools</a:t>
            </a:r>
            <a:r>
              <a:rPr lang="en-US" sz="1800" dirty="0" smtClean="0"/>
              <a:t>: </a:t>
            </a:r>
            <a:r>
              <a:rPr lang="en-US" sz="1800" dirty="0" err="1" smtClean="0"/>
              <a:t>StegExpose</a:t>
            </a:r>
            <a:r>
              <a:rPr lang="en-US" sz="1800" dirty="0" smtClean="0"/>
              <a:t> (detection), </a:t>
            </a:r>
            <a:r>
              <a:rPr lang="en-US" sz="1800" dirty="0" err="1" smtClean="0"/>
              <a:t>TensorFlow</a:t>
            </a:r>
            <a:r>
              <a:rPr lang="en-US" sz="1800" dirty="0" smtClean="0"/>
              <a:t>/</a:t>
            </a:r>
            <a:r>
              <a:rPr lang="en-US" sz="1800" dirty="0" err="1" smtClean="0"/>
              <a:t>Keras</a:t>
            </a:r>
            <a:r>
              <a:rPr lang="en-US" sz="1800" dirty="0" smtClean="0"/>
              <a:t> (AI-based).</a:t>
            </a:r>
          </a:p>
          <a:p>
            <a:pPr marL="324000" lvl="1" indent="0"/>
            <a:r>
              <a:rPr lang="en-US" sz="1800" b="1" dirty="0" smtClean="0"/>
              <a:t>Platforms</a:t>
            </a:r>
            <a:r>
              <a:rPr lang="en-US" sz="1800" dirty="0" smtClean="0"/>
              <a:t>: MATLAB (research), Android/</a:t>
            </a:r>
            <a:r>
              <a:rPr lang="en-US" sz="1800" dirty="0" err="1" smtClean="0"/>
              <a:t>iOS</a:t>
            </a:r>
            <a:r>
              <a:rPr lang="en-US" sz="1800" dirty="0" smtClean="0"/>
              <a:t> (mobile apps), </a:t>
            </a:r>
            <a:r>
              <a:rPr lang="en-US" sz="1800" dirty="0" err="1" smtClean="0"/>
              <a:t>Docker</a:t>
            </a:r>
            <a:r>
              <a:rPr lang="en-US" sz="1800" dirty="0" smtClean="0"/>
              <a:t> (deployment).</a:t>
            </a:r>
          </a:p>
          <a:p>
            <a:pPr marL="324000" lvl="1" indent="0"/>
            <a:endParaRPr lang="en-US" sz="1800" dirty="0" smtClean="0"/>
          </a:p>
          <a:p>
            <a:pPr marL="324000" lvl="1" indent="0"/>
            <a:endParaRPr lang="en-US" sz="1800" dirty="0" smtClean="0"/>
          </a:p>
          <a:p>
            <a:pPr marL="0" indent="0">
              <a:buNone/>
            </a:pPr>
            <a:endParaRPr lang="en-IN" sz="1800" dirty="0"/>
          </a:p>
        </p:txBody>
      </p:sp>
    </p:spTree>
    <p:extLst>
      <p:ext uri="{BB962C8B-B14F-4D97-AF65-F5344CB8AC3E}">
        <p14:creationId xmlns:p14="http://schemas.microsoft.com/office/powerpoint/2010/main" xmlns=""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 xmlns:a16="http://schemas.microsoft.com/office/drawing/2014/main" id="{C4FFAF3C-BA60-9181-132C-C36C403AAEA7}"/>
              </a:ext>
            </a:extLst>
          </p:cNvPr>
          <p:cNvSpPr>
            <a:spLocks noGrp="1"/>
          </p:cNvSpPr>
          <p:nvPr>
            <p:ph idx="1"/>
          </p:nvPr>
        </p:nvSpPr>
        <p:spPr/>
        <p:txBody>
          <a:bodyPr/>
          <a:lstStyle/>
          <a:p>
            <a:pPr marL="0" indent="0"/>
            <a:r>
              <a:rPr lang="en-US" sz="1800" b="1" dirty="0" smtClean="0"/>
              <a:t>Invisible Data Embedding</a:t>
            </a:r>
            <a:r>
              <a:rPr lang="en-US" sz="1800" dirty="0" smtClean="0"/>
              <a:t> – Hides secret data within images without noticeable changes.</a:t>
            </a:r>
          </a:p>
          <a:p>
            <a:pPr marL="0" indent="0"/>
            <a:r>
              <a:rPr lang="en-US" sz="1800" b="1" dirty="0" smtClean="0"/>
              <a:t>High Security</a:t>
            </a:r>
            <a:r>
              <a:rPr lang="en-US" sz="1800" dirty="0" smtClean="0"/>
              <a:t> – Combines encryption with </a:t>
            </a:r>
            <a:r>
              <a:rPr lang="en-US" sz="1800" dirty="0" err="1" smtClean="0"/>
              <a:t>steganography</a:t>
            </a:r>
            <a:r>
              <a:rPr lang="en-US" sz="1800" dirty="0" smtClean="0"/>
              <a:t> for enhanced protection.</a:t>
            </a:r>
          </a:p>
          <a:p>
            <a:pPr marL="0" indent="0"/>
            <a:r>
              <a:rPr lang="en-US" sz="1800" b="1" dirty="0" smtClean="0"/>
              <a:t>Resistant to Detection</a:t>
            </a:r>
            <a:r>
              <a:rPr lang="en-US" sz="1800" dirty="0" smtClean="0"/>
              <a:t> – Difficult to detect using conventional methods like </a:t>
            </a:r>
            <a:r>
              <a:rPr lang="en-US" sz="1800" dirty="0" err="1" smtClean="0"/>
              <a:t>StegExpose</a:t>
            </a:r>
            <a:r>
              <a:rPr lang="en-US" sz="1800" dirty="0" smtClean="0"/>
              <a:t>.</a:t>
            </a:r>
          </a:p>
          <a:p>
            <a:pPr marL="0" indent="0"/>
            <a:r>
              <a:rPr lang="en-US" sz="1800" b="1" dirty="0" smtClean="0"/>
              <a:t>Minimal Data Loss</a:t>
            </a:r>
            <a:r>
              <a:rPr lang="en-US" sz="1800" dirty="0" smtClean="0"/>
              <a:t> – Uses advanced algorithms (LSB, DCT, DWT) for lossless hiding.</a:t>
            </a:r>
          </a:p>
          <a:p>
            <a:pPr marL="0" indent="0"/>
            <a:r>
              <a:rPr lang="en-US" sz="1800" b="1" dirty="0" smtClean="0"/>
              <a:t>Cross-Platform Usability</a:t>
            </a:r>
            <a:r>
              <a:rPr lang="en-US" sz="1800" dirty="0" smtClean="0"/>
              <a:t> – Works on mobile, web, and desktop applications.</a:t>
            </a:r>
          </a:p>
          <a:p>
            <a:pPr marL="0" indent="0"/>
            <a:r>
              <a:rPr lang="en-US" sz="1800" b="1" dirty="0" smtClean="0"/>
              <a:t>AI-Enhanced </a:t>
            </a:r>
            <a:r>
              <a:rPr lang="en-US" sz="1800" b="1" dirty="0" err="1" smtClean="0"/>
              <a:t>Steganography</a:t>
            </a:r>
            <a:r>
              <a:rPr lang="en-US" sz="1800" dirty="0" smtClean="0"/>
              <a:t> – Can integrate deep learning for intelligent data hiding.</a:t>
            </a:r>
          </a:p>
          <a:p>
            <a:pPr marL="0" indent="0"/>
            <a:r>
              <a:rPr lang="en-US" sz="1800" b="1" dirty="0" err="1" smtClean="0"/>
              <a:t>Steganalysis</a:t>
            </a:r>
            <a:r>
              <a:rPr lang="en-US" sz="1800" b="1" dirty="0" smtClean="0"/>
              <a:t> Defense</a:t>
            </a:r>
            <a:r>
              <a:rPr lang="en-US" sz="1800" dirty="0" smtClean="0"/>
              <a:t> – Detects and prevents </a:t>
            </a:r>
            <a:r>
              <a:rPr lang="en-US" sz="1800" dirty="0" err="1" smtClean="0"/>
              <a:t>steganographic</a:t>
            </a:r>
            <a:r>
              <a:rPr lang="en-US" sz="1800" dirty="0" smtClean="0"/>
              <a:t> attacks using counter-techniques</a:t>
            </a:r>
          </a:p>
          <a:p>
            <a:pPr marL="0" indent="0"/>
            <a:r>
              <a:rPr lang="en-US" sz="1800" b="1" dirty="0" smtClean="0"/>
              <a:t>Scalability</a:t>
            </a:r>
            <a:r>
              <a:rPr lang="en-US" sz="1800" dirty="0" smtClean="0"/>
              <a:t> – Can be extended for digital watermarking, copyright protection, and secure communication.</a:t>
            </a:r>
            <a:endParaRPr lang="en-IN" sz="1800" b="1" dirty="0">
              <a:solidFill>
                <a:srgbClr val="0F0F0F"/>
              </a:solidFill>
            </a:endParaRPr>
          </a:p>
        </p:txBody>
      </p:sp>
    </p:spTree>
    <p:extLst>
      <p:ext uri="{BB962C8B-B14F-4D97-AF65-F5344CB8AC3E}">
        <p14:creationId xmlns:p14="http://schemas.microsoft.com/office/powerpoint/2010/main" xmlns=""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 xmlns:a16="http://schemas.microsoft.com/office/drawing/2014/main" id="{AB679E23-F86A-AFA9-FE9C-7F5A518E8198}"/>
              </a:ext>
            </a:extLst>
          </p:cNvPr>
          <p:cNvSpPr>
            <a:spLocks noGrp="1"/>
          </p:cNvSpPr>
          <p:nvPr>
            <p:ph idx="1"/>
          </p:nvPr>
        </p:nvSpPr>
        <p:spPr/>
        <p:txBody>
          <a:bodyPr/>
          <a:lstStyle/>
          <a:p>
            <a:r>
              <a:rPr lang="en-US" b="1" dirty="0" err="1" smtClean="0"/>
              <a:t>Cybersecurity</a:t>
            </a:r>
            <a:r>
              <a:rPr lang="en-US" b="1" dirty="0" smtClean="0"/>
              <a:t> Experts</a:t>
            </a:r>
            <a:r>
              <a:rPr lang="en-US" dirty="0" smtClean="0"/>
              <a:t> – To protect sensitive data and prevent unauthorized access.</a:t>
            </a:r>
          </a:p>
          <a:p>
            <a:r>
              <a:rPr lang="en-US" b="1" dirty="0" smtClean="0"/>
              <a:t>Government &amp; Defense</a:t>
            </a:r>
            <a:r>
              <a:rPr lang="en-US" dirty="0" smtClean="0"/>
              <a:t> – For secure communication and intelligence operations.</a:t>
            </a:r>
          </a:p>
          <a:p>
            <a:r>
              <a:rPr lang="en-US" b="1" dirty="0" smtClean="0"/>
              <a:t>Journalists &amp; Whistleblowers</a:t>
            </a:r>
            <a:r>
              <a:rPr lang="en-US" dirty="0" smtClean="0"/>
              <a:t> – To transmit confidential information safely.</a:t>
            </a:r>
          </a:p>
          <a:p>
            <a:r>
              <a:rPr lang="en-US" b="1" dirty="0" smtClean="0"/>
              <a:t>Researchers &amp; Academicians</a:t>
            </a:r>
            <a:r>
              <a:rPr lang="en-US" dirty="0" smtClean="0"/>
              <a:t> – For digital watermarking and forensic analysis.</a:t>
            </a:r>
          </a:p>
          <a:p>
            <a:r>
              <a:rPr lang="en-US" b="1" dirty="0" smtClean="0"/>
              <a:t>Businesses &amp; Corporations</a:t>
            </a:r>
            <a:r>
              <a:rPr lang="en-US" dirty="0" smtClean="0"/>
              <a:t> – To secure proprietary data and prevent information leaks.</a:t>
            </a:r>
          </a:p>
          <a:p>
            <a:r>
              <a:rPr lang="en-US" b="1" dirty="0" smtClean="0"/>
              <a:t>Law Enforcement Agencies</a:t>
            </a:r>
            <a:r>
              <a:rPr lang="en-US" dirty="0" smtClean="0"/>
              <a:t> – For covert investigations and evidence protection.</a:t>
            </a:r>
          </a:p>
          <a:p>
            <a:r>
              <a:rPr lang="en-US" b="1" dirty="0" smtClean="0"/>
              <a:t>Social Media Users</a:t>
            </a:r>
            <a:r>
              <a:rPr lang="en-US" dirty="0" smtClean="0"/>
              <a:t> – To protect personal information from cyber threats.</a:t>
            </a:r>
          </a:p>
          <a:p>
            <a:r>
              <a:rPr lang="en-US" b="1" dirty="0" smtClean="0"/>
              <a:t>Healthcare &amp; Finance Sectors</a:t>
            </a:r>
            <a:r>
              <a:rPr lang="en-US" dirty="0" smtClean="0"/>
              <a:t> – To secure confidential records and transactions.</a:t>
            </a:r>
          </a:p>
          <a:p>
            <a:endParaRPr lang="en-IN" dirty="0"/>
          </a:p>
        </p:txBody>
      </p:sp>
    </p:spTree>
    <p:extLst>
      <p:ext uri="{BB962C8B-B14F-4D97-AF65-F5344CB8AC3E}">
        <p14:creationId xmlns:p14="http://schemas.microsoft.com/office/powerpoint/2010/main" xmlns=""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4" name="Content Placeholder 3" descr="Screenshot 2025-02-17 154257.png"/>
          <p:cNvPicPr>
            <a:picLocks noGrp="1" noChangeAspect="1"/>
          </p:cNvPicPr>
          <p:nvPr>
            <p:ph idx="1"/>
          </p:nvPr>
        </p:nvPicPr>
        <p:blipFill>
          <a:blip r:embed="rId2"/>
          <a:stretch>
            <a:fillRect/>
          </a:stretch>
        </p:blipFill>
        <p:spPr>
          <a:xfrm>
            <a:off x="315685" y="1312633"/>
            <a:ext cx="6117772" cy="444590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6" name="Picture 5" descr="Screenshot 2025-02-17 154538.png"/>
          <p:cNvPicPr>
            <a:picLocks noChangeAspect="1"/>
          </p:cNvPicPr>
          <p:nvPr/>
        </p:nvPicPr>
        <p:blipFill>
          <a:blip r:embed="rId3"/>
          <a:stretch>
            <a:fillRect/>
          </a:stretch>
        </p:blipFill>
        <p:spPr>
          <a:xfrm>
            <a:off x="6637024" y="784940"/>
            <a:ext cx="5369919" cy="2762636"/>
          </a:xfrm>
          <a:prstGeom prst="rect">
            <a:avLst/>
          </a:prstGeom>
          <a:ln>
            <a:noFill/>
          </a:ln>
          <a:effectLst>
            <a:outerShdw blurRad="292100" dist="139700" dir="2700000" algn="tl" rotWithShape="0">
              <a:srgbClr val="333333">
                <a:alpha val="65000"/>
              </a:srgbClr>
            </a:outerShdw>
          </a:effectLst>
        </p:spPr>
      </p:pic>
      <p:pic>
        <p:nvPicPr>
          <p:cNvPr id="7" name="Picture 6" descr="Screenshot 2025-02-17 155418.png"/>
          <p:cNvPicPr>
            <a:picLocks noChangeAspect="1"/>
          </p:cNvPicPr>
          <p:nvPr/>
        </p:nvPicPr>
        <p:blipFill>
          <a:blip r:embed="rId4"/>
          <a:stretch>
            <a:fillRect/>
          </a:stretch>
        </p:blipFill>
        <p:spPr>
          <a:xfrm>
            <a:off x="6991712" y="3975898"/>
            <a:ext cx="4544060" cy="156231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xmlns=""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 xmlns:a16="http://schemas.microsoft.com/office/drawing/2014/main" id="{D4974547-DF1B-77BB-E545-9344EDB9AD3F}"/>
              </a:ext>
            </a:extLst>
          </p:cNvPr>
          <p:cNvSpPr>
            <a:spLocks noGrp="1"/>
          </p:cNvSpPr>
          <p:nvPr>
            <p:ph idx="1"/>
          </p:nvPr>
        </p:nvSpPr>
        <p:spPr>
          <a:xfrm>
            <a:off x="396134" y="2198913"/>
            <a:ext cx="11029615" cy="2274207"/>
          </a:xfrm>
        </p:spPr>
        <p:txBody>
          <a:bodyPr>
            <a:normAutofit/>
          </a:bodyPr>
          <a:lstStyle/>
          <a:p>
            <a:pPr>
              <a:buNone/>
            </a:pPr>
            <a:r>
              <a:rPr lang="en-US" sz="1800" dirty="0" smtClean="0"/>
              <a:t>          </a:t>
            </a:r>
            <a:r>
              <a:rPr lang="en-US" sz="1800" dirty="0" err="1" smtClean="0"/>
              <a:t>Steganography</a:t>
            </a:r>
            <a:r>
              <a:rPr lang="en-US" sz="1800" dirty="0" smtClean="0"/>
              <a:t> provides a powerful and secure method for hiding data within images, ensuring confidentiality        preventing unauthorized access. By embedding secret information without altering the visual integrity, this technique is ideal for secure communication, digital watermarking, and </a:t>
            </a:r>
            <a:r>
              <a:rPr lang="en-US" sz="1800" dirty="0" err="1" smtClean="0"/>
              <a:t>cybersecurity</a:t>
            </a:r>
            <a:r>
              <a:rPr lang="en-US" sz="1800" dirty="0" smtClean="0"/>
              <a:t> applications. Advanced algorithms like LSB, DCT, and AI-driven methods enhance data security while minimizing detection risks. This project stands out by offering an efficient, scalable, and resilient approach to secure data transmission, making it valuable for various sectors, including defense, finance, and digital forensics.</a:t>
            </a:r>
            <a:endParaRPr lang="en-IN" sz="1800" dirty="0"/>
          </a:p>
        </p:txBody>
      </p:sp>
    </p:spTree>
    <p:extLst>
      <p:ext uri="{BB962C8B-B14F-4D97-AF65-F5344CB8AC3E}">
        <p14:creationId xmlns:p14="http://schemas.microsoft.com/office/powerpoint/2010/main" xmlns="" val="423388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 xmlns:a16="http://schemas.microsoft.com/office/drawing/2014/main" id="{51A299DD-46FA-7866-41D8-C1BFCC2F69DD}"/>
              </a:ext>
            </a:extLst>
          </p:cNvPr>
          <p:cNvSpPr>
            <a:spLocks noGrp="1"/>
          </p:cNvSpPr>
          <p:nvPr>
            <p:ph idx="1"/>
          </p:nvPr>
        </p:nvSpPr>
        <p:spPr>
          <a:xfrm>
            <a:off x="3450773" y="1654628"/>
            <a:ext cx="5595257" cy="3253920"/>
          </a:xfrm>
        </p:spPr>
        <p:txBody>
          <a:bodyPr/>
          <a:lstStyle/>
          <a:p>
            <a:pPr>
              <a:buNone/>
            </a:pPr>
            <a:r>
              <a:rPr lang="en-IN" dirty="0" smtClean="0">
                <a:hlinkClick r:id="rId2" action="ppaction://hlinksldjump"/>
              </a:rPr>
              <a:t>https://github.com/Tamizh-2005/Steganography.git</a:t>
            </a:r>
            <a:endParaRPr lang="en-IN" dirty="0"/>
          </a:p>
        </p:txBody>
      </p:sp>
    </p:spTree>
    <p:extLst>
      <p:ext uri="{BB962C8B-B14F-4D97-AF65-F5344CB8AC3E}">
        <p14:creationId xmlns:p14="http://schemas.microsoft.com/office/powerpoint/2010/main" xmlns="" val="22306647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forward</Template>
  <TotalTime>154</TotalTime>
  <Words>574</Words>
  <Application>Microsoft Office PowerPoint</Application>
  <PresentationFormat>Custom</PresentationFormat>
  <Paragraphs>64</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PROJECT TITLE : SECURE DATA HIDING IN IMAGES USING            STEGANOGRAPHY</vt:lpstr>
      <vt:lpstr>OUTLINE</vt:lpstr>
      <vt:lpstr>Problem Statement</vt:lpstr>
      <vt:lpstr>Technology  used</vt:lpstr>
      <vt:lpstr>Wow factors</vt:lpstr>
      <vt:lpstr>End users</vt:lpstr>
      <vt:lpstr>Results</vt:lpstr>
      <vt:lpstr>Conclusion</vt:lpstr>
      <vt:lpstr>GitHub Link</vt:lpstr>
      <vt:lpstr>Slide 10</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user</cp:lastModifiedBy>
  <cp:revision>38</cp:revision>
  <dcterms:created xsi:type="dcterms:W3CDTF">2021-05-26T16:50:10Z</dcterms:created>
  <dcterms:modified xsi:type="dcterms:W3CDTF">2025-02-17T10:50:33Z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