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83" r:id="rId10"/>
    <p:sldId id="265" r:id="rId11"/>
    <p:sldId id="273" r:id="rId12"/>
    <p:sldId id="266" r:id="rId13"/>
    <p:sldId id="267" r:id="rId14"/>
    <p:sldId id="269" r:id="rId15"/>
    <p:sldId id="270" r:id="rId16"/>
    <p:sldId id="271"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D0FD74-6FA1-41B0-86B0-D3A7D508E8F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A0A4B32-F9C8-4B74-A825-990B496261DE}">
      <dgm:prSet/>
      <dgm:spPr/>
      <dgm:t>
        <a:bodyPr/>
        <a:lstStyle/>
        <a:p>
          <a:r>
            <a:rPr lang="en-US"/>
            <a:t>Initially, I considered each run to be a separate dataset, with the goal of comparing multiple runs of the course and producing conclusions based on the comparison. However, I realized that if we examine such analysis, it will not provide me with a clear and complete image of the study and will prevent me from performing complicated analysis with the dataset. </a:t>
          </a:r>
        </a:p>
      </dgm:t>
    </dgm:pt>
    <dgm:pt modelId="{CFE4348C-F215-421A-98B6-4FC0F4A43744}" type="parTrans" cxnId="{70158695-3D2D-407B-91DB-35FD664097B5}">
      <dgm:prSet/>
      <dgm:spPr/>
      <dgm:t>
        <a:bodyPr/>
        <a:lstStyle/>
        <a:p>
          <a:endParaRPr lang="en-US"/>
        </a:p>
      </dgm:t>
    </dgm:pt>
    <dgm:pt modelId="{69FD3F9B-B36C-423C-BDF4-F961AB36402D}" type="sibTrans" cxnId="{70158695-3D2D-407B-91DB-35FD664097B5}">
      <dgm:prSet/>
      <dgm:spPr/>
      <dgm:t>
        <a:bodyPr/>
        <a:lstStyle/>
        <a:p>
          <a:endParaRPr lang="en-US"/>
        </a:p>
      </dgm:t>
    </dgm:pt>
    <dgm:pt modelId="{6C6AEE6B-DC20-4A33-86B9-EF08BBFFADCF}">
      <dgm:prSet/>
      <dgm:spPr/>
      <dgm:t>
        <a:bodyPr/>
        <a:lstStyle/>
        <a:p>
          <a:r>
            <a:rPr lang="en-US"/>
            <a:t>Then, from enrolment to leaving response, I wanted to examine every aspect of the dataset. But, once again, analyzing each detail of the dataset will be awkward and disorganized.</a:t>
          </a:r>
        </a:p>
      </dgm:t>
    </dgm:pt>
    <dgm:pt modelId="{77C56335-5791-4184-8F4A-8428242DD649}" type="parTrans" cxnId="{88FA1E26-BE83-4CDA-B774-8DC8DC9E3073}">
      <dgm:prSet/>
      <dgm:spPr/>
      <dgm:t>
        <a:bodyPr/>
        <a:lstStyle/>
        <a:p>
          <a:endParaRPr lang="en-US"/>
        </a:p>
      </dgm:t>
    </dgm:pt>
    <dgm:pt modelId="{3436B682-581C-4336-8223-33EA70F32B4B}" type="sibTrans" cxnId="{88FA1E26-BE83-4CDA-B774-8DC8DC9E3073}">
      <dgm:prSet/>
      <dgm:spPr/>
      <dgm:t>
        <a:bodyPr/>
        <a:lstStyle/>
        <a:p>
          <a:endParaRPr lang="en-US"/>
        </a:p>
      </dgm:t>
    </dgm:pt>
    <dgm:pt modelId="{B8825460-CCD8-412E-BF37-911C9DB18DAF}" type="pres">
      <dgm:prSet presAssocID="{4AD0FD74-6FA1-41B0-86B0-D3A7D508E8F2}" presName="root" presStyleCnt="0">
        <dgm:presLayoutVars>
          <dgm:dir/>
          <dgm:resizeHandles val="exact"/>
        </dgm:presLayoutVars>
      </dgm:prSet>
      <dgm:spPr/>
    </dgm:pt>
    <dgm:pt modelId="{D4A4A546-623A-430C-AD6C-E90A851A9267}" type="pres">
      <dgm:prSet presAssocID="{2A0A4B32-F9C8-4B74-A825-990B496261DE}" presName="compNode" presStyleCnt="0"/>
      <dgm:spPr/>
    </dgm:pt>
    <dgm:pt modelId="{2571FEE4-E7AE-48AC-8B2E-3A44C661AA58}" type="pres">
      <dgm:prSet presAssocID="{2A0A4B32-F9C8-4B74-A825-990B496261DE}" presName="bgRect" presStyleLbl="bgShp" presStyleIdx="0" presStyleCnt="2"/>
      <dgm:spPr/>
    </dgm:pt>
    <dgm:pt modelId="{EFF5C6C0-B646-4DD7-8544-059CD321DA25}" type="pres">
      <dgm:prSet presAssocID="{2A0A4B32-F9C8-4B74-A825-990B496261D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499E09FA-E2EC-4355-ADCF-794E08B1CE38}" type="pres">
      <dgm:prSet presAssocID="{2A0A4B32-F9C8-4B74-A825-990B496261DE}" presName="spaceRect" presStyleCnt="0"/>
      <dgm:spPr/>
    </dgm:pt>
    <dgm:pt modelId="{0F9708A2-34C2-4EBA-A605-9E3ECD45BED3}" type="pres">
      <dgm:prSet presAssocID="{2A0A4B32-F9C8-4B74-A825-990B496261DE}" presName="parTx" presStyleLbl="revTx" presStyleIdx="0" presStyleCnt="2">
        <dgm:presLayoutVars>
          <dgm:chMax val="0"/>
          <dgm:chPref val="0"/>
        </dgm:presLayoutVars>
      </dgm:prSet>
      <dgm:spPr/>
    </dgm:pt>
    <dgm:pt modelId="{BD54AF00-F7E6-4E19-B5A0-BA5234D61434}" type="pres">
      <dgm:prSet presAssocID="{69FD3F9B-B36C-423C-BDF4-F961AB36402D}" presName="sibTrans" presStyleCnt="0"/>
      <dgm:spPr/>
    </dgm:pt>
    <dgm:pt modelId="{94D22C18-6AB4-4390-A0F1-B7B61E50D0A3}" type="pres">
      <dgm:prSet presAssocID="{6C6AEE6B-DC20-4A33-86B9-EF08BBFFADCF}" presName="compNode" presStyleCnt="0"/>
      <dgm:spPr/>
    </dgm:pt>
    <dgm:pt modelId="{439050DA-5CCB-441F-969A-F9C26FF38FF3}" type="pres">
      <dgm:prSet presAssocID="{6C6AEE6B-DC20-4A33-86B9-EF08BBFFADCF}" presName="bgRect" presStyleLbl="bgShp" presStyleIdx="1" presStyleCnt="2"/>
      <dgm:spPr/>
    </dgm:pt>
    <dgm:pt modelId="{E80FD456-5995-4E51-99D6-6D771D6A1CF0}" type="pres">
      <dgm:prSet presAssocID="{6C6AEE6B-DC20-4A33-86B9-EF08BBFFAD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6FF93947-727A-4AA4-AD4F-573A0A6B5BED}" type="pres">
      <dgm:prSet presAssocID="{6C6AEE6B-DC20-4A33-86B9-EF08BBFFADCF}" presName="spaceRect" presStyleCnt="0"/>
      <dgm:spPr/>
    </dgm:pt>
    <dgm:pt modelId="{CA286343-F748-4C1B-86C0-62F56AD552EF}" type="pres">
      <dgm:prSet presAssocID="{6C6AEE6B-DC20-4A33-86B9-EF08BBFFADCF}" presName="parTx" presStyleLbl="revTx" presStyleIdx="1" presStyleCnt="2">
        <dgm:presLayoutVars>
          <dgm:chMax val="0"/>
          <dgm:chPref val="0"/>
        </dgm:presLayoutVars>
      </dgm:prSet>
      <dgm:spPr/>
    </dgm:pt>
  </dgm:ptLst>
  <dgm:cxnLst>
    <dgm:cxn modelId="{88FA1E26-BE83-4CDA-B774-8DC8DC9E3073}" srcId="{4AD0FD74-6FA1-41B0-86B0-D3A7D508E8F2}" destId="{6C6AEE6B-DC20-4A33-86B9-EF08BBFFADCF}" srcOrd="1" destOrd="0" parTransId="{77C56335-5791-4184-8F4A-8428242DD649}" sibTransId="{3436B682-581C-4336-8223-33EA70F32B4B}"/>
    <dgm:cxn modelId="{D402338C-58F9-4F0A-B865-22EB51617595}" type="presOf" srcId="{6C6AEE6B-DC20-4A33-86B9-EF08BBFFADCF}" destId="{CA286343-F748-4C1B-86C0-62F56AD552EF}" srcOrd="0" destOrd="0" presId="urn:microsoft.com/office/officeart/2018/2/layout/IconVerticalSolidList"/>
    <dgm:cxn modelId="{70158695-3D2D-407B-91DB-35FD664097B5}" srcId="{4AD0FD74-6FA1-41B0-86B0-D3A7D508E8F2}" destId="{2A0A4B32-F9C8-4B74-A825-990B496261DE}" srcOrd="0" destOrd="0" parTransId="{CFE4348C-F215-421A-98B6-4FC0F4A43744}" sibTransId="{69FD3F9B-B36C-423C-BDF4-F961AB36402D}"/>
    <dgm:cxn modelId="{7AA9A8E7-D836-400D-BC51-B2ABD206D191}" type="presOf" srcId="{4AD0FD74-6FA1-41B0-86B0-D3A7D508E8F2}" destId="{B8825460-CCD8-412E-BF37-911C9DB18DAF}" srcOrd="0" destOrd="0" presId="urn:microsoft.com/office/officeart/2018/2/layout/IconVerticalSolidList"/>
    <dgm:cxn modelId="{B95D38E8-A9CA-4E15-AF16-060E09A583A9}" type="presOf" srcId="{2A0A4B32-F9C8-4B74-A825-990B496261DE}" destId="{0F9708A2-34C2-4EBA-A605-9E3ECD45BED3}" srcOrd="0" destOrd="0" presId="urn:microsoft.com/office/officeart/2018/2/layout/IconVerticalSolidList"/>
    <dgm:cxn modelId="{859ECD14-2D7A-48F6-8360-F3978E13BD1E}" type="presParOf" srcId="{B8825460-CCD8-412E-BF37-911C9DB18DAF}" destId="{D4A4A546-623A-430C-AD6C-E90A851A9267}" srcOrd="0" destOrd="0" presId="urn:microsoft.com/office/officeart/2018/2/layout/IconVerticalSolidList"/>
    <dgm:cxn modelId="{1CD1F243-384C-4A53-B7E8-C6AE0956DE3E}" type="presParOf" srcId="{D4A4A546-623A-430C-AD6C-E90A851A9267}" destId="{2571FEE4-E7AE-48AC-8B2E-3A44C661AA58}" srcOrd="0" destOrd="0" presId="urn:microsoft.com/office/officeart/2018/2/layout/IconVerticalSolidList"/>
    <dgm:cxn modelId="{AF2B30CA-B185-4C4D-A9E0-5E2F36AF63C4}" type="presParOf" srcId="{D4A4A546-623A-430C-AD6C-E90A851A9267}" destId="{EFF5C6C0-B646-4DD7-8544-059CD321DA25}" srcOrd="1" destOrd="0" presId="urn:microsoft.com/office/officeart/2018/2/layout/IconVerticalSolidList"/>
    <dgm:cxn modelId="{9B20AF3F-9009-4A93-A077-C862E641D891}" type="presParOf" srcId="{D4A4A546-623A-430C-AD6C-E90A851A9267}" destId="{499E09FA-E2EC-4355-ADCF-794E08B1CE38}" srcOrd="2" destOrd="0" presId="urn:microsoft.com/office/officeart/2018/2/layout/IconVerticalSolidList"/>
    <dgm:cxn modelId="{3065A144-AD37-4E87-A834-DB674EC44A15}" type="presParOf" srcId="{D4A4A546-623A-430C-AD6C-E90A851A9267}" destId="{0F9708A2-34C2-4EBA-A605-9E3ECD45BED3}" srcOrd="3" destOrd="0" presId="urn:microsoft.com/office/officeart/2018/2/layout/IconVerticalSolidList"/>
    <dgm:cxn modelId="{D1B1CAAF-B5E3-4322-A095-0F50F318D3DF}" type="presParOf" srcId="{B8825460-CCD8-412E-BF37-911C9DB18DAF}" destId="{BD54AF00-F7E6-4E19-B5A0-BA5234D61434}" srcOrd="1" destOrd="0" presId="urn:microsoft.com/office/officeart/2018/2/layout/IconVerticalSolidList"/>
    <dgm:cxn modelId="{E3C42E39-A492-4C17-99C8-3CDD172FD8DB}" type="presParOf" srcId="{B8825460-CCD8-412E-BF37-911C9DB18DAF}" destId="{94D22C18-6AB4-4390-A0F1-B7B61E50D0A3}" srcOrd="2" destOrd="0" presId="urn:microsoft.com/office/officeart/2018/2/layout/IconVerticalSolidList"/>
    <dgm:cxn modelId="{EE789BAA-410C-4C4E-A346-FFBEC8729C88}" type="presParOf" srcId="{94D22C18-6AB4-4390-A0F1-B7B61E50D0A3}" destId="{439050DA-5CCB-441F-969A-F9C26FF38FF3}" srcOrd="0" destOrd="0" presId="urn:microsoft.com/office/officeart/2018/2/layout/IconVerticalSolidList"/>
    <dgm:cxn modelId="{41E4434B-2EBB-4533-974A-B4AE7146B339}" type="presParOf" srcId="{94D22C18-6AB4-4390-A0F1-B7B61E50D0A3}" destId="{E80FD456-5995-4E51-99D6-6D771D6A1CF0}" srcOrd="1" destOrd="0" presId="urn:microsoft.com/office/officeart/2018/2/layout/IconVerticalSolidList"/>
    <dgm:cxn modelId="{5601AA18-A699-4AE2-98C1-3ACFCB0981CE}" type="presParOf" srcId="{94D22C18-6AB4-4390-A0F1-B7B61E50D0A3}" destId="{6FF93947-727A-4AA4-AD4F-573A0A6B5BED}" srcOrd="2" destOrd="0" presId="urn:microsoft.com/office/officeart/2018/2/layout/IconVerticalSolidList"/>
    <dgm:cxn modelId="{DA68888A-27BF-4B27-B063-79E62534780A}" type="presParOf" srcId="{94D22C18-6AB4-4390-A0F1-B7B61E50D0A3}" destId="{CA286343-F748-4C1B-86C0-62F56AD552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4798C4-B2AC-4F8F-86C8-B17EB0DDC5C4}"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EAF96FC3-FBBB-42BE-BF06-811DEF234808}">
      <dgm:prSet/>
      <dgm:spPr/>
      <dgm:t>
        <a:bodyPr/>
        <a:lstStyle/>
        <a:p>
          <a:r>
            <a:rPr lang="en-US"/>
            <a:t>I wanted to do a more in-depth investigation rather than a broad one. So, to undertake data analysis, I finalized three sets: enrolment, question response, and leaving response. I can find learner behavior from the moment they registered to the time they left using these data sets.</a:t>
          </a:r>
        </a:p>
      </dgm:t>
    </dgm:pt>
    <dgm:pt modelId="{4553248A-7002-4DB1-B86E-E5B6D1138838}" type="parTrans" cxnId="{58BAACC2-A9FD-46B7-BA46-70699373D6E4}">
      <dgm:prSet/>
      <dgm:spPr/>
      <dgm:t>
        <a:bodyPr/>
        <a:lstStyle/>
        <a:p>
          <a:endParaRPr lang="en-US"/>
        </a:p>
      </dgm:t>
    </dgm:pt>
    <dgm:pt modelId="{2B1E02F0-9329-480D-B147-A2C0C281E463}" type="sibTrans" cxnId="{58BAACC2-A9FD-46B7-BA46-70699373D6E4}">
      <dgm:prSet/>
      <dgm:spPr/>
      <dgm:t>
        <a:bodyPr/>
        <a:lstStyle/>
        <a:p>
          <a:endParaRPr lang="en-US"/>
        </a:p>
      </dgm:t>
    </dgm:pt>
    <dgm:pt modelId="{21EEB0CA-380C-4C13-B772-24C95A328724}">
      <dgm:prSet/>
      <dgm:spPr/>
      <dgm:t>
        <a:bodyPr/>
        <a:lstStyle/>
        <a:p>
          <a:r>
            <a:rPr lang="en-US"/>
            <a:t>T</a:t>
          </a:r>
          <a:r>
            <a:rPr lang="en-US" b="0" i="0" baseline="0"/>
            <a:t>he language I have chosen to work on the project is R which will give me multiple libraries to work on the statistical side of the data and I have chosen RStudio as a tool to work with R language.</a:t>
          </a:r>
          <a:endParaRPr lang="en-US"/>
        </a:p>
      </dgm:t>
    </dgm:pt>
    <dgm:pt modelId="{1107E38F-3C57-4ABE-AB60-EBF590412567}" type="parTrans" cxnId="{0B646252-5290-4084-8448-AA132A438B20}">
      <dgm:prSet/>
      <dgm:spPr/>
      <dgm:t>
        <a:bodyPr/>
        <a:lstStyle/>
        <a:p>
          <a:endParaRPr lang="en-US"/>
        </a:p>
      </dgm:t>
    </dgm:pt>
    <dgm:pt modelId="{FBAF4FE5-1648-406A-858E-4C04E77118C5}" type="sibTrans" cxnId="{0B646252-5290-4084-8448-AA132A438B20}">
      <dgm:prSet/>
      <dgm:spPr/>
      <dgm:t>
        <a:bodyPr/>
        <a:lstStyle/>
        <a:p>
          <a:endParaRPr lang="en-US"/>
        </a:p>
      </dgm:t>
    </dgm:pt>
    <dgm:pt modelId="{528FA6EA-D4C9-4D34-B8CF-DE7D6856504D}" type="pres">
      <dgm:prSet presAssocID="{F64798C4-B2AC-4F8F-86C8-B17EB0DDC5C4}" presName="outerComposite" presStyleCnt="0">
        <dgm:presLayoutVars>
          <dgm:chMax val="5"/>
          <dgm:dir/>
          <dgm:resizeHandles val="exact"/>
        </dgm:presLayoutVars>
      </dgm:prSet>
      <dgm:spPr/>
    </dgm:pt>
    <dgm:pt modelId="{6B29189D-4F2C-4C36-840F-46C8A6024AB5}" type="pres">
      <dgm:prSet presAssocID="{F64798C4-B2AC-4F8F-86C8-B17EB0DDC5C4}" presName="dummyMaxCanvas" presStyleCnt="0">
        <dgm:presLayoutVars/>
      </dgm:prSet>
      <dgm:spPr/>
    </dgm:pt>
    <dgm:pt modelId="{2EB4220F-AFB1-4105-9B21-353A2C3B58C0}" type="pres">
      <dgm:prSet presAssocID="{F64798C4-B2AC-4F8F-86C8-B17EB0DDC5C4}" presName="TwoNodes_1" presStyleLbl="node1" presStyleIdx="0" presStyleCnt="2">
        <dgm:presLayoutVars>
          <dgm:bulletEnabled val="1"/>
        </dgm:presLayoutVars>
      </dgm:prSet>
      <dgm:spPr/>
    </dgm:pt>
    <dgm:pt modelId="{D4173638-3365-4395-BCF6-38A5E63295BC}" type="pres">
      <dgm:prSet presAssocID="{F64798C4-B2AC-4F8F-86C8-B17EB0DDC5C4}" presName="TwoNodes_2" presStyleLbl="node1" presStyleIdx="1" presStyleCnt="2">
        <dgm:presLayoutVars>
          <dgm:bulletEnabled val="1"/>
        </dgm:presLayoutVars>
      </dgm:prSet>
      <dgm:spPr/>
    </dgm:pt>
    <dgm:pt modelId="{BCD20C62-8B30-40F6-A0A2-42A20AD051B9}" type="pres">
      <dgm:prSet presAssocID="{F64798C4-B2AC-4F8F-86C8-B17EB0DDC5C4}" presName="TwoConn_1-2" presStyleLbl="fgAccFollowNode1" presStyleIdx="0" presStyleCnt="1">
        <dgm:presLayoutVars>
          <dgm:bulletEnabled val="1"/>
        </dgm:presLayoutVars>
      </dgm:prSet>
      <dgm:spPr/>
    </dgm:pt>
    <dgm:pt modelId="{E284C29F-9428-436C-8BD1-2B73B2AF2501}" type="pres">
      <dgm:prSet presAssocID="{F64798C4-B2AC-4F8F-86C8-B17EB0DDC5C4}" presName="TwoNodes_1_text" presStyleLbl="node1" presStyleIdx="1" presStyleCnt="2">
        <dgm:presLayoutVars>
          <dgm:bulletEnabled val="1"/>
        </dgm:presLayoutVars>
      </dgm:prSet>
      <dgm:spPr/>
    </dgm:pt>
    <dgm:pt modelId="{4B7F82B3-197F-4A2A-8AEE-65FD19C0495B}" type="pres">
      <dgm:prSet presAssocID="{F64798C4-B2AC-4F8F-86C8-B17EB0DDC5C4}" presName="TwoNodes_2_text" presStyleLbl="node1" presStyleIdx="1" presStyleCnt="2">
        <dgm:presLayoutVars>
          <dgm:bulletEnabled val="1"/>
        </dgm:presLayoutVars>
      </dgm:prSet>
      <dgm:spPr/>
    </dgm:pt>
  </dgm:ptLst>
  <dgm:cxnLst>
    <dgm:cxn modelId="{43D9CC36-F977-436D-8337-7A87E8E37B87}" type="presOf" srcId="{EAF96FC3-FBBB-42BE-BF06-811DEF234808}" destId="{2EB4220F-AFB1-4105-9B21-353A2C3B58C0}" srcOrd="0" destOrd="0" presId="urn:microsoft.com/office/officeart/2005/8/layout/vProcess5"/>
    <dgm:cxn modelId="{85295760-7B50-464B-9B52-4A1E53A37924}" type="presOf" srcId="{21EEB0CA-380C-4C13-B772-24C95A328724}" destId="{4B7F82B3-197F-4A2A-8AEE-65FD19C0495B}" srcOrd="1" destOrd="0" presId="urn:microsoft.com/office/officeart/2005/8/layout/vProcess5"/>
    <dgm:cxn modelId="{0B646252-5290-4084-8448-AA132A438B20}" srcId="{F64798C4-B2AC-4F8F-86C8-B17EB0DDC5C4}" destId="{21EEB0CA-380C-4C13-B772-24C95A328724}" srcOrd="1" destOrd="0" parTransId="{1107E38F-3C57-4ABE-AB60-EBF590412567}" sibTransId="{FBAF4FE5-1648-406A-858E-4C04E77118C5}"/>
    <dgm:cxn modelId="{A9E3AC5A-C062-430A-87AF-C1AB48184CB9}" type="presOf" srcId="{EAF96FC3-FBBB-42BE-BF06-811DEF234808}" destId="{E284C29F-9428-436C-8BD1-2B73B2AF2501}" srcOrd="1" destOrd="0" presId="urn:microsoft.com/office/officeart/2005/8/layout/vProcess5"/>
    <dgm:cxn modelId="{238C0B93-5E48-4964-BC4C-85869255D393}" type="presOf" srcId="{21EEB0CA-380C-4C13-B772-24C95A328724}" destId="{D4173638-3365-4395-BCF6-38A5E63295BC}" srcOrd="0" destOrd="0" presId="urn:microsoft.com/office/officeart/2005/8/layout/vProcess5"/>
    <dgm:cxn modelId="{58BAACC2-A9FD-46B7-BA46-70699373D6E4}" srcId="{F64798C4-B2AC-4F8F-86C8-B17EB0DDC5C4}" destId="{EAF96FC3-FBBB-42BE-BF06-811DEF234808}" srcOrd="0" destOrd="0" parTransId="{4553248A-7002-4DB1-B86E-E5B6D1138838}" sibTransId="{2B1E02F0-9329-480D-B147-A2C0C281E463}"/>
    <dgm:cxn modelId="{261CC9D4-DD8D-4BE4-8BA8-06C998AF574D}" type="presOf" srcId="{2B1E02F0-9329-480D-B147-A2C0C281E463}" destId="{BCD20C62-8B30-40F6-A0A2-42A20AD051B9}" srcOrd="0" destOrd="0" presId="urn:microsoft.com/office/officeart/2005/8/layout/vProcess5"/>
    <dgm:cxn modelId="{6FAF0DDE-D5C0-4F99-B37F-0FCE81350A0A}" type="presOf" srcId="{F64798C4-B2AC-4F8F-86C8-B17EB0DDC5C4}" destId="{528FA6EA-D4C9-4D34-B8CF-DE7D6856504D}" srcOrd="0" destOrd="0" presId="urn:microsoft.com/office/officeart/2005/8/layout/vProcess5"/>
    <dgm:cxn modelId="{4E6B668C-20DF-481F-9CA4-1311042C1213}" type="presParOf" srcId="{528FA6EA-D4C9-4D34-B8CF-DE7D6856504D}" destId="{6B29189D-4F2C-4C36-840F-46C8A6024AB5}" srcOrd="0" destOrd="0" presId="urn:microsoft.com/office/officeart/2005/8/layout/vProcess5"/>
    <dgm:cxn modelId="{C234FADE-B202-4D67-9860-A0F17E62148E}" type="presParOf" srcId="{528FA6EA-D4C9-4D34-B8CF-DE7D6856504D}" destId="{2EB4220F-AFB1-4105-9B21-353A2C3B58C0}" srcOrd="1" destOrd="0" presId="urn:microsoft.com/office/officeart/2005/8/layout/vProcess5"/>
    <dgm:cxn modelId="{5EAB8B3C-F780-40A6-8158-94F2E82A3928}" type="presParOf" srcId="{528FA6EA-D4C9-4D34-B8CF-DE7D6856504D}" destId="{D4173638-3365-4395-BCF6-38A5E63295BC}" srcOrd="2" destOrd="0" presId="urn:microsoft.com/office/officeart/2005/8/layout/vProcess5"/>
    <dgm:cxn modelId="{4AFD7FF5-041C-4AF5-AEA6-0D2554896446}" type="presParOf" srcId="{528FA6EA-D4C9-4D34-B8CF-DE7D6856504D}" destId="{BCD20C62-8B30-40F6-A0A2-42A20AD051B9}" srcOrd="3" destOrd="0" presId="urn:microsoft.com/office/officeart/2005/8/layout/vProcess5"/>
    <dgm:cxn modelId="{4C6619AC-0167-4C45-84A4-0822259CDBE1}" type="presParOf" srcId="{528FA6EA-D4C9-4D34-B8CF-DE7D6856504D}" destId="{E284C29F-9428-436C-8BD1-2B73B2AF2501}" srcOrd="4" destOrd="0" presId="urn:microsoft.com/office/officeart/2005/8/layout/vProcess5"/>
    <dgm:cxn modelId="{00275687-5313-4C47-8D10-522960AD908E}" type="presParOf" srcId="{528FA6EA-D4C9-4D34-B8CF-DE7D6856504D}" destId="{4B7F82B3-197F-4A2A-8AEE-65FD19C0495B}"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1FEE4-E7AE-48AC-8B2E-3A44C661AA58}">
      <dsp:nvSpPr>
        <dsp:cNvPr id="0" name=""/>
        <dsp:cNvSpPr/>
      </dsp:nvSpPr>
      <dsp:spPr>
        <a:xfrm>
          <a:off x="0" y="646112"/>
          <a:ext cx="6572250" cy="1938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F5C6C0-B646-4DD7-8544-059CD321DA25}">
      <dsp:nvSpPr>
        <dsp:cNvPr id="0" name=""/>
        <dsp:cNvSpPr/>
      </dsp:nvSpPr>
      <dsp:spPr>
        <a:xfrm>
          <a:off x="586347" y="1082238"/>
          <a:ext cx="1066085" cy="10660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9708A2-34C2-4EBA-A605-9E3ECD45BED3}">
      <dsp:nvSpPr>
        <dsp:cNvPr id="0" name=""/>
        <dsp:cNvSpPr/>
      </dsp:nvSpPr>
      <dsp:spPr>
        <a:xfrm>
          <a:off x="2238779" y="646112"/>
          <a:ext cx="4333470" cy="1938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141" tIns="205141" rIns="205141" bIns="205141" numCol="1" spcCol="1270" anchor="ctr" anchorCtr="0">
          <a:noAutofit/>
        </a:bodyPr>
        <a:lstStyle/>
        <a:p>
          <a:pPr marL="0" lvl="0" indent="0" algn="l" defTabSz="622300">
            <a:lnSpc>
              <a:spcPct val="90000"/>
            </a:lnSpc>
            <a:spcBef>
              <a:spcPct val="0"/>
            </a:spcBef>
            <a:spcAft>
              <a:spcPct val="35000"/>
            </a:spcAft>
            <a:buNone/>
          </a:pPr>
          <a:r>
            <a:rPr lang="en-US" sz="1400" kern="1200"/>
            <a:t>Initially, I considered each run to be a separate dataset, with the goal of comparing multiple runs of the course and producing conclusions based on the comparison. However, I realized that if we examine such analysis, it will not provide me with a clear and complete image of the study and will prevent me from performing complicated analysis with the dataset. </a:t>
          </a:r>
        </a:p>
      </dsp:txBody>
      <dsp:txXfrm>
        <a:off x="2238779" y="646112"/>
        <a:ext cx="4333470" cy="1938337"/>
      </dsp:txXfrm>
    </dsp:sp>
    <dsp:sp modelId="{439050DA-5CCB-441F-969A-F9C26FF38FF3}">
      <dsp:nvSpPr>
        <dsp:cNvPr id="0" name=""/>
        <dsp:cNvSpPr/>
      </dsp:nvSpPr>
      <dsp:spPr>
        <a:xfrm>
          <a:off x="0" y="3003550"/>
          <a:ext cx="6572250" cy="1938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0FD456-5995-4E51-99D6-6D771D6A1CF0}">
      <dsp:nvSpPr>
        <dsp:cNvPr id="0" name=""/>
        <dsp:cNvSpPr/>
      </dsp:nvSpPr>
      <dsp:spPr>
        <a:xfrm>
          <a:off x="586347" y="3439675"/>
          <a:ext cx="1066085" cy="10660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286343-F748-4C1B-86C0-62F56AD552EF}">
      <dsp:nvSpPr>
        <dsp:cNvPr id="0" name=""/>
        <dsp:cNvSpPr/>
      </dsp:nvSpPr>
      <dsp:spPr>
        <a:xfrm>
          <a:off x="2238779" y="3003550"/>
          <a:ext cx="4333470" cy="1938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141" tIns="205141" rIns="205141" bIns="205141" numCol="1" spcCol="1270" anchor="ctr" anchorCtr="0">
          <a:noAutofit/>
        </a:bodyPr>
        <a:lstStyle/>
        <a:p>
          <a:pPr marL="0" lvl="0" indent="0" algn="l" defTabSz="622300">
            <a:lnSpc>
              <a:spcPct val="90000"/>
            </a:lnSpc>
            <a:spcBef>
              <a:spcPct val="0"/>
            </a:spcBef>
            <a:spcAft>
              <a:spcPct val="35000"/>
            </a:spcAft>
            <a:buNone/>
          </a:pPr>
          <a:r>
            <a:rPr lang="en-US" sz="1400" kern="1200"/>
            <a:t>Then, from enrolment to leaving response, I wanted to examine every aspect of the dataset. But, once again, analyzing each detail of the dataset will be awkward and disorganized.</a:t>
          </a:r>
        </a:p>
      </dsp:txBody>
      <dsp:txXfrm>
        <a:off x="2238779" y="3003550"/>
        <a:ext cx="4333470" cy="1938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4220F-AFB1-4105-9B21-353A2C3B58C0}">
      <dsp:nvSpPr>
        <dsp:cNvPr id="0" name=""/>
        <dsp:cNvSpPr/>
      </dsp:nvSpPr>
      <dsp:spPr>
        <a:xfrm>
          <a:off x="0" y="0"/>
          <a:ext cx="5586412" cy="25146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 wanted to do a more in-depth investigation rather than a broad one. So, to undertake data analysis, I finalized three sets: enrolment, question response, and leaving response. I can find learner behavior from the moment they registered to the time they left using these data sets.</a:t>
          </a:r>
        </a:p>
      </dsp:txBody>
      <dsp:txXfrm>
        <a:off x="73650" y="73650"/>
        <a:ext cx="2987377" cy="2367300"/>
      </dsp:txXfrm>
    </dsp:sp>
    <dsp:sp modelId="{D4173638-3365-4395-BCF6-38A5E63295BC}">
      <dsp:nvSpPr>
        <dsp:cNvPr id="0" name=""/>
        <dsp:cNvSpPr/>
      </dsp:nvSpPr>
      <dsp:spPr>
        <a:xfrm>
          <a:off x="985837" y="3073400"/>
          <a:ext cx="5586412" cy="25146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a:t>
          </a:r>
          <a:r>
            <a:rPr lang="en-US" sz="1600" b="0" i="0" kern="1200" baseline="0"/>
            <a:t>he language I have chosen to work on the project is R which will give me multiple libraries to work on the statistical side of the data and I have chosen RStudio as a tool to work with R language.</a:t>
          </a:r>
          <a:endParaRPr lang="en-US" sz="1600" kern="1200"/>
        </a:p>
      </dsp:txBody>
      <dsp:txXfrm>
        <a:off x="1059487" y="3147050"/>
        <a:ext cx="2818785" cy="2367300"/>
      </dsp:txXfrm>
    </dsp:sp>
    <dsp:sp modelId="{BCD20C62-8B30-40F6-A0A2-42A20AD051B9}">
      <dsp:nvSpPr>
        <dsp:cNvPr id="0" name=""/>
        <dsp:cNvSpPr/>
      </dsp:nvSpPr>
      <dsp:spPr>
        <a:xfrm>
          <a:off x="3951922" y="1976754"/>
          <a:ext cx="1634490" cy="163449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319682" y="1976754"/>
        <a:ext cx="898970" cy="12299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5DA13D-9789-4167-A595-77E162E0FE0F}"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CB8215F-1B7F-44D0-96C4-5E820B6EAE3C}" type="slidenum">
              <a:rPr lang="en-IN" smtClean="0"/>
              <a:t>‹#›</a:t>
            </a:fld>
            <a:endParaRPr lang="en-IN"/>
          </a:p>
        </p:txBody>
      </p:sp>
    </p:spTree>
    <p:extLst>
      <p:ext uri="{BB962C8B-B14F-4D97-AF65-F5344CB8AC3E}">
        <p14:creationId xmlns:p14="http://schemas.microsoft.com/office/powerpoint/2010/main" val="113084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DA13D-9789-4167-A595-77E162E0FE0F}"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8215F-1B7F-44D0-96C4-5E820B6EAE3C}" type="slidenum">
              <a:rPr lang="en-IN" smtClean="0"/>
              <a:t>‹#›</a:t>
            </a:fld>
            <a:endParaRPr lang="en-IN"/>
          </a:p>
        </p:txBody>
      </p:sp>
    </p:spTree>
    <p:extLst>
      <p:ext uri="{BB962C8B-B14F-4D97-AF65-F5344CB8AC3E}">
        <p14:creationId xmlns:p14="http://schemas.microsoft.com/office/powerpoint/2010/main" val="310510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DA13D-9789-4167-A595-77E162E0FE0F}"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8215F-1B7F-44D0-96C4-5E820B6EAE3C}" type="slidenum">
              <a:rPr lang="en-IN" smtClean="0"/>
              <a:t>‹#›</a:t>
            </a:fld>
            <a:endParaRPr lang="en-IN"/>
          </a:p>
        </p:txBody>
      </p:sp>
    </p:spTree>
    <p:extLst>
      <p:ext uri="{BB962C8B-B14F-4D97-AF65-F5344CB8AC3E}">
        <p14:creationId xmlns:p14="http://schemas.microsoft.com/office/powerpoint/2010/main" val="3139248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DA13D-9789-4167-A595-77E162E0FE0F}"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8215F-1B7F-44D0-96C4-5E820B6EAE3C}" type="slidenum">
              <a:rPr lang="en-IN" smtClean="0"/>
              <a:t>‹#›</a:t>
            </a:fld>
            <a:endParaRPr lang="en-IN"/>
          </a:p>
        </p:txBody>
      </p:sp>
    </p:spTree>
    <p:extLst>
      <p:ext uri="{BB962C8B-B14F-4D97-AF65-F5344CB8AC3E}">
        <p14:creationId xmlns:p14="http://schemas.microsoft.com/office/powerpoint/2010/main" val="1212393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05DA13D-9789-4167-A595-77E162E0FE0F}" type="datetimeFigureOut">
              <a:rPr lang="en-IN" smtClean="0"/>
              <a:t>01-12-2021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CB8215F-1B7F-44D0-96C4-5E820B6EAE3C}" type="slidenum">
              <a:rPr lang="en-IN" smtClean="0"/>
              <a:t>‹#›</a:t>
            </a:fld>
            <a:endParaRPr lang="en-IN"/>
          </a:p>
        </p:txBody>
      </p:sp>
    </p:spTree>
    <p:extLst>
      <p:ext uri="{BB962C8B-B14F-4D97-AF65-F5344CB8AC3E}">
        <p14:creationId xmlns:p14="http://schemas.microsoft.com/office/powerpoint/2010/main" val="338577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5DA13D-9789-4167-A595-77E162E0FE0F}"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B8215F-1B7F-44D0-96C4-5E820B6EAE3C}" type="slidenum">
              <a:rPr lang="en-IN" smtClean="0"/>
              <a:t>‹#›</a:t>
            </a:fld>
            <a:endParaRPr lang="en-IN"/>
          </a:p>
        </p:txBody>
      </p:sp>
    </p:spTree>
    <p:extLst>
      <p:ext uri="{BB962C8B-B14F-4D97-AF65-F5344CB8AC3E}">
        <p14:creationId xmlns:p14="http://schemas.microsoft.com/office/powerpoint/2010/main" val="420135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5DA13D-9789-4167-A595-77E162E0FE0F}" type="datetimeFigureOut">
              <a:rPr lang="en-IN" smtClean="0"/>
              <a:t>01-12-2021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B8215F-1B7F-44D0-96C4-5E820B6EAE3C}" type="slidenum">
              <a:rPr lang="en-IN" smtClean="0"/>
              <a:t>‹#›</a:t>
            </a:fld>
            <a:endParaRPr lang="en-IN"/>
          </a:p>
        </p:txBody>
      </p:sp>
    </p:spTree>
    <p:extLst>
      <p:ext uri="{BB962C8B-B14F-4D97-AF65-F5344CB8AC3E}">
        <p14:creationId xmlns:p14="http://schemas.microsoft.com/office/powerpoint/2010/main" val="54788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5DA13D-9789-4167-A595-77E162E0FE0F}" type="datetimeFigureOut">
              <a:rPr lang="en-IN" smtClean="0"/>
              <a:t>01-12-2021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B8215F-1B7F-44D0-96C4-5E820B6EAE3C}" type="slidenum">
              <a:rPr lang="en-IN" smtClean="0"/>
              <a:t>‹#›</a:t>
            </a:fld>
            <a:endParaRPr lang="en-IN"/>
          </a:p>
        </p:txBody>
      </p:sp>
    </p:spTree>
    <p:extLst>
      <p:ext uri="{BB962C8B-B14F-4D97-AF65-F5344CB8AC3E}">
        <p14:creationId xmlns:p14="http://schemas.microsoft.com/office/powerpoint/2010/main" val="141340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DA13D-9789-4167-A595-77E162E0FE0F}" type="datetimeFigureOut">
              <a:rPr lang="en-IN" smtClean="0"/>
              <a:t>01-12-2021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B8215F-1B7F-44D0-96C4-5E820B6EAE3C}" type="slidenum">
              <a:rPr lang="en-IN" smtClean="0"/>
              <a:t>‹#›</a:t>
            </a:fld>
            <a:endParaRPr lang="en-IN"/>
          </a:p>
        </p:txBody>
      </p:sp>
    </p:spTree>
    <p:extLst>
      <p:ext uri="{BB962C8B-B14F-4D97-AF65-F5344CB8AC3E}">
        <p14:creationId xmlns:p14="http://schemas.microsoft.com/office/powerpoint/2010/main" val="880128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5DA13D-9789-4167-A595-77E162E0FE0F}"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CB8215F-1B7F-44D0-96C4-5E820B6EAE3C}" type="slidenum">
              <a:rPr lang="en-IN" smtClean="0"/>
              <a:t>‹#›</a:t>
            </a:fld>
            <a:endParaRPr lang="en-IN"/>
          </a:p>
        </p:txBody>
      </p:sp>
    </p:spTree>
    <p:extLst>
      <p:ext uri="{BB962C8B-B14F-4D97-AF65-F5344CB8AC3E}">
        <p14:creationId xmlns:p14="http://schemas.microsoft.com/office/powerpoint/2010/main" val="418821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5DA13D-9789-4167-A595-77E162E0FE0F}" type="datetimeFigureOut">
              <a:rPr lang="en-IN" smtClean="0"/>
              <a:t>01-12-2021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CB8215F-1B7F-44D0-96C4-5E820B6EAE3C}" type="slidenum">
              <a:rPr lang="en-IN" smtClean="0"/>
              <a:t>‹#›</a:t>
            </a:fld>
            <a:endParaRPr lang="en-IN"/>
          </a:p>
        </p:txBody>
      </p:sp>
    </p:spTree>
    <p:extLst>
      <p:ext uri="{BB962C8B-B14F-4D97-AF65-F5344CB8AC3E}">
        <p14:creationId xmlns:p14="http://schemas.microsoft.com/office/powerpoint/2010/main" val="183504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05DA13D-9789-4167-A595-77E162E0FE0F}" type="datetimeFigureOut">
              <a:rPr lang="en-IN" smtClean="0"/>
              <a:t>01-12-2021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CB8215F-1B7F-44D0-96C4-5E820B6EAE3C}" type="slidenum">
              <a:rPr lang="en-IN" smtClean="0"/>
              <a:t>‹#›</a:t>
            </a:fld>
            <a:endParaRPr lang="en-IN"/>
          </a:p>
        </p:txBody>
      </p:sp>
    </p:spTree>
    <p:extLst>
      <p:ext uri="{BB962C8B-B14F-4D97-AF65-F5344CB8AC3E}">
        <p14:creationId xmlns:p14="http://schemas.microsoft.com/office/powerpoint/2010/main" val="429493933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6.png"/><Relationship Id="rId5" Type="http://schemas.microsoft.com/office/2007/relationships/hdphoto" Target="../media/hdphoto2.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9.png"/><Relationship Id="rId5" Type="http://schemas.microsoft.com/office/2007/relationships/hdphoto" Target="../media/hdphoto2.wdp"/><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21.png"/><Relationship Id="rId5" Type="http://schemas.microsoft.com/office/2007/relationships/hdphoto" Target="../media/hdphoto2.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22.png"/><Relationship Id="rId5" Type="http://schemas.microsoft.com/office/2007/relationships/hdphoto" Target="../media/hdphoto2.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23.png"/><Relationship Id="rId5" Type="http://schemas.microsoft.com/office/2007/relationships/hdphoto" Target="../media/hdphoto2.wdp"/><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24.png"/><Relationship Id="rId5" Type="http://schemas.microsoft.com/office/2007/relationships/hdphoto" Target="../media/hdphoto2.wdp"/><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25.png"/><Relationship Id="rId5" Type="http://schemas.microsoft.com/office/2007/relationships/hdphoto" Target="../media/hdphoto2.wdp"/><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26.png"/><Relationship Id="rId5" Type="http://schemas.microsoft.com/office/2007/relationships/hdphoto" Target="../media/hdphoto2.wdp"/><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27.png"/><Relationship Id="rId5" Type="http://schemas.microsoft.com/office/2007/relationships/hdphoto" Target="../media/hdphoto2.wdp"/><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28.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2.png"/><Relationship Id="rId5" Type="http://schemas.microsoft.com/office/2007/relationships/hdphoto" Target="../media/hdphoto2.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3.png"/><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13">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0AA147-F9CA-4576-A142-6967EF39C3AE}"/>
              </a:ext>
            </a:extLst>
          </p:cNvPr>
          <p:cNvSpPr>
            <a:spLocks noGrp="1"/>
          </p:cNvSpPr>
          <p:nvPr>
            <p:ph type="ctrTitle"/>
          </p:nvPr>
        </p:nvSpPr>
        <p:spPr>
          <a:xfrm>
            <a:off x="4961376" y="1432223"/>
            <a:ext cx="6057144" cy="3357976"/>
          </a:xfrm>
        </p:spPr>
        <p:txBody>
          <a:bodyPr>
            <a:normAutofit/>
          </a:bodyPr>
          <a:lstStyle/>
          <a:p>
            <a:r>
              <a:rPr lang="en-IN" sz="8000"/>
              <a:t>Learning Analytics</a:t>
            </a:r>
          </a:p>
        </p:txBody>
      </p:sp>
      <p:sp>
        <p:nvSpPr>
          <p:cNvPr id="13" name="Rectangle 17">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9">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7" name="Oval 20">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21">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ubtitle 2">
            <a:extLst>
              <a:ext uri="{FF2B5EF4-FFF2-40B4-BE49-F238E27FC236}">
                <a16:creationId xmlns:a16="http://schemas.microsoft.com/office/drawing/2014/main" id="{4E456514-4F82-4B75-B0E3-36E9976BC51A}"/>
              </a:ext>
            </a:extLst>
          </p:cNvPr>
          <p:cNvSpPr>
            <a:spLocks noGrp="1"/>
          </p:cNvSpPr>
          <p:nvPr>
            <p:ph type="subTitle" idx="1"/>
          </p:nvPr>
        </p:nvSpPr>
        <p:spPr>
          <a:xfrm>
            <a:off x="4938490" y="4790198"/>
            <a:ext cx="6080030" cy="687058"/>
          </a:xfrm>
        </p:spPr>
        <p:txBody>
          <a:bodyPr>
            <a:normAutofit/>
          </a:bodyPr>
          <a:lstStyle/>
          <a:p>
            <a:r>
              <a:rPr lang="en-US" sz="2000" b="0" i="0" u="none" strike="noStrike" baseline="0">
                <a:solidFill>
                  <a:srgbClr val="000000"/>
                </a:solidFill>
                <a:latin typeface="LMRoman12-Regular"/>
              </a:rPr>
              <a:t>Exploratory Data Analysis on the cyber security course from FutureLearn</a:t>
            </a:r>
            <a:endParaRPr lang="en-IN" sz="2000">
              <a:solidFill>
                <a:srgbClr val="000000"/>
              </a:solidFill>
            </a:endParaRPr>
          </a:p>
        </p:txBody>
      </p:sp>
      <p:pic>
        <p:nvPicPr>
          <p:cNvPr id="7" name="Graphic 6" descr="Bar chart">
            <a:extLst>
              <a:ext uri="{FF2B5EF4-FFF2-40B4-BE49-F238E27FC236}">
                <a16:creationId xmlns:a16="http://schemas.microsoft.com/office/drawing/2014/main" id="{4AF0BC4A-2217-4D00-8587-B471EBE37B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3915" y="1686320"/>
            <a:ext cx="3416725" cy="3416725"/>
          </a:xfrm>
          <a:prstGeom prst="rect">
            <a:avLst/>
          </a:prstGeom>
        </p:spPr>
      </p:pic>
    </p:spTree>
    <p:extLst>
      <p:ext uri="{BB962C8B-B14F-4D97-AF65-F5344CB8AC3E}">
        <p14:creationId xmlns:p14="http://schemas.microsoft.com/office/powerpoint/2010/main" val="39317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8" name="Rectangle 27">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44D86-3271-4708-B74B-E21289DA7C3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b="0" i="0" u="none" strike="noStrike"/>
              <a:t>Comparing learners from their employment status</a:t>
            </a:r>
            <a:endParaRPr lang="en-US"/>
          </a:p>
        </p:txBody>
      </p:sp>
      <p:pic>
        <p:nvPicPr>
          <p:cNvPr id="6" name="Content Placeholder 5">
            <a:extLst>
              <a:ext uri="{FF2B5EF4-FFF2-40B4-BE49-F238E27FC236}">
                <a16:creationId xmlns:a16="http://schemas.microsoft.com/office/drawing/2014/main" id="{56803E48-35A5-4226-ACE0-1FA5987CDA01}"/>
              </a:ext>
            </a:extLst>
          </p:cNvPr>
          <p:cNvPicPr>
            <a:picLocks noGrp="1" noChangeAspect="1"/>
          </p:cNvPicPr>
          <p:nvPr>
            <p:ph idx="1"/>
          </p:nvPr>
        </p:nvPicPr>
        <p:blipFill>
          <a:blip r:embed="rId6"/>
          <a:stretch>
            <a:fillRect/>
          </a:stretch>
        </p:blipFill>
        <p:spPr>
          <a:xfrm>
            <a:off x="633999" y="1790989"/>
            <a:ext cx="6882269" cy="3286283"/>
          </a:xfrm>
          <a:prstGeom prst="rect">
            <a:avLst/>
          </a:prstGeom>
        </p:spPr>
      </p:pic>
      <p:sp>
        <p:nvSpPr>
          <p:cNvPr id="4" name="Text Placeholder 3">
            <a:extLst>
              <a:ext uri="{FF2B5EF4-FFF2-40B4-BE49-F238E27FC236}">
                <a16:creationId xmlns:a16="http://schemas.microsoft.com/office/drawing/2014/main" id="{3A160D3E-CB97-480F-9153-C190FA50D2BA}"/>
              </a:ext>
            </a:extLst>
          </p:cNvPr>
          <p:cNvSpPr>
            <a:spLocks noGrp="1"/>
          </p:cNvSpPr>
          <p:nvPr>
            <p:ph type="body" sz="half" idx="2"/>
          </p:nvPr>
        </p:nvSpPr>
        <p:spPr>
          <a:xfrm>
            <a:off x="8156351" y="2121408"/>
            <a:ext cx="3544034" cy="4050792"/>
          </a:xfrm>
        </p:spPr>
        <p:txBody>
          <a:bodyPr vert="horz" lIns="91440" tIns="45720" rIns="91440" bIns="45720" rtlCol="0">
            <a:noAutofit/>
          </a:bodyPr>
          <a:lstStyle/>
          <a:p>
            <a:pPr marL="285750" indent="-182880">
              <a:lnSpc>
                <a:spcPct val="90000"/>
              </a:lnSpc>
              <a:buFont typeface="Wingdings" pitchFamily="2" charset="2"/>
              <a:buChar char="§"/>
            </a:pPr>
            <a:r>
              <a:rPr lang="en-US" b="0" i="0" u="none" strike="noStrike" baseline="0" dirty="0">
                <a:solidFill>
                  <a:schemeClr val="tx1"/>
                </a:solidFill>
              </a:rPr>
              <a:t>From the plot, we can see that it is obvious that the highest numbers of learners who are in their full-time job. But it is very strange that the second highest number of learners are retired people. </a:t>
            </a:r>
          </a:p>
          <a:p>
            <a:pPr marL="285750" indent="-182880">
              <a:lnSpc>
                <a:spcPct val="90000"/>
              </a:lnSpc>
              <a:buFont typeface="Wingdings" pitchFamily="2" charset="2"/>
              <a:buChar char="§"/>
            </a:pPr>
            <a:r>
              <a:rPr lang="en-US" b="0" i="0" u="none" strike="noStrike" baseline="0" dirty="0">
                <a:solidFill>
                  <a:schemeClr val="tx1"/>
                </a:solidFill>
              </a:rPr>
              <a:t>As usual, the students had enrolled in the course in high number. But they need to concentrate on people who are not working or looking for job since the number is very low. </a:t>
            </a:r>
          </a:p>
          <a:p>
            <a:pPr marL="285750" indent="-182880">
              <a:lnSpc>
                <a:spcPct val="90000"/>
              </a:lnSpc>
              <a:buFont typeface="Wingdings" pitchFamily="2" charset="2"/>
              <a:buChar char="§"/>
            </a:pPr>
            <a:r>
              <a:rPr lang="en-US" b="0" i="0" u="none" strike="noStrike" baseline="0" dirty="0">
                <a:solidFill>
                  <a:schemeClr val="tx1"/>
                </a:solidFill>
              </a:rPr>
              <a:t>We can explore that market considering the people are unemployed usually needs something to study or learn new to enhance their careers. </a:t>
            </a:r>
          </a:p>
          <a:p>
            <a:pPr marL="285750" indent="-182880">
              <a:lnSpc>
                <a:spcPct val="90000"/>
              </a:lnSpc>
              <a:buFont typeface="Wingdings" pitchFamily="2" charset="2"/>
              <a:buChar char="§"/>
            </a:pPr>
            <a:r>
              <a:rPr lang="en-US" b="0" i="0" u="none" strike="noStrike" baseline="0" dirty="0">
                <a:solidFill>
                  <a:schemeClr val="tx1"/>
                </a:solidFill>
              </a:rPr>
              <a:t>The number of self-employed is comparatively less and we can pull people who are self-employed by including the course dedicated to them.</a:t>
            </a:r>
            <a:endParaRPr lang="en-US" dirty="0">
              <a:solidFill>
                <a:schemeClr val="tx1"/>
              </a:solidFill>
            </a:endParaRPr>
          </a:p>
        </p:txBody>
      </p:sp>
      <p:grpSp>
        <p:nvGrpSpPr>
          <p:cNvPr id="30" name="Group 29">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1" name="Oval 30">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280145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FB63-3158-4DD4-B822-D095E27D90AA}"/>
              </a:ext>
            </a:extLst>
          </p:cNvPr>
          <p:cNvSpPr>
            <a:spLocks noGrp="1"/>
          </p:cNvSpPr>
          <p:nvPr>
            <p:ph type="title"/>
          </p:nvPr>
        </p:nvSpPr>
        <p:spPr>
          <a:xfrm>
            <a:off x="5297763" y="643467"/>
            <a:ext cx="6271758" cy="5571066"/>
          </a:xfrm>
        </p:spPr>
        <p:txBody>
          <a:bodyPr vert="horz" lIns="91440" tIns="45720" rIns="91440" bIns="45720" rtlCol="0" anchor="ctr">
            <a:normAutofit/>
          </a:bodyPr>
          <a:lstStyle/>
          <a:p>
            <a:pPr>
              <a:lnSpc>
                <a:spcPct val="80000"/>
              </a:lnSpc>
            </a:pPr>
            <a:r>
              <a:rPr lang="en-US" sz="4400" b="0" i="0" u="none" strike="noStrike" dirty="0">
                <a:blipFill dpi="0" rotWithShape="1">
                  <a:blip r:embed="rId2"/>
                  <a:srcRect/>
                  <a:tile tx="6350" ty="-127000" sx="65000" sy="64000" flip="none" algn="tl"/>
                </a:blipFill>
              </a:rPr>
              <a:t>Now, we are going little deep into the analysis by connecting enrolment data set with question response.</a:t>
            </a:r>
            <a:br>
              <a:rPr lang="en-US" sz="4400" b="0" i="0" u="none" strike="noStrike" dirty="0">
                <a:blipFill dpi="0" rotWithShape="1">
                  <a:blip r:embed="rId2"/>
                  <a:srcRect/>
                  <a:tile tx="6350" ty="-127000" sx="65000" sy="64000" flip="none" algn="tl"/>
                </a:blipFill>
              </a:rPr>
            </a:br>
            <a:r>
              <a:rPr lang="en-US" sz="4400" b="0" i="0" u="none" strike="noStrike" dirty="0">
                <a:blipFill dpi="0" rotWithShape="1">
                  <a:blip r:embed="rId2"/>
                  <a:srcRect/>
                  <a:tile tx="6350" ty="-127000" sx="65000" sy="64000" flip="none" algn="tl"/>
                </a:blipFill>
              </a:rPr>
              <a:t>Here, we can calculate different aspects of the connection between the learners and how they respond to the question from the course.</a:t>
            </a:r>
            <a:endParaRPr lang="en-US" sz="4400" dirty="0">
              <a:blipFill dpi="0" rotWithShape="1">
                <a:blip r:embed="rId2"/>
                <a:srcRect/>
                <a:tile tx="6350" ty="-127000" sx="65000" sy="64000" flip="none" algn="tl"/>
              </a:blipFill>
            </a:endParaRPr>
          </a:p>
        </p:txBody>
      </p:sp>
    </p:spTree>
    <p:extLst>
      <p:ext uri="{BB962C8B-B14F-4D97-AF65-F5344CB8AC3E}">
        <p14:creationId xmlns:p14="http://schemas.microsoft.com/office/powerpoint/2010/main" val="291196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7" name="Rectangle 16">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44D86-3271-4708-B74B-E21289DA7C3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b="0" i="0" u="none" strike="noStrike"/>
              <a:t>Comparing number of quiz responses with the response</a:t>
            </a:r>
            <a:endParaRPr lang="en-US"/>
          </a:p>
        </p:txBody>
      </p:sp>
      <p:pic>
        <p:nvPicPr>
          <p:cNvPr id="8" name="Content Placeholder 7">
            <a:extLst>
              <a:ext uri="{FF2B5EF4-FFF2-40B4-BE49-F238E27FC236}">
                <a16:creationId xmlns:a16="http://schemas.microsoft.com/office/drawing/2014/main" id="{CF7150BB-B99A-49B3-BA50-07BF5EC2909D}"/>
              </a:ext>
            </a:extLst>
          </p:cNvPr>
          <p:cNvPicPr>
            <a:picLocks noGrp="1" noChangeAspect="1"/>
          </p:cNvPicPr>
          <p:nvPr>
            <p:ph idx="1"/>
          </p:nvPr>
        </p:nvPicPr>
        <p:blipFill rotWithShape="1">
          <a:blip r:embed="rId6"/>
          <a:srcRect l="15789" r="2811" b="2"/>
          <a:stretch/>
        </p:blipFill>
        <p:spPr>
          <a:xfrm>
            <a:off x="633999" y="792036"/>
            <a:ext cx="6882269" cy="5284189"/>
          </a:xfrm>
          <a:prstGeom prst="rect">
            <a:avLst/>
          </a:prstGeom>
        </p:spPr>
      </p:pic>
      <p:sp>
        <p:nvSpPr>
          <p:cNvPr id="4" name="Text Placeholder 3">
            <a:extLst>
              <a:ext uri="{FF2B5EF4-FFF2-40B4-BE49-F238E27FC236}">
                <a16:creationId xmlns:a16="http://schemas.microsoft.com/office/drawing/2014/main" id="{3A160D3E-CB97-480F-9153-C190FA50D2BA}"/>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pPr marL="285750" indent="-182880">
              <a:lnSpc>
                <a:spcPct val="90000"/>
              </a:lnSpc>
              <a:buFont typeface="Wingdings" pitchFamily="2" charset="2"/>
              <a:buChar char="§"/>
            </a:pPr>
            <a:r>
              <a:rPr lang="en-US" sz="1100" b="0" i="0" u="none" strike="noStrike" baseline="0">
                <a:solidFill>
                  <a:schemeClr val="tx1"/>
                </a:solidFill>
              </a:rPr>
              <a:t>From the plot, it is positive to some extent as the number of correct responses is higher than the number of wrong responses. </a:t>
            </a:r>
          </a:p>
          <a:p>
            <a:pPr marL="285750" indent="-182880">
              <a:lnSpc>
                <a:spcPct val="90000"/>
              </a:lnSpc>
              <a:buFont typeface="Wingdings" pitchFamily="2" charset="2"/>
              <a:buChar char="§"/>
            </a:pPr>
            <a:r>
              <a:rPr lang="en-US" sz="1100" b="0" i="0" u="none" strike="noStrike" baseline="0">
                <a:solidFill>
                  <a:schemeClr val="tx1"/>
                </a:solidFill>
              </a:rPr>
              <a:t>But the negative point here is the difference between them. since the difference between them is non negligible, the team must take this very seriously. </a:t>
            </a:r>
          </a:p>
          <a:p>
            <a:pPr marL="285750" indent="-182880">
              <a:lnSpc>
                <a:spcPct val="90000"/>
              </a:lnSpc>
              <a:buFont typeface="Wingdings" pitchFamily="2" charset="2"/>
              <a:buChar char="§"/>
            </a:pPr>
            <a:r>
              <a:rPr lang="en-US" sz="1100" b="0" i="0" u="none" strike="noStrike" baseline="0">
                <a:solidFill>
                  <a:schemeClr val="tx1"/>
                </a:solidFill>
              </a:rPr>
              <a:t>The number of wrong responses shows that many learners do not understand the course well enough to give the right answer. Since the quizzes were multiple choice questions, we cannot even that as a credit. </a:t>
            </a:r>
          </a:p>
          <a:p>
            <a:pPr marL="285750" indent="-182880">
              <a:lnSpc>
                <a:spcPct val="90000"/>
              </a:lnSpc>
              <a:buFont typeface="Wingdings" pitchFamily="2" charset="2"/>
              <a:buChar char="§"/>
            </a:pPr>
            <a:r>
              <a:rPr lang="en-US" sz="1100" b="0" i="0" u="none" strike="noStrike" baseline="0">
                <a:solidFill>
                  <a:schemeClr val="tx1"/>
                </a:solidFill>
              </a:rPr>
              <a:t>There is a chance that the right answer could be a luck. It is understandable that the correct and wrong responses will not affect the business at Future learn in day-to-day basis. </a:t>
            </a:r>
          </a:p>
          <a:p>
            <a:pPr marL="285750" indent="-182880">
              <a:lnSpc>
                <a:spcPct val="90000"/>
              </a:lnSpc>
              <a:buFont typeface="Wingdings" pitchFamily="2" charset="2"/>
              <a:buChar char="§"/>
            </a:pPr>
            <a:r>
              <a:rPr lang="en-US" sz="1100" b="0" i="0" u="none" strike="noStrike" baseline="0">
                <a:solidFill>
                  <a:schemeClr val="tx1"/>
                </a:solidFill>
              </a:rPr>
              <a:t>But if you look at the larger picture, it is not good in terms of knowledge sharing.</a:t>
            </a:r>
            <a:endParaRPr lang="en-US" sz="1100">
              <a:solidFill>
                <a:schemeClr val="tx1"/>
              </a:solidFill>
            </a:endParaRPr>
          </a:p>
        </p:txBody>
      </p:sp>
      <p:grpSp>
        <p:nvGrpSpPr>
          <p:cNvPr id="19" name="Group 18">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19482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6" name="Rectangle 15">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44D86-3271-4708-B74B-E21289DA7C3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b="0" i="0" u="none" strike="noStrike"/>
              <a:t>Comparing number of quiz responses for each question</a:t>
            </a:r>
            <a:endParaRPr lang="en-US"/>
          </a:p>
        </p:txBody>
      </p:sp>
      <p:pic>
        <p:nvPicPr>
          <p:cNvPr id="7" name="Content Placeholder 6">
            <a:extLst>
              <a:ext uri="{FF2B5EF4-FFF2-40B4-BE49-F238E27FC236}">
                <a16:creationId xmlns:a16="http://schemas.microsoft.com/office/drawing/2014/main" id="{4062F954-670D-4B0D-989A-E75C60E40905}"/>
              </a:ext>
            </a:extLst>
          </p:cNvPr>
          <p:cNvPicPr>
            <a:picLocks noGrp="1" noChangeAspect="1"/>
          </p:cNvPicPr>
          <p:nvPr>
            <p:ph idx="1"/>
          </p:nvPr>
        </p:nvPicPr>
        <p:blipFill>
          <a:blip r:embed="rId6"/>
          <a:stretch>
            <a:fillRect/>
          </a:stretch>
        </p:blipFill>
        <p:spPr>
          <a:xfrm>
            <a:off x="633999" y="1584521"/>
            <a:ext cx="6882269" cy="3699219"/>
          </a:xfrm>
          <a:prstGeom prst="rect">
            <a:avLst/>
          </a:prstGeom>
        </p:spPr>
      </p:pic>
      <p:sp>
        <p:nvSpPr>
          <p:cNvPr id="4" name="Text Placeholder 3">
            <a:extLst>
              <a:ext uri="{FF2B5EF4-FFF2-40B4-BE49-F238E27FC236}">
                <a16:creationId xmlns:a16="http://schemas.microsoft.com/office/drawing/2014/main" id="{3A160D3E-CB97-480F-9153-C190FA50D2BA}"/>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pPr marL="285750" indent="-182880">
              <a:lnSpc>
                <a:spcPct val="90000"/>
              </a:lnSpc>
              <a:buFont typeface="Wingdings" pitchFamily="2" charset="2"/>
              <a:buChar char="§"/>
            </a:pPr>
            <a:r>
              <a:rPr lang="en-US" sz="1600" b="0" i="0" u="none" strike="noStrike" baseline="0">
                <a:solidFill>
                  <a:schemeClr val="tx1"/>
                </a:solidFill>
              </a:rPr>
              <a:t>From the plot, we will compare the same correct and wrong responses but with each question. </a:t>
            </a:r>
          </a:p>
          <a:p>
            <a:pPr marL="285750" indent="-182880">
              <a:lnSpc>
                <a:spcPct val="90000"/>
              </a:lnSpc>
              <a:buFont typeface="Wingdings" pitchFamily="2" charset="2"/>
              <a:buChar char="§"/>
            </a:pPr>
            <a:r>
              <a:rPr lang="en-US" sz="1600" b="0" i="0" u="none" strike="noStrike" baseline="0">
                <a:solidFill>
                  <a:schemeClr val="tx1"/>
                </a:solidFill>
              </a:rPr>
              <a:t>We can see that number of wrong responses is higher in the later part of the course. It is very evident that the learners are losing interest in the course as they travel with the course. </a:t>
            </a:r>
          </a:p>
          <a:p>
            <a:pPr marL="285750" indent="-182880">
              <a:lnSpc>
                <a:spcPct val="90000"/>
              </a:lnSpc>
              <a:buFont typeface="Wingdings" pitchFamily="2" charset="2"/>
              <a:buChar char="§"/>
            </a:pPr>
            <a:r>
              <a:rPr lang="en-US" sz="1600" b="0" i="0" u="none" strike="noStrike" baseline="0">
                <a:solidFill>
                  <a:schemeClr val="tx1"/>
                </a:solidFill>
              </a:rPr>
              <a:t>The team should improve the course structure in the “Security in the future home” part of the module.</a:t>
            </a:r>
            <a:endParaRPr lang="en-US" sz="1600">
              <a:solidFill>
                <a:schemeClr val="tx1"/>
              </a:solidFill>
            </a:endParaRPr>
          </a:p>
        </p:txBody>
      </p:sp>
      <p:grpSp>
        <p:nvGrpSpPr>
          <p:cNvPr id="18" name="Group 17">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90434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4F75-0EED-45E7-8578-77329024662B}"/>
              </a:ext>
            </a:extLst>
          </p:cNvPr>
          <p:cNvSpPr>
            <a:spLocks noGrp="1"/>
          </p:cNvSpPr>
          <p:nvPr>
            <p:ph type="title"/>
          </p:nvPr>
        </p:nvSpPr>
        <p:spPr>
          <a:xfrm>
            <a:off x="839788" y="668337"/>
            <a:ext cx="10512424" cy="1022351"/>
          </a:xfrm>
        </p:spPr>
        <p:txBody>
          <a:bodyPr>
            <a:normAutofit/>
          </a:bodyPr>
          <a:lstStyle/>
          <a:p>
            <a:r>
              <a:rPr lang="en-US" sz="3200" b="0" i="0" u="none" strike="noStrike" baseline="0" dirty="0"/>
              <a:t>Comparing number of correct and wrong responses in each run of the course</a:t>
            </a:r>
            <a:endParaRPr lang="en-IN" sz="3200" dirty="0"/>
          </a:p>
        </p:txBody>
      </p:sp>
      <p:sp>
        <p:nvSpPr>
          <p:cNvPr id="3" name="Text Placeholder 2">
            <a:extLst>
              <a:ext uri="{FF2B5EF4-FFF2-40B4-BE49-F238E27FC236}">
                <a16:creationId xmlns:a16="http://schemas.microsoft.com/office/drawing/2014/main" id="{3A5707E6-8C0B-4633-9B3C-75AD494D8CE9}"/>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89DB85F9-474F-4680-B694-3DE1EA3BAA5C}"/>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DF1CF39C-5392-4044-ACD7-D27F80B480C2}"/>
              </a:ext>
            </a:extLst>
          </p:cNvPr>
          <p:cNvSpPr>
            <a:spLocks noGrp="1"/>
          </p:cNvSpPr>
          <p:nvPr>
            <p:ph type="body" sz="quarter" idx="3"/>
          </p:nvPr>
        </p:nvSpPr>
        <p:spPr/>
        <p:txBody>
          <a:bodyPr/>
          <a:lstStyle/>
          <a:p>
            <a:endParaRPr lang="en-IN"/>
          </a:p>
        </p:txBody>
      </p:sp>
      <p:pic>
        <p:nvPicPr>
          <p:cNvPr id="10" name="Content Placeholder 9">
            <a:extLst>
              <a:ext uri="{FF2B5EF4-FFF2-40B4-BE49-F238E27FC236}">
                <a16:creationId xmlns:a16="http://schemas.microsoft.com/office/drawing/2014/main" id="{7C3F2113-0115-4749-9904-F1A3DE630A0A}"/>
              </a:ext>
            </a:extLst>
          </p:cNvPr>
          <p:cNvPicPr>
            <a:picLocks noGrp="1" noChangeAspect="1"/>
          </p:cNvPicPr>
          <p:nvPr>
            <p:ph sz="quarter" idx="4"/>
          </p:nvPr>
        </p:nvPicPr>
        <p:blipFill>
          <a:blip r:embed="rId2"/>
          <a:stretch>
            <a:fillRect/>
          </a:stretch>
        </p:blipFill>
        <p:spPr>
          <a:xfrm>
            <a:off x="6172200" y="1690688"/>
            <a:ext cx="5180012" cy="4498974"/>
          </a:xfrm>
        </p:spPr>
      </p:pic>
      <p:pic>
        <p:nvPicPr>
          <p:cNvPr id="8" name="Picture 7">
            <a:extLst>
              <a:ext uri="{FF2B5EF4-FFF2-40B4-BE49-F238E27FC236}">
                <a16:creationId xmlns:a16="http://schemas.microsoft.com/office/drawing/2014/main" id="{902B4E63-752E-4080-99EB-69C53D5E3A7A}"/>
              </a:ext>
            </a:extLst>
          </p:cNvPr>
          <p:cNvPicPr>
            <a:picLocks noChangeAspect="1"/>
          </p:cNvPicPr>
          <p:nvPr/>
        </p:nvPicPr>
        <p:blipFill>
          <a:blip r:embed="rId3"/>
          <a:stretch>
            <a:fillRect/>
          </a:stretch>
        </p:blipFill>
        <p:spPr>
          <a:xfrm>
            <a:off x="836612" y="1690688"/>
            <a:ext cx="5183189" cy="4498975"/>
          </a:xfrm>
          <a:prstGeom prst="rect">
            <a:avLst/>
          </a:prstGeom>
        </p:spPr>
      </p:pic>
    </p:spTree>
    <p:extLst>
      <p:ext uri="{BB962C8B-B14F-4D97-AF65-F5344CB8AC3E}">
        <p14:creationId xmlns:p14="http://schemas.microsoft.com/office/powerpoint/2010/main" val="3189779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9"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1" name="Rectangle 17">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2820EFD-985D-4501-A30F-1A66FCB3C60D}"/>
              </a:ext>
            </a:extLst>
          </p:cNvPr>
          <p:cNvSpPr>
            <a:spLocks noGrp="1"/>
          </p:cNvSpPr>
          <p:nvPr>
            <p:ph type="title"/>
          </p:nvPr>
        </p:nvSpPr>
        <p:spPr>
          <a:xfrm>
            <a:off x="1051560" y="643468"/>
            <a:ext cx="9966960" cy="3592432"/>
          </a:xfrm>
        </p:spPr>
        <p:txBody>
          <a:bodyPr vert="horz" lIns="91440" tIns="45720" rIns="91440" bIns="45720" rtlCol="0" anchor="ctr">
            <a:normAutofit/>
          </a:bodyPr>
          <a:lstStyle/>
          <a:p>
            <a:r>
              <a:rPr lang="en-US" sz="4600" b="0" i="0" u="none" strike="noStrike">
                <a:blipFill dpi="0" rotWithShape="1">
                  <a:blip r:embed="rId4"/>
                  <a:srcRect/>
                  <a:tile tx="6350" ty="-127000" sx="65000" sy="64000" flip="none" algn="tl"/>
                </a:blipFill>
              </a:rPr>
              <a:t>Now, we are going to connect enrolments and question responses with leaving responses. It will broaden our</a:t>
            </a:r>
            <a:br>
              <a:rPr lang="en-US" sz="4600" b="0" i="0" u="none" strike="noStrike">
                <a:blipFill dpi="0" rotWithShape="1">
                  <a:blip r:embed="rId4"/>
                  <a:srcRect/>
                  <a:tile tx="6350" ty="-127000" sx="65000" sy="64000" flip="none" algn="tl"/>
                </a:blipFill>
              </a:rPr>
            </a:br>
            <a:r>
              <a:rPr lang="en-US" sz="4600" b="0" i="0" u="none" strike="noStrike">
                <a:blipFill dpi="0" rotWithShape="1">
                  <a:blip r:embed="rId4"/>
                  <a:srcRect/>
                  <a:tile tx="6350" ty="-127000" sx="65000" sy="64000" flip="none" algn="tl"/>
                </a:blipFill>
              </a:rPr>
              <a:t>analysis to certain extent.</a:t>
            </a:r>
            <a:br>
              <a:rPr lang="en-US" sz="4600">
                <a:blipFill dpi="0" rotWithShape="1">
                  <a:blip r:embed="rId4"/>
                  <a:srcRect/>
                  <a:tile tx="6350" ty="-127000" sx="65000" sy="64000" flip="none" algn="tl"/>
                </a:blipFill>
              </a:rPr>
            </a:br>
            <a:endParaRPr lang="en-US" sz="4600">
              <a:blipFill dpi="0" rotWithShape="1">
                <a:blip r:embed="rId4"/>
                <a:srcRect/>
                <a:tile tx="6350" ty="-127000" sx="65000" sy="64000" flip="none" algn="tl"/>
              </a:blipFill>
            </a:endParaRPr>
          </a:p>
        </p:txBody>
      </p:sp>
      <p:sp>
        <p:nvSpPr>
          <p:cNvPr id="13" name="Rectangle 19">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545853F-6E4C-42E7-886F-53CE4DF9AFF6}"/>
              </a:ext>
            </a:extLst>
          </p:cNvPr>
          <p:cNvSpPr>
            <a:spLocks noGrp="1"/>
          </p:cNvSpPr>
          <p:nvPr>
            <p:ph type="body" idx="1"/>
          </p:nvPr>
        </p:nvSpPr>
        <p:spPr>
          <a:xfrm>
            <a:off x="1069848" y="4913336"/>
            <a:ext cx="7891272" cy="1069848"/>
          </a:xfrm>
        </p:spPr>
        <p:txBody>
          <a:bodyPr vert="horz" lIns="91440" tIns="45720" rIns="91440" bIns="45720" rtlCol="0">
            <a:normAutofit/>
          </a:bodyPr>
          <a:lstStyle/>
          <a:p>
            <a:endParaRPr lang="en-US" sz="2200">
              <a:solidFill>
                <a:srgbClr val="000000"/>
              </a:solidFill>
            </a:endParaRPr>
          </a:p>
        </p:txBody>
      </p:sp>
      <p:grpSp>
        <p:nvGrpSpPr>
          <p:cNvPr id="17" name="Group 21">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19" name="Oval 22">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3">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188974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7" name="Rectangle 16">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44D86-3271-4708-B74B-E21289DA7C3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2700" b="0" i="0" u="none" strike="noStrike"/>
              <a:t>Comparing number of people left the course in each step of the course - top 10</a:t>
            </a:r>
            <a:endParaRPr lang="en-US" sz="2700"/>
          </a:p>
        </p:txBody>
      </p:sp>
      <p:pic>
        <p:nvPicPr>
          <p:cNvPr id="8" name="Content Placeholder 7">
            <a:extLst>
              <a:ext uri="{FF2B5EF4-FFF2-40B4-BE49-F238E27FC236}">
                <a16:creationId xmlns:a16="http://schemas.microsoft.com/office/drawing/2014/main" id="{77D3C940-2419-4E10-B53C-E5168DA253AE}"/>
              </a:ext>
            </a:extLst>
          </p:cNvPr>
          <p:cNvPicPr>
            <a:picLocks noGrp="1" noChangeAspect="1"/>
          </p:cNvPicPr>
          <p:nvPr>
            <p:ph idx="1"/>
          </p:nvPr>
        </p:nvPicPr>
        <p:blipFill>
          <a:blip r:embed="rId6"/>
          <a:stretch>
            <a:fillRect/>
          </a:stretch>
        </p:blipFill>
        <p:spPr>
          <a:xfrm>
            <a:off x="633999" y="1283421"/>
            <a:ext cx="6882269" cy="4301418"/>
          </a:xfrm>
          <a:prstGeom prst="rect">
            <a:avLst/>
          </a:prstGeom>
        </p:spPr>
      </p:pic>
      <p:sp>
        <p:nvSpPr>
          <p:cNvPr id="4" name="Text Placeholder 3">
            <a:extLst>
              <a:ext uri="{FF2B5EF4-FFF2-40B4-BE49-F238E27FC236}">
                <a16:creationId xmlns:a16="http://schemas.microsoft.com/office/drawing/2014/main" id="{3A160D3E-CB97-480F-9153-C190FA50D2BA}"/>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pPr marL="285750" indent="-182880">
              <a:lnSpc>
                <a:spcPct val="90000"/>
              </a:lnSpc>
              <a:buFont typeface="Wingdings" pitchFamily="2" charset="2"/>
              <a:buChar char="§"/>
            </a:pPr>
            <a:r>
              <a:rPr lang="en-US" b="0" i="0" u="none" strike="noStrike" baseline="0">
                <a:solidFill>
                  <a:schemeClr val="tx1"/>
                </a:solidFill>
              </a:rPr>
              <a:t>From the plot, we can say that most of the learners who left from the course were left at the step 3.2. </a:t>
            </a:r>
          </a:p>
          <a:p>
            <a:pPr marL="285750" indent="-182880">
              <a:lnSpc>
                <a:spcPct val="90000"/>
              </a:lnSpc>
              <a:buFont typeface="Wingdings" pitchFamily="2" charset="2"/>
              <a:buChar char="§"/>
            </a:pPr>
            <a:r>
              <a:rPr lang="en-US" b="0" i="0" u="none" strike="noStrike" baseline="0">
                <a:solidFill>
                  <a:schemeClr val="tx1"/>
                </a:solidFill>
              </a:rPr>
              <a:t>Around 44 people left the course at that step. It must not be a coincidence. When we look at the step-in depth, it has a video explains “Devices in the future home”. </a:t>
            </a:r>
          </a:p>
          <a:p>
            <a:pPr marL="285750" indent="-182880">
              <a:lnSpc>
                <a:spcPct val="90000"/>
              </a:lnSpc>
              <a:buFont typeface="Wingdings" pitchFamily="2" charset="2"/>
              <a:buChar char="§"/>
            </a:pPr>
            <a:r>
              <a:rPr lang="en-US" b="0" i="0" u="none" strike="noStrike" baseline="0">
                <a:solidFill>
                  <a:schemeClr val="tx1"/>
                </a:solidFill>
              </a:rPr>
              <a:t>There is a chance that the video might be boring, or the course might hit a low point in terms of interaction and engagement at that point. </a:t>
            </a:r>
          </a:p>
          <a:p>
            <a:pPr marL="285750" indent="-182880">
              <a:lnSpc>
                <a:spcPct val="90000"/>
              </a:lnSpc>
              <a:buFont typeface="Wingdings" pitchFamily="2" charset="2"/>
              <a:buChar char="§"/>
            </a:pPr>
            <a:r>
              <a:rPr lang="en-US" b="0" i="0" u="none" strike="noStrike" baseline="0">
                <a:solidFill>
                  <a:schemeClr val="tx1"/>
                </a:solidFill>
              </a:rPr>
              <a:t>The team at Future learn should take this seriously and work on this step a little more compared to another step.</a:t>
            </a:r>
            <a:endParaRPr lang="en-US">
              <a:solidFill>
                <a:schemeClr val="tx1"/>
              </a:solidFill>
            </a:endParaRPr>
          </a:p>
        </p:txBody>
      </p:sp>
      <p:grpSp>
        <p:nvGrpSpPr>
          <p:cNvPr id="19" name="Group 18">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059623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11">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12">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13">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5" name="Rectangle 15">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44D86-3271-4708-B74B-E21289DA7C3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b="0" i="0" u="none" strike="noStrike"/>
              <a:t>Comparing number of people left the course in each run</a:t>
            </a:r>
            <a:endParaRPr lang="en-US"/>
          </a:p>
        </p:txBody>
      </p:sp>
      <p:pic>
        <p:nvPicPr>
          <p:cNvPr id="7" name="Content Placeholder 6">
            <a:extLst>
              <a:ext uri="{FF2B5EF4-FFF2-40B4-BE49-F238E27FC236}">
                <a16:creationId xmlns:a16="http://schemas.microsoft.com/office/drawing/2014/main" id="{B9EEE6AA-DA29-41BC-9969-3FAB0E46CB7D}"/>
              </a:ext>
            </a:extLst>
          </p:cNvPr>
          <p:cNvPicPr>
            <a:picLocks noGrp="1" noChangeAspect="1"/>
          </p:cNvPicPr>
          <p:nvPr>
            <p:ph idx="1"/>
          </p:nvPr>
        </p:nvPicPr>
        <p:blipFill>
          <a:blip r:embed="rId6"/>
          <a:stretch>
            <a:fillRect/>
          </a:stretch>
        </p:blipFill>
        <p:spPr>
          <a:xfrm>
            <a:off x="633999" y="1283421"/>
            <a:ext cx="6882269" cy="4301418"/>
          </a:xfrm>
          <a:prstGeom prst="rect">
            <a:avLst/>
          </a:prstGeom>
        </p:spPr>
      </p:pic>
      <p:sp>
        <p:nvSpPr>
          <p:cNvPr id="4" name="Text Placeholder 3">
            <a:extLst>
              <a:ext uri="{FF2B5EF4-FFF2-40B4-BE49-F238E27FC236}">
                <a16:creationId xmlns:a16="http://schemas.microsoft.com/office/drawing/2014/main" id="{3A160D3E-CB97-480F-9153-C190FA50D2BA}"/>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pPr marL="285750" indent="-182880">
              <a:lnSpc>
                <a:spcPct val="90000"/>
              </a:lnSpc>
              <a:buFont typeface="Wingdings" pitchFamily="2" charset="2"/>
              <a:buChar char="§"/>
            </a:pPr>
            <a:r>
              <a:rPr lang="en-US" sz="1500" b="0" i="0" u="none" strike="noStrike" baseline="0">
                <a:solidFill>
                  <a:schemeClr val="tx1"/>
                </a:solidFill>
              </a:rPr>
              <a:t>The plot  explains about the number of learners left the course in each run. Since we do not have any data about the people left from first run to third run. </a:t>
            </a:r>
          </a:p>
          <a:p>
            <a:pPr marL="285750" indent="-182880">
              <a:lnSpc>
                <a:spcPct val="90000"/>
              </a:lnSpc>
              <a:buFont typeface="Wingdings" pitchFamily="2" charset="2"/>
              <a:buChar char="§"/>
            </a:pPr>
            <a:r>
              <a:rPr lang="en-US" sz="1500" b="0" i="0" u="none" strike="noStrike" baseline="0">
                <a:solidFill>
                  <a:schemeClr val="tx1"/>
                </a:solidFill>
              </a:rPr>
              <a:t>We will consider the data only from fourth run to seventh run. The number of people left in fifth run of the course is higher than other runs even though the enrolled are comparatively lesser than the fourth run. </a:t>
            </a:r>
          </a:p>
          <a:p>
            <a:pPr marL="285750" indent="-182880">
              <a:lnSpc>
                <a:spcPct val="90000"/>
              </a:lnSpc>
              <a:buFont typeface="Wingdings" pitchFamily="2" charset="2"/>
              <a:buChar char="§"/>
            </a:pPr>
            <a:r>
              <a:rPr lang="en-US" sz="1500" b="0" i="0" u="none" strike="noStrike" baseline="0">
                <a:solidFill>
                  <a:schemeClr val="tx1"/>
                </a:solidFill>
              </a:rPr>
              <a:t>The difference between people left in fourth and fifth run is more than 100. We can confirm that the fifth run had not performed well and produced good results compared to other runs.</a:t>
            </a:r>
            <a:endParaRPr lang="en-US" sz="1500">
              <a:solidFill>
                <a:schemeClr val="tx1"/>
              </a:solidFill>
            </a:endParaRPr>
          </a:p>
        </p:txBody>
      </p:sp>
      <p:grpSp>
        <p:nvGrpSpPr>
          <p:cNvPr id="26" name="Group 17">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18">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19">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927901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7" name="Rectangle 16">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44D86-3271-4708-B74B-E21289DA7C3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2700" b="0" i="0" u="none" strike="noStrike"/>
              <a:t>Comparing number of people left the course with their reason for leaving</a:t>
            </a:r>
            <a:endParaRPr lang="en-US" sz="2700"/>
          </a:p>
        </p:txBody>
      </p:sp>
      <p:pic>
        <p:nvPicPr>
          <p:cNvPr id="8" name="Content Placeholder 7">
            <a:extLst>
              <a:ext uri="{FF2B5EF4-FFF2-40B4-BE49-F238E27FC236}">
                <a16:creationId xmlns:a16="http://schemas.microsoft.com/office/drawing/2014/main" id="{8AE9D6EC-62EB-4074-87CF-3B48A5C20E88}"/>
              </a:ext>
            </a:extLst>
          </p:cNvPr>
          <p:cNvPicPr>
            <a:picLocks noGrp="1" noChangeAspect="1"/>
          </p:cNvPicPr>
          <p:nvPr>
            <p:ph idx="1"/>
          </p:nvPr>
        </p:nvPicPr>
        <p:blipFill>
          <a:blip r:embed="rId6"/>
          <a:stretch>
            <a:fillRect/>
          </a:stretch>
        </p:blipFill>
        <p:spPr>
          <a:xfrm>
            <a:off x="633999" y="1283421"/>
            <a:ext cx="6882269" cy="4301418"/>
          </a:xfrm>
          <a:prstGeom prst="rect">
            <a:avLst/>
          </a:prstGeom>
        </p:spPr>
      </p:pic>
      <p:sp>
        <p:nvSpPr>
          <p:cNvPr id="4" name="Text Placeholder 3">
            <a:extLst>
              <a:ext uri="{FF2B5EF4-FFF2-40B4-BE49-F238E27FC236}">
                <a16:creationId xmlns:a16="http://schemas.microsoft.com/office/drawing/2014/main" id="{3A160D3E-CB97-480F-9153-C190FA50D2BA}"/>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pPr marL="285750" indent="-182880">
              <a:lnSpc>
                <a:spcPct val="90000"/>
              </a:lnSpc>
              <a:buFont typeface="Wingdings" pitchFamily="2" charset="2"/>
              <a:buChar char="§"/>
            </a:pPr>
            <a:r>
              <a:rPr lang="en-US" sz="1200" b="0" i="0" u="none" strike="noStrike" baseline="0">
                <a:solidFill>
                  <a:schemeClr val="tx1"/>
                </a:solidFill>
              </a:rPr>
              <a:t>From the plot, we can identify the number of learners left the course with the reason of leaving they mentioned. </a:t>
            </a:r>
          </a:p>
          <a:p>
            <a:pPr marL="285750" indent="-182880">
              <a:lnSpc>
                <a:spcPct val="90000"/>
              </a:lnSpc>
              <a:buFont typeface="Wingdings" pitchFamily="2" charset="2"/>
              <a:buChar char="§"/>
            </a:pPr>
            <a:r>
              <a:rPr lang="en-US" sz="1200" b="0" i="0" u="none" strike="noStrike" baseline="0">
                <a:solidFill>
                  <a:schemeClr val="tx1"/>
                </a:solidFill>
              </a:rPr>
              <a:t>As we can see, the highest number of learners left the course because they do not have enough time. The team need to make the course flexible according to the time the learner has. </a:t>
            </a:r>
          </a:p>
          <a:p>
            <a:pPr marL="285750" indent="-182880">
              <a:lnSpc>
                <a:spcPct val="90000"/>
              </a:lnSpc>
              <a:buFont typeface="Wingdings" pitchFamily="2" charset="2"/>
              <a:buChar char="§"/>
            </a:pPr>
            <a:r>
              <a:rPr lang="en-US" sz="1200" b="0" i="0" u="none" strike="noStrike" baseline="0">
                <a:solidFill>
                  <a:schemeClr val="tx1"/>
                </a:solidFill>
              </a:rPr>
              <a:t>The fast-track batches are one such recommendation they can consider. It is closely followed by the reason ‘Other’. Each learner would have different answers to choose the ‘Other’. We cannot neglect that, but we do not have enough data to analyze it. </a:t>
            </a:r>
          </a:p>
          <a:p>
            <a:pPr marL="285750" indent="-182880">
              <a:lnSpc>
                <a:spcPct val="90000"/>
              </a:lnSpc>
              <a:buFont typeface="Wingdings" pitchFamily="2" charset="2"/>
              <a:buChar char="§"/>
            </a:pPr>
            <a:r>
              <a:rPr lang="en-US" sz="1200" b="0" i="0" u="none" strike="noStrike" baseline="0">
                <a:solidFill>
                  <a:schemeClr val="tx1"/>
                </a:solidFill>
              </a:rPr>
              <a:t>The reasons ‘I prefer not to say’ and ‘The course required more time than I realized’ was selected by 46 and 40 learners respectively. This denotes that many people consider the course as too long to complete.</a:t>
            </a:r>
            <a:endParaRPr lang="en-US" sz="1200">
              <a:solidFill>
                <a:schemeClr val="tx1"/>
              </a:solidFill>
            </a:endParaRPr>
          </a:p>
        </p:txBody>
      </p:sp>
      <p:grpSp>
        <p:nvGrpSpPr>
          <p:cNvPr id="19" name="Group 18">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445420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6" name="Rectangle 15">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44D86-3271-4708-B74B-E21289DA7C3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b="0" i="0" u="none" strike="noStrike"/>
              <a:t>Understanding learner’s behaviour</a:t>
            </a:r>
            <a:endParaRPr lang="en-US"/>
          </a:p>
        </p:txBody>
      </p:sp>
      <p:pic>
        <p:nvPicPr>
          <p:cNvPr id="7" name="Content Placeholder 6">
            <a:extLst>
              <a:ext uri="{FF2B5EF4-FFF2-40B4-BE49-F238E27FC236}">
                <a16:creationId xmlns:a16="http://schemas.microsoft.com/office/drawing/2014/main" id="{A9CDDEA1-E4FA-4DA1-AF70-97BF9A537B80}"/>
              </a:ext>
            </a:extLst>
          </p:cNvPr>
          <p:cNvPicPr>
            <a:picLocks noGrp="1" noChangeAspect="1"/>
          </p:cNvPicPr>
          <p:nvPr>
            <p:ph idx="1"/>
          </p:nvPr>
        </p:nvPicPr>
        <p:blipFill>
          <a:blip r:embed="rId6"/>
          <a:stretch>
            <a:fillRect/>
          </a:stretch>
        </p:blipFill>
        <p:spPr>
          <a:xfrm>
            <a:off x="633999" y="1283421"/>
            <a:ext cx="6882269" cy="4301418"/>
          </a:xfrm>
          <a:prstGeom prst="rect">
            <a:avLst/>
          </a:prstGeom>
        </p:spPr>
      </p:pic>
      <p:sp>
        <p:nvSpPr>
          <p:cNvPr id="4" name="Text Placeholder 3">
            <a:extLst>
              <a:ext uri="{FF2B5EF4-FFF2-40B4-BE49-F238E27FC236}">
                <a16:creationId xmlns:a16="http://schemas.microsoft.com/office/drawing/2014/main" id="{3A160D3E-CB97-480F-9153-C190FA50D2BA}"/>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pPr marL="285750" indent="-182880">
              <a:lnSpc>
                <a:spcPct val="90000"/>
              </a:lnSpc>
              <a:buFont typeface="Wingdings" pitchFamily="2" charset="2"/>
              <a:buChar char="§"/>
            </a:pPr>
            <a:r>
              <a:rPr lang="en-US" sz="1500" b="0" i="0" u="none" strike="noStrike" baseline="0">
                <a:solidFill>
                  <a:schemeClr val="tx1"/>
                </a:solidFill>
              </a:rPr>
              <a:t>Since the highest number of people who did not attempt the quiz and stayed in the course, we can say that there are many learners who are neither actively attempting the quiz nor they left the course. </a:t>
            </a:r>
          </a:p>
          <a:p>
            <a:pPr marL="285750" indent="-182880">
              <a:lnSpc>
                <a:spcPct val="90000"/>
              </a:lnSpc>
              <a:buFont typeface="Wingdings" pitchFamily="2" charset="2"/>
              <a:buChar char="§"/>
            </a:pPr>
            <a:r>
              <a:rPr lang="en-US" sz="1500" b="0" i="0" u="none" strike="noStrike" baseline="0">
                <a:solidFill>
                  <a:schemeClr val="tx1"/>
                </a:solidFill>
              </a:rPr>
              <a:t>When we compare the people who left the course, we can say that the numbers are high in people who did not attempt the quiz but left the course. </a:t>
            </a:r>
          </a:p>
          <a:p>
            <a:pPr marL="285750" indent="-182880">
              <a:lnSpc>
                <a:spcPct val="90000"/>
              </a:lnSpc>
              <a:buFont typeface="Wingdings" pitchFamily="2" charset="2"/>
              <a:buChar char="§"/>
            </a:pPr>
            <a:r>
              <a:rPr lang="en-US" sz="1500" b="0" i="0" u="none" strike="noStrike" baseline="0">
                <a:solidFill>
                  <a:schemeClr val="tx1"/>
                </a:solidFill>
              </a:rPr>
              <a:t>This is obvious that they do not understand the course or do not have interest in the course which probably be the reason behind the highest number in this group.</a:t>
            </a:r>
            <a:endParaRPr lang="en-US" sz="1500">
              <a:solidFill>
                <a:schemeClr val="tx1"/>
              </a:solidFill>
            </a:endParaRPr>
          </a:p>
        </p:txBody>
      </p:sp>
      <p:grpSp>
        <p:nvGrpSpPr>
          <p:cNvPr id="18" name="Group 17">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637581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9026-2B26-4A11-AE2F-AA6E86DC6A4C}"/>
              </a:ext>
            </a:extLst>
          </p:cNvPr>
          <p:cNvSpPr>
            <a:spLocks noGrp="1"/>
          </p:cNvSpPr>
          <p:nvPr>
            <p:ph type="title"/>
          </p:nvPr>
        </p:nvSpPr>
        <p:spPr>
          <a:xfrm>
            <a:off x="8479777" y="639763"/>
            <a:ext cx="3046073" cy="5177377"/>
          </a:xfrm>
          <a:ln>
            <a:noFill/>
          </a:ln>
        </p:spPr>
        <p:txBody>
          <a:bodyPr>
            <a:normAutofit/>
          </a:bodyPr>
          <a:lstStyle/>
          <a:p>
            <a:r>
              <a:rPr lang="en-IN" sz="4000"/>
              <a:t>Motive of the analysis</a:t>
            </a:r>
          </a:p>
        </p:txBody>
      </p:sp>
      <p:graphicFrame>
        <p:nvGraphicFramePr>
          <p:cNvPr id="5" name="Content Placeholder 2">
            <a:extLst>
              <a:ext uri="{FF2B5EF4-FFF2-40B4-BE49-F238E27FC236}">
                <a16:creationId xmlns:a16="http://schemas.microsoft.com/office/drawing/2014/main" id="{3A7C5646-B3E3-4087-8B4A-1CAB4135EA92}"/>
              </a:ext>
            </a:extLst>
          </p:cNvPr>
          <p:cNvGraphicFramePr>
            <a:graphicFrameLocks noGrp="1"/>
          </p:cNvGraphicFramePr>
          <p:nvPr>
            <p:ph idx="1"/>
            <p:extLst>
              <p:ext uri="{D42A27DB-BD31-4B8C-83A1-F6EECF244321}">
                <p14:modId xmlns:p14="http://schemas.microsoft.com/office/powerpoint/2010/main" val="2780852102"/>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3719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0" name="Rectangle 2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44D86-3271-4708-B74B-E21289DA7C3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3000" b="0" i="0" u="none" strike="noStrike"/>
              <a:t>Comparing the number of people enrolled in all runs of the course</a:t>
            </a:r>
            <a:endParaRPr lang="en-US" sz="3000"/>
          </a:p>
        </p:txBody>
      </p:sp>
      <p:pic>
        <p:nvPicPr>
          <p:cNvPr id="8" name="Picture 7">
            <a:extLst>
              <a:ext uri="{FF2B5EF4-FFF2-40B4-BE49-F238E27FC236}">
                <a16:creationId xmlns:a16="http://schemas.microsoft.com/office/drawing/2014/main" id="{3906FB4A-1360-4E6E-B952-5525CDDAD8AD}"/>
              </a:ext>
            </a:extLst>
          </p:cNvPr>
          <p:cNvPicPr>
            <a:picLocks noChangeAspect="1"/>
          </p:cNvPicPr>
          <p:nvPr/>
        </p:nvPicPr>
        <p:blipFill>
          <a:blip r:embed="rId6"/>
          <a:stretch>
            <a:fillRect/>
          </a:stretch>
        </p:blipFill>
        <p:spPr>
          <a:xfrm>
            <a:off x="633999" y="1283421"/>
            <a:ext cx="6882269" cy="4301418"/>
          </a:xfrm>
          <a:prstGeom prst="rect">
            <a:avLst/>
          </a:prstGeom>
        </p:spPr>
      </p:pic>
      <p:sp>
        <p:nvSpPr>
          <p:cNvPr id="4" name="Text Placeholder 3">
            <a:extLst>
              <a:ext uri="{FF2B5EF4-FFF2-40B4-BE49-F238E27FC236}">
                <a16:creationId xmlns:a16="http://schemas.microsoft.com/office/drawing/2014/main" id="{3A160D3E-CB97-480F-9153-C190FA50D2BA}"/>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pPr marL="285750" indent="-182880">
              <a:lnSpc>
                <a:spcPct val="90000"/>
              </a:lnSpc>
              <a:buFont typeface="Wingdings" pitchFamily="2" charset="2"/>
              <a:buChar char="§"/>
            </a:pPr>
            <a:r>
              <a:rPr lang="en-US" sz="1600" b="0" i="0" u="none" strike="noStrike" baseline="0">
                <a:solidFill>
                  <a:schemeClr val="tx1"/>
                </a:solidFill>
              </a:rPr>
              <a:t>From the plot, we can compare the number of people enrolled in all runs of the courses. </a:t>
            </a:r>
          </a:p>
          <a:p>
            <a:pPr marL="285750" indent="-182880">
              <a:lnSpc>
                <a:spcPct val="90000"/>
              </a:lnSpc>
              <a:buFont typeface="Wingdings" pitchFamily="2" charset="2"/>
              <a:buChar char="§"/>
            </a:pPr>
            <a:r>
              <a:rPr lang="en-US" sz="1600" b="0" i="0" u="none" strike="noStrike" baseline="0">
                <a:solidFill>
                  <a:schemeClr val="tx1"/>
                </a:solidFill>
              </a:rPr>
              <a:t>As we can the number of people enrolled only in one run of the course is higher compared to other numbers. </a:t>
            </a:r>
          </a:p>
          <a:p>
            <a:pPr marL="285750" indent="-182880">
              <a:lnSpc>
                <a:spcPct val="90000"/>
              </a:lnSpc>
              <a:buFont typeface="Wingdings" pitchFamily="2" charset="2"/>
              <a:buChar char="§"/>
            </a:pPr>
            <a:r>
              <a:rPr lang="en-US" sz="1600" b="0" i="0" u="none" strike="noStrike" baseline="0">
                <a:solidFill>
                  <a:schemeClr val="tx1"/>
                </a:solidFill>
              </a:rPr>
              <a:t>This is the expected one as this is the good sign since the number of learners who enrolled in one run of the course is more than 90% percent of total enrollment.</a:t>
            </a:r>
            <a:endParaRPr lang="en-US" sz="1600">
              <a:solidFill>
                <a:schemeClr val="tx1"/>
              </a:solidFill>
            </a:endParaRPr>
          </a:p>
        </p:txBody>
      </p:sp>
      <p:grpSp>
        <p:nvGrpSpPr>
          <p:cNvPr id="32" name="Group 3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22874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8" name="Rectangle 27">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44D86-3271-4708-B74B-E21289DA7C3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3000" b="0" i="0" u="none" strike="noStrike"/>
              <a:t>Correlating learner’s reason for leaving with their gender</a:t>
            </a:r>
            <a:endParaRPr lang="en-US" sz="3000"/>
          </a:p>
        </p:txBody>
      </p:sp>
      <p:pic>
        <p:nvPicPr>
          <p:cNvPr id="6" name="Picture 5">
            <a:extLst>
              <a:ext uri="{FF2B5EF4-FFF2-40B4-BE49-F238E27FC236}">
                <a16:creationId xmlns:a16="http://schemas.microsoft.com/office/drawing/2014/main" id="{D5B54161-6B4B-4B29-BE0E-178574BE1769}"/>
              </a:ext>
            </a:extLst>
          </p:cNvPr>
          <p:cNvPicPr>
            <a:picLocks noChangeAspect="1"/>
          </p:cNvPicPr>
          <p:nvPr/>
        </p:nvPicPr>
        <p:blipFill>
          <a:blip r:embed="rId6"/>
          <a:stretch>
            <a:fillRect/>
          </a:stretch>
        </p:blipFill>
        <p:spPr>
          <a:xfrm>
            <a:off x="633999" y="1283421"/>
            <a:ext cx="6882269" cy="4301418"/>
          </a:xfrm>
          <a:prstGeom prst="rect">
            <a:avLst/>
          </a:prstGeom>
        </p:spPr>
      </p:pic>
      <p:sp>
        <p:nvSpPr>
          <p:cNvPr id="4" name="Text Placeholder 3">
            <a:extLst>
              <a:ext uri="{FF2B5EF4-FFF2-40B4-BE49-F238E27FC236}">
                <a16:creationId xmlns:a16="http://schemas.microsoft.com/office/drawing/2014/main" id="{3A160D3E-CB97-480F-9153-C190FA50D2BA}"/>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pPr marL="285750" indent="-182880">
              <a:lnSpc>
                <a:spcPct val="90000"/>
              </a:lnSpc>
              <a:buFont typeface="Wingdings" pitchFamily="2" charset="2"/>
              <a:buChar char="§"/>
            </a:pPr>
            <a:r>
              <a:rPr lang="en-US" sz="1600" b="0" i="0" u="none" strike="noStrike" baseline="0">
                <a:solidFill>
                  <a:schemeClr val="tx1"/>
                </a:solidFill>
              </a:rPr>
              <a:t>Gender comparison shows that the female left for the reason ‘I do not have enough time’ more than any other reason. But the reason ‘Other’ is more for male learners. </a:t>
            </a:r>
          </a:p>
          <a:p>
            <a:pPr marL="285750" indent="-182880">
              <a:lnSpc>
                <a:spcPct val="90000"/>
              </a:lnSpc>
              <a:buFont typeface="Wingdings" pitchFamily="2" charset="2"/>
              <a:buChar char="§"/>
            </a:pPr>
            <a:r>
              <a:rPr lang="en-US" sz="1600" b="0" i="0" u="none" strike="noStrike" baseline="0">
                <a:solidFill>
                  <a:schemeClr val="tx1"/>
                </a:solidFill>
              </a:rPr>
              <a:t>They had different sub reasons for choosing ‘Other’. The team should investigate this and can give a crisp version of full course according to their timetable. </a:t>
            </a:r>
          </a:p>
          <a:p>
            <a:pPr marL="285750" indent="-182880">
              <a:lnSpc>
                <a:spcPct val="90000"/>
              </a:lnSpc>
              <a:buFont typeface="Wingdings" pitchFamily="2" charset="2"/>
              <a:buChar char="§"/>
            </a:pPr>
            <a:r>
              <a:rPr lang="en-US" sz="1600" b="0" i="0" u="none" strike="noStrike" baseline="0">
                <a:solidFill>
                  <a:schemeClr val="tx1"/>
                </a:solidFill>
              </a:rPr>
              <a:t>This will engage many female learners to actively enroll in their course with their preferred span.</a:t>
            </a:r>
            <a:endParaRPr lang="en-US" sz="1600">
              <a:solidFill>
                <a:schemeClr val="tx1"/>
              </a:solidFill>
            </a:endParaRPr>
          </a:p>
        </p:txBody>
      </p:sp>
      <p:grpSp>
        <p:nvGrpSpPr>
          <p:cNvPr id="30" name="Group 29">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1" name="Oval 30">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620855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11">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12">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13">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5" name="Rectangle 15">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44D86-3271-4708-B74B-E21289DA7C3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2700" b="0" i="0" u="none" strike="noStrike"/>
              <a:t>Correlating learner’s reason for leaving with their highest education level</a:t>
            </a:r>
            <a:endParaRPr lang="en-US" sz="2700"/>
          </a:p>
        </p:txBody>
      </p:sp>
      <p:pic>
        <p:nvPicPr>
          <p:cNvPr id="7" name="Content Placeholder 6">
            <a:extLst>
              <a:ext uri="{FF2B5EF4-FFF2-40B4-BE49-F238E27FC236}">
                <a16:creationId xmlns:a16="http://schemas.microsoft.com/office/drawing/2014/main" id="{26AB8A94-95EB-4968-A8D8-C2EF869DC610}"/>
              </a:ext>
            </a:extLst>
          </p:cNvPr>
          <p:cNvPicPr>
            <a:picLocks noGrp="1" noChangeAspect="1"/>
          </p:cNvPicPr>
          <p:nvPr>
            <p:ph idx="1"/>
          </p:nvPr>
        </p:nvPicPr>
        <p:blipFill>
          <a:blip r:embed="rId6"/>
          <a:stretch>
            <a:fillRect/>
          </a:stretch>
        </p:blipFill>
        <p:spPr>
          <a:xfrm>
            <a:off x="633999" y="1283421"/>
            <a:ext cx="6882269" cy="4301418"/>
          </a:xfrm>
          <a:prstGeom prst="rect">
            <a:avLst/>
          </a:prstGeom>
        </p:spPr>
      </p:pic>
      <p:sp>
        <p:nvSpPr>
          <p:cNvPr id="4" name="Text Placeholder 3">
            <a:extLst>
              <a:ext uri="{FF2B5EF4-FFF2-40B4-BE49-F238E27FC236}">
                <a16:creationId xmlns:a16="http://schemas.microsoft.com/office/drawing/2014/main" id="{3A160D3E-CB97-480F-9153-C190FA50D2BA}"/>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pPr marL="285750" indent="-182880">
              <a:lnSpc>
                <a:spcPct val="90000"/>
              </a:lnSpc>
              <a:buFont typeface="Wingdings" pitchFamily="2" charset="2"/>
              <a:buChar char="§"/>
            </a:pPr>
            <a:r>
              <a:rPr lang="en-US" sz="1200" b="0" i="0" u="none" strike="noStrike" baseline="0">
                <a:solidFill>
                  <a:schemeClr val="tx1"/>
                </a:solidFill>
              </a:rPr>
              <a:t>The comparison between learners with their highest education level shows that the students at their university degrees did not have enough time to complete the course. It is acceptable since they already have their own curriculum to complete, and they are not considering this course as an extra knowledge gain. </a:t>
            </a:r>
          </a:p>
          <a:p>
            <a:pPr marL="285750" indent="-182880">
              <a:lnSpc>
                <a:spcPct val="90000"/>
              </a:lnSpc>
              <a:buFont typeface="Wingdings" pitchFamily="2" charset="2"/>
              <a:buChar char="§"/>
            </a:pPr>
            <a:r>
              <a:rPr lang="en-US" sz="1200" b="0" i="0" u="none" strike="noStrike" baseline="0">
                <a:solidFill>
                  <a:schemeClr val="tx1"/>
                </a:solidFill>
              </a:rPr>
              <a:t>Like for female learners, it would be good if the team design a crisper version of course to fit within the timetable of learners who do not have enough time to complete the course. </a:t>
            </a:r>
          </a:p>
          <a:p>
            <a:pPr marL="285750" indent="-182880">
              <a:lnSpc>
                <a:spcPct val="90000"/>
              </a:lnSpc>
              <a:buFont typeface="Wingdings" pitchFamily="2" charset="2"/>
              <a:buChar char="§"/>
            </a:pPr>
            <a:r>
              <a:rPr lang="en-US" sz="1200" b="0" i="0" u="none" strike="noStrike" baseline="0">
                <a:solidFill>
                  <a:schemeClr val="tx1"/>
                </a:solidFill>
              </a:rPr>
              <a:t>In addition to that, we can see around five people left the course with the masters education level with the reason that the course will not help them to reach their</a:t>
            </a:r>
            <a:r>
              <a:rPr lang="en-US" sz="1200">
                <a:solidFill>
                  <a:schemeClr val="tx1"/>
                </a:solidFill>
              </a:rPr>
              <a:t> </a:t>
            </a:r>
            <a:r>
              <a:rPr lang="en-US" sz="1200" b="0" i="0" u="none" strike="noStrike" baseline="0">
                <a:solidFill>
                  <a:schemeClr val="tx1"/>
                </a:solidFill>
              </a:rPr>
              <a:t>goals. </a:t>
            </a:r>
          </a:p>
          <a:p>
            <a:pPr marL="285750" indent="-182880">
              <a:lnSpc>
                <a:spcPct val="90000"/>
              </a:lnSpc>
              <a:buFont typeface="Wingdings" pitchFamily="2" charset="2"/>
              <a:buChar char="§"/>
            </a:pPr>
            <a:r>
              <a:rPr lang="en-US" sz="1200" b="0" i="0" u="none" strike="noStrike" baseline="0">
                <a:solidFill>
                  <a:schemeClr val="tx1"/>
                </a:solidFill>
              </a:rPr>
              <a:t>It means that the course does not have a mass appeal to all possible learners.</a:t>
            </a:r>
            <a:endParaRPr lang="en-US" sz="1200">
              <a:solidFill>
                <a:schemeClr val="tx1"/>
              </a:solidFill>
            </a:endParaRPr>
          </a:p>
        </p:txBody>
      </p:sp>
      <p:grpSp>
        <p:nvGrpSpPr>
          <p:cNvPr id="26" name="Group 17">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18">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19">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001890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7" name="Rectangle 16">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44D86-3271-4708-B74B-E21289DA7C3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2700" b="0" i="0" u="none" strike="noStrike"/>
              <a:t>Correlating learner’s reason for leaving with their employment status</a:t>
            </a:r>
            <a:endParaRPr lang="en-US" sz="2700"/>
          </a:p>
        </p:txBody>
      </p:sp>
      <p:pic>
        <p:nvPicPr>
          <p:cNvPr id="8" name="Picture 7">
            <a:extLst>
              <a:ext uri="{FF2B5EF4-FFF2-40B4-BE49-F238E27FC236}">
                <a16:creationId xmlns:a16="http://schemas.microsoft.com/office/drawing/2014/main" id="{D8E226AA-A8A6-46CB-94B1-7B524496ABCA}"/>
              </a:ext>
            </a:extLst>
          </p:cNvPr>
          <p:cNvPicPr>
            <a:picLocks noChangeAspect="1"/>
          </p:cNvPicPr>
          <p:nvPr/>
        </p:nvPicPr>
        <p:blipFill>
          <a:blip r:embed="rId6"/>
          <a:stretch>
            <a:fillRect/>
          </a:stretch>
        </p:blipFill>
        <p:spPr>
          <a:xfrm>
            <a:off x="633999" y="1283421"/>
            <a:ext cx="6882269" cy="4301418"/>
          </a:xfrm>
          <a:prstGeom prst="rect">
            <a:avLst/>
          </a:prstGeom>
        </p:spPr>
      </p:pic>
      <p:sp>
        <p:nvSpPr>
          <p:cNvPr id="4" name="Text Placeholder 3">
            <a:extLst>
              <a:ext uri="{FF2B5EF4-FFF2-40B4-BE49-F238E27FC236}">
                <a16:creationId xmlns:a16="http://schemas.microsoft.com/office/drawing/2014/main" id="{3A160D3E-CB97-480F-9153-C190FA50D2BA}"/>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pPr marL="285750" indent="-182880">
              <a:lnSpc>
                <a:spcPct val="90000"/>
              </a:lnSpc>
              <a:buFont typeface="Wingdings" pitchFamily="2" charset="2"/>
              <a:buChar char="§"/>
            </a:pPr>
            <a:r>
              <a:rPr lang="en-US" sz="1100">
                <a:solidFill>
                  <a:schemeClr val="tx1"/>
                </a:solidFill>
              </a:rPr>
              <a:t>T</a:t>
            </a:r>
            <a:r>
              <a:rPr lang="en-US" sz="1100" b="0" i="0" u="none" strike="noStrike" baseline="0">
                <a:solidFill>
                  <a:schemeClr val="tx1"/>
                </a:solidFill>
              </a:rPr>
              <a:t>he comparison between learners from different employment status shows that the people who are working full time do not have enough time to complete the course. For all these problems, the short and crisper version of course is the only solution. </a:t>
            </a:r>
          </a:p>
          <a:p>
            <a:pPr marL="285750" indent="-182880">
              <a:lnSpc>
                <a:spcPct val="90000"/>
              </a:lnSpc>
              <a:buFont typeface="Wingdings" pitchFamily="2" charset="2"/>
              <a:buChar char="§"/>
            </a:pPr>
            <a:r>
              <a:rPr lang="en-US" sz="1100" b="0" i="0" u="none" strike="noStrike" baseline="0">
                <a:solidFill>
                  <a:schemeClr val="tx1"/>
                </a:solidFill>
              </a:rPr>
              <a:t>The team should really focus on the length of the course since it is the major concern among different sets of learners. The team should know that most of the learners will enroll in this course if they need any additional skill, if they want any promotion in their current workplace, if they want to spend their leisure time effectively by gaining some knowledge, if they need to crack any interview and so on. </a:t>
            </a:r>
          </a:p>
          <a:p>
            <a:pPr marL="285750" indent="-182880">
              <a:lnSpc>
                <a:spcPct val="90000"/>
              </a:lnSpc>
              <a:buFont typeface="Wingdings" pitchFamily="2" charset="2"/>
              <a:buChar char="§"/>
            </a:pPr>
            <a:r>
              <a:rPr lang="en-US" sz="1100" b="0" i="0" u="none" strike="noStrike" baseline="0">
                <a:solidFill>
                  <a:schemeClr val="tx1"/>
                </a:solidFill>
              </a:rPr>
              <a:t>This will not be the primary focus in their daily routine. So, it would be ideal if the team concentrates on the duration of the course and include some advanced topics to cover users who already have basic knowledge about the topics.</a:t>
            </a:r>
            <a:endParaRPr lang="en-US" sz="1100">
              <a:solidFill>
                <a:schemeClr val="tx1"/>
              </a:solidFill>
            </a:endParaRPr>
          </a:p>
        </p:txBody>
      </p:sp>
      <p:grpSp>
        <p:nvGrpSpPr>
          <p:cNvPr id="19" name="Group 18">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16223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5" name="Rectangle 14">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44D86-3271-4708-B74B-E21289DA7C3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2700" b="0" i="0" u="none" strike="noStrike"/>
              <a:t>Comparing number of learners against number of weeks they stayed in the course</a:t>
            </a:r>
            <a:endParaRPr lang="en-US" sz="2700"/>
          </a:p>
        </p:txBody>
      </p:sp>
      <p:pic>
        <p:nvPicPr>
          <p:cNvPr id="6" name="Picture 5">
            <a:extLst>
              <a:ext uri="{FF2B5EF4-FFF2-40B4-BE49-F238E27FC236}">
                <a16:creationId xmlns:a16="http://schemas.microsoft.com/office/drawing/2014/main" id="{FCCFACDF-8D9A-4622-8F14-FC6145DB9F6F}"/>
              </a:ext>
            </a:extLst>
          </p:cNvPr>
          <p:cNvPicPr>
            <a:picLocks noChangeAspect="1"/>
          </p:cNvPicPr>
          <p:nvPr/>
        </p:nvPicPr>
        <p:blipFill>
          <a:blip r:embed="rId6"/>
          <a:stretch>
            <a:fillRect/>
          </a:stretch>
        </p:blipFill>
        <p:spPr>
          <a:xfrm>
            <a:off x="633999" y="1283421"/>
            <a:ext cx="6882269" cy="4301418"/>
          </a:xfrm>
          <a:prstGeom prst="rect">
            <a:avLst/>
          </a:prstGeom>
        </p:spPr>
      </p:pic>
      <p:sp>
        <p:nvSpPr>
          <p:cNvPr id="4" name="Text Placeholder 3">
            <a:extLst>
              <a:ext uri="{FF2B5EF4-FFF2-40B4-BE49-F238E27FC236}">
                <a16:creationId xmlns:a16="http://schemas.microsoft.com/office/drawing/2014/main" id="{3A160D3E-CB97-480F-9153-C190FA50D2BA}"/>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pPr marL="285750" indent="-182880">
              <a:lnSpc>
                <a:spcPct val="90000"/>
              </a:lnSpc>
              <a:buFont typeface="Wingdings" pitchFamily="2" charset="2"/>
              <a:buChar char="§"/>
            </a:pPr>
            <a:r>
              <a:rPr lang="en-US" sz="1100">
                <a:solidFill>
                  <a:schemeClr val="tx1"/>
                </a:solidFill>
              </a:rPr>
              <a:t>W</a:t>
            </a:r>
            <a:r>
              <a:rPr lang="en-US" sz="1100" b="0" i="0" u="none" strike="noStrike" baseline="0">
                <a:solidFill>
                  <a:schemeClr val="tx1"/>
                </a:solidFill>
              </a:rPr>
              <a:t>e will compare the learners who left the course with the number of weeks they stayed in the course. We can achieve the result with the difference of the time stamp they left at, and the time stamp they enrolled at. With the plot, we can see that the number of people left at the first week is higher than the rest of the plot. </a:t>
            </a:r>
          </a:p>
          <a:p>
            <a:pPr marL="285750" indent="-182880">
              <a:lnSpc>
                <a:spcPct val="90000"/>
              </a:lnSpc>
              <a:buFont typeface="Wingdings" pitchFamily="2" charset="2"/>
              <a:buChar char="§"/>
            </a:pPr>
            <a:r>
              <a:rPr lang="en-US" sz="1100" b="0" i="0" u="none" strike="noStrike" baseline="0">
                <a:solidFill>
                  <a:schemeClr val="tx1"/>
                </a:solidFill>
              </a:rPr>
              <a:t>It suggests that the learners who enrolled the course and left the course within a week when they see the length of the course and thinks that they could not complete the course or fit in the course within their timetable. </a:t>
            </a:r>
          </a:p>
          <a:p>
            <a:pPr marL="285750" indent="-182880">
              <a:lnSpc>
                <a:spcPct val="90000"/>
              </a:lnSpc>
              <a:buFont typeface="Wingdings" pitchFamily="2" charset="2"/>
              <a:buChar char="§"/>
            </a:pPr>
            <a:r>
              <a:rPr lang="en-US" sz="1100" b="0" i="0" u="none" strike="noStrike" baseline="0">
                <a:solidFill>
                  <a:schemeClr val="tx1"/>
                </a:solidFill>
              </a:rPr>
              <a:t>This might be the reason of hike in the first week of the course. The course is designed to complete within three weeks but if we look at the plot, we can see that majority of the learners who left the course tried to finish the course by looking at the number who left the course after three weeks. They stayed in the course with a hope to complete the course. Since it was not possible for them, they left the course after a try.</a:t>
            </a:r>
            <a:endParaRPr lang="en-US" sz="1100">
              <a:solidFill>
                <a:schemeClr val="tx1"/>
              </a:solidFill>
            </a:endParaRPr>
          </a:p>
        </p:txBody>
      </p:sp>
      <p:grpSp>
        <p:nvGrpSpPr>
          <p:cNvPr id="17" name="Group 16">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068997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3"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34" name="Rectangle 1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019581F-FDB3-4209-9C85-81A74B00F0CC}"/>
              </a:ext>
            </a:extLst>
          </p:cNvPr>
          <p:cNvSpPr>
            <a:spLocks noGrp="1"/>
          </p:cNvSpPr>
          <p:nvPr>
            <p:ph type="title"/>
          </p:nvPr>
        </p:nvSpPr>
        <p:spPr>
          <a:xfrm>
            <a:off x="643467" y="643467"/>
            <a:ext cx="6516241" cy="5571066"/>
          </a:xfrm>
        </p:spPr>
        <p:txBody>
          <a:bodyPr vert="horz" lIns="91440" tIns="45720" rIns="91440" bIns="45720" rtlCol="0" anchor="ctr">
            <a:normAutofit/>
          </a:bodyPr>
          <a:lstStyle/>
          <a:p>
            <a:pPr algn="r"/>
            <a:r>
              <a:rPr lang="en-US" sz="3500">
                <a:blipFill dpi="0" rotWithShape="1">
                  <a:blip r:embed="rId4"/>
                  <a:srcRect/>
                  <a:tile tx="6350" ty="-127000" sx="65000" sy="64000" flip="none" algn="tl"/>
                </a:blipFill>
              </a:rPr>
              <a:t>As a result, I approached the project using the CRISP-DM methodology, designed with R using RStudio, and dug a little deeper into the data set with two dimensions, producing different plots for stakeholders to understand the analysis and making recommendations to improve their course and increase the image of the brand they created around the world.</a:t>
            </a:r>
          </a:p>
        </p:txBody>
      </p:sp>
      <p:sp>
        <p:nvSpPr>
          <p:cNvPr id="35" name="Rectangle 19">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6" name="Group 21">
            <a:extLst>
              <a:ext uri="{FF2B5EF4-FFF2-40B4-BE49-F238E27FC236}">
                <a16:creationId xmlns:a16="http://schemas.microsoft.com/office/drawing/2014/main" id="{FDB0A998-A5C6-45CB-ACF3-1CF6399202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3595" y="1903304"/>
            <a:ext cx="3051394" cy="3051388"/>
            <a:chOff x="7933595" y="1903304"/>
            <a:chExt cx="3051394" cy="3051388"/>
          </a:xfrm>
        </p:grpSpPr>
        <p:sp>
          <p:nvSpPr>
            <p:cNvPr id="23" name="Oval 22">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7" name="Oval 23">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Text Placeholder 2">
            <a:extLst>
              <a:ext uri="{FF2B5EF4-FFF2-40B4-BE49-F238E27FC236}">
                <a16:creationId xmlns:a16="http://schemas.microsoft.com/office/drawing/2014/main" id="{22063787-44F4-4A6A-80B4-807FD34D2F14}"/>
              </a:ext>
            </a:extLst>
          </p:cNvPr>
          <p:cNvSpPr>
            <a:spLocks noGrp="1"/>
          </p:cNvSpPr>
          <p:nvPr>
            <p:ph type="body" idx="1"/>
          </p:nvPr>
        </p:nvSpPr>
        <p:spPr>
          <a:xfrm>
            <a:off x="8095025" y="2064730"/>
            <a:ext cx="2728540" cy="2728536"/>
          </a:xfrm>
        </p:spPr>
        <p:txBody>
          <a:bodyPr vert="horz" lIns="91440" tIns="45720" rIns="91440" bIns="45720" rtlCol="0" anchor="ctr">
            <a:normAutofit/>
          </a:bodyPr>
          <a:lstStyle/>
          <a:p>
            <a:pPr algn="ctr"/>
            <a:endParaRPr lang="en-US" sz="2200">
              <a:solidFill>
                <a:srgbClr val="FFFFFF"/>
              </a:solidFill>
            </a:endParaRPr>
          </a:p>
        </p:txBody>
      </p:sp>
    </p:spTree>
    <p:extLst>
      <p:ext uri="{BB962C8B-B14F-4D97-AF65-F5344CB8AC3E}">
        <p14:creationId xmlns:p14="http://schemas.microsoft.com/office/powerpoint/2010/main" val="83971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D1D9-6AB8-4ED5-B43B-5C0ED5E747A8}"/>
              </a:ext>
            </a:extLst>
          </p:cNvPr>
          <p:cNvSpPr>
            <a:spLocks noGrp="1"/>
          </p:cNvSpPr>
          <p:nvPr>
            <p:ph type="title"/>
          </p:nvPr>
        </p:nvSpPr>
        <p:spPr>
          <a:xfrm>
            <a:off x="8479777" y="639763"/>
            <a:ext cx="3046073" cy="5177377"/>
          </a:xfrm>
          <a:ln>
            <a:noFill/>
          </a:ln>
        </p:spPr>
        <p:txBody>
          <a:bodyPr>
            <a:normAutofit/>
          </a:bodyPr>
          <a:lstStyle/>
          <a:p>
            <a:r>
              <a:rPr lang="en-US" sz="4000" b="0" i="0" u="none" strike="noStrike" baseline="0">
                <a:latin typeface="URWPalladioL-Roma"/>
              </a:rPr>
              <a:t>Clear statement of the data</a:t>
            </a:r>
            <a:endParaRPr lang="en-IN" sz="4000"/>
          </a:p>
        </p:txBody>
      </p:sp>
      <p:graphicFrame>
        <p:nvGraphicFramePr>
          <p:cNvPr id="5" name="Content Placeholder 2">
            <a:extLst>
              <a:ext uri="{FF2B5EF4-FFF2-40B4-BE49-F238E27FC236}">
                <a16:creationId xmlns:a16="http://schemas.microsoft.com/office/drawing/2014/main" id="{4E833ECD-C652-4A34-B143-C3F24A822AF6}"/>
              </a:ext>
            </a:extLst>
          </p:cNvPr>
          <p:cNvGraphicFramePr>
            <a:graphicFrameLocks noGrp="1"/>
          </p:cNvGraphicFramePr>
          <p:nvPr>
            <p:ph idx="1"/>
            <p:extLst>
              <p:ext uri="{D42A27DB-BD31-4B8C-83A1-F6EECF244321}">
                <p14:modId xmlns:p14="http://schemas.microsoft.com/office/powerpoint/2010/main" val="1553118680"/>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834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C0111-9E38-41D2-BBEA-7AA1D831720B}"/>
              </a:ext>
            </a:extLst>
          </p:cNvPr>
          <p:cNvSpPr>
            <a:spLocks noGrp="1"/>
          </p:cNvSpPr>
          <p:nvPr>
            <p:ph type="title"/>
          </p:nvPr>
        </p:nvSpPr>
        <p:spPr>
          <a:xfrm>
            <a:off x="1286934" y="1465790"/>
            <a:ext cx="3860798" cy="3941345"/>
          </a:xfrm>
        </p:spPr>
        <p:txBody>
          <a:bodyPr>
            <a:normAutofit/>
          </a:bodyPr>
          <a:lstStyle/>
          <a:p>
            <a:r>
              <a:rPr lang="en-US" sz="5100">
                <a:latin typeface="URWPalladioL-Roma"/>
              </a:rPr>
              <a:t>C</a:t>
            </a:r>
            <a:r>
              <a:rPr lang="en-US" sz="5100" b="0" i="0" u="none" strike="noStrike" baseline="0">
                <a:latin typeface="URWPalladioL-Roma"/>
              </a:rPr>
              <a:t>lear description of the analysis work</a:t>
            </a:r>
            <a:endParaRPr lang="en-IN" sz="5100"/>
          </a:p>
        </p:txBody>
      </p:sp>
      <p:sp>
        <p:nvSpPr>
          <p:cNvPr id="3" name="Content Placeholder 2">
            <a:extLst>
              <a:ext uri="{FF2B5EF4-FFF2-40B4-BE49-F238E27FC236}">
                <a16:creationId xmlns:a16="http://schemas.microsoft.com/office/drawing/2014/main" id="{09FAC684-7E44-43D4-9BC2-D8F9088D5167}"/>
              </a:ext>
            </a:extLst>
          </p:cNvPr>
          <p:cNvSpPr>
            <a:spLocks noGrp="1"/>
          </p:cNvSpPr>
          <p:nvPr>
            <p:ph idx="1"/>
          </p:nvPr>
        </p:nvSpPr>
        <p:spPr>
          <a:xfrm>
            <a:off x="6417733" y="1359090"/>
            <a:ext cx="5132665" cy="4048046"/>
          </a:xfrm>
        </p:spPr>
        <p:txBody>
          <a:bodyPr anchor="ctr">
            <a:normAutofit/>
          </a:bodyPr>
          <a:lstStyle/>
          <a:p>
            <a:r>
              <a:rPr lang="en-US" sz="1400" dirty="0"/>
              <a:t>I began my investigation with the enrolment data set, and as a first step, I consolidated all the data sets runs into a single frame. </a:t>
            </a:r>
          </a:p>
          <a:p>
            <a:r>
              <a:rPr lang="en-US" sz="1400" dirty="0"/>
              <a:t>I compared the enrolled with their age, gender, highest level of education, and employment status using the entire data set. I compare the number of people enrolled in each run of the course with different runs of enrolment. </a:t>
            </a:r>
          </a:p>
          <a:p>
            <a:r>
              <a:rPr lang="en-US" sz="1400" dirty="0"/>
              <a:t>Then I worked on question response using the combined data frame's number of correct and incorrect responses, and then with the number of correct and incorrect responses for each quiz question in the course. </a:t>
            </a:r>
          </a:p>
          <a:p>
            <a:r>
              <a:rPr lang="en-US" sz="1400" dirty="0"/>
              <a:t>Then, using the leaving response, I can group learners who departed based on their reason for leaving and the number of weeks they spent in the course. These methods can be supplemented with even more thorough cross-examination of enrolment, question response, and leaving response.</a:t>
            </a:r>
            <a:endParaRPr lang="en-IN" sz="1400" dirty="0"/>
          </a:p>
        </p:txBody>
      </p:sp>
      <p:sp>
        <p:nvSpPr>
          <p:cNvPr id="16"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02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3F38AE-0684-495A-8EED-3E38E15CAE36}"/>
              </a:ext>
            </a:extLst>
          </p:cNvPr>
          <p:cNvSpPr>
            <a:spLocks noGrp="1"/>
          </p:cNvSpPr>
          <p:nvPr>
            <p:ph type="title"/>
          </p:nvPr>
        </p:nvSpPr>
        <p:spPr>
          <a:xfrm>
            <a:off x="1286934" y="1465790"/>
            <a:ext cx="3860798" cy="3941345"/>
          </a:xfrm>
        </p:spPr>
        <p:txBody>
          <a:bodyPr>
            <a:normAutofit/>
          </a:bodyPr>
          <a:lstStyle/>
          <a:p>
            <a:r>
              <a:rPr lang="en-US" sz="5100">
                <a:latin typeface="URWPalladioL-Roma"/>
              </a:rPr>
              <a:t>C</a:t>
            </a:r>
            <a:r>
              <a:rPr lang="en-US" sz="5100" b="0" i="0" u="none" strike="noStrike" baseline="0">
                <a:latin typeface="URWPalladioL-Roma"/>
              </a:rPr>
              <a:t>lear description of the analysis work</a:t>
            </a:r>
            <a:endParaRPr lang="en-IN" sz="5100"/>
          </a:p>
        </p:txBody>
      </p:sp>
      <p:sp>
        <p:nvSpPr>
          <p:cNvPr id="3" name="Content Placeholder 2">
            <a:extLst>
              <a:ext uri="{FF2B5EF4-FFF2-40B4-BE49-F238E27FC236}">
                <a16:creationId xmlns:a16="http://schemas.microsoft.com/office/drawing/2014/main" id="{4AEDC345-C647-4B98-A984-093CD46B2020}"/>
              </a:ext>
            </a:extLst>
          </p:cNvPr>
          <p:cNvSpPr>
            <a:spLocks noGrp="1"/>
          </p:cNvSpPr>
          <p:nvPr>
            <p:ph idx="1"/>
          </p:nvPr>
        </p:nvSpPr>
        <p:spPr>
          <a:xfrm>
            <a:off x="6417733" y="1359090"/>
            <a:ext cx="5132665" cy="4048046"/>
          </a:xfrm>
        </p:spPr>
        <p:txBody>
          <a:bodyPr anchor="ctr">
            <a:normAutofit/>
          </a:bodyPr>
          <a:lstStyle/>
          <a:p>
            <a:r>
              <a:rPr lang="en-US" sz="1700"/>
              <a:t>Enrolled persons of various ages, greatest education levels, and work position approaches quiz and why they left in between using a combination of enrolment, question response, and leaving response. It was a little difficult to locate and plot answers to questions like "Will they take the quiz and then leave the course, or will they leave the course without taking the quiz?" </a:t>
            </a:r>
          </a:p>
          <a:p>
            <a:r>
              <a:rPr lang="en-US" sz="1700"/>
              <a:t>I had more questions in mind that required a lot more complex analysis, but the background information on the persons that were enrolled was incomplete, and there were numerous unknowns that disrupted the analysis flow.</a:t>
            </a:r>
            <a:endParaRPr lang="en-IN" sz="1700"/>
          </a:p>
        </p:txBody>
      </p:sp>
      <p:sp>
        <p:nvSpPr>
          <p:cNvPr id="16"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1887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8"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9" name="Rectangle 17">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39B8786-3414-4E34-83D7-2B49000D8617}"/>
              </a:ext>
            </a:extLst>
          </p:cNvPr>
          <p:cNvSpPr>
            <a:spLocks noGrp="1"/>
          </p:cNvSpPr>
          <p:nvPr>
            <p:ph type="title"/>
          </p:nvPr>
        </p:nvSpPr>
        <p:spPr>
          <a:xfrm>
            <a:off x="1051560" y="643468"/>
            <a:ext cx="9966960" cy="3592432"/>
          </a:xfrm>
        </p:spPr>
        <p:txBody>
          <a:bodyPr vert="horz" lIns="91440" tIns="45720" rIns="91440" bIns="45720" rtlCol="0" anchor="ctr">
            <a:normAutofit/>
          </a:bodyPr>
          <a:lstStyle/>
          <a:p>
            <a:r>
              <a:rPr lang="en-US" sz="9600">
                <a:blipFill dpi="0" rotWithShape="1">
                  <a:blip r:embed="rId4"/>
                  <a:srcRect/>
                  <a:tile tx="6350" ty="-127000" sx="65000" sy="64000" flip="none" algn="tl"/>
                </a:blipFill>
              </a:rPr>
              <a:t>C</a:t>
            </a:r>
            <a:r>
              <a:rPr lang="en-US" sz="9600" b="0" i="0" u="none" strike="noStrike">
                <a:blipFill dpi="0" rotWithShape="1">
                  <a:blip r:embed="rId4"/>
                  <a:srcRect/>
                  <a:tile tx="6350" ty="-127000" sx="65000" sy="64000" flip="none" algn="tl"/>
                </a:blipFill>
              </a:rPr>
              <a:t>lear description of key findings</a:t>
            </a:r>
            <a:endParaRPr lang="en-US" sz="9600">
              <a:blipFill dpi="0" rotWithShape="1">
                <a:blip r:embed="rId4"/>
                <a:srcRect/>
                <a:tile tx="6350" ty="-127000" sx="65000" sy="64000" flip="none" algn="tl"/>
              </a:blipFill>
            </a:endParaRPr>
          </a:p>
        </p:txBody>
      </p:sp>
      <p:sp>
        <p:nvSpPr>
          <p:cNvPr id="30" name="Rectangle 19">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B18107B-AD73-4F1F-80B7-FA3B59467DFE}"/>
              </a:ext>
            </a:extLst>
          </p:cNvPr>
          <p:cNvSpPr>
            <a:spLocks noGrp="1"/>
          </p:cNvSpPr>
          <p:nvPr>
            <p:ph type="body" idx="1"/>
          </p:nvPr>
        </p:nvSpPr>
        <p:spPr>
          <a:xfrm>
            <a:off x="1069848" y="4913336"/>
            <a:ext cx="7891272" cy="1069848"/>
          </a:xfrm>
        </p:spPr>
        <p:txBody>
          <a:bodyPr vert="horz" lIns="91440" tIns="45720" rIns="91440" bIns="45720" rtlCol="0">
            <a:normAutofit/>
          </a:bodyPr>
          <a:lstStyle/>
          <a:p>
            <a:endParaRPr lang="en-US" sz="2200">
              <a:solidFill>
                <a:srgbClr val="000000"/>
              </a:solidFill>
            </a:endParaRPr>
          </a:p>
        </p:txBody>
      </p:sp>
      <p:grpSp>
        <p:nvGrpSpPr>
          <p:cNvPr id="31" name="Group 21">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32" name="Oval 22">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23">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38073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6" name="Group 31">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6" name="Rectangle 35">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32EBD7-F869-4BE6-B38E-46ED29C61D2C}"/>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2700" b="0" i="0" u="none" strike="noStrike"/>
              <a:t>Comparing number of people enrolled in each run of the course</a:t>
            </a:r>
            <a:endParaRPr lang="en-US" sz="2700"/>
          </a:p>
        </p:txBody>
      </p:sp>
      <p:sp>
        <p:nvSpPr>
          <p:cNvPr id="4" name="Text Placeholder 3">
            <a:extLst>
              <a:ext uri="{FF2B5EF4-FFF2-40B4-BE49-F238E27FC236}">
                <a16:creationId xmlns:a16="http://schemas.microsoft.com/office/drawing/2014/main" id="{1545D5A5-1350-4D66-B7F6-59AFEBB6F696}"/>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pPr marL="285750" indent="-182880">
              <a:lnSpc>
                <a:spcPct val="90000"/>
              </a:lnSpc>
              <a:buFont typeface="Wingdings" pitchFamily="2" charset="2"/>
              <a:buChar char="§"/>
            </a:pPr>
            <a:r>
              <a:rPr lang="en-US" sz="1600" b="0" i="0" u="none" strike="noStrike" baseline="0">
                <a:solidFill>
                  <a:schemeClr val="tx1"/>
                </a:solidFill>
              </a:rPr>
              <a:t>From the plot, we can say that the enrolment numbers decreasing with each run. The number of enrolled in final run is 1/7th of the first one. </a:t>
            </a:r>
          </a:p>
          <a:p>
            <a:pPr marL="285750" indent="-182880">
              <a:lnSpc>
                <a:spcPct val="90000"/>
              </a:lnSpc>
              <a:buFont typeface="Wingdings" pitchFamily="2" charset="2"/>
              <a:buChar char="§"/>
            </a:pPr>
            <a:r>
              <a:rPr lang="en-US" sz="1600" b="0" i="0" u="none" strike="noStrike" baseline="0">
                <a:solidFill>
                  <a:schemeClr val="tx1"/>
                </a:solidFill>
              </a:rPr>
              <a:t>This shows that the people lost interest in the course over the period. This is very alarming as the team at Future learn should look at it carefully and increase the number of courses relevant to the current market.</a:t>
            </a:r>
            <a:endParaRPr lang="en-US" sz="1600">
              <a:solidFill>
                <a:schemeClr val="tx1"/>
              </a:solidFill>
            </a:endParaRPr>
          </a:p>
        </p:txBody>
      </p:sp>
      <p:grpSp>
        <p:nvGrpSpPr>
          <p:cNvPr id="38" name="Group 37">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9" name="Oval 38">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0" name="Oval 39">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Picture 4">
            <a:extLst>
              <a:ext uri="{FF2B5EF4-FFF2-40B4-BE49-F238E27FC236}">
                <a16:creationId xmlns:a16="http://schemas.microsoft.com/office/drawing/2014/main" id="{CBF68E07-6569-46CB-BD85-438D4CABC8AB}"/>
              </a:ext>
            </a:extLst>
          </p:cNvPr>
          <p:cNvPicPr>
            <a:picLocks noChangeAspect="1"/>
          </p:cNvPicPr>
          <p:nvPr/>
        </p:nvPicPr>
        <p:blipFill>
          <a:blip r:embed="rId6"/>
          <a:stretch>
            <a:fillRect/>
          </a:stretch>
        </p:blipFill>
        <p:spPr>
          <a:xfrm>
            <a:off x="491615" y="697054"/>
            <a:ext cx="7334562" cy="4579796"/>
          </a:xfrm>
          <a:prstGeom prst="rect">
            <a:avLst/>
          </a:prstGeom>
        </p:spPr>
      </p:pic>
    </p:spTree>
    <p:extLst>
      <p:ext uri="{BB962C8B-B14F-4D97-AF65-F5344CB8AC3E}">
        <p14:creationId xmlns:p14="http://schemas.microsoft.com/office/powerpoint/2010/main" val="171793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5" name="Rectangle 14">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2136ED-1049-41F9-B25D-4EB0176171F7}"/>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b="0" i="0" u="none" strike="noStrike" dirty="0"/>
              <a:t>Comparing learners from different age group</a:t>
            </a:r>
            <a:endParaRPr lang="en-US" dirty="0"/>
          </a:p>
        </p:txBody>
      </p:sp>
      <p:pic>
        <p:nvPicPr>
          <p:cNvPr id="6" name="Picture 5">
            <a:extLst>
              <a:ext uri="{FF2B5EF4-FFF2-40B4-BE49-F238E27FC236}">
                <a16:creationId xmlns:a16="http://schemas.microsoft.com/office/drawing/2014/main" id="{356DD328-056A-4C5C-947B-8C9DF7906CAE}"/>
              </a:ext>
            </a:extLst>
          </p:cNvPr>
          <p:cNvPicPr>
            <a:picLocks noChangeAspect="1"/>
          </p:cNvPicPr>
          <p:nvPr/>
        </p:nvPicPr>
        <p:blipFill>
          <a:blip r:embed="rId6"/>
          <a:stretch>
            <a:fillRect/>
          </a:stretch>
        </p:blipFill>
        <p:spPr>
          <a:xfrm>
            <a:off x="633999" y="1283421"/>
            <a:ext cx="6882269" cy="4301418"/>
          </a:xfrm>
          <a:prstGeom prst="rect">
            <a:avLst/>
          </a:prstGeom>
        </p:spPr>
      </p:pic>
      <p:sp>
        <p:nvSpPr>
          <p:cNvPr id="4" name="Text Placeholder 3">
            <a:extLst>
              <a:ext uri="{FF2B5EF4-FFF2-40B4-BE49-F238E27FC236}">
                <a16:creationId xmlns:a16="http://schemas.microsoft.com/office/drawing/2014/main" id="{05C8C0E4-31FB-4F6E-97CA-80EFBCCE709B}"/>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pPr marL="285750" indent="-182880">
              <a:lnSpc>
                <a:spcPct val="90000"/>
              </a:lnSpc>
              <a:buFont typeface="Wingdings" pitchFamily="2" charset="2"/>
              <a:buChar char="§"/>
            </a:pPr>
            <a:r>
              <a:rPr lang="en-US" sz="1600" b="0" i="0" u="none" strike="noStrike" baseline="0" dirty="0">
                <a:solidFill>
                  <a:schemeClr val="tx1"/>
                </a:solidFill>
              </a:rPr>
              <a:t>From the plot, we cannot see any discrete differences in the block of age range across ages. Leave “Unknown” group aside. </a:t>
            </a:r>
          </a:p>
          <a:p>
            <a:pPr marL="285750" indent="-182880">
              <a:lnSpc>
                <a:spcPct val="90000"/>
              </a:lnSpc>
              <a:buFont typeface="Wingdings" pitchFamily="2" charset="2"/>
              <a:buChar char="§"/>
            </a:pPr>
            <a:r>
              <a:rPr lang="en-US" sz="1600" b="0" i="0" u="none" strike="noStrike" baseline="0" dirty="0">
                <a:solidFill>
                  <a:schemeClr val="tx1"/>
                </a:solidFill>
              </a:rPr>
              <a:t>If they set the personal details entry as mandatory, we can fetch even more clear picture about the age range. </a:t>
            </a:r>
          </a:p>
          <a:p>
            <a:pPr marL="285750" indent="-182880">
              <a:lnSpc>
                <a:spcPct val="90000"/>
              </a:lnSpc>
              <a:buFont typeface="Wingdings" pitchFamily="2" charset="2"/>
              <a:buChar char="§"/>
            </a:pPr>
            <a:r>
              <a:rPr lang="en-US" sz="1600" b="0" i="0" u="none" strike="noStrike" baseline="0" dirty="0">
                <a:solidFill>
                  <a:schemeClr val="tx1"/>
                </a:solidFill>
              </a:rPr>
              <a:t>They should create even more courses or tweak cyber security course according to the learners who represent majority of the age range.</a:t>
            </a:r>
            <a:endParaRPr lang="en-US" sz="1600" dirty="0">
              <a:solidFill>
                <a:schemeClr val="tx1"/>
              </a:solidFill>
            </a:endParaRPr>
          </a:p>
        </p:txBody>
      </p:sp>
      <p:grpSp>
        <p:nvGrpSpPr>
          <p:cNvPr id="17" name="Group 16">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16828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4" name="Rectangle 13">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2136ED-1049-41F9-B25D-4EB0176171F7}"/>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b="0" i="0" u="none" strike="noStrike"/>
              <a:t>Comparing learners with their highest education level</a:t>
            </a:r>
            <a:endParaRPr lang="en-US" dirty="0"/>
          </a:p>
        </p:txBody>
      </p:sp>
      <p:pic>
        <p:nvPicPr>
          <p:cNvPr id="5" name="Picture 4">
            <a:extLst>
              <a:ext uri="{FF2B5EF4-FFF2-40B4-BE49-F238E27FC236}">
                <a16:creationId xmlns:a16="http://schemas.microsoft.com/office/drawing/2014/main" id="{7D531F4A-B4E7-4200-B37C-FCF11EBCF8E6}"/>
              </a:ext>
            </a:extLst>
          </p:cNvPr>
          <p:cNvPicPr>
            <a:picLocks noChangeAspect="1"/>
          </p:cNvPicPr>
          <p:nvPr/>
        </p:nvPicPr>
        <p:blipFill>
          <a:blip r:embed="rId6"/>
          <a:stretch>
            <a:fillRect/>
          </a:stretch>
        </p:blipFill>
        <p:spPr>
          <a:xfrm>
            <a:off x="633999" y="1825401"/>
            <a:ext cx="6882269" cy="3217459"/>
          </a:xfrm>
          <a:prstGeom prst="rect">
            <a:avLst/>
          </a:prstGeom>
        </p:spPr>
      </p:pic>
      <p:sp>
        <p:nvSpPr>
          <p:cNvPr id="4" name="Text Placeholder 3">
            <a:extLst>
              <a:ext uri="{FF2B5EF4-FFF2-40B4-BE49-F238E27FC236}">
                <a16:creationId xmlns:a16="http://schemas.microsoft.com/office/drawing/2014/main" id="{05C8C0E4-31FB-4F6E-97CA-80EFBCCE709B}"/>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pPr marL="285750" indent="-182880">
              <a:lnSpc>
                <a:spcPct val="90000"/>
              </a:lnSpc>
              <a:buFont typeface="Wingdings" pitchFamily="2" charset="2"/>
              <a:buChar char="§"/>
            </a:pPr>
            <a:r>
              <a:rPr lang="en-US" b="0" i="0" u="none" strike="noStrike" baseline="0" dirty="0">
                <a:solidFill>
                  <a:schemeClr val="tx1"/>
                </a:solidFill>
              </a:rPr>
              <a:t>From the plot, we cannot see any obvious differences between the gender - male and female. </a:t>
            </a:r>
          </a:p>
          <a:p>
            <a:pPr marL="285750" indent="-182880">
              <a:lnSpc>
                <a:spcPct val="90000"/>
              </a:lnSpc>
              <a:buFont typeface="Wingdings" pitchFamily="2" charset="2"/>
              <a:buChar char="§"/>
            </a:pPr>
            <a:r>
              <a:rPr lang="en-US" b="0" i="0" u="none" strike="noStrike" baseline="0" dirty="0">
                <a:solidFill>
                  <a:schemeClr val="tx1"/>
                </a:solidFill>
              </a:rPr>
              <a:t>It is good since the team don’t need any promotional strategy to attract any set of people. On the other hand, non-binary and other gender people had enrolled in lesser number compared to other genders. </a:t>
            </a:r>
          </a:p>
          <a:p>
            <a:pPr marL="285750" indent="-182880">
              <a:lnSpc>
                <a:spcPct val="90000"/>
              </a:lnSpc>
              <a:buFont typeface="Wingdings" pitchFamily="2" charset="2"/>
              <a:buChar char="§"/>
            </a:pPr>
            <a:r>
              <a:rPr lang="en-US" b="0" i="0" u="none" strike="noStrike" baseline="0" dirty="0">
                <a:solidFill>
                  <a:schemeClr val="tx1"/>
                </a:solidFill>
              </a:rPr>
              <a:t>The team need to work on promotional strategy to cover non-binary people since we as an organizer cannot neglect people of any population. </a:t>
            </a:r>
          </a:p>
          <a:p>
            <a:pPr marL="285750" indent="-182880">
              <a:lnSpc>
                <a:spcPct val="90000"/>
              </a:lnSpc>
              <a:buFont typeface="Wingdings" pitchFamily="2" charset="2"/>
              <a:buChar char="§"/>
            </a:pPr>
            <a:r>
              <a:rPr lang="en-US" b="0" i="0" u="none" strike="noStrike" baseline="0" dirty="0">
                <a:solidFill>
                  <a:schemeClr val="tx1"/>
                </a:solidFill>
              </a:rPr>
              <a:t>But again ‘Unknown’ played major role in disturbed our analysis to some extent.</a:t>
            </a:r>
            <a:endParaRPr lang="en-US" dirty="0">
              <a:solidFill>
                <a:schemeClr val="tx1"/>
              </a:solidFill>
            </a:endParaRPr>
          </a:p>
        </p:txBody>
      </p:sp>
      <p:grpSp>
        <p:nvGrpSpPr>
          <p:cNvPr id="16" name="Group 15">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578309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224</TotalTime>
  <Words>2505</Words>
  <Application>Microsoft Office PowerPoint</Application>
  <PresentationFormat>Widescreen</PresentationFormat>
  <Paragraphs>87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LMRoman12-Regular</vt:lpstr>
      <vt:lpstr>Rockwell</vt:lpstr>
      <vt:lpstr>Rockwell Condensed</vt:lpstr>
      <vt:lpstr>Rockwell Extra Bold</vt:lpstr>
      <vt:lpstr>URWPalladioL-Roma</vt:lpstr>
      <vt:lpstr>Wingdings</vt:lpstr>
      <vt:lpstr>Wood Type</vt:lpstr>
      <vt:lpstr>Learning Analytics</vt:lpstr>
      <vt:lpstr>Motive of the analysis</vt:lpstr>
      <vt:lpstr>Clear statement of the data</vt:lpstr>
      <vt:lpstr>Clear description of the analysis work</vt:lpstr>
      <vt:lpstr>Clear description of the analysis work</vt:lpstr>
      <vt:lpstr>Clear description of key findings</vt:lpstr>
      <vt:lpstr>Comparing number of people enrolled in each run of the course</vt:lpstr>
      <vt:lpstr>Comparing learners from different age group</vt:lpstr>
      <vt:lpstr>Comparing learners with their highest education level</vt:lpstr>
      <vt:lpstr>Comparing learners from their employment status</vt:lpstr>
      <vt:lpstr>Now, we are going little deep into the analysis by connecting enrolment data set with question response. Here, we can calculate different aspects of the connection between the learners and how they respond to the question from the course.</vt:lpstr>
      <vt:lpstr>Comparing number of quiz responses with the response</vt:lpstr>
      <vt:lpstr>Comparing number of quiz responses for each question</vt:lpstr>
      <vt:lpstr>Comparing number of correct and wrong responses in each run of the course</vt:lpstr>
      <vt:lpstr>Now, we are going to connect enrolments and question responses with leaving responses. It will broaden our analysis to certain extent. </vt:lpstr>
      <vt:lpstr>Comparing number of people left the course in each step of the course - top 10</vt:lpstr>
      <vt:lpstr>Comparing number of people left the course in each run</vt:lpstr>
      <vt:lpstr>Comparing number of people left the course with their reason for leaving</vt:lpstr>
      <vt:lpstr>Understanding learner’s behaviour</vt:lpstr>
      <vt:lpstr>Comparing the number of people enrolled in all runs of the course</vt:lpstr>
      <vt:lpstr>Correlating learner’s reason for leaving with their gender</vt:lpstr>
      <vt:lpstr>Correlating learner’s reason for leaving with their highest education level</vt:lpstr>
      <vt:lpstr>Correlating learner’s reason for leaving with their employment status</vt:lpstr>
      <vt:lpstr>Comparing number of learners against number of weeks they stayed in the course</vt:lpstr>
      <vt:lpstr>As a result, I approached the project using the CRISP-DM methodology, designed with R using RStudio, and dug a little deeper into the data set with two dimensions, producing different plots for stakeholders to understand the analysis and making recommendations to improve their course and increase the image of the brand they created around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Analytics</dc:title>
  <dc:creator>Thamizhiniyan Pugazhenthi (PGT)</dc:creator>
  <cp:lastModifiedBy>Thamizhiniyan Pugazhenthi (PGT)</cp:lastModifiedBy>
  <cp:revision>105</cp:revision>
  <dcterms:created xsi:type="dcterms:W3CDTF">2021-12-01T00:42:35Z</dcterms:created>
  <dcterms:modified xsi:type="dcterms:W3CDTF">2021-12-01T04:33:47Z</dcterms:modified>
</cp:coreProperties>
</file>