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8"/>
  </p:notesMasterIdLst>
  <p:sldIdLst>
    <p:sldId id="256" r:id="rId5"/>
    <p:sldId id="2146847054" r:id="rId6"/>
    <p:sldId id="262" r:id="rId7"/>
    <p:sldId id="263" r:id="rId8"/>
    <p:sldId id="265" r:id="rId9"/>
    <p:sldId id="266" r:id="rId10"/>
    <p:sldId id="267" r:id="rId11"/>
    <p:sldId id="2146847057" r:id="rId12"/>
    <p:sldId id="2146847059" r:id="rId13"/>
    <p:sldId id="268" r:id="rId14"/>
    <p:sldId id="2146847055" r:id="rId15"/>
    <p:sldId id="269"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490" autoAdjust="0"/>
  </p:normalViewPr>
  <p:slideViewPr>
    <p:cSldViewPr snapToGrid="0">
      <p:cViewPr varScale="1">
        <p:scale>
          <a:sx n="54" d="100"/>
          <a:sy n="54" d="100"/>
        </p:scale>
        <p:origin x="13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D291B17-9318-49DB-B28B-6E5994AE9581}" type="datetime1">
              <a:rPr lang="en-US" smtClean="0"/>
              <a:t>4/25/2024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2348269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65702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D291B17-9318-49DB-B28B-6E5994AE9581}" type="datetime1">
              <a:rPr lang="en-US" smtClean="0"/>
              <a:t>4/25/2024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1509205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6683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2497495-0637-405E-AE64-5CC7506D51F5}" type="datetime1">
              <a:rPr lang="en-US" smtClean="0"/>
              <a:t>4/25/2024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544788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63577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07796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47137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56359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82884F1-FFEA-405F-9602-3DCA865EDA4E}" type="datetime1">
              <a:rPr lang="en-US" smtClean="0"/>
              <a:t>4/25/2024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171480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50753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D291B17-9318-49DB-B28B-6E5994AE9581}" type="datetime1">
              <a:rPr lang="en-US" smtClean="0"/>
              <a:t>4/25/2024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descr="Logo&#10;&#10;Description automatically generated">
            <a:extLst>
              <a:ext uri="{FF2B5EF4-FFF2-40B4-BE49-F238E27FC236}">
                <a16:creationId xmlns:a16="http://schemas.microsoft.com/office/drawing/2014/main" id="{A3AF203B-B70A-8C9F-A135-BBAE2356BD4A}"/>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97569219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359108" y="3979516"/>
            <a:ext cx="9759485" cy="1631216"/>
          </a:xfrm>
          <a:prstGeom prst="rect">
            <a:avLst/>
          </a:prstGeom>
          <a:noFill/>
        </p:spPr>
        <p:txBody>
          <a:bodyPr wrap="square" lIns="91440" tIns="45720" rIns="91440" bIns="45720" rtlCol="0" anchor="t">
            <a:spAutoFit/>
          </a:bodyPr>
          <a:lstStyle/>
          <a:p>
            <a:r>
              <a:rPr lang="en-US" sz="2000" b="1" dirty="0">
                <a:solidFill>
                  <a:srgbClr val="00B0F0"/>
                </a:solidFill>
                <a:latin typeface="Arial" panose="020B0604020202020204" pitchFamily="34" charset="0"/>
                <a:cs typeface="Arial" panose="020B0604020202020204" pitchFamily="34" charset="0"/>
              </a:rPr>
              <a:t>Presented By:</a:t>
            </a:r>
          </a:p>
          <a:p>
            <a:endParaRPr lang="en-US" sz="2000" b="1" dirty="0">
              <a:solidFill>
                <a:srgbClr val="00B0F0"/>
              </a:solidFill>
              <a:latin typeface="Arial" panose="020B0604020202020204" pitchFamily="34" charset="0"/>
              <a:cs typeface="Arial" panose="020B0604020202020204" pitchFamily="34" charset="0"/>
            </a:endParaRPr>
          </a:p>
          <a:p>
            <a:r>
              <a:rPr lang="en-US" sz="2000" b="1" dirty="0">
                <a:solidFill>
                  <a:schemeClr val="bg1">
                    <a:lumMod val="85000"/>
                  </a:schemeClr>
                </a:solidFill>
                <a:latin typeface="Arial" panose="020B0604020202020204" pitchFamily="34" charset="0"/>
                <a:cs typeface="Arial" panose="020B0604020202020204" pitchFamily="34" charset="0"/>
              </a:rPr>
              <a:t>	</a:t>
            </a:r>
            <a:r>
              <a:rPr lang="en-US" sz="2000" b="1" dirty="0" err="1">
                <a:solidFill>
                  <a:schemeClr val="bg1">
                    <a:lumMod val="85000"/>
                  </a:schemeClr>
                </a:solidFill>
                <a:latin typeface="Arial" panose="020B0604020202020204" pitchFamily="34" charset="0"/>
                <a:cs typeface="Arial" panose="020B0604020202020204" pitchFamily="34" charset="0"/>
              </a:rPr>
              <a:t>Tamizharasu</a:t>
            </a:r>
            <a:r>
              <a:rPr lang="en-US" sz="2000" b="1">
                <a:solidFill>
                  <a:schemeClr val="bg1">
                    <a:lumMod val="85000"/>
                  </a:schemeClr>
                </a:solidFill>
                <a:latin typeface="Arial" panose="020B0604020202020204" pitchFamily="34" charset="0"/>
                <a:cs typeface="Arial" panose="020B0604020202020204" pitchFamily="34" charset="0"/>
              </a:rPr>
              <a:t> A </a:t>
            </a:r>
            <a:r>
              <a:rPr lang="en-US" sz="2000" b="1" dirty="0">
                <a:solidFill>
                  <a:schemeClr val="bg1">
                    <a:lumMod val="85000"/>
                  </a:schemeClr>
                </a:solidFill>
                <a:latin typeface="Arial" panose="020B0604020202020204" pitchFamily="34" charset="0"/>
                <a:cs typeface="Arial" panose="020B0604020202020204" pitchFamily="34" charset="0"/>
              </a:rPr>
              <a:t>(2021103589)</a:t>
            </a:r>
          </a:p>
          <a:p>
            <a:r>
              <a:rPr lang="en-US" sz="2000" b="1" dirty="0">
                <a:solidFill>
                  <a:schemeClr val="bg1">
                    <a:lumMod val="85000"/>
                  </a:schemeClr>
                </a:solidFill>
                <a:latin typeface="Arial" panose="020B0604020202020204" pitchFamily="34" charset="0"/>
                <a:cs typeface="Arial" panose="020B0604020202020204" pitchFamily="34" charset="0"/>
              </a:rPr>
              <a:t>	Department of Computer Science and Engineering,</a:t>
            </a:r>
          </a:p>
          <a:p>
            <a:r>
              <a:rPr lang="en-US" sz="2000" b="1" dirty="0">
                <a:solidFill>
                  <a:schemeClr val="bg1">
                    <a:lumMod val="85000"/>
                  </a:schemeClr>
                </a:solidFill>
                <a:latin typeface="Arial" panose="020B0604020202020204" pitchFamily="34" charset="0"/>
                <a:cs typeface="Arial" panose="020B0604020202020204" pitchFamily="34" charset="0"/>
              </a:rPr>
              <a:t>	College Of Engineering, Guindy.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17370"/>
            <a:ext cx="11029615" cy="4413746"/>
          </a:xfrm>
        </p:spPr>
        <p:txBody>
          <a:bodyPr>
            <a:normAutofit/>
          </a:bodyPr>
          <a:lstStyle/>
          <a:p>
            <a:pPr marL="305435" indent="-305435"/>
            <a:r>
              <a:rPr lang="en-US" sz="2000" dirty="0">
                <a:latin typeface="Times New Roman" panose="02020603050405020304" pitchFamily="18" charset="0"/>
                <a:cs typeface="Times New Roman" panose="02020603050405020304" pitchFamily="18" charset="0"/>
              </a:rPr>
              <a:t>Key Points:</a:t>
            </a:r>
          </a:p>
          <a:p>
            <a:pPr marL="899435" lvl="2" indent="-305435"/>
            <a:r>
              <a:rPr lang="en-US" sz="1600" dirty="0">
                <a:latin typeface="Times New Roman" panose="02020603050405020304" pitchFamily="18" charset="0"/>
                <a:cs typeface="Times New Roman" panose="02020603050405020304" pitchFamily="18" charset="0"/>
              </a:rPr>
              <a:t>The keylogger application captures and logs keyboard events in real-time, bolstering security monitoring efforts.</a:t>
            </a:r>
          </a:p>
          <a:p>
            <a:pPr marL="899435" lvl="2" indent="-305435"/>
            <a:r>
              <a:rPr lang="en-US" sz="1600" dirty="0">
                <a:latin typeface="Times New Roman" panose="02020603050405020304" pitchFamily="18" charset="0"/>
                <a:cs typeface="Times New Roman" panose="02020603050405020304" pitchFamily="18" charset="0"/>
              </a:rPr>
              <a:t>Real-time monitoring facilitates prompt detection of suspicious keystrokes, enhancing cybersecurity measures.</a:t>
            </a:r>
          </a:p>
          <a:p>
            <a:pPr marL="305435" indent="-305435"/>
            <a:r>
              <a:rPr lang="en-US" sz="2000" dirty="0">
                <a:latin typeface="Times New Roman" panose="02020603050405020304" pitchFamily="18" charset="0"/>
                <a:cs typeface="Times New Roman" panose="02020603050405020304" pitchFamily="18" charset="0"/>
              </a:rPr>
              <a:t>Challenges Faced:</a:t>
            </a:r>
          </a:p>
          <a:p>
            <a:pPr marL="899435" lvl="2" indent="-305435"/>
            <a:r>
              <a:rPr lang="en-US" sz="1600" dirty="0">
                <a:latin typeface="Times New Roman" panose="02020603050405020304" pitchFamily="18" charset="0"/>
                <a:cs typeface="Times New Roman" panose="02020603050405020304" pitchFamily="18" charset="0"/>
              </a:rPr>
              <a:t>Ensuring compatibility across different operating systems.</a:t>
            </a:r>
          </a:p>
          <a:p>
            <a:pPr marL="899435" lvl="2" indent="-305435"/>
            <a:r>
              <a:rPr lang="en-US" sz="1600" dirty="0">
                <a:latin typeface="Times New Roman" panose="02020603050405020304" pitchFamily="18" charset="0"/>
                <a:cs typeface="Times New Roman" panose="02020603050405020304" pitchFamily="18" charset="0"/>
              </a:rPr>
              <a:t>Addressing privacy concerns associated with keystroke logging.</a:t>
            </a:r>
          </a:p>
          <a:p>
            <a:pPr marL="305435" indent="-305435"/>
            <a:r>
              <a:rPr lang="en-US" sz="2000" dirty="0">
                <a:latin typeface="Times New Roman" panose="02020603050405020304" pitchFamily="18" charset="0"/>
                <a:cs typeface="Times New Roman" panose="02020603050405020304" pitchFamily="18" charset="0"/>
              </a:rPr>
              <a:t>Potential Improvements:</a:t>
            </a:r>
          </a:p>
          <a:p>
            <a:pPr marL="899435" lvl="2" indent="-305435"/>
            <a:r>
              <a:rPr lang="en-US" sz="1600" dirty="0">
                <a:latin typeface="Times New Roman" panose="02020603050405020304" pitchFamily="18" charset="0"/>
                <a:cs typeface="Times New Roman" panose="02020603050405020304" pitchFamily="18" charset="0"/>
              </a:rPr>
              <a:t>Enhance logging features with timestamping and event categorization.</a:t>
            </a:r>
          </a:p>
          <a:p>
            <a:pPr marL="899435" lvl="2" indent="-305435"/>
            <a:r>
              <a:rPr lang="en-US" sz="1600" dirty="0">
                <a:latin typeface="Times New Roman" panose="02020603050405020304" pitchFamily="18" charset="0"/>
                <a:cs typeface="Times New Roman" panose="02020603050405020304" pitchFamily="18" charset="0"/>
              </a:rPr>
              <a:t>Implement robust privacy measures to safeguard user information.</a:t>
            </a:r>
          </a:p>
          <a:p>
            <a:pPr marL="899435" lvl="2" indent="-305435"/>
            <a:r>
              <a:rPr lang="en-US" sz="1600" dirty="0">
                <a:latin typeface="Times New Roman" panose="02020603050405020304" pitchFamily="18" charset="0"/>
                <a:cs typeface="Times New Roman" panose="02020603050405020304" pitchFamily="18" charset="0"/>
              </a:rPr>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885949"/>
            <a:ext cx="11029616" cy="4127392"/>
          </a:xfrm>
        </p:spPr>
        <p:txBody>
          <a:bodyPr>
            <a:normAutofit/>
          </a:bodyPr>
          <a:lstStyle/>
          <a:p>
            <a:pPr marL="305435" indent="-305435"/>
            <a:r>
              <a:rPr lang="en-US" sz="2000" dirty="0">
                <a:latin typeface="Times New Roman" panose="02020603050405020304" pitchFamily="18" charset="0"/>
                <a:cs typeface="Times New Roman" panose="02020603050405020304" pitchFamily="18" charset="0"/>
              </a:rPr>
              <a:t>Potential Enhancements:</a:t>
            </a:r>
          </a:p>
          <a:p>
            <a:pPr marL="899435" lvl="2" indent="-305435"/>
            <a:r>
              <a:rPr lang="en-US" sz="1800" dirty="0">
                <a:latin typeface="Times New Roman" panose="02020603050405020304" pitchFamily="18" charset="0"/>
                <a:cs typeface="Times New Roman" panose="02020603050405020304" pitchFamily="18" charset="0"/>
              </a:rPr>
              <a:t>Integration of additional data sources: Explore incorporating data from diverse sources such as network activity, application usage, or biometric data for comprehensive monitoring.</a:t>
            </a:r>
          </a:p>
          <a:p>
            <a:pPr marL="899435" lvl="2" indent="-305435"/>
            <a:r>
              <a:rPr lang="en-US" sz="1800" dirty="0">
                <a:latin typeface="Times New Roman" panose="02020603050405020304" pitchFamily="18" charset="0"/>
                <a:cs typeface="Times New Roman" panose="02020603050405020304" pitchFamily="18" charset="0"/>
              </a:rPr>
              <a:t>Algorithm optimization: Fine-tune the keylogger algorithm for better performance and efficiency, considering factors like resource utilization and detection accuracy.</a:t>
            </a:r>
          </a:p>
          <a:p>
            <a:pPr marL="899435" lvl="2" indent="-305435"/>
            <a:r>
              <a:rPr lang="en-US" sz="1800" dirty="0">
                <a:latin typeface="Times New Roman" panose="02020603050405020304" pitchFamily="18" charset="0"/>
                <a:cs typeface="Times New Roman" panose="02020603050405020304" pitchFamily="18" charset="0"/>
              </a:rPr>
              <a:t>Expansion to cover multiple platforms: Extend the keylogger application's compatibility to cover a wide range of operating systems and devices, ensuring comprehensive security monitoring.</a:t>
            </a:r>
          </a:p>
          <a:p>
            <a:pPr marL="899435" lvl="2" indent="-305435"/>
            <a:r>
              <a:rPr lang="en-US" sz="1800" dirty="0">
                <a:latin typeface="Times New Roman" panose="02020603050405020304" pitchFamily="18" charset="0"/>
                <a:cs typeface="Times New Roman" panose="02020603050405020304" pitchFamily="18" charset="0"/>
              </a:rPr>
              <a:t>Integration of emerging technologies: Explore the integration of emerging technologies like edge computing or advanced machine learning techniques for enhanced threat detection and analysis.</a:t>
            </a:r>
          </a:p>
          <a:p>
            <a:pPr marL="899435" lvl="2" indent="-305435"/>
            <a:r>
              <a:rPr lang="en-US" sz="1800" dirty="0">
                <a:latin typeface="Times New Roman" panose="02020603050405020304" pitchFamily="18" charset="0"/>
                <a:cs typeface="Times New Roman" panose="02020603050405020304" pitchFamily="18" charset="0"/>
              </a:rPr>
              <a:t>By pursuing these potential enhancements and expansions, the keylogger application can evolve into a robust and versatile security monitoring solution, capable of addressing evolving cybersecurity challenges effectively.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581768"/>
            <a:ext cx="11029616" cy="938421"/>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chemeClr val="bg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3600" b="1" dirty="0">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latin typeface="Times New Roman" panose="02020603050405020304" pitchFamily="18" charset="0"/>
                <a:ea typeface="+mn-lt"/>
                <a:cs typeface="Times New Roman" panose="02020603050405020304" pitchFamily="18" charset="0"/>
              </a:rPr>
              <a:t>Brownlee, Jason. "How to Develop a Keylogger in Python." Machine Learning Mastery, 2020. [Online]. </a:t>
            </a:r>
            <a:r>
              <a:rPr lang="en-IN" sz="2400" dirty="0" err="1">
                <a:solidFill>
                  <a:srgbClr val="0F0F0F"/>
                </a:solidFill>
                <a:latin typeface="Times New Roman" panose="02020603050405020304" pitchFamily="18" charset="0"/>
                <a:ea typeface="+mn-lt"/>
                <a:cs typeface="Times New Roman" panose="02020603050405020304" pitchFamily="18" charset="0"/>
              </a:rPr>
              <a:t>Available</a:t>
            </a:r>
            <a:r>
              <a:rPr lang="en-IN" sz="2400" dirty="0" err="1">
                <a:solidFill>
                  <a:srgbClr val="0F0F0F"/>
                </a:solidFill>
                <a:latin typeface="Times New Roman" panose="02020603050405020304" pitchFamily="18" charset="0"/>
                <a:ea typeface="+mn-lt"/>
                <a:cs typeface="Times New Roman" panose="02020603050405020304" pitchFamily="18" charset="0"/>
                <a:hlinkClick r:id="rId2"/>
              </a:rPr>
              <a:t>:.https</a:t>
            </a:r>
            <a:r>
              <a:rPr lang="en-IN" sz="2400" dirty="0">
                <a:solidFill>
                  <a:srgbClr val="0F0F0F"/>
                </a:solidFill>
                <a:latin typeface="Times New Roman" panose="02020603050405020304" pitchFamily="18" charset="0"/>
                <a:ea typeface="+mn-lt"/>
                <a:cs typeface="Times New Roman" panose="02020603050405020304" pitchFamily="18" charset="0"/>
                <a:hlinkClick r:id="rId2"/>
              </a:rPr>
              <a:t>://machinelearningmastery.com/how-to-develop-a-keylogger-in-python/</a:t>
            </a:r>
            <a:endParaRPr lang="en-IN" sz="2400" dirty="0">
              <a:solidFill>
                <a:srgbClr val="0F0F0F"/>
              </a:solidFill>
              <a:latin typeface="Times New Roman" panose="02020603050405020304" pitchFamily="18" charset="0"/>
              <a:ea typeface="+mn-lt"/>
              <a:cs typeface="Times New Roman" panose="02020603050405020304" pitchFamily="18" charset="0"/>
            </a:endParaRPr>
          </a:p>
          <a:p>
            <a:pPr marL="305435" indent="-305435"/>
            <a:r>
              <a:rPr lang="en-IN" sz="2400" dirty="0">
                <a:solidFill>
                  <a:srgbClr val="0F0F0F"/>
                </a:solidFill>
                <a:latin typeface="Times New Roman" panose="02020603050405020304" pitchFamily="18" charset="0"/>
                <a:ea typeface="+mn-lt"/>
                <a:cs typeface="Times New Roman" panose="02020603050405020304" pitchFamily="18" charset="0"/>
              </a:rPr>
              <a:t>McKinney, Wes. "Python for Data Analysis." O'Reilly Media, 2017.</a:t>
            </a:r>
          </a:p>
          <a:p>
            <a:pPr marL="305435" indent="-305435"/>
            <a:r>
              <a:rPr lang="en-IN" sz="2400" dirty="0" err="1">
                <a:solidFill>
                  <a:srgbClr val="0F0F0F"/>
                </a:solidFill>
                <a:latin typeface="Times New Roman" panose="02020603050405020304" pitchFamily="18" charset="0"/>
                <a:ea typeface="+mn-lt"/>
                <a:cs typeface="Times New Roman" panose="02020603050405020304" pitchFamily="18" charset="0"/>
              </a:rPr>
              <a:t>Pedregosa</a:t>
            </a:r>
            <a:r>
              <a:rPr lang="en-IN" sz="2400" dirty="0">
                <a:solidFill>
                  <a:srgbClr val="0F0F0F"/>
                </a:solidFill>
                <a:latin typeface="Times New Roman" panose="02020603050405020304" pitchFamily="18" charset="0"/>
                <a:ea typeface="+mn-lt"/>
                <a:cs typeface="Times New Roman" panose="02020603050405020304" pitchFamily="18" charset="0"/>
              </a:rPr>
              <a:t>, F. et al. "Scikit-learn: Machine Learning in Python." Journal of Machine Learning Research, vol. 12, pp. 2825-2830, 2011.</a:t>
            </a:r>
          </a:p>
          <a:p>
            <a:pPr marL="305435" indent="-305435"/>
            <a:r>
              <a:rPr lang="en-IN" sz="2400" dirty="0">
                <a:solidFill>
                  <a:srgbClr val="0F0F0F"/>
                </a:solidFill>
                <a:latin typeface="Times New Roman" panose="02020603050405020304" pitchFamily="18" charset="0"/>
                <a:ea typeface="+mn-lt"/>
                <a:cs typeface="Times New Roman" panose="02020603050405020304" pitchFamily="18" charset="0"/>
              </a:rPr>
              <a:t>Van Rossum, Guido, and Drake, Fred L. "Python 3 Reference Manual." CreateSpace, 2009.</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925830"/>
            <a:ext cx="10515600" cy="649591"/>
          </a:xfrm>
        </p:spPr>
        <p:txBody>
          <a:bodyPr/>
          <a:lstStyle/>
          <a:p>
            <a:r>
              <a:rPr lang="en-US" b="1" dirty="0">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2122372"/>
            <a:ext cx="11019020" cy="4358438"/>
          </a:xfrm>
        </p:spPr>
        <p:txBody>
          <a:bodyPr vert="horz" lIns="91440" tIns="45720" rIns="91440" bIns="45720" rtlCol="0" anchor="t">
            <a:noAutofit/>
          </a:bodyPr>
          <a:lstStyle/>
          <a:p>
            <a:pPr marL="305435" indent="-305435"/>
            <a:r>
              <a:rPr lang="en-US" sz="2400" b="1" dirty="0">
                <a:latin typeface="Times New Roman" panose="02020603050405020304" pitchFamily="18" charset="0"/>
                <a:ea typeface="+mn-lt"/>
                <a:cs typeface="Times New Roman" panose="02020603050405020304" pitchFamily="18" charset="0"/>
              </a:rPr>
              <a:t>Problem Statement</a:t>
            </a:r>
            <a:endParaRPr lang="en-US" sz="1800" b="1"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Proposed System/Solution</a:t>
            </a:r>
            <a:endParaRPr lang="en-US" sz="1800" b="1"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System Development Approach </a:t>
            </a:r>
            <a:endParaRPr lang="en-US" sz="1800" b="1" dirty="0">
              <a:latin typeface="Times New Roman" panose="02020603050405020304" pitchFamily="18" charset="0"/>
              <a:ea typeface="+mn-lt"/>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Algorithm &amp; Deployment  </a:t>
            </a:r>
            <a:endParaRPr lang="en-US" sz="1800" b="1"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Result </a:t>
            </a:r>
          </a:p>
          <a:p>
            <a:pPr marL="305435" indent="-305435"/>
            <a:r>
              <a:rPr lang="en-US" sz="2400" b="1" dirty="0">
                <a:latin typeface="Times New Roman" panose="02020603050405020304" pitchFamily="18" charset="0"/>
                <a:ea typeface="+mn-lt"/>
                <a:cs typeface="Times New Roman" panose="02020603050405020304" pitchFamily="18" charset="0"/>
              </a:rPr>
              <a:t>Conclusion</a:t>
            </a:r>
            <a:endParaRPr lang="en-US" sz="1800" b="1"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Future Scope</a:t>
            </a:r>
          </a:p>
          <a:p>
            <a:pPr marL="305435" indent="-305435"/>
            <a:r>
              <a:rPr lang="en-US" sz="2400" b="1" dirty="0">
                <a:latin typeface="Times New Roman" panose="02020603050405020304" pitchFamily="18" charset="0"/>
                <a:ea typeface="+mn-lt"/>
                <a:cs typeface="Times New Roman" panose="02020603050405020304" pitchFamily="18" charset="0"/>
              </a:rPr>
              <a:t>References</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30732"/>
            <a:ext cx="11029616" cy="1013800"/>
          </a:xfrm>
        </p:spPr>
        <p:txBody>
          <a:bodyPr>
            <a:normAutofit/>
          </a:bodyPr>
          <a:lstStyle/>
          <a:p>
            <a:r>
              <a:rPr lang="en-US" sz="4400" b="1" dirty="0">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latin typeface="Times New Roman" panose="02020603050405020304" pitchFamily="18" charset="0"/>
                <a:ea typeface="+mn-lt"/>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715956"/>
            <a:ext cx="11613485" cy="4741994"/>
          </a:xfrm>
        </p:spPr>
        <p:txBody>
          <a:bodyPr vert="horz" lIns="91440" tIns="45720" rIns="91440" bIns="45720" rtlCol="0" anchor="ctr">
            <a:noAutofit/>
          </a:bodyPr>
          <a:lstStyle/>
          <a:p>
            <a:pPr marL="305435" indent="-305435"/>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305435"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Times New Roman" panose="02020603050405020304" pitchFamily="18" charset="0"/>
                <a:ea typeface="Calibri" panose="020F0502020204030204" pitchFamily="34" charset="0"/>
                <a:cs typeface="Times New Roman" panose="02020603050405020304" pitchFamily="18" charset="0"/>
              </a:rPr>
              <a:t>Detection Mechanism: </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Develop sophisticated algorithms to continuously monitor system activities and identify suspicious behavior indicative of keylogging activities</a:t>
            </a:r>
            <a:r>
              <a:rPr lang="en-IN" sz="1200" b="1" dirty="0">
                <a:latin typeface="Times New Roman" panose="02020603050405020304" pitchFamily="18" charset="0"/>
                <a:ea typeface="Calibri" panose="020F0502020204030204" pitchFamily="34" charset="0"/>
                <a:cs typeface="Times New Roman" panose="02020603050405020304" pitchFamily="18" charset="0"/>
              </a:rPr>
              <a:t>.            </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Utilize machine learning and behavioral analysis techniques to establish baseline user behavior and detect deviations that may indicate the presence of a keylogger.</a:t>
            </a:r>
            <a:r>
              <a:rPr lang="en-IN" sz="1200" b="1" dirty="0">
                <a:latin typeface="Times New Roman" panose="02020603050405020304" pitchFamily="18" charset="0"/>
                <a:ea typeface="Calibri" panose="020F0502020204030204" pitchFamily="34" charset="0"/>
                <a:cs typeface="Times New Roman" panose="02020603050405020304" pitchFamily="18" charset="0"/>
              </a:rPr>
              <a:t>                        </a:t>
            </a:r>
          </a:p>
          <a:p>
            <a:pPr marL="305435" indent="-305435"/>
            <a:r>
              <a:rPr lang="en-IN" sz="1200" b="1" dirty="0">
                <a:latin typeface="Times New Roman" panose="02020603050405020304" pitchFamily="18" charset="0"/>
                <a:ea typeface="Calibri" panose="020F0502020204030204" pitchFamily="34" charset="0"/>
                <a:cs typeface="Times New Roman" panose="02020603050405020304" pitchFamily="18" charset="0"/>
              </a:rPr>
              <a:t>Real-time Alerting and Response:</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Integrate a responsive alerting system to notify users and administrators upon detection of keylogging activities, enabling prompt investigation and mitigation of security threats.</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305435" indent="-305435"/>
            <a:r>
              <a:rPr lang="en-IN" sz="1200" b="1" dirty="0">
                <a:latin typeface="Times New Roman" panose="02020603050405020304" pitchFamily="18" charset="0"/>
                <a:ea typeface="Calibri" panose="020F0502020204030204" pitchFamily="34" charset="0"/>
                <a:cs typeface="Times New Roman" panose="02020603050405020304" pitchFamily="18" charset="0"/>
              </a:rPr>
              <a:t>Continuous Monitoring and Updates:</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Establish a framework for continuous monitoring and updating of the keylogger detection system to adapt to evolving threats and vulnerabilities</a:t>
            </a:r>
            <a:r>
              <a:rPr lang="en-IN" sz="1200" b="1" dirty="0">
                <a:latin typeface="Times New Roman" panose="02020603050405020304" pitchFamily="18" charset="0"/>
                <a:ea typeface="Calibri" panose="020F0502020204030204" pitchFamily="34" charset="0"/>
                <a:cs typeface="Times New Roman" panose="02020603050405020304" pitchFamily="18" charset="0"/>
              </a:rPr>
              <a:t>.</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Deploy regular updates and patches to enhance detection capabilities and address emerging security challenges effectively.</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305435" indent="-305435"/>
            <a:r>
              <a:rPr lang="en-IN" sz="1200" b="1" dirty="0">
                <a:latin typeface="Times New Roman" panose="02020603050405020304" pitchFamily="18" charset="0"/>
                <a:ea typeface="Calibri" panose="020F0502020204030204" pitchFamily="34" charset="0"/>
                <a:cs typeface="Times New Roman" panose="02020603050405020304" pitchFamily="18" charset="0"/>
              </a:rPr>
              <a:t>Evaluation:</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Assess the system's performance using appropriate metrics such as detection accuracy, false positive rate, and response time.</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Conduct thorough testing and validation to ensure the reliability and effectiveness of the keylogger detection system in real-world scenarios.</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629920" lvl="1" indent="-305435"/>
            <a:r>
              <a:rPr lang="en-IN" sz="1200" b="1" dirty="0">
                <a:latin typeface="Times New Roman" panose="02020603050405020304" pitchFamily="18" charset="0"/>
                <a:ea typeface="Calibri" panose="020F0502020204030204" pitchFamily="34" charset="0"/>
                <a:cs typeface="Times New Roman" panose="02020603050405020304" pitchFamily="18" charset="0"/>
              </a:rPr>
              <a:t>Result: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994778"/>
          </a:xfrm>
        </p:spPr>
        <p:txBody>
          <a:bodyPr>
            <a:normAutofit/>
          </a:bodyPr>
          <a:lstStyle/>
          <a:p>
            <a:r>
              <a:rPr lang="en-US" sz="4400" b="1" dirty="0">
                <a:latin typeface="Arial"/>
                <a:ea typeface="+mj-lt"/>
                <a:cs typeface="Arial"/>
              </a:rPr>
              <a:t>System  Approach</a:t>
            </a:r>
            <a:endParaRPr lang="en-US" sz="4400" dirty="0">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IN" sz="2000" b="1" dirty="0">
                <a:solidFill>
                  <a:srgbClr val="0F0F0F"/>
                </a:solidFill>
                <a:latin typeface="Times New Roman" panose="02020603050405020304" pitchFamily="18" charset="0"/>
                <a:cs typeface="Times New Roman" panose="02020603050405020304" pitchFamily="18" charset="0"/>
              </a:rPr>
              <a:t>System Requirements:</a:t>
            </a:r>
          </a:p>
          <a:p>
            <a:r>
              <a:rPr lang="en-IN" sz="2000" b="1" dirty="0">
                <a:solidFill>
                  <a:srgbClr val="0F0F0F"/>
                </a:solidFill>
                <a:latin typeface="Times New Roman" panose="02020603050405020304" pitchFamily="18" charset="0"/>
                <a:cs typeface="Times New Roman" panose="02020603050405020304" pitchFamily="18" charset="0"/>
              </a:rPr>
              <a:t>Software Requirements:</a:t>
            </a:r>
          </a:p>
          <a:p>
            <a:pPr lvl="2"/>
            <a:r>
              <a:rPr lang="en-US" sz="1600" b="1" dirty="0">
                <a:solidFill>
                  <a:srgbClr val="0F0F0F"/>
                </a:solidFill>
                <a:latin typeface="Times New Roman" panose="02020603050405020304" pitchFamily="18" charset="0"/>
                <a:cs typeface="Times New Roman" panose="02020603050405020304" pitchFamily="18" charset="0"/>
              </a:rPr>
              <a:t>Python 3.x environment</a:t>
            </a:r>
          </a:p>
          <a:p>
            <a:pPr lvl="2"/>
            <a:r>
              <a:rPr lang="en-US" sz="1600" b="1" dirty="0" err="1">
                <a:solidFill>
                  <a:srgbClr val="0F0F0F"/>
                </a:solidFill>
                <a:latin typeface="Times New Roman" panose="02020603050405020304" pitchFamily="18" charset="0"/>
                <a:cs typeface="Times New Roman" panose="02020603050405020304" pitchFamily="18" charset="0"/>
              </a:rPr>
              <a:t>tkinter</a:t>
            </a:r>
            <a:r>
              <a:rPr lang="en-US" sz="1600" b="1" dirty="0">
                <a:solidFill>
                  <a:srgbClr val="0F0F0F"/>
                </a:solidFill>
                <a:latin typeface="Times New Roman" panose="02020603050405020304" pitchFamily="18" charset="0"/>
                <a:cs typeface="Times New Roman" panose="02020603050405020304" pitchFamily="18" charset="0"/>
              </a:rPr>
              <a:t> library for GUI development</a:t>
            </a:r>
          </a:p>
          <a:p>
            <a:pPr lvl="2"/>
            <a:r>
              <a:rPr lang="en-US" sz="1600" b="1" dirty="0" err="1">
                <a:solidFill>
                  <a:srgbClr val="0F0F0F"/>
                </a:solidFill>
                <a:latin typeface="Times New Roman" panose="02020603050405020304" pitchFamily="18" charset="0"/>
                <a:cs typeface="Times New Roman" panose="02020603050405020304" pitchFamily="18" charset="0"/>
              </a:rPr>
              <a:t>pynput</a:t>
            </a:r>
            <a:r>
              <a:rPr lang="en-US" sz="1600" b="1" dirty="0">
                <a:solidFill>
                  <a:srgbClr val="0F0F0F"/>
                </a:solidFill>
                <a:latin typeface="Times New Roman" panose="02020603050405020304" pitchFamily="18" charset="0"/>
                <a:cs typeface="Times New Roman" panose="02020603050405020304" pitchFamily="18" charset="0"/>
              </a:rPr>
              <a:t> library for capturing keyboard events</a:t>
            </a:r>
            <a:endParaRPr lang="en-IN" sz="1600" b="1" dirty="0">
              <a:solidFill>
                <a:srgbClr val="0F0F0F"/>
              </a:solidFill>
              <a:latin typeface="Times New Roman" panose="02020603050405020304" pitchFamily="18" charset="0"/>
              <a:cs typeface="Times New Roman" panose="02020603050405020304" pitchFamily="18" charset="0"/>
            </a:endParaRPr>
          </a:p>
          <a:p>
            <a:r>
              <a:rPr lang="en-IN" sz="2000" b="1" dirty="0">
                <a:solidFill>
                  <a:srgbClr val="0F0F0F"/>
                </a:solidFill>
                <a:latin typeface="Times New Roman" panose="02020603050405020304" pitchFamily="18" charset="0"/>
                <a:cs typeface="Times New Roman" panose="02020603050405020304" pitchFamily="18" charset="0"/>
              </a:rPr>
              <a:t>Hardware Requirements:</a:t>
            </a:r>
          </a:p>
          <a:p>
            <a:pPr lvl="2"/>
            <a:r>
              <a:rPr lang="en-US" sz="1400" b="1" dirty="0">
                <a:solidFill>
                  <a:srgbClr val="0F0F0F"/>
                </a:solidFill>
                <a:latin typeface="Times New Roman" panose="02020603050405020304" pitchFamily="18" charset="0"/>
                <a:cs typeface="Times New Roman" panose="02020603050405020304" pitchFamily="18" charset="0"/>
              </a:rPr>
              <a:t>Standard computer or laptop with compatible operating system (Windows, macOS, Linux)</a:t>
            </a:r>
            <a:endParaRPr lang="en-IN" sz="1400" b="1" dirty="0">
              <a:solidFill>
                <a:srgbClr val="0F0F0F"/>
              </a:solidFill>
              <a:latin typeface="Times New Roman" panose="02020603050405020304" pitchFamily="18" charset="0"/>
              <a:cs typeface="Times New Roman" panose="02020603050405020304" pitchFamily="18" charset="0"/>
            </a:endParaRPr>
          </a:p>
          <a:p>
            <a:r>
              <a:rPr lang="en-IN" sz="2000" b="1" dirty="0">
                <a:solidFill>
                  <a:srgbClr val="0F0F0F"/>
                </a:solidFill>
                <a:latin typeface="Times New Roman" panose="02020603050405020304" pitchFamily="18" charset="0"/>
                <a:cs typeface="Times New Roman" panose="02020603050405020304" pitchFamily="18" charset="0"/>
              </a:rPr>
              <a:t>Library Required:</a:t>
            </a:r>
          </a:p>
          <a:p>
            <a:pPr lvl="2"/>
            <a:r>
              <a:rPr lang="en-US" sz="1600" b="1" dirty="0" err="1">
                <a:solidFill>
                  <a:srgbClr val="0F0F0F"/>
                </a:solidFill>
                <a:latin typeface="Times New Roman" panose="02020603050405020304" pitchFamily="18" charset="0"/>
                <a:cs typeface="Times New Roman" panose="02020603050405020304" pitchFamily="18" charset="0"/>
              </a:rPr>
              <a:t>tkinter</a:t>
            </a:r>
            <a:r>
              <a:rPr lang="en-US" sz="1600" b="1" dirty="0">
                <a:solidFill>
                  <a:srgbClr val="0F0F0F"/>
                </a:solidFill>
                <a:latin typeface="Times New Roman" panose="02020603050405020304" pitchFamily="18" charset="0"/>
                <a:cs typeface="Times New Roman" panose="02020603050405020304" pitchFamily="18" charset="0"/>
              </a:rPr>
              <a:t>: Used for GUI development to create the application's user interface.</a:t>
            </a:r>
          </a:p>
          <a:p>
            <a:pPr lvl="2"/>
            <a:r>
              <a:rPr lang="en-US" sz="1600" b="1" dirty="0" err="1">
                <a:solidFill>
                  <a:srgbClr val="0F0F0F"/>
                </a:solidFill>
                <a:latin typeface="Times New Roman" panose="02020603050405020304" pitchFamily="18" charset="0"/>
                <a:cs typeface="Times New Roman" panose="02020603050405020304" pitchFamily="18" charset="0"/>
              </a:rPr>
              <a:t>pynput</a:t>
            </a:r>
            <a:r>
              <a:rPr lang="en-US" sz="1600" b="1" dirty="0">
                <a:solidFill>
                  <a:srgbClr val="0F0F0F"/>
                </a:solidFill>
                <a:latin typeface="Times New Roman" panose="02020603050405020304" pitchFamily="18" charset="0"/>
                <a:cs typeface="Times New Roman" panose="02020603050405020304" pitchFamily="18" charset="0"/>
              </a:rPr>
              <a:t>: Required for capturing keyboard events and implementing keylogging functionality.</a:t>
            </a:r>
            <a:endParaRPr lang="en-IN" sz="1600" b="1"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943100"/>
            <a:ext cx="11029615" cy="4629150"/>
          </a:xfrm>
        </p:spPr>
        <p:txBody>
          <a:bodyPr>
            <a:normAutofit fontScale="92500" lnSpcReduction="10000"/>
          </a:bodyPr>
          <a:lstStyle/>
          <a:p>
            <a:pPr marL="305435" indent="-305435"/>
            <a:r>
              <a:rPr lang="en-IN" sz="1600" b="1" dirty="0">
                <a:latin typeface="Times New Roman" panose="02020603050405020304" pitchFamily="18" charset="0"/>
                <a:ea typeface="+mn-lt"/>
                <a:cs typeface="Times New Roman" panose="02020603050405020304" pitchFamily="18" charset="0"/>
              </a:rPr>
              <a:t>Algorithm Selection:</a:t>
            </a:r>
            <a:endParaRPr lang="en-IN" sz="1600" dirty="0">
              <a:latin typeface="Times New Roman" panose="02020603050405020304" pitchFamily="18" charset="0"/>
              <a:cs typeface="Times New Roman" panose="02020603050405020304" pitchFamily="18" charset="0"/>
            </a:endParaRPr>
          </a:p>
          <a:p>
            <a:pPr marL="629920" lvl="1" indent="-305435"/>
            <a:r>
              <a:rPr lang="en-IN" sz="1600" dirty="0">
                <a:latin typeface="Times New Roman" panose="02020603050405020304" pitchFamily="18" charset="0"/>
                <a:ea typeface="+mn-lt"/>
                <a:cs typeface="Times New Roman" panose="02020603050405020304" pitchFamily="18" charset="0"/>
              </a:rPr>
              <a:t>Chosen Algorithm: Keystroke Logging.</a:t>
            </a:r>
          </a:p>
          <a:p>
            <a:pPr marL="629920" lvl="1" indent="-305435"/>
            <a:r>
              <a:rPr lang="en-US" sz="1600" dirty="0">
                <a:latin typeface="Times New Roman" panose="02020603050405020304" pitchFamily="18" charset="0"/>
                <a:ea typeface="+mn-lt"/>
                <a:cs typeface="Times New Roman" panose="02020603050405020304" pitchFamily="18" charset="0"/>
              </a:rPr>
              <a:t>Justification: Keystroke logging is employed to capture and record keyboard events in real-time, aligning with the project's objective of developing a keylogger application</a:t>
            </a:r>
            <a:r>
              <a:rPr lang="en-IN" sz="1600" dirty="0">
                <a:latin typeface="Times New Roman" panose="02020603050405020304" pitchFamily="18" charset="0"/>
                <a:ea typeface="+mn-lt"/>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305435" indent="-305435"/>
            <a:r>
              <a:rPr lang="en-IN" sz="1600" b="1" dirty="0">
                <a:latin typeface="Times New Roman" panose="02020603050405020304" pitchFamily="18" charset="0"/>
                <a:ea typeface="+mn-lt"/>
                <a:cs typeface="Times New Roman" panose="02020603050405020304" pitchFamily="18" charset="0"/>
              </a:rPr>
              <a:t>Data Input:</a:t>
            </a:r>
            <a:endParaRPr lang="en-IN" sz="1600" dirty="0">
              <a:latin typeface="Times New Roman" panose="02020603050405020304" pitchFamily="18" charset="0"/>
              <a:cs typeface="Times New Roman" panose="02020603050405020304" pitchFamily="18" charset="0"/>
            </a:endParaRPr>
          </a:p>
          <a:p>
            <a:pPr marL="629920" lvl="1" indent="-305435"/>
            <a:r>
              <a:rPr lang="en-US" sz="1600" dirty="0">
                <a:latin typeface="Times New Roman" panose="02020603050405020304" pitchFamily="18" charset="0"/>
                <a:ea typeface="+mn-lt"/>
                <a:cs typeface="Times New Roman" panose="02020603050405020304" pitchFamily="18" charset="0"/>
              </a:rPr>
              <a:t>Input Features: Keyboard events, including key presses, releases, and holds, are captured and logged by the keylogger application.</a:t>
            </a:r>
            <a:endParaRPr lang="en-IN" sz="1600" dirty="0">
              <a:latin typeface="Times New Roman" panose="02020603050405020304" pitchFamily="18" charset="0"/>
              <a:cs typeface="Times New Roman" panose="02020603050405020304" pitchFamily="18" charset="0"/>
            </a:endParaRPr>
          </a:p>
          <a:p>
            <a:pPr marL="305435" indent="-305435"/>
            <a:r>
              <a:rPr lang="en-IN" sz="1600" b="1" dirty="0">
                <a:latin typeface="Times New Roman" panose="02020603050405020304" pitchFamily="18" charset="0"/>
                <a:ea typeface="+mn-lt"/>
                <a:cs typeface="Times New Roman" panose="02020603050405020304" pitchFamily="18" charset="0"/>
              </a:rPr>
              <a:t>Training Process:</a:t>
            </a:r>
            <a:endParaRPr lang="en-IN" sz="1600" dirty="0">
              <a:latin typeface="Times New Roman" panose="02020603050405020304" pitchFamily="18" charset="0"/>
              <a:cs typeface="Times New Roman" panose="02020603050405020304" pitchFamily="18" charset="0"/>
            </a:endParaRPr>
          </a:p>
          <a:p>
            <a:pPr marL="629920" lvl="1" indent="-305435"/>
            <a:r>
              <a:rPr lang="en-US" sz="1600" dirty="0">
                <a:latin typeface="Times New Roman" panose="02020603050405020304" pitchFamily="18" charset="0"/>
                <a:ea typeface="+mn-lt"/>
                <a:cs typeface="Times New Roman" panose="02020603050405020304" pitchFamily="18" charset="0"/>
              </a:rPr>
              <a:t>Training Data: No training process is required for the keylogger application, as it operates based on capturing keyboard events in real-time</a:t>
            </a:r>
            <a:r>
              <a:rPr lang="en-IN" sz="1600" dirty="0">
                <a:latin typeface="Times New Roman" panose="02020603050405020304" pitchFamily="18" charset="0"/>
                <a:ea typeface="+mn-lt"/>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305435" indent="-305435"/>
            <a:r>
              <a:rPr lang="en-IN" sz="1600" b="1" dirty="0">
                <a:latin typeface="Times New Roman" panose="02020603050405020304" pitchFamily="18" charset="0"/>
                <a:ea typeface="+mn-lt"/>
                <a:cs typeface="Times New Roman" panose="02020603050405020304" pitchFamily="18" charset="0"/>
              </a:rPr>
              <a:t>Prediction Process:</a:t>
            </a:r>
            <a:endParaRPr lang="en-IN" sz="1600" dirty="0">
              <a:latin typeface="Times New Roman" panose="02020603050405020304" pitchFamily="18" charset="0"/>
              <a:cs typeface="Times New Roman" panose="02020603050405020304" pitchFamily="18" charset="0"/>
            </a:endParaRPr>
          </a:p>
          <a:p>
            <a:pPr marL="629920" lvl="1" indent="-305435"/>
            <a:r>
              <a:rPr lang="en-US" sz="1600" dirty="0">
                <a:latin typeface="Times New Roman" panose="02020603050405020304" pitchFamily="18" charset="0"/>
                <a:ea typeface="+mn-lt"/>
                <a:cs typeface="Times New Roman" panose="02020603050405020304" pitchFamily="18" charset="0"/>
              </a:rPr>
              <a:t>Prediction Method: The keylogger application continuously monitors keyboard activities and logs them in real-time, providing insights into user input behavior and patterns</a:t>
            </a:r>
          </a:p>
          <a:p>
            <a:pPr marL="629920" lvl="1" indent="-305435"/>
            <a:r>
              <a:rPr lang="en-US" sz="1600" dirty="0">
                <a:latin typeface="Times New Roman" panose="02020603050405020304" pitchFamily="18" charset="0"/>
                <a:ea typeface="+mn-lt"/>
                <a:cs typeface="Times New Roman" panose="02020603050405020304" pitchFamily="18" charset="0"/>
              </a:rPr>
              <a:t>Real-Time Inputs: The keylogger application captures keyboard events as they occur, enabling real-time monitoring and logging of user keystrokes</a:t>
            </a:r>
            <a:r>
              <a:rPr lang="en-IN" sz="1600" dirty="0">
                <a:latin typeface="Times New Roman" panose="02020603050405020304" pitchFamily="18" charset="0"/>
                <a:ea typeface="+mn-lt"/>
                <a:cs typeface="Times New Roman" panose="02020603050405020304" pitchFamily="18" charset="0"/>
              </a:rPr>
              <a:t>.</a:t>
            </a:r>
          </a:p>
          <a:p>
            <a:pPr marL="629920" lvl="1" indent="-305435"/>
            <a:r>
              <a:rPr lang="en-US" sz="1600" dirty="0">
                <a:latin typeface="Times New Roman" panose="02020603050405020304" pitchFamily="18" charset="0"/>
                <a:cs typeface="Times New Roman" panose="02020603050405020304" pitchFamily="18" charset="0"/>
              </a:rPr>
              <a:t>By leveraging keystroke logging technology, the keylogger application effectively captures and logs keyboard events, providing valuable insights into user input behavior and enhancing security monitoring capabilities.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988819"/>
            <a:ext cx="11029615" cy="1013800"/>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6" name="Picture 5">
            <a:extLst>
              <a:ext uri="{FF2B5EF4-FFF2-40B4-BE49-F238E27FC236}">
                <a16:creationId xmlns:a16="http://schemas.microsoft.com/office/drawing/2014/main" id="{40896E99-8BD0-B61D-F0FB-D4EA33972D92}"/>
              </a:ext>
            </a:extLst>
          </p:cNvPr>
          <p:cNvPicPr>
            <a:picLocks noChangeAspect="1"/>
          </p:cNvPicPr>
          <p:nvPr/>
        </p:nvPicPr>
        <p:blipFill>
          <a:blip r:embed="rId2"/>
          <a:stretch>
            <a:fillRect/>
          </a:stretch>
        </p:blipFill>
        <p:spPr>
          <a:xfrm>
            <a:off x="6918579" y="2859862"/>
            <a:ext cx="3129727" cy="3438737"/>
          </a:xfrm>
          <a:prstGeom prst="rect">
            <a:avLst/>
          </a:prstGeom>
        </p:spPr>
      </p:pic>
      <p:pic>
        <p:nvPicPr>
          <p:cNvPr id="8" name="Picture 7">
            <a:extLst>
              <a:ext uri="{FF2B5EF4-FFF2-40B4-BE49-F238E27FC236}">
                <a16:creationId xmlns:a16="http://schemas.microsoft.com/office/drawing/2014/main" id="{0CC927B8-2DFE-68D8-BD91-4E288657F69B}"/>
              </a:ext>
            </a:extLst>
          </p:cNvPr>
          <p:cNvPicPr>
            <a:picLocks noChangeAspect="1"/>
          </p:cNvPicPr>
          <p:nvPr/>
        </p:nvPicPr>
        <p:blipFill rotWithShape="1">
          <a:blip r:embed="rId3"/>
          <a:srcRect l="6533" t="5652" r="10508" b="10770"/>
          <a:stretch/>
        </p:blipFill>
        <p:spPr>
          <a:xfrm>
            <a:off x="1874520" y="2859862"/>
            <a:ext cx="3104772" cy="343873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a:xfrm>
            <a:off x="581192" y="554274"/>
            <a:ext cx="11029616" cy="988332"/>
          </a:xfrm>
        </p:spPr>
        <p:txBody>
          <a:bodyPr>
            <a:normAutofit/>
          </a:bodyPr>
          <a:lstStyle/>
          <a:p>
            <a:r>
              <a:rPr lang="en-IN" sz="3200" b="1" dirty="0" err="1">
                <a:latin typeface="Arial" panose="020B0604020202020204" pitchFamily="34" charset="0"/>
                <a:cs typeface="Arial" panose="020B0604020202020204" pitchFamily="34" charset="0"/>
              </a:rPr>
              <a:t>Key_log</a:t>
            </a:r>
            <a:r>
              <a:rPr lang="en-IN" sz="3200" b="1" dirty="0">
                <a:latin typeface="Arial" panose="020B0604020202020204" pitchFamily="34" charset="0"/>
                <a:cs typeface="Arial" panose="020B0604020202020204" pitchFamily="34" charset="0"/>
              </a:rPr>
              <a:t> </a:t>
            </a:r>
            <a:r>
              <a:rPr lang="en-IN" sz="3200" b="1" dirty="0" err="1">
                <a:latin typeface="Arial" panose="020B0604020202020204" pitchFamily="34" charset="0"/>
                <a:cs typeface="Arial" panose="020B0604020202020204" pitchFamily="34" charset="0"/>
              </a:rPr>
              <a:t>json</a:t>
            </a:r>
            <a:r>
              <a:rPr lang="en-IN" sz="3200" b="1" dirty="0">
                <a:latin typeface="Arial" panose="020B0604020202020204" pitchFamily="34" charset="0"/>
                <a:cs typeface="Arial" panose="020B0604020202020204" pitchFamily="34" charset="0"/>
              </a:rPr>
              <a:t> file</a:t>
            </a:r>
          </a:p>
        </p:txBody>
      </p:sp>
      <p:pic>
        <p:nvPicPr>
          <p:cNvPr id="5" name="Picture 4">
            <a:extLst>
              <a:ext uri="{FF2B5EF4-FFF2-40B4-BE49-F238E27FC236}">
                <a16:creationId xmlns:a16="http://schemas.microsoft.com/office/drawing/2014/main" id="{BA4AA089-D30C-79C9-18B4-5C7B233F77B6}"/>
              </a:ext>
            </a:extLst>
          </p:cNvPr>
          <p:cNvPicPr>
            <a:picLocks noChangeAspect="1"/>
          </p:cNvPicPr>
          <p:nvPr/>
        </p:nvPicPr>
        <p:blipFill rotWithShape="1">
          <a:blip r:embed="rId2"/>
          <a:srcRect b="13457"/>
          <a:stretch/>
        </p:blipFill>
        <p:spPr>
          <a:xfrm>
            <a:off x="1892582" y="1542606"/>
            <a:ext cx="7693207" cy="4585736"/>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normAutofit/>
          </a:bodyPr>
          <a:lstStyle/>
          <a:p>
            <a:r>
              <a:rPr lang="en-IN" sz="3200" b="1" dirty="0" err="1">
                <a:latin typeface="Arial" panose="020B0604020202020204" pitchFamily="34" charset="0"/>
                <a:cs typeface="Arial" panose="020B0604020202020204" pitchFamily="34" charset="0"/>
              </a:rPr>
              <a:t>Key_log</a:t>
            </a:r>
            <a:r>
              <a:rPr lang="en-IN" sz="3200" b="1" dirty="0">
                <a:latin typeface="Arial" panose="020B0604020202020204" pitchFamily="34" charset="0"/>
                <a:cs typeface="Arial" panose="020B0604020202020204" pitchFamily="34" charset="0"/>
              </a:rPr>
              <a:t> file</a:t>
            </a:r>
          </a:p>
        </p:txBody>
      </p:sp>
      <p:pic>
        <p:nvPicPr>
          <p:cNvPr id="5" name="Picture 4">
            <a:extLst>
              <a:ext uri="{FF2B5EF4-FFF2-40B4-BE49-F238E27FC236}">
                <a16:creationId xmlns:a16="http://schemas.microsoft.com/office/drawing/2014/main" id="{DABE1F1D-F6A6-77F1-8475-210A18A32829}"/>
              </a:ext>
            </a:extLst>
          </p:cNvPr>
          <p:cNvPicPr>
            <a:picLocks noChangeAspect="1"/>
          </p:cNvPicPr>
          <p:nvPr/>
        </p:nvPicPr>
        <p:blipFill>
          <a:blip r:embed="rId2"/>
          <a:stretch>
            <a:fillRect/>
          </a:stretch>
        </p:blipFill>
        <p:spPr>
          <a:xfrm>
            <a:off x="1726420" y="2936345"/>
            <a:ext cx="8728564" cy="985310"/>
          </a:xfrm>
          <a:prstGeom prst="rect">
            <a:avLst/>
          </a:prstGeom>
        </p:spPr>
      </p:pic>
    </p:spTree>
    <p:extLst>
      <p:ext uri="{BB962C8B-B14F-4D97-AF65-F5344CB8AC3E}">
        <p14:creationId xmlns:p14="http://schemas.microsoft.com/office/powerpoint/2010/main" val="244287919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TM03457464[[fn=Dividend]]</Template>
  <TotalTime>62</TotalTime>
  <Words>975</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Gill Sans MT</vt:lpstr>
      <vt:lpstr>Times New Roman</vt:lpstr>
      <vt:lpstr>Wingdings 2</vt:lpstr>
      <vt:lpstr>Dividend</vt:lpstr>
      <vt:lpstr>KEYLOGGER</vt:lpstr>
      <vt:lpstr>OUTLINE</vt:lpstr>
      <vt:lpstr>Problem Statement</vt:lpstr>
      <vt:lpstr>Proposed Solution</vt:lpstr>
      <vt:lpstr>System  Approach</vt:lpstr>
      <vt:lpstr>Algorithm &amp; Deployment</vt:lpstr>
      <vt:lpstr>Result</vt:lpstr>
      <vt:lpstr>Key_log json file</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BHUKYA VINAY</cp:lastModifiedBy>
  <cp:revision>26</cp:revision>
  <dcterms:created xsi:type="dcterms:W3CDTF">2021-05-26T16:50:10Z</dcterms:created>
  <dcterms:modified xsi:type="dcterms:W3CDTF">2024-04-25T17:50:16Z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