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75" r:id="rId3"/>
    <p:sldId id="257" r:id="rId4"/>
    <p:sldId id="277" r:id="rId5"/>
    <p:sldId id="260" r:id="rId6"/>
    <p:sldId id="261" r:id="rId7"/>
    <p:sldId id="276" r:id="rId8"/>
    <p:sldId id="278"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n c" initials="n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5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5700085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Notes Placeholder 1048755"/>
          <p:cNvSpPr>
            <a:spLocks noGrp="1"/>
          </p:cNvSpPr>
          <p:nvPr>
            <p:ph type="body"/>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6"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1048607"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08" name="Date Placeholder 3"/>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609" name="Footer Placeholder 4"/>
          <p:cNvSpPr>
            <a:spLocks noGrp="1"/>
          </p:cNvSpPr>
          <p:nvPr>
            <p:ph type="ftr" sz="quarter" idx="11"/>
          </p:nvPr>
        </p:nvSpPr>
        <p:spPr/>
        <p:txBody>
          <a:bodyPr/>
          <a:lstStyle/>
          <a:p>
            <a:endParaRPr lang="en-US" dirty="0"/>
          </a:p>
        </p:txBody>
      </p:sp>
      <p:sp>
        <p:nvSpPr>
          <p:cNvPr id="1048610"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1"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24"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1048725"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26" name="Date Placeholder 3"/>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727" name="Footer Placeholder 4"/>
          <p:cNvSpPr>
            <a:spLocks noGrp="1"/>
          </p:cNvSpPr>
          <p:nvPr>
            <p:ph type="ftr" sz="quarter" idx="11"/>
          </p:nvPr>
        </p:nvSpPr>
        <p:spPr/>
        <p:txBody>
          <a:bodyPr/>
          <a:lstStyle/>
          <a:p>
            <a:endParaRPr lang="en-US" dirty="0"/>
          </a:p>
        </p:txBody>
      </p:sp>
      <p:sp>
        <p:nvSpPr>
          <p:cNvPr id="1048728"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9"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90"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691"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2"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3" name="Date Placeholder 3"/>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694" name="Footer Placeholder 4"/>
          <p:cNvSpPr>
            <a:spLocks noGrp="1"/>
          </p:cNvSpPr>
          <p:nvPr>
            <p:ph type="ftr" sz="quarter" idx="11"/>
          </p:nvPr>
        </p:nvSpPr>
        <p:spPr/>
        <p:txBody>
          <a:bodyPr/>
          <a:lstStyle/>
          <a:p>
            <a:endParaRPr lang="en-US" dirty="0"/>
          </a:p>
        </p:txBody>
      </p:sp>
      <p:sp>
        <p:nvSpPr>
          <p:cNvPr id="1048695"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
        <p:nvSpPr>
          <p:cNvPr id="1048697"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98"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18"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1048719"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20" name="Date Placeholder 4"/>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721" name="Footer Placeholder 5"/>
          <p:cNvSpPr>
            <a:spLocks noGrp="1"/>
          </p:cNvSpPr>
          <p:nvPr>
            <p:ph type="ftr" sz="quarter" idx="11"/>
          </p:nvPr>
        </p:nvSpPr>
        <p:spPr/>
        <p:txBody>
          <a:bodyPr/>
          <a:lstStyle/>
          <a:p>
            <a:endParaRPr lang="en-US" dirty="0"/>
          </a:p>
        </p:txBody>
      </p:sp>
      <p:sp>
        <p:nvSpPr>
          <p:cNvPr id="1048722"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3"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81"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682"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83"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684" name="Date Placeholder 4"/>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685" name="Footer Placeholder 5"/>
          <p:cNvSpPr>
            <a:spLocks noGrp="1"/>
          </p:cNvSpPr>
          <p:nvPr>
            <p:ph type="ftr" sz="quarter" idx="11"/>
          </p:nvPr>
        </p:nvSpPr>
        <p:spPr/>
        <p:txBody>
          <a:bodyPr/>
          <a:lstStyle/>
          <a:p>
            <a:endParaRPr lang="en-US" dirty="0"/>
          </a:p>
        </p:txBody>
      </p:sp>
      <p:sp>
        <p:nvSpPr>
          <p:cNvPr id="1048686"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
        <p:nvSpPr>
          <p:cNvPr id="1048688"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89"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30"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104873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32"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33" name="Date Placeholder 4"/>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734" name="Footer Placeholder 5"/>
          <p:cNvSpPr>
            <a:spLocks noGrp="1"/>
          </p:cNvSpPr>
          <p:nvPr>
            <p:ph type="ftr" sz="quarter" idx="11"/>
          </p:nvPr>
        </p:nvSpPr>
        <p:spPr/>
        <p:txBody>
          <a:bodyPr/>
          <a:lstStyle/>
          <a:p>
            <a:endParaRPr lang="en-US" dirty="0"/>
          </a:p>
        </p:txBody>
      </p:sp>
      <p:sp>
        <p:nvSpPr>
          <p:cNvPr id="1048735"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6"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p>
            <a:r>
              <a:rPr lang="en-US"/>
              <a:t>Click to edit Master title style</a:t>
            </a:r>
            <a:endParaRPr lang="en-US" dirty="0"/>
          </a:p>
        </p:txBody>
      </p:sp>
      <p:sp>
        <p:nvSpPr>
          <p:cNvPr id="1048707"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8" name="Date Placeholder 3"/>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709" name="Footer Placeholder 4"/>
          <p:cNvSpPr>
            <a:spLocks noGrp="1"/>
          </p:cNvSpPr>
          <p:nvPr>
            <p:ph type="ftr" sz="quarter" idx="11"/>
          </p:nvPr>
        </p:nvSpPr>
        <p:spPr/>
        <p:txBody>
          <a:bodyPr/>
          <a:lstStyle/>
          <a:p>
            <a:endParaRPr lang="en-US" dirty="0"/>
          </a:p>
        </p:txBody>
      </p:sp>
      <p:sp>
        <p:nvSpPr>
          <p:cNvPr id="10487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1"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44"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1048745"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6" name="Date Placeholder 3"/>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747" name="Footer Placeholder 4"/>
          <p:cNvSpPr>
            <a:spLocks noGrp="1"/>
          </p:cNvSpPr>
          <p:nvPr>
            <p:ph type="ftr" sz="quarter" idx="11"/>
          </p:nvPr>
        </p:nvSpPr>
        <p:spPr/>
        <p:txBody>
          <a:bodyPr/>
          <a:lstStyle/>
          <a:p>
            <a:endParaRPr lang="en-US" dirty="0"/>
          </a:p>
        </p:txBody>
      </p:sp>
      <p:sp>
        <p:nvSpPr>
          <p:cNvPr id="104874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9"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4"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1048615"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6" name="Date Placeholder 3"/>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617" name="Footer Placeholder 4"/>
          <p:cNvSpPr>
            <a:spLocks noGrp="1"/>
          </p:cNvSpPr>
          <p:nvPr>
            <p:ph type="ftr" sz="quarter" idx="11"/>
          </p:nvPr>
        </p:nvSpPr>
        <p:spPr/>
        <p:txBody>
          <a:bodyPr/>
          <a:lstStyle/>
          <a:p>
            <a:endParaRPr lang="en-US" dirty="0"/>
          </a:p>
        </p:txBody>
      </p:sp>
      <p:sp>
        <p:nvSpPr>
          <p:cNvPr id="104861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19"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104871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4" name="Date Placeholder 3"/>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715" name="Footer Placeholder 4"/>
          <p:cNvSpPr>
            <a:spLocks noGrp="1"/>
          </p:cNvSpPr>
          <p:nvPr>
            <p:ph type="ftr" sz="quarter" idx="11"/>
          </p:nvPr>
        </p:nvSpPr>
        <p:spPr/>
        <p:txBody>
          <a:bodyPr/>
          <a:lstStyle/>
          <a:p>
            <a:endParaRPr lang="en-US" dirty="0"/>
          </a:p>
        </p:txBody>
      </p:sp>
      <p:sp>
        <p:nvSpPr>
          <p:cNvPr id="1048716"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7"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2" name="Title 7"/>
          <p:cNvSpPr>
            <a:spLocks noGrp="1"/>
          </p:cNvSpPr>
          <p:nvPr>
            <p:ph type="title"/>
          </p:nvPr>
        </p:nvSpPr>
        <p:spPr/>
        <p:txBody>
          <a:bodyPr/>
          <a:lstStyle/>
          <a:p>
            <a:r>
              <a:rPr lang="en-US"/>
              <a:t>Click to edit Master title style</a:t>
            </a:r>
            <a:endParaRPr lang="en-US" dirty="0"/>
          </a:p>
        </p:txBody>
      </p:sp>
      <p:sp>
        <p:nvSpPr>
          <p:cNvPr id="104864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5" name="Date Placeholder 4"/>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646" name="Footer Placeholder 5"/>
          <p:cNvSpPr>
            <a:spLocks noGrp="1"/>
          </p:cNvSpPr>
          <p:nvPr>
            <p:ph type="ftr" sz="quarter" idx="11"/>
          </p:nvPr>
        </p:nvSpPr>
        <p:spPr/>
        <p:txBody>
          <a:bodyPr/>
          <a:lstStyle/>
          <a:p>
            <a:endParaRPr lang="en-US" dirty="0"/>
          </a:p>
        </p:txBody>
      </p:sp>
      <p:sp>
        <p:nvSpPr>
          <p:cNvPr id="104864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48"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1" name="Title 9"/>
          <p:cNvSpPr>
            <a:spLocks noGrp="1"/>
          </p:cNvSpPr>
          <p:nvPr>
            <p:ph type="title"/>
          </p:nvPr>
        </p:nvSpPr>
        <p:spPr/>
        <p:txBody>
          <a:bodyPr/>
          <a:lstStyle/>
          <a:p>
            <a:r>
              <a:rPr lang="en-US"/>
              <a:t>Click to edit Master title style</a:t>
            </a:r>
            <a:endParaRPr lang="en-US" dirty="0"/>
          </a:p>
        </p:txBody>
      </p:sp>
      <p:sp>
        <p:nvSpPr>
          <p:cNvPr id="1048652"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3"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4"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5"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6" name="Date Placeholder 6"/>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657" name="Footer Placeholder 7"/>
          <p:cNvSpPr>
            <a:spLocks noGrp="1"/>
          </p:cNvSpPr>
          <p:nvPr>
            <p:ph type="ftr" sz="quarter" idx="11"/>
          </p:nvPr>
        </p:nvSpPr>
        <p:spPr/>
        <p:txBody>
          <a:bodyPr/>
          <a:lstStyle/>
          <a:p>
            <a:endParaRPr lang="en-US" dirty="0"/>
          </a:p>
        </p:txBody>
      </p:sp>
      <p:sp>
        <p:nvSpPr>
          <p:cNvPr id="104865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59"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6" name="Title 1"/>
          <p:cNvSpPr>
            <a:spLocks noGrp="1"/>
          </p:cNvSpPr>
          <p:nvPr>
            <p:ph type="title"/>
          </p:nvPr>
        </p:nvSpPr>
        <p:spPr/>
        <p:txBody>
          <a:bodyPr/>
          <a:lstStyle/>
          <a:p>
            <a:r>
              <a:rPr lang="en-US"/>
              <a:t>Click to edit Master title style</a:t>
            </a:r>
            <a:endParaRPr lang="en-US" dirty="0"/>
          </a:p>
        </p:txBody>
      </p:sp>
      <p:sp>
        <p:nvSpPr>
          <p:cNvPr id="1048677" name="Date Placeholder 2"/>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678" name="Footer Placeholder 3"/>
          <p:cNvSpPr>
            <a:spLocks noGrp="1"/>
          </p:cNvSpPr>
          <p:nvPr>
            <p:ph type="ftr" sz="quarter" idx="11"/>
          </p:nvPr>
        </p:nvSpPr>
        <p:spPr/>
        <p:txBody>
          <a:bodyPr/>
          <a:lstStyle/>
          <a:p>
            <a:endParaRPr lang="en-US" dirty="0"/>
          </a:p>
        </p:txBody>
      </p:sp>
      <p:sp>
        <p:nvSpPr>
          <p:cNvPr id="104867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0"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2" name="Date Placeholder 1"/>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673" name="Footer Placeholder 2"/>
          <p:cNvSpPr>
            <a:spLocks noGrp="1"/>
          </p:cNvSpPr>
          <p:nvPr>
            <p:ph type="ftr" sz="quarter" idx="11"/>
          </p:nvPr>
        </p:nvSpPr>
        <p:spPr/>
        <p:txBody>
          <a:bodyPr/>
          <a:lstStyle/>
          <a:p>
            <a:endParaRPr lang="en-US" dirty="0"/>
          </a:p>
        </p:txBody>
      </p:sp>
      <p:sp>
        <p:nvSpPr>
          <p:cNvPr id="1048674"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75"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7"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1048738"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9"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0" name="Date Placeholder 4"/>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741" name="Footer Placeholder 5"/>
          <p:cNvSpPr>
            <a:spLocks noGrp="1"/>
          </p:cNvSpPr>
          <p:nvPr>
            <p:ph type="ftr" sz="quarter" idx="11"/>
          </p:nvPr>
        </p:nvSpPr>
        <p:spPr/>
        <p:txBody>
          <a:bodyPr/>
          <a:lstStyle/>
          <a:p>
            <a:endParaRPr lang="en-US" dirty="0"/>
          </a:p>
        </p:txBody>
      </p:sp>
      <p:sp>
        <p:nvSpPr>
          <p:cNvPr id="104874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3"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1048700"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01"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lstStyle/>
          <a:p>
            <a:fld id="{B61BEF0D-F0BB-DE4B-95CE-6DB70DBA9567}" type="datetimeFigureOut">
              <a:rPr lang="en-US" smtClean="0"/>
              <a:t>3/22/2022</a:t>
            </a:fld>
            <a:endParaRPr lang="en-US" dirty="0"/>
          </a:p>
        </p:txBody>
      </p:sp>
      <p:sp>
        <p:nvSpPr>
          <p:cNvPr id="1048703" name="Footer Placeholder 5"/>
          <p:cNvSpPr>
            <a:spLocks noGrp="1"/>
          </p:cNvSpPr>
          <p:nvPr>
            <p:ph type="ftr" sz="quarter" idx="11"/>
          </p:nvPr>
        </p:nvSpPr>
        <p:spPr/>
        <p:txBody>
          <a:bodyPr/>
          <a:lstStyle/>
          <a:p>
            <a:endParaRPr lang="en-US" dirty="0"/>
          </a:p>
        </p:txBody>
      </p:sp>
      <p:sp>
        <p:nvSpPr>
          <p:cNvPr id="1048704"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5"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2"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3"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602"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3/22/2022</a:t>
            </a:fld>
            <a:endParaRPr lang="en-US" dirty="0"/>
          </a:p>
        </p:txBody>
      </p:sp>
      <p:sp>
        <p:nvSpPr>
          <p:cNvPr id="1048604"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605"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ctrTitle"/>
          </p:nvPr>
        </p:nvSpPr>
        <p:spPr>
          <a:xfrm>
            <a:off x="1111170" y="300942"/>
            <a:ext cx="9630136" cy="2052262"/>
          </a:xfrm>
        </p:spPr>
        <p:txBody>
          <a:bodyPr>
            <a:normAutofit fontScale="90000"/>
          </a:bodyPr>
          <a:lstStyle/>
          <a:p>
            <a:pPr algn="ctr"/>
            <a:r>
              <a:rPr lang="en-US" sz="4400" b="1" dirty="0"/>
              <a:t>Textual, URL and File Summarization</a:t>
            </a:r>
            <a:br>
              <a:rPr lang="en-US" sz="4400" b="1" dirty="0"/>
            </a:br>
            <a:r>
              <a:rPr lang="en-US" sz="4400" b="1" dirty="0"/>
              <a:t>Using Bayesian Algorithm                   </a:t>
            </a:r>
            <a:br>
              <a:rPr lang="en-US" sz="4400" b="1" dirty="0"/>
            </a:br>
            <a:endParaRPr lang="en-IN" sz="4400" b="1" u="sng" dirty="0"/>
          </a:p>
        </p:txBody>
      </p:sp>
      <p:sp>
        <p:nvSpPr>
          <p:cNvPr id="1048613" name="Subtitle 2"/>
          <p:cNvSpPr>
            <a:spLocks noGrp="1"/>
          </p:cNvSpPr>
          <p:nvPr>
            <p:ph type="subTitle" idx="1"/>
          </p:nvPr>
        </p:nvSpPr>
        <p:spPr>
          <a:xfrm>
            <a:off x="1701478" y="2917371"/>
            <a:ext cx="10278319" cy="3917478"/>
          </a:xfrm>
        </p:spPr>
        <p:txBody>
          <a:bodyPr>
            <a:normAutofit fontScale="70000" lnSpcReduction="20000"/>
          </a:bodyPr>
          <a:lstStyle/>
          <a:p>
            <a:pPr marL="64008"/>
            <a:endParaRPr lang="en-US" sz="2800" dirty="0"/>
          </a:p>
          <a:p>
            <a:pPr marL="64008"/>
            <a:r>
              <a:rPr lang="en-IN" sz="2300" b="1" dirty="0"/>
              <a:t>                                                                                   Project Students:</a:t>
            </a:r>
          </a:p>
          <a:p>
            <a:pPr algn="ctr"/>
            <a:r>
              <a:rPr lang="en-IN" sz="2000" b="1" dirty="0"/>
              <a:t>		</a:t>
            </a:r>
            <a:r>
              <a:rPr lang="en-US" sz="2000" b="1" dirty="0"/>
              <a:t>                     							</a:t>
            </a:r>
            <a:r>
              <a:rPr lang="en-US" sz="2000" b="1" i="1" dirty="0"/>
              <a:t> </a:t>
            </a:r>
            <a:r>
              <a:rPr lang="en-US" sz="2300" i="1" dirty="0"/>
              <a:t>R. </a:t>
            </a:r>
            <a:r>
              <a:rPr lang="en-US" sz="2300" i="1" dirty="0" err="1"/>
              <a:t>PrithivRaj</a:t>
            </a:r>
            <a:r>
              <a:rPr lang="en-US" sz="2300" i="1" dirty="0"/>
              <a:t>          (420418205302)</a:t>
            </a:r>
            <a:endParaRPr lang="zh-CN" altLang="en-US" sz="2300" i="1" dirty="0"/>
          </a:p>
          <a:p>
            <a:pPr algn="ctr"/>
            <a:r>
              <a:rPr lang="en-US" sz="2300" i="1" dirty="0"/>
              <a:t>                                							      	 k. </a:t>
            </a:r>
            <a:r>
              <a:rPr lang="en-US" sz="2300" i="1" dirty="0" err="1"/>
              <a:t>SriKandhan</a:t>
            </a:r>
            <a:r>
              <a:rPr lang="en-US" sz="2300" i="1" dirty="0"/>
              <a:t>     (420418205303)</a:t>
            </a:r>
            <a:endParaRPr lang="zh-CN" altLang="en-US" sz="2300" i="1" dirty="0"/>
          </a:p>
          <a:p>
            <a:pPr algn="ctr"/>
            <a:r>
              <a:rPr lang="en-US" sz="2300" i="1" dirty="0"/>
              <a:t>                                                                                            </a:t>
            </a:r>
            <a:r>
              <a:rPr lang="en-US" sz="2300" i="1" dirty="0" err="1"/>
              <a:t>R.Tamizh</a:t>
            </a:r>
            <a:r>
              <a:rPr lang="en-US" sz="2300" i="1" dirty="0"/>
              <a:t> Selvan</a:t>
            </a:r>
            <a:r>
              <a:rPr lang="en-IN" sz="2300" i="1" dirty="0"/>
              <a:t> (420418205304)</a:t>
            </a:r>
          </a:p>
          <a:p>
            <a:pPr algn="ctr"/>
            <a:endParaRPr lang="en-IN" altLang="zh-CN" sz="2000" dirty="0"/>
          </a:p>
          <a:p>
            <a:pPr marL="64008"/>
            <a:r>
              <a:rPr lang="en-US" sz="2400" b="1" dirty="0"/>
              <a:t> Project Guide:</a:t>
            </a:r>
          </a:p>
          <a:p>
            <a:pPr marL="64008"/>
            <a:r>
              <a:rPr lang="en-US" sz="2100" i="1" dirty="0"/>
              <a:t>         Mr. M. </a:t>
            </a:r>
            <a:r>
              <a:rPr lang="en-US" sz="2100" i="1" dirty="0" err="1"/>
              <a:t>Ezhilvendan</a:t>
            </a:r>
            <a:r>
              <a:rPr lang="en-US" sz="2100" i="1" dirty="0"/>
              <a:t>  B. Tech., ME..</a:t>
            </a:r>
          </a:p>
          <a:p>
            <a:pPr marL="64008"/>
            <a:r>
              <a:rPr lang="en-US" sz="2100" i="1" dirty="0"/>
              <a:t>         Assistant professor,</a:t>
            </a:r>
          </a:p>
          <a:p>
            <a:pPr marL="64008"/>
            <a:r>
              <a:rPr lang="en-US" sz="2100" i="1" dirty="0"/>
              <a:t>         Department of Information </a:t>
            </a:r>
            <a:r>
              <a:rPr lang="en-US" sz="2100" i="1" dirty="0">
                <a:latin typeface="+mj-lt"/>
              </a:rPr>
              <a:t>Technology</a:t>
            </a:r>
            <a:r>
              <a:rPr lang="en-US" sz="2100" i="1" dirty="0"/>
              <a:t>,</a:t>
            </a:r>
          </a:p>
          <a:p>
            <a:pPr marL="64008"/>
            <a:r>
              <a:rPr lang="en-US" sz="2100" i="1" dirty="0"/>
              <a:t>        </a:t>
            </a:r>
            <a:r>
              <a:rPr lang="en-US" sz="2100" i="1" dirty="0" err="1"/>
              <a:t>Adhiparasakthi</a:t>
            </a:r>
            <a:r>
              <a:rPr lang="en-US" sz="2100" i="1" dirty="0"/>
              <a:t>  Engineering College       </a:t>
            </a:r>
          </a:p>
          <a:p>
            <a:pPr marL="64008"/>
            <a:r>
              <a:rPr lang="en-US" sz="2100" b="1" i="1" dirty="0"/>
              <a:t> </a:t>
            </a:r>
            <a:endParaRPr lang="zh-CN" altLang="en-US" sz="21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342899"/>
            <a:ext cx="10799762" cy="1076325"/>
          </a:xfrm>
        </p:spPr>
        <p:txBody>
          <a:bodyPr/>
          <a:lstStyle/>
          <a:p>
            <a:pPr algn="ctr"/>
            <a:r>
              <a:rPr lang="en-US" b="1" dirty="0"/>
              <a:t>CONTENT</a:t>
            </a:r>
          </a:p>
        </p:txBody>
      </p:sp>
      <p:sp>
        <p:nvSpPr>
          <p:cNvPr id="3" name="Content Placeholder 2"/>
          <p:cNvSpPr>
            <a:spLocks noGrp="1"/>
          </p:cNvSpPr>
          <p:nvPr>
            <p:ph idx="1"/>
          </p:nvPr>
        </p:nvSpPr>
        <p:spPr>
          <a:xfrm>
            <a:off x="3189514" y="1685925"/>
            <a:ext cx="8564336" cy="4791075"/>
          </a:xfrm>
        </p:spPr>
        <p:txBody>
          <a:bodyPr>
            <a:normAutofit/>
          </a:bodyPr>
          <a:lstStyle/>
          <a:p>
            <a:r>
              <a:rPr lang="en-US" b="1" dirty="0"/>
              <a:t>Abstract</a:t>
            </a:r>
          </a:p>
          <a:p>
            <a:r>
              <a:rPr lang="en-US" b="1" dirty="0"/>
              <a:t>Literature Survey</a:t>
            </a:r>
          </a:p>
          <a:p>
            <a:r>
              <a:rPr lang="en-US" b="1" dirty="0"/>
              <a:t>Existing System</a:t>
            </a:r>
          </a:p>
          <a:p>
            <a:r>
              <a:rPr lang="en-US" b="1" dirty="0"/>
              <a:t>Proposed System</a:t>
            </a:r>
          </a:p>
          <a:p>
            <a:r>
              <a:rPr lang="en-US" b="1" dirty="0"/>
              <a:t>Architecture Diagram</a:t>
            </a:r>
          </a:p>
          <a:p>
            <a:r>
              <a:rPr lang="en-US" b="1" dirty="0"/>
              <a:t>Algorithm and Techniques</a:t>
            </a:r>
            <a:endParaRPr lang="en-US" dirty="0"/>
          </a:p>
          <a:p>
            <a:endParaRPr lang="en-US" b="1" dirty="0"/>
          </a:p>
          <a:p>
            <a:endParaRPr lang="en-US" u="sng" dirty="0"/>
          </a:p>
          <a:p>
            <a:endParaRPr lang="en-US" dirty="0"/>
          </a:p>
        </p:txBody>
      </p:sp>
    </p:spTree>
    <p:extLst>
      <p:ext uri="{BB962C8B-B14F-4D97-AF65-F5344CB8AC3E}">
        <p14:creationId xmlns:p14="http://schemas.microsoft.com/office/powerpoint/2010/main" val="300921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2096815" y="643565"/>
            <a:ext cx="8911687" cy="1280890"/>
          </a:xfrm>
        </p:spPr>
        <p:txBody>
          <a:bodyPr/>
          <a:lstStyle/>
          <a:p>
            <a:r>
              <a:rPr lang="en-US" u="sng" dirty="0"/>
              <a:t>Abstract :-</a:t>
            </a:r>
            <a:endParaRPr lang="en-IN" u="sng" dirty="0"/>
          </a:p>
        </p:txBody>
      </p:sp>
      <p:sp>
        <p:nvSpPr>
          <p:cNvPr id="1048621" name="Content Placeholder 2"/>
          <p:cNvSpPr>
            <a:spLocks noGrp="1"/>
          </p:cNvSpPr>
          <p:nvPr>
            <p:ph idx="1"/>
          </p:nvPr>
        </p:nvSpPr>
        <p:spPr>
          <a:xfrm>
            <a:off x="1718955" y="1602917"/>
            <a:ext cx="10473045" cy="5202820"/>
          </a:xfrm>
        </p:spPr>
        <p:txBody>
          <a:bodyPr>
            <a:normAutofit/>
          </a:bodyPr>
          <a:lstStyle/>
          <a:p>
            <a:pPr marL="0" indent="0">
              <a:buNone/>
            </a:pPr>
            <a:r>
              <a:rPr lang="en-US" sz="2400" dirty="0"/>
              <a:t>In this new period, where tremendous information is available on the internet, it is most important to provide the improved mechanism to extract the information quickly and most efficiently. It is very difficult for human beings to manually extract the summary of large documents of text. There are plenty of text materials available on the internet. So there is a problem of searching for relevant documents from the number of documents available, and absorbing relevant information from it. In order to solve the above two problems, the  Textual, URL and File summarization is very much necessary. Textual, URL and file summarization is the process of identifying the most important meaningful information in a document or set of related documents and compressing them into a shorter version preserving its overall meanings.</a:t>
            </a: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2B476-84CC-46E3-AB36-476FA91F0FB6}"/>
              </a:ext>
            </a:extLst>
          </p:cNvPr>
          <p:cNvSpPr txBox="1"/>
          <p:nvPr/>
        </p:nvSpPr>
        <p:spPr>
          <a:xfrm>
            <a:off x="1445452" y="221983"/>
            <a:ext cx="6908801" cy="584775"/>
          </a:xfrm>
          <a:prstGeom prst="rect">
            <a:avLst/>
          </a:prstGeom>
          <a:noFill/>
        </p:spPr>
        <p:txBody>
          <a:bodyPr wrap="square" rtlCol="0">
            <a:spAutoFit/>
          </a:bodyPr>
          <a:lstStyle/>
          <a:p>
            <a:r>
              <a:rPr lang="en-US" sz="3200" b="1" dirty="0"/>
              <a:t>Literature Survey</a:t>
            </a:r>
          </a:p>
        </p:txBody>
      </p:sp>
      <p:sp>
        <p:nvSpPr>
          <p:cNvPr id="3" name="TextBox 2">
            <a:extLst>
              <a:ext uri="{FF2B5EF4-FFF2-40B4-BE49-F238E27FC236}">
                <a16:creationId xmlns:a16="http://schemas.microsoft.com/office/drawing/2014/main" id="{C7CCF39A-CA80-4C0C-845A-40B94351BBD4}"/>
              </a:ext>
            </a:extLst>
          </p:cNvPr>
          <p:cNvSpPr txBox="1"/>
          <p:nvPr/>
        </p:nvSpPr>
        <p:spPr>
          <a:xfrm>
            <a:off x="2335734" y="1505396"/>
            <a:ext cx="9605255"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i="1" dirty="0">
                <a:solidFill>
                  <a:srgbClr val="000000"/>
                </a:solidFill>
                <a:latin typeface="Lucida Grande"/>
              </a:rPr>
              <a:t>   </a:t>
            </a:r>
            <a:r>
              <a:rPr lang="en-US" sz="2000" dirty="0">
                <a:solidFill>
                  <a:srgbClr val="000000"/>
                </a:solidFill>
                <a:latin typeface="Lucida Grande"/>
              </a:rPr>
              <a:t>In</a:t>
            </a:r>
            <a:r>
              <a:rPr lang="en-US" sz="2000" dirty="0">
                <a:solidFill>
                  <a:srgbClr val="000000"/>
                </a:solidFill>
                <a:effectLst/>
                <a:latin typeface="Lucida Grande"/>
              </a:rPr>
              <a:t> recent years, there has been a explosion in the amount of text data from a variety of sources. </a:t>
            </a:r>
          </a:p>
          <a:p>
            <a:endParaRPr lang="en-US" sz="2000" dirty="0">
              <a:solidFill>
                <a:srgbClr val="000000"/>
              </a:solidFill>
              <a:effectLst/>
              <a:latin typeface="Lucida Grande"/>
            </a:endParaRPr>
          </a:p>
          <a:p>
            <a:pPr marL="342900" indent="-342900">
              <a:buFont typeface="Wingdings" panose="05000000000000000000" pitchFamily="2" charset="2"/>
              <a:buChar char="Ø"/>
            </a:pPr>
            <a:r>
              <a:rPr lang="en-US" sz="2000" dirty="0">
                <a:solidFill>
                  <a:srgbClr val="000000"/>
                </a:solidFill>
                <a:effectLst/>
                <a:latin typeface="Lucida Grande"/>
              </a:rPr>
              <a:t>    This volume of text is an invaluable source of information and knowledge which needs to be effectively summarized to be useful.</a:t>
            </a:r>
          </a:p>
          <a:p>
            <a:endParaRPr lang="en-US" sz="2000" dirty="0">
              <a:solidFill>
                <a:srgbClr val="000000"/>
              </a:solidFill>
              <a:effectLst/>
              <a:latin typeface="Lucida Grande"/>
            </a:endParaRPr>
          </a:p>
          <a:p>
            <a:pPr marL="342900" indent="-342900">
              <a:buFont typeface="Wingdings" panose="05000000000000000000" pitchFamily="2" charset="2"/>
              <a:buChar char="Ø"/>
            </a:pPr>
            <a:r>
              <a:rPr lang="en-US" sz="2000" dirty="0">
                <a:solidFill>
                  <a:srgbClr val="000000"/>
                </a:solidFill>
                <a:effectLst/>
                <a:latin typeface="Lucida Grande"/>
              </a:rPr>
              <a:t>    In this review, the main approaches to automatic text summarization are described.</a:t>
            </a:r>
          </a:p>
          <a:p>
            <a:endParaRPr lang="en-US" sz="2000" dirty="0">
              <a:solidFill>
                <a:srgbClr val="000000"/>
              </a:solidFill>
              <a:latin typeface="Lucida Grande"/>
            </a:endParaRPr>
          </a:p>
          <a:p>
            <a:pPr marL="342900" indent="-342900">
              <a:buFont typeface="Wingdings" panose="05000000000000000000" pitchFamily="2" charset="2"/>
              <a:buChar char="Ø"/>
            </a:pPr>
            <a:r>
              <a:rPr lang="en-US" sz="2000" dirty="0">
                <a:solidFill>
                  <a:srgbClr val="000000"/>
                </a:solidFill>
                <a:effectLst/>
                <a:latin typeface="Lucida Grande"/>
              </a:rPr>
              <a:t>    We review the different processes for summarization and describe the effectiveness and shortcomings of the different methods.</a:t>
            </a:r>
            <a:endParaRPr lang="en-US" sz="2000" dirty="0"/>
          </a:p>
          <a:p>
            <a:br>
              <a:rPr lang="en-US" sz="2000" dirty="0"/>
            </a:br>
            <a:endParaRPr lang="en-IN" sz="2000" dirty="0"/>
          </a:p>
        </p:txBody>
      </p:sp>
    </p:spTree>
    <p:extLst>
      <p:ext uri="{BB962C8B-B14F-4D97-AF65-F5344CB8AC3E}">
        <p14:creationId xmlns:p14="http://schemas.microsoft.com/office/powerpoint/2010/main" val="400883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734671" y="101600"/>
            <a:ext cx="9042357" cy="1468935"/>
          </a:xfrm>
        </p:spPr>
        <p:txBody>
          <a:bodyPr/>
          <a:lstStyle/>
          <a:p>
            <a:r>
              <a:rPr lang="en-US" b="1" u="sng" dirty="0"/>
              <a:t>Existing System </a:t>
            </a:r>
            <a:r>
              <a:rPr lang="en-US" u="sng" dirty="0"/>
              <a:t>:-</a:t>
            </a:r>
            <a:endParaRPr lang="en-IN" u="sng" dirty="0"/>
          </a:p>
        </p:txBody>
      </p:sp>
      <p:sp>
        <p:nvSpPr>
          <p:cNvPr id="1048627" name="Content Placeholder 2"/>
          <p:cNvSpPr>
            <a:spLocks noGrp="1"/>
          </p:cNvSpPr>
          <p:nvPr>
            <p:ph idx="1"/>
          </p:nvPr>
        </p:nvSpPr>
        <p:spPr>
          <a:xfrm>
            <a:off x="1262743" y="1262743"/>
            <a:ext cx="10377714" cy="4920343"/>
          </a:xfrm>
        </p:spPr>
        <p:txBody>
          <a:bodyPr>
            <a:normAutofit/>
          </a:bodyPr>
          <a:lstStyle/>
          <a:p>
            <a:pPr>
              <a:buFont typeface="Wingdings" panose="05000000000000000000" pitchFamily="2" charset="2"/>
              <a:buChar char="Ø"/>
            </a:pPr>
            <a:r>
              <a:rPr lang="en-US" sz="2000" dirty="0"/>
              <a:t>Existing systems include text summarizations. </a:t>
            </a:r>
          </a:p>
          <a:p>
            <a:pPr>
              <a:buFont typeface="Wingdings" panose="05000000000000000000" pitchFamily="2" charset="2"/>
              <a:buChar char="Ø"/>
            </a:pPr>
            <a:r>
              <a:rPr lang="en-US" sz="2000" dirty="0"/>
              <a:t>It has traditionally been focused on text input.</a:t>
            </a:r>
          </a:p>
          <a:p>
            <a:pPr>
              <a:buFont typeface="Wingdings" panose="05000000000000000000" pitchFamily="2" charset="2"/>
              <a:buChar char="Ø"/>
            </a:pPr>
            <a:r>
              <a:rPr lang="en-US" sz="2000" dirty="0"/>
              <a:t> Various methods for summarization were proposed which include extraction-based, abstraction-based, maximum entropy-based and aided summarization. </a:t>
            </a:r>
          </a:p>
          <a:p>
            <a:pPr>
              <a:buFont typeface="Wingdings" panose="05000000000000000000" pitchFamily="2" charset="2"/>
              <a:buChar char="Ø"/>
            </a:pPr>
            <a:r>
              <a:rPr lang="en-US" sz="2000" dirty="0"/>
              <a:t>These methods use linguistic and natural language processing techniques.</a:t>
            </a:r>
          </a:p>
          <a:p>
            <a:pPr>
              <a:buFont typeface="Wingdings" panose="05000000000000000000" pitchFamily="2" charset="2"/>
              <a:buChar char="Ø"/>
            </a:pPr>
            <a:endParaRPr lang="en-IN" sz="2000" dirty="0"/>
          </a:p>
          <a:p>
            <a:pPr marL="0" indent="0">
              <a:buNone/>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Certain sentences that contribute to the summary might be omitted which in return might affect the generated summary.</a:t>
            </a:r>
            <a:endParaRPr lang="en-IN" sz="2000" dirty="0"/>
          </a:p>
        </p:txBody>
      </p:sp>
      <p:sp>
        <p:nvSpPr>
          <p:cNvPr id="7" name="TextBox 6">
            <a:extLst>
              <a:ext uri="{FF2B5EF4-FFF2-40B4-BE49-F238E27FC236}">
                <a16:creationId xmlns:a16="http://schemas.microsoft.com/office/drawing/2014/main" id="{9D2469A7-752D-4304-BCB9-C26A35EEE303}"/>
              </a:ext>
            </a:extLst>
          </p:cNvPr>
          <p:cNvSpPr txBox="1"/>
          <p:nvPr/>
        </p:nvSpPr>
        <p:spPr>
          <a:xfrm>
            <a:off x="734671" y="4092391"/>
            <a:ext cx="2400415" cy="369332"/>
          </a:xfrm>
          <a:prstGeom prst="rect">
            <a:avLst/>
          </a:prstGeom>
          <a:noFill/>
        </p:spPr>
        <p:txBody>
          <a:bodyPr wrap="square" rtlCol="0">
            <a:spAutoFit/>
          </a:bodyPr>
          <a:lstStyle/>
          <a:p>
            <a:r>
              <a:rPr lang="en-US" b="1" dirty="0"/>
              <a:t>Disadvantages:</a:t>
            </a:r>
            <a:endParaRPr lang="en-IN"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1147717" y="0"/>
            <a:ext cx="8911687" cy="1280890"/>
          </a:xfrm>
        </p:spPr>
        <p:txBody>
          <a:bodyPr/>
          <a:lstStyle/>
          <a:p>
            <a:r>
              <a:rPr lang="en-US" u="sng" dirty="0"/>
              <a:t>Proposed System :-</a:t>
            </a:r>
            <a:endParaRPr lang="en-IN" u="sng" dirty="0"/>
          </a:p>
        </p:txBody>
      </p:sp>
      <p:sp>
        <p:nvSpPr>
          <p:cNvPr id="1048629" name="Content Placeholder 2"/>
          <p:cNvSpPr>
            <a:spLocks noGrp="1"/>
          </p:cNvSpPr>
          <p:nvPr>
            <p:ph idx="1"/>
          </p:nvPr>
        </p:nvSpPr>
        <p:spPr>
          <a:xfrm>
            <a:off x="1147717" y="1280890"/>
            <a:ext cx="10724969" cy="5323110"/>
          </a:xfrm>
        </p:spPr>
        <p:txBody>
          <a:bodyPr>
            <a:normAutofit fontScale="92500" lnSpcReduction="10000"/>
          </a:bodyPr>
          <a:lstStyle/>
          <a:p>
            <a:pPr>
              <a:buFont typeface="Wingdings" panose="05000000000000000000" pitchFamily="2" charset="2"/>
              <a:buChar char="Ø"/>
            </a:pPr>
            <a:r>
              <a:rPr lang="en-US" sz="2000" dirty="0"/>
              <a:t>     Reading the large content of text available online is challenging for the users as it consumes a large amount of time.</a:t>
            </a:r>
          </a:p>
          <a:p>
            <a:pPr>
              <a:buFont typeface="Wingdings" panose="05000000000000000000" pitchFamily="2" charset="2"/>
              <a:buChar char="Ø"/>
            </a:pPr>
            <a:r>
              <a:rPr lang="en-US" sz="2000" dirty="0"/>
              <a:t>     The proposed system, Textual, URL and File Summarization is much more practical and summary of the input. </a:t>
            </a:r>
          </a:p>
          <a:p>
            <a:pPr>
              <a:buFont typeface="Wingdings" panose="05000000000000000000" pitchFamily="2" charset="2"/>
              <a:buChar char="Ø"/>
            </a:pPr>
            <a:r>
              <a:rPr lang="en-US" sz="2000" dirty="0"/>
              <a:t>     Extractive methods work by selecting a subset of existing words, phrases, or sentences in the original text to form the summary.</a:t>
            </a:r>
          </a:p>
          <a:p>
            <a:pPr marL="0" indent="0">
              <a:buNone/>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t>Time-saving process:</a:t>
            </a:r>
          </a:p>
          <a:p>
            <a:pPr>
              <a:buFont typeface="Wingdings" panose="05000000000000000000" pitchFamily="2" charset="2"/>
              <a:buChar char="Ø"/>
            </a:pPr>
            <a:r>
              <a:rPr lang="en-US" sz="2000" dirty="0"/>
              <a:t>Computers are noticeably faster than humans and are capable of generating summaries faster</a:t>
            </a:r>
          </a:p>
          <a:p>
            <a:pPr>
              <a:buFont typeface="Wingdings" panose="05000000000000000000" pitchFamily="2" charset="2"/>
              <a:buChar char="Ø"/>
            </a:pPr>
            <a:r>
              <a:rPr lang="en-US" sz="2000" dirty="0"/>
              <a:t>Automatic text summarization can be scaled to different languages with the adoption of a proper algorithm whereas humans are limited by the extent of their expertise in a particular language.</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IN" sz="2000" dirty="0"/>
          </a:p>
        </p:txBody>
      </p:sp>
      <p:sp>
        <p:nvSpPr>
          <p:cNvPr id="5" name="TextBox 4">
            <a:extLst>
              <a:ext uri="{FF2B5EF4-FFF2-40B4-BE49-F238E27FC236}">
                <a16:creationId xmlns:a16="http://schemas.microsoft.com/office/drawing/2014/main" id="{7D7EE502-3EAE-4DFD-BA0D-EFD02C6D42B2}"/>
              </a:ext>
            </a:extLst>
          </p:cNvPr>
          <p:cNvSpPr txBox="1"/>
          <p:nvPr/>
        </p:nvSpPr>
        <p:spPr>
          <a:xfrm>
            <a:off x="1712769" y="4022389"/>
            <a:ext cx="2162630" cy="369332"/>
          </a:xfrm>
          <a:prstGeom prst="rect">
            <a:avLst/>
          </a:prstGeom>
          <a:noFill/>
        </p:spPr>
        <p:txBody>
          <a:bodyPr wrap="square" rtlCol="0">
            <a:spAutoFit/>
          </a:bodyPr>
          <a:lstStyle/>
          <a:p>
            <a:endParaRPr lang="en-IN" b="1" dirty="0"/>
          </a:p>
        </p:txBody>
      </p:sp>
      <p:sp>
        <p:nvSpPr>
          <p:cNvPr id="3" name="TextBox 2">
            <a:extLst>
              <a:ext uri="{FF2B5EF4-FFF2-40B4-BE49-F238E27FC236}">
                <a16:creationId xmlns:a16="http://schemas.microsoft.com/office/drawing/2014/main" id="{B130E568-4DFB-49D6-BC40-30DD78B0F56C}"/>
              </a:ext>
            </a:extLst>
          </p:cNvPr>
          <p:cNvSpPr txBox="1"/>
          <p:nvPr/>
        </p:nvSpPr>
        <p:spPr>
          <a:xfrm>
            <a:off x="1147717" y="3653057"/>
            <a:ext cx="2307771" cy="369332"/>
          </a:xfrm>
          <a:prstGeom prst="rect">
            <a:avLst/>
          </a:prstGeom>
          <a:noFill/>
        </p:spPr>
        <p:txBody>
          <a:bodyPr wrap="square" rtlCol="0">
            <a:spAutoFit/>
          </a:bodyPr>
          <a:lstStyle/>
          <a:p>
            <a:r>
              <a:rPr lang="en-IN" b="1" dirty="0"/>
              <a:t>Advantages: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313" y="1487178"/>
            <a:ext cx="8366808" cy="4821023"/>
          </a:xfrm>
          <a:prstGeom prst="rect">
            <a:avLst/>
          </a:prstGeom>
        </p:spPr>
      </p:pic>
      <p:sp>
        <p:nvSpPr>
          <p:cNvPr id="3" name="TextBox 2"/>
          <p:cNvSpPr txBox="1"/>
          <p:nvPr/>
        </p:nvSpPr>
        <p:spPr>
          <a:xfrm>
            <a:off x="1557640" y="694481"/>
            <a:ext cx="5359077" cy="584775"/>
          </a:xfrm>
          <a:prstGeom prst="rect">
            <a:avLst/>
          </a:prstGeom>
          <a:noFill/>
        </p:spPr>
        <p:txBody>
          <a:bodyPr wrap="square" rtlCol="0">
            <a:spAutoFit/>
          </a:bodyPr>
          <a:lstStyle/>
          <a:p>
            <a:r>
              <a:rPr lang="en-US" sz="3200" u="sng" dirty="0"/>
              <a:t>Architecture Diagram:-</a:t>
            </a:r>
            <a:endParaRPr lang="en-US" sz="3200" b="1" dirty="0"/>
          </a:p>
        </p:txBody>
      </p:sp>
    </p:spTree>
    <p:extLst>
      <p:ext uri="{BB962C8B-B14F-4D97-AF65-F5344CB8AC3E}">
        <p14:creationId xmlns:p14="http://schemas.microsoft.com/office/powerpoint/2010/main" val="119940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0B581B-28A5-4E42-A93D-4EA250239063}"/>
              </a:ext>
            </a:extLst>
          </p:cNvPr>
          <p:cNvSpPr txBox="1"/>
          <p:nvPr/>
        </p:nvSpPr>
        <p:spPr>
          <a:xfrm>
            <a:off x="2178425" y="766482"/>
            <a:ext cx="5661210" cy="461665"/>
          </a:xfrm>
          <a:prstGeom prst="rect">
            <a:avLst/>
          </a:prstGeom>
          <a:noFill/>
        </p:spPr>
        <p:txBody>
          <a:bodyPr wrap="square" rtlCol="0">
            <a:spAutoFit/>
          </a:bodyPr>
          <a:lstStyle/>
          <a:p>
            <a:r>
              <a:rPr lang="en-US" sz="2400" b="1" dirty="0"/>
              <a:t>Algorithm</a:t>
            </a:r>
            <a:r>
              <a:rPr lang="en-US" sz="2400" dirty="0"/>
              <a:t> </a:t>
            </a:r>
            <a:endParaRPr lang="en-IN" sz="2400" dirty="0"/>
          </a:p>
        </p:txBody>
      </p:sp>
      <p:sp>
        <p:nvSpPr>
          <p:cNvPr id="4" name="TextBox 3">
            <a:extLst>
              <a:ext uri="{FF2B5EF4-FFF2-40B4-BE49-F238E27FC236}">
                <a16:creationId xmlns:a16="http://schemas.microsoft.com/office/drawing/2014/main" id="{8FF55DB3-3545-4E61-A016-09BFCED5732C}"/>
              </a:ext>
            </a:extLst>
          </p:cNvPr>
          <p:cNvSpPr txBox="1"/>
          <p:nvPr/>
        </p:nvSpPr>
        <p:spPr>
          <a:xfrm>
            <a:off x="3065930" y="1694329"/>
            <a:ext cx="8283388" cy="646331"/>
          </a:xfrm>
          <a:prstGeom prst="rect">
            <a:avLst/>
          </a:prstGeom>
          <a:noFill/>
        </p:spPr>
        <p:txBody>
          <a:bodyPr wrap="square" rtlCol="0">
            <a:spAutoFit/>
          </a:bodyPr>
          <a:lstStyle/>
          <a:p>
            <a:r>
              <a:rPr lang="en-US" dirty="0"/>
              <a:t>Using Bayesian theorem. It can be used for collection of independent information in this prosses. </a:t>
            </a:r>
            <a:endParaRPr lang="en-IN" dirty="0"/>
          </a:p>
        </p:txBody>
      </p:sp>
      <p:sp>
        <p:nvSpPr>
          <p:cNvPr id="5" name="TextBox 4">
            <a:extLst>
              <a:ext uri="{FF2B5EF4-FFF2-40B4-BE49-F238E27FC236}">
                <a16:creationId xmlns:a16="http://schemas.microsoft.com/office/drawing/2014/main" id="{CBFA4E76-C454-420F-97D7-A5A980B23AA5}"/>
              </a:ext>
            </a:extLst>
          </p:cNvPr>
          <p:cNvSpPr txBox="1"/>
          <p:nvPr/>
        </p:nvSpPr>
        <p:spPr>
          <a:xfrm>
            <a:off x="2178425" y="2408821"/>
            <a:ext cx="2971800" cy="369332"/>
          </a:xfrm>
          <a:prstGeom prst="rect">
            <a:avLst/>
          </a:prstGeom>
          <a:noFill/>
        </p:spPr>
        <p:txBody>
          <a:bodyPr wrap="square" rtlCol="0">
            <a:spAutoFit/>
          </a:bodyPr>
          <a:lstStyle/>
          <a:p>
            <a:r>
              <a:rPr lang="en-US" b="1" dirty="0"/>
              <a:t>Techniques</a:t>
            </a:r>
            <a:r>
              <a:rPr lang="en-US" dirty="0"/>
              <a:t>:</a:t>
            </a:r>
            <a:endParaRPr lang="en-IN" dirty="0"/>
          </a:p>
        </p:txBody>
      </p:sp>
      <p:sp>
        <p:nvSpPr>
          <p:cNvPr id="6" name="TextBox 5">
            <a:extLst>
              <a:ext uri="{FF2B5EF4-FFF2-40B4-BE49-F238E27FC236}">
                <a16:creationId xmlns:a16="http://schemas.microsoft.com/office/drawing/2014/main" id="{C8EA6933-F086-48CB-AEA6-7370A571159D}"/>
              </a:ext>
            </a:extLst>
          </p:cNvPr>
          <p:cNvSpPr txBox="1"/>
          <p:nvPr/>
        </p:nvSpPr>
        <p:spPr>
          <a:xfrm>
            <a:off x="3065930" y="3123313"/>
            <a:ext cx="7799294" cy="3139321"/>
          </a:xfrm>
          <a:prstGeom prst="rect">
            <a:avLst/>
          </a:prstGeom>
          <a:noFill/>
        </p:spPr>
        <p:txBody>
          <a:bodyPr wrap="square" rtlCol="0">
            <a:spAutoFit/>
          </a:bodyPr>
          <a:lstStyle/>
          <a:p>
            <a:r>
              <a:rPr lang="en-IN" b="1" i="1" dirty="0"/>
              <a:t>Selection:</a:t>
            </a:r>
          </a:p>
          <a:p>
            <a:r>
              <a:rPr lang="en-IN" dirty="0"/>
              <a:t>  </a:t>
            </a:r>
          </a:p>
          <a:p>
            <a:r>
              <a:rPr lang="en-IN" dirty="0"/>
              <a:t>        Selection is an important summarization technique. </a:t>
            </a:r>
          </a:p>
          <a:p>
            <a:r>
              <a:rPr lang="en-IN" dirty="0"/>
              <a:t> </a:t>
            </a:r>
          </a:p>
          <a:p>
            <a:r>
              <a:rPr lang="en-IN" b="1" i="1" dirty="0"/>
              <a:t>Rejection : </a:t>
            </a:r>
          </a:p>
          <a:p>
            <a:endParaRPr lang="en-IN" dirty="0"/>
          </a:p>
          <a:p>
            <a:r>
              <a:rPr lang="en-IN" dirty="0"/>
              <a:t>        Rejection is an important summarization technique. </a:t>
            </a:r>
          </a:p>
          <a:p>
            <a:r>
              <a:rPr lang="en-IN" dirty="0"/>
              <a:t> </a:t>
            </a:r>
          </a:p>
          <a:p>
            <a:r>
              <a:rPr lang="en-IN" b="1" i="1" dirty="0"/>
              <a:t>Substitution :</a:t>
            </a:r>
          </a:p>
          <a:p>
            <a:r>
              <a:rPr lang="en-IN" dirty="0"/>
              <a:t> </a:t>
            </a:r>
          </a:p>
          <a:p>
            <a:r>
              <a:rPr lang="en-IN" dirty="0"/>
              <a:t>        It is also an important summarization technique. </a:t>
            </a:r>
          </a:p>
        </p:txBody>
      </p:sp>
    </p:spTree>
    <p:extLst>
      <p:ext uri="{BB962C8B-B14F-4D97-AF65-F5344CB8AC3E}">
        <p14:creationId xmlns:p14="http://schemas.microsoft.com/office/powerpoint/2010/main" val="50670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TotalTime>
  <Words>574</Words>
  <Application>Microsoft Office PowerPoint</Application>
  <PresentationFormat>Widescreen</PresentationFormat>
  <Paragraphs>70</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Lucida Grande</vt:lpstr>
      <vt:lpstr>Wingdings</vt:lpstr>
      <vt:lpstr>Wingdings 3</vt:lpstr>
      <vt:lpstr>Wisp</vt:lpstr>
      <vt:lpstr>Textual, URL and File Summarization Using Bayesian Algorithm                    </vt:lpstr>
      <vt:lpstr>CONTENT</vt:lpstr>
      <vt:lpstr>Abstract :-</vt:lpstr>
      <vt:lpstr>PowerPoint Presentation</vt:lpstr>
      <vt:lpstr>Existing System :-</vt:lpstr>
      <vt:lpstr>Proposed System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SHOOT          THE DUCK</dc:title>
  <dc:creator>naveen</dc:creator>
  <cp:lastModifiedBy>RUTHIRA KOTTI</cp:lastModifiedBy>
  <cp:revision>28</cp:revision>
  <dcterms:created xsi:type="dcterms:W3CDTF">2020-05-13T00:52:02Z</dcterms:created>
  <dcterms:modified xsi:type="dcterms:W3CDTF">2022-03-22T09:52:14Z</dcterms:modified>
</cp:coreProperties>
</file>