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0" r:id="rId4"/>
    <p:sldId id="264" r:id="rId5"/>
    <p:sldId id="265" r:id="rId6"/>
    <p:sldId id="257" r:id="rId7"/>
    <p:sldId id="266" r:id="rId8"/>
    <p:sldId id="272" r:id="rId9"/>
    <p:sldId id="258" r:id="rId10"/>
    <p:sldId id="267" r:id="rId11"/>
    <p:sldId id="260" r:id="rId12"/>
    <p:sldId id="268" r:id="rId13"/>
    <p:sldId id="261" r:id="rId14"/>
    <p:sldId id="262" r:id="rId15"/>
    <p:sldId id="274" r:id="rId16"/>
    <p:sldId id="263" r:id="rId17"/>
    <p:sldId id="277" r:id="rId18"/>
    <p:sldId id="276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13C8C-45DE-4B67-BF6A-46E279C08C20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1C5-A6EF-4D9E-8009-CE4E47F47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5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Low variance filter,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Missing value ratio,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Random forests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E1C5-A6EF-4D9E-8009-CE4E47F472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0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E1C5-A6EF-4D9E-8009-CE4E47F472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4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5AE2-86F9-4152-866B-67A42554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354C-4671-4454-835C-E788E7EC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A2B2-668F-415A-B0A8-69DC8AE1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8E46-FC73-4284-BDC0-FC0F8539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2265-6E51-40C3-8546-39094F50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FF8B-B54A-420E-A527-9FB11F9F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81AE0-2328-4BCA-874D-FA8EABD4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07BC-5111-412B-A5BF-DA6A8A63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DA95-8BBB-4B74-9487-222115F7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F222-8357-48D2-BCF6-19562F98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2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2B913-F038-465B-A58E-63B2AD343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61108-97F2-46B4-BF53-1BA01F0B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BBCE-8156-48C2-8519-4C1C41D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23D6-3158-4F85-A39F-1A8CAB57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B36A-1D6F-4895-AB8D-52AD6A68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4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299E-12CB-4DD9-8C51-5E00933A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AB8E-36EF-4203-97DF-75A6B74B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962C-34C6-4DE2-B53E-0A1C9B69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41A9-B11D-4F00-B91E-390E87BE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ED5F-8EDF-469F-AC92-06DB2F5C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6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2C62-E5D9-4CE9-AD6A-5E8E1AAB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98C2-C17E-42DD-9BF9-445FF4683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A84D-0475-40B7-9BE4-09EE702D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607B-9902-4F72-94F4-C8585B65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0733-B819-4224-9E89-89DA1A7D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2026-8A19-4E60-8B8A-5E9ABFCF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C732-4231-4407-BCFC-2DEEC34D1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48B2-B130-4792-94F0-8FC0BD52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12DA-82A1-4D39-A975-CDF037D4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EEF06-762D-40A1-808E-36939A3F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401C-15B9-455B-83D6-34CA792D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36D5-CF32-4A39-B1D1-13DC177E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E340-42AF-4224-86E5-8354E902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968C6-9891-4185-8519-8D1A1990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95D9D-831B-4F1B-874E-ACE868F99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95B8F-9D76-401F-BD76-2E7AD9E78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86CC4-89EC-4AF7-AB27-99C55007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985A7-98F6-41F5-BCC8-00F7AFBC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360D4-71C7-4EFF-AE4D-108C6D62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7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2005-E643-4D41-B38D-3A9A774A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0B30E-F640-4340-ABE4-9BBEB18D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D79A9-4E6D-498C-A05A-DC13041B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CE64-2D2D-4873-9360-C5A2D0E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FF33C-206D-4A89-84B8-0A8D9B91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9B70-DD3B-4AAB-B766-FD306FF5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A15BE-C410-4C7E-8D9A-48FCD617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1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0CA3-F411-4489-A7EB-C213438C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FA04-5BA8-4E5F-9116-CE853978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76DA-FFF0-49CC-95D1-E5344CA3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D7E06-D12E-4F24-A5F1-B81327FF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493F3-3F2A-4640-A9A9-AE860FC9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88D0E-1AF0-4CF0-9C18-8F6866A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7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7C25-B28F-439E-A4C6-10B260CF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F489E-A9A8-4E90-BACB-87DA7913B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A5DBB-3DB9-405D-9020-A1B04D5AC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6A673-58D1-4C26-AC4E-1C0E3D93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1EF4-9107-412C-B3B9-C63A755D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4220-A86F-4A01-8C56-EE60A1BD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0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32CD6-8A12-4018-9CBD-B1A99B65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CEB3A-D2F1-4CA9-B7B3-8820A996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BF84-C2F0-4D21-A809-E3FCFD87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11E9-9C2E-446F-B89D-82DDA44394F6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EDDA-F004-496B-886E-806CA6E1E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12F1-F2BF-4C33-BAE6-6A4AD22AD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4FA5-B49D-4334-8ABF-EFAD1106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chIcUZfOw" TargetMode="External"/><Relationship Id="rId2" Type="http://schemas.openxmlformats.org/officeDocument/2006/relationships/hyperlink" Target="https://ieeexplore.ieee.org/document/932130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ursera.org/lecture/attention-models-in-nlp/" TargetMode="External"/><Relationship Id="rId5" Type="http://schemas.openxmlformats.org/officeDocument/2006/relationships/hyperlink" Target="https://www.geeksforgeeks.org/self-attention-in-nlp-2" TargetMode="External"/><Relationship Id="rId4" Type="http://schemas.openxmlformats.org/officeDocument/2006/relationships/hyperlink" Target="https://www.youtube.com/watch?v=mMa2PmYJl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4BE03-DF7F-4153-8242-2219215E4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400" b="1" dirty="0">
                <a:latin typeface="Algerian" panose="04020705040A02060702" pitchFamily="82" charset="0"/>
              </a:rPr>
              <a:t>QUICK GLANCE  </a:t>
            </a:r>
            <a:r>
              <a:rPr lang="en-IN" sz="5400" dirty="0">
                <a:latin typeface="Agency FB" panose="020B0503020202020204" pitchFamily="34" charset="0"/>
              </a:rPr>
              <a:t>Unsupervised Extractive Summarization Model</a:t>
            </a:r>
            <a:br>
              <a:rPr lang="en-IN" sz="5400" dirty="0">
                <a:latin typeface="Agency FB" panose="020B0503020202020204" pitchFamily="34" charset="0"/>
              </a:rPr>
            </a:br>
            <a:r>
              <a:rPr lang="en-IN" sz="5400" dirty="0">
                <a:latin typeface="Agency FB" panose="020B0503020202020204" pitchFamily="34" charset="0"/>
              </a:rPr>
              <a:t>  </a:t>
            </a:r>
            <a:r>
              <a:rPr lang="en-IN" sz="3600" dirty="0">
                <a:latin typeface="Agency FB" panose="020B0503020202020204" pitchFamily="34" charset="0"/>
              </a:rPr>
              <a:t>Guide : Mrs L </a:t>
            </a:r>
            <a:r>
              <a:rPr lang="en-IN" sz="3600" dirty="0" err="1">
                <a:latin typeface="Agency FB" panose="020B0503020202020204" pitchFamily="34" charset="0"/>
              </a:rPr>
              <a:t>Sumathi,M.E</a:t>
            </a:r>
            <a:endParaRPr lang="en-IN" sz="3600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6D4A8-ADE2-4691-996D-BA04054C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3" r="300"/>
          <a:stretch/>
        </p:blipFill>
        <p:spPr>
          <a:xfrm>
            <a:off x="335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A0B414E-EDB5-4C9F-8DB2-6F6B71D2BB1D}"/>
              </a:ext>
            </a:extLst>
          </p:cNvPr>
          <p:cNvSpPr txBox="1">
            <a:spLocks/>
          </p:cNvSpPr>
          <p:nvPr/>
        </p:nvSpPr>
        <p:spPr>
          <a:xfrm>
            <a:off x="1524000" y="4735663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err="1"/>
              <a:t>Cheran</a:t>
            </a:r>
            <a:r>
              <a:rPr lang="en-IN" dirty="0"/>
              <a:t> </a:t>
            </a:r>
            <a:r>
              <a:rPr lang="en-IN" dirty="0" err="1"/>
              <a:t>Sengutuvan</a:t>
            </a:r>
            <a:r>
              <a:rPr lang="en-IN" dirty="0"/>
              <a:t> S – 1717106</a:t>
            </a:r>
          </a:p>
          <a:p>
            <a:pPr algn="r"/>
            <a:r>
              <a:rPr lang="en-IN" dirty="0" err="1"/>
              <a:t>Dharshana</a:t>
            </a:r>
            <a:r>
              <a:rPr lang="en-IN" dirty="0"/>
              <a:t> P – 1717110</a:t>
            </a:r>
          </a:p>
          <a:p>
            <a:pPr algn="r"/>
            <a:r>
              <a:rPr lang="en-IN" dirty="0"/>
              <a:t>Karthika M – 1717116</a:t>
            </a:r>
          </a:p>
          <a:p>
            <a:pPr algn="r"/>
            <a:r>
              <a:rPr lang="en-IN" dirty="0" err="1"/>
              <a:t>Hemachandran</a:t>
            </a:r>
            <a:r>
              <a:rPr lang="en-IN" dirty="0"/>
              <a:t> G – 1717L01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0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1E23E9-6830-4A35-BFA3-63DB6933B4A1}"/>
              </a:ext>
            </a:extLst>
          </p:cNvPr>
          <p:cNvSpPr txBox="1"/>
          <p:nvPr/>
        </p:nvSpPr>
        <p:spPr>
          <a:xfrm>
            <a:off x="401800" y="719077"/>
            <a:ext cx="2333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Attention: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758ED-7BCF-49BA-BF30-8706C2857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944" y="886408"/>
            <a:ext cx="3130711" cy="444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C652D-849D-47FA-93C9-5FC807AD4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47" y="4460033"/>
            <a:ext cx="5980922" cy="2229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01ED44-3F3A-4AED-A31E-D2C94C694C41}"/>
              </a:ext>
            </a:extLst>
          </p:cNvPr>
          <p:cNvSpPr txBox="1"/>
          <p:nvPr/>
        </p:nvSpPr>
        <p:spPr>
          <a:xfrm>
            <a:off x="401800" y="1526364"/>
            <a:ext cx="809067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able to attend  a semantically important</a:t>
            </a:r>
          </a:p>
          <a:p>
            <a:pPr algn="just"/>
            <a:r>
              <a:rPr lang="en-US" sz="3200" dirty="0"/>
              <a:t>     concept or region of interest.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able to find the relative strength of attention</a:t>
            </a:r>
          </a:p>
          <a:p>
            <a:pPr algn="just"/>
            <a:r>
              <a:rPr lang="en-US" sz="3200" dirty="0"/>
              <a:t>     paid on multiple concepts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able to switch attention among concepts</a:t>
            </a:r>
          </a:p>
          <a:p>
            <a:pPr algn="just"/>
            <a:r>
              <a:rPr lang="en-US" sz="3200" dirty="0"/>
              <a:t>     dynamically according to task status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69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38000-9347-46A4-BFB3-7B913457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702"/>
            <a:ext cx="12192000" cy="43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5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A2532-F141-436E-9AAB-EF2738F776D8}"/>
              </a:ext>
            </a:extLst>
          </p:cNvPr>
          <p:cNvSpPr txBox="1"/>
          <p:nvPr/>
        </p:nvSpPr>
        <p:spPr>
          <a:xfrm>
            <a:off x="457200" y="662473"/>
            <a:ext cx="649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Principal</a:t>
            </a:r>
            <a:r>
              <a:rPr lang="en-IN" dirty="0"/>
              <a:t> </a:t>
            </a:r>
            <a:r>
              <a:rPr lang="en-IN" sz="4000" b="1" i="1" dirty="0"/>
              <a:t>Component</a:t>
            </a:r>
            <a:r>
              <a:rPr lang="en-IN" dirty="0"/>
              <a:t> </a:t>
            </a:r>
            <a:r>
              <a:rPr lang="en-IN" sz="4000" b="1" i="1" dirty="0"/>
              <a:t>Analysis: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32633-79A3-47EF-B1C5-68DA8DB8ECCC}"/>
              </a:ext>
            </a:extLst>
          </p:cNvPr>
          <p:cNvSpPr txBox="1"/>
          <p:nvPr/>
        </p:nvSpPr>
        <p:spPr>
          <a:xfrm>
            <a:off x="867747" y="1623525"/>
            <a:ext cx="102543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/>
              <a:t>Method used for dimensionality reduction because it is possible to explain the entire dataset through a few PCs(Principal Components).</a:t>
            </a:r>
          </a:p>
          <a:p>
            <a:pPr algn="l"/>
            <a:endParaRPr lang="en-IN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In this process, we are calculating the sentence importance score by using cosine similarity.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7681F-26FD-44D5-B78C-7015BFF6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49" y="4803177"/>
            <a:ext cx="5831633" cy="15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4E2EA-0102-494B-9E56-5253757A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714"/>
            <a:ext cx="12192000" cy="4822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91FB6-0568-4F8F-911E-03DBACCA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1033"/>
            <a:ext cx="12192000" cy="14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156D6-1497-4D9C-9144-901C93BA6026}"/>
              </a:ext>
            </a:extLst>
          </p:cNvPr>
          <p:cNvSpPr txBox="1"/>
          <p:nvPr/>
        </p:nvSpPr>
        <p:spPr>
          <a:xfrm>
            <a:off x="737118" y="1530220"/>
            <a:ext cx="6204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Integer Linear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615E4-149D-4853-8729-33A74C491D5B}"/>
              </a:ext>
            </a:extLst>
          </p:cNvPr>
          <p:cNvSpPr txBox="1"/>
          <p:nvPr/>
        </p:nvSpPr>
        <p:spPr>
          <a:xfrm>
            <a:off x="1007706" y="2890391"/>
            <a:ext cx="8767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1. Formulation                    -          reduce redundancy</a:t>
            </a:r>
          </a:p>
          <a:p>
            <a:r>
              <a:rPr lang="en-IN" sz="3200" dirty="0"/>
              <a:t>                        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2. Sentence Pruning          -           reduce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9EEE6-BF63-4D0C-8D8B-148A30AA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242" y="3639316"/>
            <a:ext cx="4701170" cy="10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7F666B-1C05-41F2-AA4C-F486D4648FC3}"/>
              </a:ext>
            </a:extLst>
          </p:cNvPr>
          <p:cNvGrpSpPr/>
          <p:nvPr/>
        </p:nvGrpSpPr>
        <p:grpSpPr>
          <a:xfrm>
            <a:off x="1975104" y="2606040"/>
            <a:ext cx="2240280" cy="2262140"/>
            <a:chOff x="1700784" y="3739896"/>
            <a:chExt cx="2240280" cy="2262140"/>
          </a:xfrm>
        </p:grpSpPr>
        <p:grpSp>
          <p:nvGrpSpPr>
            <p:cNvPr id="3" name="Group 7">
              <a:extLst>
                <a:ext uri="{FF2B5EF4-FFF2-40B4-BE49-F238E27FC236}">
                  <a16:creationId xmlns:a16="http://schemas.microsoft.com/office/drawing/2014/main" id="{999D6C94-E6E3-4A4A-B744-FA2775852AC9}"/>
                </a:ext>
              </a:extLst>
            </p:cNvPr>
            <p:cNvGrpSpPr/>
            <p:nvPr/>
          </p:nvGrpSpPr>
          <p:grpSpPr>
            <a:xfrm>
              <a:off x="1700784" y="3739896"/>
              <a:ext cx="2240280" cy="1591056"/>
              <a:chOff x="2249424" y="2871216"/>
              <a:chExt cx="2240280" cy="15910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854DF6-5964-4A8E-A071-26DB4569FD60}"/>
                  </a:ext>
                </a:extLst>
              </p:cNvPr>
              <p:cNvSpPr/>
              <p:nvPr/>
            </p:nvSpPr>
            <p:spPr>
              <a:xfrm>
                <a:off x="2249424" y="2871216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HTML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B90ABD-8C92-4F67-8268-EE335A819FB0}"/>
                  </a:ext>
                </a:extLst>
              </p:cNvPr>
              <p:cNvSpPr/>
              <p:nvPr/>
            </p:nvSpPr>
            <p:spPr>
              <a:xfrm>
                <a:off x="2249424" y="3401568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CSS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54BDC3-0E75-4C21-9DF9-7FADEB86BEF0}"/>
                  </a:ext>
                </a:extLst>
              </p:cNvPr>
              <p:cNvSpPr/>
              <p:nvPr/>
            </p:nvSpPr>
            <p:spPr>
              <a:xfrm>
                <a:off x="2249424" y="3931920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Bootstrap</a:t>
                </a:r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D1853-4F42-4A4B-AC59-217EFC5D5906}"/>
                </a:ext>
              </a:extLst>
            </p:cNvPr>
            <p:cNvSpPr txBox="1"/>
            <p:nvPr/>
          </p:nvSpPr>
          <p:spPr>
            <a:xfrm>
              <a:off x="1828800" y="5632704"/>
              <a:ext cx="198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Front-End</a:t>
              </a:r>
              <a:endParaRPr lang="en-US" dirty="0"/>
            </a:p>
          </p:txBody>
        </p:sp>
      </p:grpSp>
      <p:sp>
        <p:nvSpPr>
          <p:cNvPr id="8" name="Arrow: Left-Right 18">
            <a:extLst>
              <a:ext uri="{FF2B5EF4-FFF2-40B4-BE49-F238E27FC236}">
                <a16:creationId xmlns:a16="http://schemas.microsoft.com/office/drawing/2014/main" id="{1C98F9F9-CF47-4615-88B8-A429AE2B8EA9}"/>
              </a:ext>
            </a:extLst>
          </p:cNvPr>
          <p:cNvSpPr/>
          <p:nvPr/>
        </p:nvSpPr>
        <p:spPr>
          <a:xfrm>
            <a:off x="4936236" y="3218688"/>
            <a:ext cx="1216152" cy="484632"/>
          </a:xfrm>
          <a:prstGeom prst="leftRightArrow">
            <a:avLst>
              <a:gd name="adj1" fmla="val 42453"/>
              <a:gd name="adj2" fmla="val 31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5D7F62-6250-4281-AE16-2411A9A3DEC6}"/>
              </a:ext>
            </a:extLst>
          </p:cNvPr>
          <p:cNvGrpSpPr/>
          <p:nvPr/>
        </p:nvGrpSpPr>
        <p:grpSpPr>
          <a:xfrm>
            <a:off x="6882384" y="2157984"/>
            <a:ext cx="2240280" cy="3841600"/>
            <a:chOff x="6635496" y="2679192"/>
            <a:chExt cx="2240280" cy="3322844"/>
          </a:xfrm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28E27432-7202-4B83-B060-AF36483D57F9}"/>
                </a:ext>
              </a:extLst>
            </p:cNvPr>
            <p:cNvGrpSpPr/>
            <p:nvPr/>
          </p:nvGrpSpPr>
          <p:grpSpPr>
            <a:xfrm>
              <a:off x="6635496" y="2679192"/>
              <a:ext cx="2240280" cy="2651760"/>
              <a:chOff x="6635496" y="2679192"/>
              <a:chExt cx="2240280" cy="26517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3D5490-0B38-49F8-8259-FB55EF800890}"/>
                  </a:ext>
                </a:extLst>
              </p:cNvPr>
              <p:cNvSpPr/>
              <p:nvPr/>
            </p:nvSpPr>
            <p:spPr>
              <a:xfrm>
                <a:off x="6635496" y="2679192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Django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1CD6EA-0739-40EF-A44B-FCAB983675B2}"/>
                  </a:ext>
                </a:extLst>
              </p:cNvPr>
              <p:cNvSpPr/>
              <p:nvPr/>
            </p:nvSpPr>
            <p:spPr>
              <a:xfrm>
                <a:off x="6635496" y="3209544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/>
                  <a:t>Numpy</a:t>
                </a:r>
                <a:r>
                  <a:rPr lang="en-IN" dirty="0"/>
                  <a:t>, </a:t>
                </a:r>
                <a:r>
                  <a:rPr lang="en-IN" dirty="0" err="1"/>
                  <a:t>Pytorch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29D838-B777-4A3B-B0AB-B0B924391BCF}"/>
                  </a:ext>
                </a:extLst>
              </p:cNvPr>
              <p:cNvSpPr/>
              <p:nvPr/>
            </p:nvSpPr>
            <p:spPr>
              <a:xfrm>
                <a:off x="6635496" y="3739896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BS4 , pulp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EDA22EA-5C1B-4210-953D-74B3B13A8D75}"/>
                  </a:ext>
                </a:extLst>
              </p:cNvPr>
              <p:cNvSpPr/>
              <p:nvPr/>
            </p:nvSpPr>
            <p:spPr>
              <a:xfrm>
                <a:off x="6635496" y="4270248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/>
                  <a:t>Sklearn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EF7DF0-31D1-4C44-A175-14814BE84E65}"/>
                  </a:ext>
                </a:extLst>
              </p:cNvPr>
              <p:cNvSpPr/>
              <p:nvPr/>
            </p:nvSpPr>
            <p:spPr>
              <a:xfrm>
                <a:off x="6635496" y="4800600"/>
                <a:ext cx="2240280" cy="530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NLTK</a:t>
                </a:r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0FD59-53C0-465B-802D-89CC054779E7}"/>
                </a:ext>
              </a:extLst>
            </p:cNvPr>
            <p:cNvSpPr txBox="1"/>
            <p:nvPr/>
          </p:nvSpPr>
          <p:spPr>
            <a:xfrm>
              <a:off x="6763512" y="5632704"/>
              <a:ext cx="198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Back-End</a:t>
              </a:r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C371037-E95E-415F-BB6E-D756991116FD}"/>
              </a:ext>
            </a:extLst>
          </p:cNvPr>
          <p:cNvSpPr txBox="1">
            <a:spLocks/>
          </p:cNvSpPr>
          <p:nvPr/>
        </p:nvSpPr>
        <p:spPr>
          <a:xfrm>
            <a:off x="1289304" y="731520"/>
            <a:ext cx="9692640" cy="1325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i="1" dirty="0"/>
              <a:t>Tech stack</a:t>
            </a:r>
            <a:endParaRPr lang="en-US" sz="4000" b="1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6A1D7E-C9F4-4FFD-8BAA-A0D97518E1C9}"/>
              </a:ext>
            </a:extLst>
          </p:cNvPr>
          <p:cNvSpPr/>
          <p:nvPr/>
        </p:nvSpPr>
        <p:spPr>
          <a:xfrm>
            <a:off x="6882384" y="1677606"/>
            <a:ext cx="2240280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5BDB9-660B-4F42-9994-7025D709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045"/>
            <a:ext cx="12192000" cy="3705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09DD1-D767-4D0C-B164-080969B7AB78}"/>
              </a:ext>
            </a:extLst>
          </p:cNvPr>
          <p:cNvSpPr txBox="1"/>
          <p:nvPr/>
        </p:nvSpPr>
        <p:spPr>
          <a:xfrm>
            <a:off x="195943" y="522514"/>
            <a:ext cx="2096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21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0381E-375D-44A6-A8DB-3CB827A7AC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927" y="550506"/>
            <a:ext cx="11700587" cy="5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0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80B310-F8C7-4ABD-B922-AF3A3E422A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563" y="223936"/>
            <a:ext cx="1149531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769AA-BD06-4768-978A-F03234BEB610}"/>
              </a:ext>
            </a:extLst>
          </p:cNvPr>
          <p:cNvSpPr txBox="1"/>
          <p:nvPr/>
        </p:nvSpPr>
        <p:spPr>
          <a:xfrm>
            <a:off x="737119" y="830425"/>
            <a:ext cx="262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5A04-B22F-41DA-ACED-B1C398CBC660}"/>
              </a:ext>
            </a:extLst>
          </p:cNvPr>
          <p:cNvSpPr txBox="1"/>
          <p:nvPr/>
        </p:nvSpPr>
        <p:spPr>
          <a:xfrm>
            <a:off x="737119" y="1959428"/>
            <a:ext cx="115325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b="1" i="1" dirty="0"/>
              <a:t>IEEE Paper :  </a:t>
            </a:r>
            <a:r>
              <a:rPr lang="en-IN" sz="2800" b="1" i="1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https://ieeexplore.ieee.org/document/9321308</a:t>
            </a:r>
            <a:endParaRPr lang="en-IN" sz="28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 startAt="2"/>
            </a:pPr>
            <a:r>
              <a:rPr lang="en-IN" sz="2800" b="1" i="1" dirty="0"/>
              <a:t>PE:                 </a:t>
            </a:r>
            <a:r>
              <a:rPr lang="en-IN" sz="2800" b="1" i="1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https://www.youtube.com/watch?v=dichIcUZfOw</a:t>
            </a:r>
            <a:endParaRPr lang="en-IN" sz="28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  <a:r>
              <a:rPr lang="en-IN" sz="2800" b="1" i="1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https://www.youtube.com/watch?v=mMa2PmYJlCo</a:t>
            </a:r>
            <a:endParaRPr lang="en-IN" sz="28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 startAt="3"/>
            </a:pPr>
            <a:r>
              <a:rPr lang="en-IN" sz="2800" b="1" i="1" dirty="0"/>
              <a:t>Attention :  </a:t>
            </a:r>
            <a:r>
              <a:rPr lang="en-IN" sz="2800" b="1" i="1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https://www.geeksforgeeks.org/self-attention-in-nlp-2</a:t>
            </a:r>
            <a:endParaRPr lang="en-IN" sz="28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 startAt="3"/>
            </a:pPr>
            <a:r>
              <a:rPr lang="en-IN" sz="2800" b="1" i="1" dirty="0"/>
              <a:t>Q, K, V :       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https://www.coursera.org/lecture/attention-models-in-nlp/</a:t>
            </a: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  <a:r>
              <a:rPr lang="en-IN" sz="2800" b="1" i="1" u="sng" dirty="0">
                <a:solidFill>
                  <a:schemeClr val="accent1">
                    <a:lumMod val="75000"/>
                  </a:schemeClr>
                </a:solidFill>
              </a:rPr>
              <a:t>dot-product-attention-lO5yN</a:t>
            </a:r>
          </a:p>
        </p:txBody>
      </p:sp>
    </p:spTree>
    <p:extLst>
      <p:ext uri="{BB962C8B-B14F-4D97-AF65-F5344CB8AC3E}">
        <p14:creationId xmlns:p14="http://schemas.microsoft.com/office/powerpoint/2010/main" val="102594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008A-1715-4361-B1CF-E621A934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1" dirty="0">
                <a:latin typeface="+mn-lt"/>
              </a:rPr>
              <a:t>Objectives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C32E-DDA2-480B-8EE7-681671FC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Needless information and repetitive content makes us skip valuable articles and news.</a:t>
            </a:r>
          </a:p>
          <a:p>
            <a:r>
              <a:rPr lang="en-IN" sz="3200" dirty="0"/>
              <a:t>What if an application removes all the clutters and get a quick glimpse of the whole article in a line or two?</a:t>
            </a:r>
          </a:p>
          <a:p>
            <a:r>
              <a:rPr lang="en-IN" sz="3200" dirty="0"/>
              <a:t>Introducing QUICK GLANCE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56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BB46A-7E42-4C40-A63B-785D7473510E}"/>
              </a:ext>
            </a:extLst>
          </p:cNvPr>
          <p:cNvSpPr txBox="1"/>
          <p:nvPr/>
        </p:nvSpPr>
        <p:spPr>
          <a:xfrm>
            <a:off x="3956179" y="2677886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Algerian" panose="04020705040A02060702" pitchFamily="82" charset="0"/>
                <a:ea typeface="+mj-ea"/>
                <a:cs typeface="+mj-cs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2285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D44B09-676D-4C37-BFD7-C709276439A2}"/>
              </a:ext>
            </a:extLst>
          </p:cNvPr>
          <p:cNvSpPr txBox="1">
            <a:spLocks/>
          </p:cNvSpPr>
          <p:nvPr/>
        </p:nvSpPr>
        <p:spPr>
          <a:xfrm>
            <a:off x="1798320" y="1959429"/>
            <a:ext cx="859536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 Preserve the meaning and key of the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 Resource effective.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 Balanced results.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 User-friendly.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 Architectural pattern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C32CA-3B12-4594-BC93-1F7B48A5D525}"/>
              </a:ext>
            </a:extLst>
          </p:cNvPr>
          <p:cNvSpPr txBox="1"/>
          <p:nvPr/>
        </p:nvSpPr>
        <p:spPr>
          <a:xfrm>
            <a:off x="1194318" y="905070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Goals: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6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BBE56A2-8887-401D-A47E-1C043240D0A7}"/>
              </a:ext>
            </a:extLst>
          </p:cNvPr>
          <p:cNvGrpSpPr/>
          <p:nvPr/>
        </p:nvGrpSpPr>
        <p:grpSpPr>
          <a:xfrm>
            <a:off x="1548542" y="1333786"/>
            <a:ext cx="8104683" cy="2629508"/>
            <a:chOff x="1261872" y="1921644"/>
            <a:chExt cx="7743407" cy="2629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8B4094-9E71-452F-BF70-D51529ECC405}"/>
                </a:ext>
              </a:extLst>
            </p:cNvPr>
            <p:cNvGrpSpPr/>
            <p:nvPr/>
          </p:nvGrpSpPr>
          <p:grpSpPr>
            <a:xfrm>
              <a:off x="1261872" y="2371997"/>
              <a:ext cx="7743407" cy="1748245"/>
              <a:chOff x="1452530" y="2501881"/>
              <a:chExt cx="7743407" cy="1748245"/>
            </a:xfrm>
          </p:grpSpPr>
          <p:sp>
            <p:nvSpPr>
              <p:cNvPr id="10" name="Down Arrow 11">
                <a:extLst>
                  <a:ext uri="{FF2B5EF4-FFF2-40B4-BE49-F238E27FC236}">
                    <a16:creationId xmlns:a16="http://schemas.microsoft.com/office/drawing/2014/main" id="{84341EFC-AE02-4E30-87F8-57263F1765A9}"/>
                  </a:ext>
                </a:extLst>
              </p:cNvPr>
              <p:cNvSpPr/>
              <p:nvPr/>
            </p:nvSpPr>
            <p:spPr>
              <a:xfrm rot="16200000">
                <a:off x="3659492" y="2573319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B0BB36F-D376-43DC-9184-2E44DD3D4744}"/>
                  </a:ext>
                </a:extLst>
              </p:cNvPr>
              <p:cNvSpPr/>
              <p:nvPr/>
            </p:nvSpPr>
            <p:spPr>
              <a:xfrm>
                <a:off x="4202893" y="2512723"/>
                <a:ext cx="2000264" cy="428628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Sentences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429AF74-45A0-48DA-B5F7-9D0B7AD2FB8C}"/>
                  </a:ext>
                </a:extLst>
              </p:cNvPr>
              <p:cNvSpPr/>
              <p:nvPr/>
            </p:nvSpPr>
            <p:spPr>
              <a:xfrm>
                <a:off x="7116250" y="2501881"/>
                <a:ext cx="2079686" cy="427743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Sentence vector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53E2087C-6C80-4890-8FF7-DF22894ABE55}"/>
                  </a:ext>
                </a:extLst>
              </p:cNvPr>
              <p:cNvSpPr/>
              <p:nvPr/>
            </p:nvSpPr>
            <p:spPr>
              <a:xfrm>
                <a:off x="7195673" y="3672330"/>
                <a:ext cx="2000264" cy="577796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Sequential Information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lowchart: Process 13">
                <a:extLst>
                  <a:ext uri="{FF2B5EF4-FFF2-40B4-BE49-F238E27FC236}">
                    <a16:creationId xmlns:a16="http://schemas.microsoft.com/office/drawing/2014/main" id="{33F4D19D-1C2F-415C-8B93-B58CB92C69C8}"/>
                  </a:ext>
                </a:extLst>
              </p:cNvPr>
              <p:cNvSpPr/>
              <p:nvPr/>
            </p:nvSpPr>
            <p:spPr>
              <a:xfrm>
                <a:off x="1452530" y="2512448"/>
                <a:ext cx="2000264" cy="428628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Document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1231BA51-F3C1-405D-ACD0-A45B53DBC055}"/>
                  </a:ext>
                </a:extLst>
              </p:cNvPr>
              <p:cNvSpPr/>
              <p:nvPr/>
            </p:nvSpPr>
            <p:spPr>
              <a:xfrm>
                <a:off x="4195276" y="3669184"/>
                <a:ext cx="2000264" cy="577796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Principal Sentences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Down Arrow 25">
                <a:extLst>
                  <a:ext uri="{FF2B5EF4-FFF2-40B4-BE49-F238E27FC236}">
                    <a16:creationId xmlns:a16="http://schemas.microsoft.com/office/drawing/2014/main" id="{3D3B0D14-1A42-497C-8BDE-992B5028B227}"/>
                  </a:ext>
                </a:extLst>
              </p:cNvPr>
              <p:cNvSpPr/>
              <p:nvPr/>
            </p:nvSpPr>
            <p:spPr>
              <a:xfrm>
                <a:off x="7917669" y="3158101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187FD5F7-E9BA-4C0E-A5A6-184ED8C6A945}"/>
                  </a:ext>
                </a:extLst>
              </p:cNvPr>
              <p:cNvSpPr/>
              <p:nvPr/>
            </p:nvSpPr>
            <p:spPr>
              <a:xfrm>
                <a:off x="1452530" y="3743768"/>
                <a:ext cx="2000264" cy="428628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Summary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Down Arrow 11">
                <a:extLst>
                  <a:ext uri="{FF2B5EF4-FFF2-40B4-BE49-F238E27FC236}">
                    <a16:creationId xmlns:a16="http://schemas.microsoft.com/office/drawing/2014/main" id="{FEF84ADA-03BE-4B8F-A598-958E44B8038C}"/>
                  </a:ext>
                </a:extLst>
              </p:cNvPr>
              <p:cNvSpPr/>
              <p:nvPr/>
            </p:nvSpPr>
            <p:spPr>
              <a:xfrm rot="16200000">
                <a:off x="6539852" y="2573319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wn Arrow 11">
                <a:extLst>
                  <a:ext uri="{FF2B5EF4-FFF2-40B4-BE49-F238E27FC236}">
                    <a16:creationId xmlns:a16="http://schemas.microsoft.com/office/drawing/2014/main" id="{7F29D202-61A1-4AF8-81A1-3A89DDDF888E}"/>
                  </a:ext>
                </a:extLst>
              </p:cNvPr>
              <p:cNvSpPr/>
              <p:nvPr/>
            </p:nvSpPr>
            <p:spPr>
              <a:xfrm rot="5400000" flipH="1">
                <a:off x="6539852" y="3762039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wn Arrow 11">
                <a:extLst>
                  <a:ext uri="{FF2B5EF4-FFF2-40B4-BE49-F238E27FC236}">
                    <a16:creationId xmlns:a16="http://schemas.microsoft.com/office/drawing/2014/main" id="{0EA358BF-2118-4E4D-B9C3-639839729A22}"/>
                  </a:ext>
                </a:extLst>
              </p:cNvPr>
              <p:cNvSpPr/>
              <p:nvPr/>
            </p:nvSpPr>
            <p:spPr>
              <a:xfrm rot="5400000" flipH="1">
                <a:off x="3613772" y="3762039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D5B117-FEC9-458D-940D-71142A501B63}"/>
                </a:ext>
              </a:extLst>
            </p:cNvPr>
            <p:cNvSpPr/>
            <p:nvPr/>
          </p:nvSpPr>
          <p:spPr>
            <a:xfrm>
              <a:off x="3360472" y="1921644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73A98D-A2F3-4992-93BC-13B856B0F586}"/>
                </a:ext>
              </a:extLst>
            </p:cNvPr>
            <p:cNvSpPr/>
            <p:nvPr/>
          </p:nvSpPr>
          <p:spPr>
            <a:xfrm>
              <a:off x="6251820" y="1921644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4FCC98-1891-4961-9B94-E28769E70DE3}"/>
                </a:ext>
              </a:extLst>
            </p:cNvPr>
            <p:cNvSpPr/>
            <p:nvPr/>
          </p:nvSpPr>
          <p:spPr>
            <a:xfrm>
              <a:off x="8289824" y="2956779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023332-5CBF-4488-8BEE-17018C98D2D2}"/>
                </a:ext>
              </a:extLst>
            </p:cNvPr>
            <p:cNvSpPr/>
            <p:nvPr/>
          </p:nvSpPr>
          <p:spPr>
            <a:xfrm>
              <a:off x="6379065" y="4122524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EDE0C7-E5C0-40AB-B3D5-DF23755CB29D}"/>
                </a:ext>
              </a:extLst>
            </p:cNvPr>
            <p:cNvSpPr/>
            <p:nvPr/>
          </p:nvSpPr>
          <p:spPr>
            <a:xfrm>
              <a:off x="3378668" y="4107952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D6C0B9-5B42-4E5B-AC84-94A2B5237B50}"/>
              </a:ext>
            </a:extLst>
          </p:cNvPr>
          <p:cNvSpPr txBox="1"/>
          <p:nvPr/>
        </p:nvSpPr>
        <p:spPr>
          <a:xfrm>
            <a:off x="1548542" y="4209460"/>
            <a:ext cx="807415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/>
              <a:t>Pre-processing</a:t>
            </a:r>
            <a:r>
              <a:rPr lang="en-IN" dirty="0"/>
              <a:t>			</a:t>
            </a:r>
            <a:r>
              <a:rPr lang="en-IN"/>
              <a:t>	2</a:t>
            </a:r>
            <a:r>
              <a:rPr lang="en-IN" dirty="0"/>
              <a:t>. Pre-trained sentence model</a:t>
            </a:r>
          </a:p>
          <a:p>
            <a:pPr>
              <a:lnSpc>
                <a:spcPct val="200000"/>
              </a:lnSpc>
            </a:pPr>
            <a:r>
              <a:rPr lang="en-IN" dirty="0"/>
              <a:t>3. Positional encoding method		4. PCA</a:t>
            </a:r>
          </a:p>
          <a:p>
            <a:pPr>
              <a:lnSpc>
                <a:spcPct val="200000"/>
              </a:lnSpc>
            </a:pPr>
            <a:r>
              <a:rPr lang="en-IN" dirty="0"/>
              <a:t>5. ILP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73B6A-87BC-4A89-A373-233B90A50506}"/>
              </a:ext>
            </a:extLst>
          </p:cNvPr>
          <p:cNvSpPr txBox="1"/>
          <p:nvPr/>
        </p:nvSpPr>
        <p:spPr>
          <a:xfrm>
            <a:off x="1336114" y="502817"/>
            <a:ext cx="2457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33857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290E2-D962-4E3B-8EC6-BEC8A5FC3226}"/>
              </a:ext>
            </a:extLst>
          </p:cNvPr>
          <p:cNvSpPr txBox="1"/>
          <p:nvPr/>
        </p:nvSpPr>
        <p:spPr>
          <a:xfrm>
            <a:off x="914399" y="1110343"/>
            <a:ext cx="4667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Pre-processing steps</a:t>
            </a:r>
            <a:r>
              <a:rPr lang="en-IN" sz="4000" i="1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43880-5A0E-4835-8C7A-FCF6CF96F571}"/>
              </a:ext>
            </a:extLst>
          </p:cNvPr>
          <p:cNvSpPr txBox="1"/>
          <p:nvPr/>
        </p:nvSpPr>
        <p:spPr>
          <a:xfrm>
            <a:off x="2187941" y="1993659"/>
            <a:ext cx="7506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Tokenize on white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Convert into 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Remove punctuations from each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Remove tokens with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Remove empty strings</a:t>
            </a:r>
          </a:p>
        </p:txBody>
      </p:sp>
    </p:spTree>
    <p:extLst>
      <p:ext uri="{BB962C8B-B14F-4D97-AF65-F5344CB8AC3E}">
        <p14:creationId xmlns:p14="http://schemas.microsoft.com/office/powerpoint/2010/main" val="37182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B5A9D-5E84-4574-BE74-CE121D449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FDAD0-9B85-4972-A12A-497AB4025358}"/>
              </a:ext>
            </a:extLst>
          </p:cNvPr>
          <p:cNvSpPr txBox="1"/>
          <p:nvPr/>
        </p:nvSpPr>
        <p:spPr>
          <a:xfrm>
            <a:off x="858417" y="1073099"/>
            <a:ext cx="4484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Positional Encoding: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CFEDB-5F27-488B-986D-A2B145B1B45E}"/>
              </a:ext>
            </a:extLst>
          </p:cNvPr>
          <p:cNvSpPr txBox="1"/>
          <p:nvPr/>
        </p:nvSpPr>
        <p:spPr>
          <a:xfrm>
            <a:off x="1277875" y="2383970"/>
            <a:ext cx="100774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W</a:t>
            </a:r>
            <a:r>
              <a:rPr lang="en-IN" sz="3200" b="0" i="0" u="none" strike="noStrike" baseline="0" dirty="0"/>
              <a:t>e use </a:t>
            </a:r>
            <a:r>
              <a:rPr lang="en-US" sz="3200" b="0" i="0" u="none" strike="noStrike" baseline="0" dirty="0"/>
              <a:t>positional encoding to effectively reflect  sequential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</a:t>
            </a:r>
            <a:r>
              <a:rPr lang="en-US" sz="3200" b="0" i="0" u="none" strike="noStrike" baseline="0" dirty="0"/>
              <a:t>he positional encoding method employs cosine and sine functions to retain the position of words.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0" i="0" u="none" strike="noStrike" baseline="0" dirty="0"/>
              <a:t> </a:t>
            </a:r>
            <a:r>
              <a:rPr lang="en-US" sz="3200" dirty="0"/>
              <a:t>T</a:t>
            </a:r>
            <a:r>
              <a:rPr lang="en-US" sz="3200" b="0" i="0" u="none" strike="noStrike" baseline="0" dirty="0"/>
              <a:t>he positional encoding matrix </a:t>
            </a:r>
            <a:r>
              <a:rPr lang="en-US" sz="3200" b="0" i="1" u="none" strike="noStrike" baseline="0" dirty="0"/>
              <a:t>PE </a:t>
            </a:r>
            <a:r>
              <a:rPr lang="en-US" sz="3200" b="0" i="0" u="none" strike="noStrike" baseline="0" dirty="0"/>
              <a:t>is calculated </a:t>
            </a:r>
            <a:r>
              <a:rPr lang="en-IN" sz="3200" b="0" i="0" u="none" strike="noStrike" baseline="0" dirty="0"/>
              <a:t>as follows</a:t>
            </a:r>
          </a:p>
          <a:p>
            <a:pPr algn="l"/>
            <a:r>
              <a:rPr lang="en-IN" sz="3200" b="0" i="1" u="none" strike="noStrike" baseline="0" dirty="0"/>
              <a:t>                        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2878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2EED4-609E-4200-B801-8105C1C4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98" y="2034074"/>
            <a:ext cx="6265603" cy="481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F0886-D2A6-4A8E-B45C-8AE2C122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34" y="345234"/>
            <a:ext cx="6265603" cy="1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2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9CD1B5-6F52-4A72-B7D1-DE85D11E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694"/>
            <a:ext cx="12192000" cy="48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414</Words>
  <Application>Microsoft Office PowerPoint</Application>
  <PresentationFormat>Widescreen</PresentationFormat>
  <Paragraphs>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Agency FB</vt:lpstr>
      <vt:lpstr>Algerian</vt:lpstr>
      <vt:lpstr>Arial</vt:lpstr>
      <vt:lpstr>Calibri</vt:lpstr>
      <vt:lpstr>Calibri Light</vt:lpstr>
      <vt:lpstr>Roboto</vt:lpstr>
      <vt:lpstr>Wingdings</vt:lpstr>
      <vt:lpstr>Office Theme</vt:lpstr>
      <vt:lpstr>QUICK GLANCE  Unsupervised Extractive Summarization Model   Guide : Mrs L Sumathi,M.E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GLANCE</dc:title>
  <dc:creator>karthika M</dc:creator>
  <cp:lastModifiedBy>karthika M</cp:lastModifiedBy>
  <cp:revision>72</cp:revision>
  <dcterms:created xsi:type="dcterms:W3CDTF">2021-03-14T13:48:30Z</dcterms:created>
  <dcterms:modified xsi:type="dcterms:W3CDTF">2021-03-21T13:52:29Z</dcterms:modified>
</cp:coreProperties>
</file>