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60" r:id="rId6"/>
    <p:sldId id="261" r:id="rId7"/>
    <p:sldId id="276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c" initials="n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Notes Placeholder 104875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97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8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88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9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111170" y="300942"/>
            <a:ext cx="9630136" cy="2052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Textual, URL and File Summarization</a:t>
            </a:r>
            <a:br>
              <a:rPr lang="en-US" sz="4400" b="1" dirty="0"/>
            </a:br>
            <a:r>
              <a:rPr lang="en-US" sz="4400" b="1" dirty="0"/>
              <a:t>Using Bayesian Algorithm                   </a:t>
            </a:r>
            <a:br>
              <a:rPr lang="en-US" sz="4400" b="1" dirty="0"/>
            </a:br>
            <a:endParaRPr lang="en-IN" sz="4400" b="1" u="sng" dirty="0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701478" y="2917371"/>
            <a:ext cx="10278319" cy="3917478"/>
          </a:xfrm>
        </p:spPr>
        <p:txBody>
          <a:bodyPr>
            <a:normAutofit fontScale="70000" lnSpcReduction="20000"/>
          </a:bodyPr>
          <a:lstStyle/>
          <a:p>
            <a:pPr marL="64008"/>
            <a:endParaRPr lang="en-US" sz="2800" dirty="0"/>
          </a:p>
          <a:p>
            <a:pPr marL="64008"/>
            <a:r>
              <a:rPr lang="en-IN" sz="2300" b="1" dirty="0"/>
              <a:t>                                                                                   Project Students:</a:t>
            </a:r>
          </a:p>
          <a:p>
            <a:pPr algn="ctr"/>
            <a:r>
              <a:rPr lang="en-IN" sz="2000" b="1" dirty="0"/>
              <a:t>		</a:t>
            </a:r>
            <a:r>
              <a:rPr lang="en-US" sz="2000" b="1" dirty="0"/>
              <a:t>                     							</a:t>
            </a:r>
            <a:r>
              <a:rPr lang="en-US" sz="2000" b="1" i="1" dirty="0"/>
              <a:t> </a:t>
            </a:r>
            <a:r>
              <a:rPr lang="en-US" sz="2300" i="1" dirty="0" err="1"/>
              <a:t>R.Prithiviraj</a:t>
            </a:r>
            <a:r>
              <a:rPr lang="en-US" sz="2300" i="1" dirty="0"/>
              <a:t>          (420418205302)</a:t>
            </a:r>
            <a:endParaRPr lang="zh-CN" altLang="en-US" sz="2300" i="1" dirty="0"/>
          </a:p>
          <a:p>
            <a:pPr algn="ctr"/>
            <a:r>
              <a:rPr lang="en-US" sz="2300" i="1" dirty="0"/>
              <a:t>                                							      	 </a:t>
            </a:r>
            <a:r>
              <a:rPr lang="en-US" sz="2300" i="1" dirty="0" err="1"/>
              <a:t>K.Sri</a:t>
            </a:r>
            <a:r>
              <a:rPr lang="en-US" sz="2300" i="1" dirty="0"/>
              <a:t> </a:t>
            </a:r>
            <a:r>
              <a:rPr lang="en-US" sz="2300" i="1" dirty="0" err="1"/>
              <a:t>Kandhan</a:t>
            </a:r>
            <a:r>
              <a:rPr lang="en-US" sz="2300" i="1" dirty="0"/>
              <a:t>     (420418205303)</a:t>
            </a:r>
            <a:endParaRPr lang="zh-CN" altLang="en-US" sz="2300" i="1" dirty="0"/>
          </a:p>
          <a:p>
            <a:pPr algn="ctr"/>
            <a:r>
              <a:rPr lang="en-US" sz="2300" i="1" dirty="0"/>
              <a:t>                                                                                            </a:t>
            </a:r>
            <a:r>
              <a:rPr lang="en-US" sz="2300" i="1" dirty="0" err="1"/>
              <a:t>R.Tamizh</a:t>
            </a:r>
            <a:r>
              <a:rPr lang="en-US" sz="2300" i="1" dirty="0"/>
              <a:t> Selvan</a:t>
            </a:r>
            <a:r>
              <a:rPr lang="en-IN" sz="2300" i="1" dirty="0"/>
              <a:t> (420418205304)</a:t>
            </a:r>
          </a:p>
          <a:p>
            <a:pPr algn="ctr"/>
            <a:endParaRPr lang="en-IN" altLang="zh-CN" sz="2000" dirty="0"/>
          </a:p>
          <a:p>
            <a:pPr marL="64008"/>
            <a:r>
              <a:rPr lang="en-US" sz="2400" b="1" dirty="0"/>
              <a:t> Project Guide:</a:t>
            </a:r>
          </a:p>
          <a:p>
            <a:pPr marL="64008"/>
            <a:r>
              <a:rPr lang="en-US" sz="2100" i="1" dirty="0"/>
              <a:t>         Mr. </a:t>
            </a:r>
            <a:r>
              <a:rPr lang="en-US" sz="2100" i="1" dirty="0" err="1"/>
              <a:t>M.Ezhilvendan</a:t>
            </a:r>
            <a:r>
              <a:rPr lang="en-US" sz="2100" i="1" dirty="0"/>
              <a:t> </a:t>
            </a:r>
            <a:r>
              <a:rPr lang="en-US" sz="2100" i="1" dirty="0" err="1"/>
              <a:t>B.Tech</a:t>
            </a:r>
            <a:r>
              <a:rPr lang="en-US" sz="2100" i="1" dirty="0"/>
              <a:t>., ME..</a:t>
            </a:r>
          </a:p>
          <a:p>
            <a:pPr marL="64008"/>
            <a:r>
              <a:rPr lang="en-US" sz="2100" i="1" dirty="0"/>
              <a:t>         Assistant professor,</a:t>
            </a:r>
          </a:p>
          <a:p>
            <a:pPr marL="64008"/>
            <a:r>
              <a:rPr lang="en-US" sz="2100" i="1" dirty="0"/>
              <a:t>         Department of Information </a:t>
            </a:r>
            <a:r>
              <a:rPr lang="en-US" sz="2100" i="1" dirty="0">
                <a:latin typeface="+mj-lt"/>
              </a:rPr>
              <a:t>Technology</a:t>
            </a:r>
            <a:r>
              <a:rPr lang="en-US" sz="2100" i="1" dirty="0"/>
              <a:t>,</a:t>
            </a:r>
          </a:p>
          <a:p>
            <a:pPr marL="64008"/>
            <a:r>
              <a:rPr lang="en-US" sz="2100" i="1" dirty="0"/>
              <a:t>        </a:t>
            </a:r>
            <a:r>
              <a:rPr lang="en-US" sz="2100" i="1" dirty="0" err="1"/>
              <a:t>Adhiparasakthi</a:t>
            </a:r>
            <a:r>
              <a:rPr lang="en-US" sz="2100" i="1" dirty="0"/>
              <a:t> </a:t>
            </a:r>
            <a:r>
              <a:rPr lang="en-US" sz="2100" i="1" dirty="0" smtClean="0"/>
              <a:t>Engineering </a:t>
            </a:r>
            <a:r>
              <a:rPr lang="en-US" sz="2100" i="1" dirty="0"/>
              <a:t>College       </a:t>
            </a:r>
          </a:p>
          <a:p>
            <a:pPr marL="64008"/>
            <a:r>
              <a:rPr lang="en-US" sz="2100" b="1" i="1" dirty="0"/>
              <a:t> </a:t>
            </a:r>
            <a:endParaRPr lang="zh-CN" altLang="en-US" sz="21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42899"/>
            <a:ext cx="10799762" cy="1076325"/>
          </a:xfrm>
        </p:spPr>
        <p:txBody>
          <a:bodyPr/>
          <a:lstStyle/>
          <a:p>
            <a:pPr algn="ctr"/>
            <a:r>
              <a:rPr lang="en-US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514" y="1685925"/>
            <a:ext cx="8564336" cy="4791075"/>
          </a:xfrm>
        </p:spPr>
        <p:txBody>
          <a:bodyPr>
            <a:normAutofit/>
          </a:bodyPr>
          <a:lstStyle/>
          <a:p>
            <a:r>
              <a:rPr lang="en-US" b="1" dirty="0"/>
              <a:t>Abstract</a:t>
            </a:r>
          </a:p>
          <a:p>
            <a:r>
              <a:rPr lang="en-US" b="1" dirty="0"/>
              <a:t>Literature Survey</a:t>
            </a:r>
          </a:p>
          <a:p>
            <a:r>
              <a:rPr lang="en-US" b="1" dirty="0"/>
              <a:t>Existing System</a:t>
            </a:r>
          </a:p>
          <a:p>
            <a:r>
              <a:rPr lang="en-US" b="1" dirty="0"/>
              <a:t>Proposed System</a:t>
            </a:r>
          </a:p>
          <a:p>
            <a:r>
              <a:rPr lang="en-US" b="1" dirty="0" smtClean="0"/>
              <a:t>Block </a:t>
            </a:r>
            <a:r>
              <a:rPr lang="en-US" b="1" dirty="0"/>
              <a:t>Diagram</a:t>
            </a:r>
          </a:p>
          <a:p>
            <a:pPr marL="0" indent="0">
              <a:buNone/>
            </a:pPr>
            <a:endParaRPr lang="en-US" b="1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19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2096815" y="651586"/>
            <a:ext cx="8911687" cy="1280890"/>
          </a:xfrm>
        </p:spPr>
        <p:txBody>
          <a:bodyPr/>
          <a:lstStyle/>
          <a:p>
            <a:r>
              <a:rPr lang="en-US" u="sng" dirty="0"/>
              <a:t>Abstract :-</a:t>
            </a:r>
            <a:endParaRPr lang="en-IN" u="sng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245713" y="1394370"/>
            <a:ext cx="10473045" cy="52028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         The </a:t>
            </a:r>
            <a:r>
              <a:rPr lang="en-US" sz="2800" dirty="0"/>
              <a:t>project entitled </a:t>
            </a:r>
            <a:r>
              <a:rPr lang="en-US" sz="2800" b="1" dirty="0" smtClean="0"/>
              <a:t>TEXTUAL</a:t>
            </a:r>
            <a:r>
              <a:rPr lang="en-US" sz="2800" b="1" dirty="0" smtClean="0"/>
              <a:t>, URL </a:t>
            </a:r>
            <a:r>
              <a:rPr lang="en-US" sz="2800" b="1" dirty="0" smtClean="0"/>
              <a:t>and File summarization</a:t>
            </a:r>
            <a:r>
              <a:rPr lang="en-US" sz="2800" dirty="0" smtClean="0"/>
              <a:t> </a:t>
            </a:r>
            <a:r>
              <a:rPr lang="en-US" sz="2800" dirty="0"/>
              <a:t>aims at creating a summary of a certain document that contains the most important information of the original one. Summarization of multi-documents aims to generate a concentrated version of the document while keeping the main information. Due to the massive amount of data these days, the importance of summarization arises. </a:t>
            </a:r>
          </a:p>
          <a:p>
            <a:pPr algn="just"/>
            <a:r>
              <a:rPr lang="en-US" sz="2800" dirty="0"/>
              <a:t>         The </a:t>
            </a:r>
            <a:r>
              <a:rPr lang="en-US" sz="2800" b="1" dirty="0"/>
              <a:t>TEXTUAL</a:t>
            </a:r>
            <a:r>
              <a:rPr lang="en-US" sz="2800" b="1" dirty="0" smtClean="0"/>
              <a:t>, URL </a:t>
            </a:r>
            <a:r>
              <a:rPr lang="en-US" sz="2800" b="1" dirty="0"/>
              <a:t>and File summarization</a:t>
            </a:r>
            <a:r>
              <a:rPr lang="en-US" sz="2800" dirty="0" smtClean="0"/>
              <a:t> </a:t>
            </a:r>
            <a:r>
              <a:rPr lang="en-US" sz="2800" dirty="0"/>
              <a:t>has the potential to reduce the time, required to familiarize oneself with the subject of studies by condensing long-form detailed descriptions to concise, meaning-preserving synopses. 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B2B476-84CC-46E3-AB36-476FA91F0FB6}"/>
              </a:ext>
            </a:extLst>
          </p:cNvPr>
          <p:cNvSpPr txBox="1"/>
          <p:nvPr/>
        </p:nvSpPr>
        <p:spPr>
          <a:xfrm>
            <a:off x="1445452" y="221983"/>
            <a:ext cx="690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Literature Survey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1094" y="1155032"/>
            <a:ext cx="73954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M. Jang and P. Kang, "Learning-Free Unsupervised Extractive Summarization Model," in IEEE </a:t>
            </a:r>
            <a:r>
              <a:rPr lang="en-US" dirty="0" smtClean="0"/>
              <a:t>Access, 2021.</a:t>
            </a:r>
          </a:p>
          <a:p>
            <a:pPr algn="just"/>
            <a:endParaRPr lang="en-US" dirty="0" smtClean="0"/>
          </a:p>
          <a:p>
            <a:pPr algn="just"/>
            <a:r>
              <a:rPr lang="en-IN" dirty="0" smtClean="0"/>
              <a:t>[2] F</a:t>
            </a:r>
            <a:r>
              <a:rPr lang="en-IN" dirty="0"/>
              <a:t>. </a:t>
            </a:r>
            <a:r>
              <a:rPr lang="en-IN" dirty="0" err="1"/>
              <a:t>Boudin</a:t>
            </a:r>
            <a:r>
              <a:rPr lang="en-IN" dirty="0"/>
              <a:t>, H. </a:t>
            </a:r>
            <a:r>
              <a:rPr lang="en-IN" dirty="0" err="1"/>
              <a:t>Mougard</a:t>
            </a:r>
            <a:r>
              <a:rPr lang="en-IN" dirty="0"/>
              <a:t>, and B. Favre, ``Concept-based summarization using integer linear programming: From concept pruning to multiple optimal solutions,'' in </a:t>
            </a:r>
            <a:r>
              <a:rPr lang="en-IN" i="1" dirty="0"/>
              <a:t>Proc. Conf. Empirical Methods Natural Lang. Process.</a:t>
            </a:r>
            <a:r>
              <a:rPr lang="en-IN" dirty="0"/>
              <a:t>,</a:t>
            </a:r>
            <a:r>
              <a:rPr lang="en-IN" dirty="0" smtClean="0"/>
              <a:t>2018</a:t>
            </a:r>
          </a:p>
          <a:p>
            <a:pPr algn="just"/>
            <a:endParaRPr lang="en-IN" dirty="0" smtClean="0"/>
          </a:p>
          <a:p>
            <a:pPr algn="just"/>
            <a:r>
              <a:rPr lang="en-US" dirty="0" smtClean="0"/>
              <a:t>[3] </a:t>
            </a:r>
            <a:r>
              <a:rPr lang="en-IN" dirty="0"/>
              <a:t>J. Devlin, M.-W. Chang, K. Lee, and K. </a:t>
            </a:r>
            <a:r>
              <a:rPr lang="en-IN" dirty="0" err="1"/>
              <a:t>Toutanova</a:t>
            </a:r>
            <a:r>
              <a:rPr lang="en-IN" dirty="0"/>
              <a:t>, ``BERT: Pre-training of deep bidirectional transformers for language understanding,'' 2018, </a:t>
            </a:r>
          </a:p>
        </p:txBody>
      </p:sp>
    </p:spTree>
    <p:extLst>
      <p:ext uri="{BB962C8B-B14F-4D97-AF65-F5344CB8AC3E}">
        <p14:creationId xmlns:p14="http://schemas.microsoft.com/office/powerpoint/2010/main" val="40088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34671" y="101600"/>
            <a:ext cx="9042357" cy="1468935"/>
          </a:xfrm>
        </p:spPr>
        <p:txBody>
          <a:bodyPr/>
          <a:lstStyle/>
          <a:p>
            <a:r>
              <a:rPr lang="en-US" b="1" u="sng" dirty="0"/>
              <a:t>Existing System </a:t>
            </a:r>
            <a:r>
              <a:rPr lang="en-US" u="sng" dirty="0"/>
              <a:t>:-</a:t>
            </a:r>
            <a:endParaRPr lang="en-IN" u="sng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2189747" y="1262743"/>
            <a:ext cx="9450710" cy="4920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Existing systems include text summarizations.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has traditionally been focused on text input.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There can be used only one format of the summarization.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2469A7-752D-4304-BCB9-C26A35EEE303}"/>
              </a:ext>
            </a:extLst>
          </p:cNvPr>
          <p:cNvSpPr txBox="1"/>
          <p:nvPr/>
        </p:nvSpPr>
        <p:spPr>
          <a:xfrm>
            <a:off x="614355" y="3121844"/>
            <a:ext cx="240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Disadvantages: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147717" y="0"/>
            <a:ext cx="8911687" cy="1280890"/>
          </a:xfrm>
        </p:spPr>
        <p:txBody>
          <a:bodyPr/>
          <a:lstStyle/>
          <a:p>
            <a:r>
              <a:rPr lang="en-US" u="sng" dirty="0"/>
              <a:t>Proposed System :-</a:t>
            </a:r>
            <a:endParaRPr lang="en-IN" u="sng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147717" y="1280890"/>
            <a:ext cx="10724969" cy="532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800" dirty="0"/>
              <a:t>To achieve an efficient system, it is vital make the model understand natural language and select a few representative sentences from a given document. Therefore, the system is leveraged with publicly available DNN-based pre-trained sentence embedding vectors, which act as the aforementioned basic language understanding of humans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7EE502-3EAE-4DFD-BA0D-EFD02C6D42B2}"/>
              </a:ext>
            </a:extLst>
          </p:cNvPr>
          <p:cNvSpPr txBox="1"/>
          <p:nvPr/>
        </p:nvSpPr>
        <p:spPr>
          <a:xfrm>
            <a:off x="1712769" y="4022389"/>
            <a:ext cx="216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7640" y="694481"/>
            <a:ext cx="53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Block </a:t>
            </a:r>
            <a:r>
              <a:rPr lang="en-US" sz="3200" u="sng" dirty="0"/>
              <a:t>Diagram:-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97768" y="1660357"/>
            <a:ext cx="8045116" cy="3753853"/>
            <a:chOff x="0" y="0"/>
            <a:chExt cx="7880365" cy="262950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450353"/>
              <a:ext cx="7880365" cy="1673663"/>
              <a:chOff x="0" y="450353"/>
              <a:chExt cx="7880365" cy="1673663"/>
            </a:xfrm>
          </p:grpSpPr>
          <p:sp>
            <p:nvSpPr>
              <p:cNvPr id="11" name="Down Arrow 10"/>
              <p:cNvSpPr/>
              <p:nvPr/>
            </p:nvSpPr>
            <p:spPr>
              <a:xfrm rot="16200000">
                <a:off x="2206962" y="521791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2750363" y="461195"/>
                <a:ext cx="2000264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3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Sentences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5663720" y="450353"/>
                <a:ext cx="2079686" cy="427743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3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Sentence vector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5383511" y="1620802"/>
                <a:ext cx="2496854" cy="503214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  Sequential information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0" y="460920"/>
                <a:ext cx="2000264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3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Document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2474554" y="1620802"/>
                <a:ext cx="2308450" cy="503214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3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Principal sentences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6465139" y="1106573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lowchart: Process 17"/>
              <p:cNvSpPr/>
              <p:nvPr/>
            </p:nvSpPr>
            <p:spPr>
              <a:xfrm>
                <a:off x="1" y="1692240"/>
                <a:ext cx="1790992" cy="428628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300" kern="1200">
                    <a:solidFill>
                      <a:srgbClr val="FFFFFF"/>
                    </a:solidFill>
                    <a:effectLst/>
                    <a:latin typeface="Arial"/>
                    <a:ea typeface="Calibri"/>
                    <a:cs typeface="Latha"/>
                  </a:rPr>
                  <a:t>Summary</a:t>
                </a:r>
                <a:endParaRPr lang="en-US" sz="1100">
                  <a:effectLst/>
                  <a:ea typeface="Calibri"/>
                  <a:cs typeface="Latha"/>
                </a:endParaRPr>
              </a:p>
            </p:txBody>
          </p:sp>
          <p:sp>
            <p:nvSpPr>
              <p:cNvPr id="19" name="Down Arrow 18"/>
              <p:cNvSpPr/>
              <p:nvPr/>
            </p:nvSpPr>
            <p:spPr>
              <a:xfrm rot="16200000">
                <a:off x="5087322" y="521791"/>
                <a:ext cx="357190" cy="357190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Down Arrow 19"/>
              <p:cNvSpPr/>
              <p:nvPr/>
            </p:nvSpPr>
            <p:spPr>
              <a:xfrm rot="5400000" flipH="1">
                <a:off x="4897687" y="1710511"/>
                <a:ext cx="357190" cy="35719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Down Arrow 20"/>
              <p:cNvSpPr/>
              <p:nvPr/>
            </p:nvSpPr>
            <p:spPr>
              <a:xfrm rot="5400000" flipH="1">
                <a:off x="1927161" y="1710511"/>
                <a:ext cx="357190" cy="357191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2098600" y="0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kern="1200">
                  <a:solidFill>
                    <a:srgbClr val="FFFFFF"/>
                  </a:solidFill>
                  <a:effectLst/>
                  <a:ea typeface="Calibri"/>
                  <a:cs typeface="Latha"/>
                </a:rPr>
                <a:t>1</a:t>
              </a:r>
              <a:endParaRPr lang="en-US" sz="1100">
                <a:effectLst/>
                <a:ea typeface="Calibri"/>
                <a:cs typeface="Lath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89948" y="0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kern="1200">
                  <a:solidFill>
                    <a:srgbClr val="FFFFFF"/>
                  </a:solidFill>
                  <a:effectLst/>
                  <a:ea typeface="Calibri"/>
                  <a:cs typeface="Latha"/>
                </a:rPr>
                <a:t>2</a:t>
              </a:r>
              <a:endParaRPr lang="en-US" sz="1100">
                <a:effectLst/>
                <a:ea typeface="Calibri"/>
                <a:cs typeface="Latha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27952" y="1035135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kern="1200">
                  <a:solidFill>
                    <a:srgbClr val="FFFFFF"/>
                  </a:solidFill>
                  <a:effectLst/>
                  <a:ea typeface="Calibri"/>
                  <a:cs typeface="Latha"/>
                </a:rPr>
                <a:t>3</a:t>
              </a:r>
              <a:endParaRPr lang="en-US" sz="1100">
                <a:effectLst/>
                <a:ea typeface="Calibri"/>
                <a:cs typeface="Latha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69700" y="2200880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kern="1200">
                  <a:solidFill>
                    <a:srgbClr val="FFFFFF"/>
                  </a:solidFill>
                  <a:effectLst/>
                  <a:ea typeface="Calibri"/>
                  <a:cs typeface="Latha"/>
                </a:rPr>
                <a:t>4</a:t>
              </a:r>
              <a:endParaRPr lang="en-US" sz="1100">
                <a:effectLst/>
                <a:ea typeface="Calibri"/>
                <a:cs typeface="Latha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927161" y="2176746"/>
              <a:ext cx="428628" cy="4286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900" kern="1200">
                  <a:solidFill>
                    <a:srgbClr val="FFFFFF"/>
                  </a:solidFill>
                  <a:effectLst/>
                  <a:ea typeface="Calibri"/>
                  <a:cs typeface="Latha"/>
                </a:rPr>
                <a:t>5</a:t>
              </a:r>
              <a:endParaRPr lang="en-US" sz="1100">
                <a:effectLst/>
                <a:ea typeface="Calibri"/>
                <a:cs typeface="Lath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4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334</Words>
  <Application>Microsoft Office PowerPoint</Application>
  <PresentationFormat>Custom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Textual, URL and File Summarization Using Bayesian Algorithm                    </vt:lpstr>
      <vt:lpstr>CONTENT</vt:lpstr>
      <vt:lpstr>Abstract :-</vt:lpstr>
      <vt:lpstr>PowerPoint Presentation</vt:lpstr>
      <vt:lpstr>Existing System :-</vt:lpstr>
      <vt:lpstr>Proposed System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SHOOT          THE DUCK</dc:title>
  <dc:creator>naveen</dc:creator>
  <cp:lastModifiedBy>srikandhan</cp:lastModifiedBy>
  <cp:revision>35</cp:revision>
  <dcterms:created xsi:type="dcterms:W3CDTF">2020-05-13T00:52:02Z</dcterms:created>
  <dcterms:modified xsi:type="dcterms:W3CDTF">2022-03-23T05:00:34Z</dcterms:modified>
</cp:coreProperties>
</file>