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Helvetica World" charset="1" panose="020B0500040000020004"/>
      <p:regular r:id="rId26"/>
    </p:embeddedFont>
    <p:embeddedFont>
      <p:font typeface="Poppins Bold Italics" charset="1" panose="00000800000000000000"/>
      <p:regular r:id="rId27"/>
    </p:embeddedFont>
    <p:embeddedFont>
      <p:font typeface="Poppins" charset="1" panose="00000500000000000000"/>
      <p:regular r:id="rId28"/>
    </p:embeddedFont>
    <p:embeddedFont>
      <p:font typeface="Poppins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github.com/Tamizhsudar"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Tamizhsudar"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https://github.com/Tamizhsudar" TargetMode="External" Type="http://schemas.openxmlformats.org/officeDocument/2006/relationships/hyperlink"/><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https://github.com/Tamizhsudar" TargetMode="External" Type="http://schemas.openxmlformats.org/officeDocument/2006/relationships/hyperlink"/><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123740" y="1472267"/>
            <a:ext cx="9913688" cy="9913688"/>
          </a:xfrm>
          <a:custGeom>
            <a:avLst/>
            <a:gdLst/>
            <a:ahLst/>
            <a:cxnLst/>
            <a:rect r="r" b="b" t="t" l="l"/>
            <a:pathLst>
              <a:path h="9913688" w="9913688">
                <a:moveTo>
                  <a:pt x="0" y="0"/>
                </a:moveTo>
                <a:lnTo>
                  <a:pt x="9913688" y="0"/>
                </a:lnTo>
                <a:lnTo>
                  <a:pt x="9913688" y="9913687"/>
                </a:lnTo>
                <a:lnTo>
                  <a:pt x="0" y="9913687"/>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70823" y="513381"/>
            <a:ext cx="8744919" cy="8744919"/>
          </a:xfrm>
          <a:custGeom>
            <a:avLst/>
            <a:gdLst/>
            <a:ahLst/>
            <a:cxnLst/>
            <a:rect r="r" b="b" t="t" l="l"/>
            <a:pathLst>
              <a:path h="8744919" w="8744919">
                <a:moveTo>
                  <a:pt x="0" y="0"/>
                </a:moveTo>
                <a:lnTo>
                  <a:pt x="8744919" y="0"/>
                </a:lnTo>
                <a:lnTo>
                  <a:pt x="8744919" y="8744919"/>
                </a:lnTo>
                <a:lnTo>
                  <a:pt x="0" y="8744919"/>
                </a:lnTo>
                <a:lnTo>
                  <a:pt x="0" y="0"/>
                </a:lnTo>
                <a:close/>
              </a:path>
            </a:pathLst>
          </a:custGeom>
          <a:blipFill>
            <a:blip r:embed="rId4">
              <a:alphaModFix amt="5000"/>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494435" y="3173251"/>
            <a:ext cx="12715924" cy="2749617"/>
          </a:xfrm>
          <a:prstGeom prst="rect">
            <a:avLst/>
          </a:prstGeom>
        </p:spPr>
        <p:txBody>
          <a:bodyPr anchor="t" rtlCol="false" tIns="0" lIns="0" bIns="0" rIns="0">
            <a:spAutoFit/>
          </a:bodyPr>
          <a:lstStyle/>
          <a:p>
            <a:pPr algn="ctr">
              <a:lnSpc>
                <a:spcPts val="10745"/>
              </a:lnSpc>
            </a:pPr>
            <a:r>
              <a:rPr lang="en-US" sz="9184" spc="-128">
                <a:solidFill>
                  <a:srgbClr val="00694C"/>
                </a:solidFill>
                <a:latin typeface="Helvetica World"/>
                <a:ea typeface="Helvetica World"/>
                <a:cs typeface="Helvetica World"/>
                <a:sym typeface="Helvetica World"/>
              </a:rPr>
              <a:t>FINANCIAL </a:t>
            </a:r>
          </a:p>
          <a:p>
            <a:pPr algn="ctr" marL="0" indent="0" lvl="1">
              <a:lnSpc>
                <a:spcPts val="10745"/>
              </a:lnSpc>
            </a:pPr>
            <a:r>
              <a:rPr lang="en-US" sz="9184" spc="-128">
                <a:solidFill>
                  <a:srgbClr val="00694C"/>
                </a:solidFill>
                <a:latin typeface="Helvetica World"/>
                <a:ea typeface="Helvetica World"/>
                <a:cs typeface="Helvetica World"/>
                <a:sym typeface="Helvetica World"/>
              </a:rPr>
              <a:t>                        </a:t>
            </a:r>
            <a:r>
              <a:rPr lang="en-US" sz="9184" spc="-128">
                <a:solidFill>
                  <a:srgbClr val="00694C"/>
                </a:solidFill>
                <a:latin typeface="Helvetica World"/>
                <a:ea typeface="Helvetica World"/>
                <a:cs typeface="Helvetica World"/>
                <a:sym typeface="Helvetica World"/>
              </a:rPr>
              <a:t>ANALYSIS  </a:t>
            </a:r>
          </a:p>
        </p:txBody>
      </p:sp>
      <p:sp>
        <p:nvSpPr>
          <p:cNvPr name="TextBox 5" id="5"/>
          <p:cNvSpPr txBox="true"/>
          <p:nvPr/>
        </p:nvSpPr>
        <p:spPr>
          <a:xfrm rot="0">
            <a:off x="13468314" y="9241155"/>
            <a:ext cx="5280091" cy="375285"/>
          </a:xfrm>
          <a:prstGeom prst="rect">
            <a:avLst/>
          </a:prstGeom>
        </p:spPr>
        <p:txBody>
          <a:bodyPr anchor="t" rtlCol="false" tIns="0" lIns="0" bIns="0" rIns="0">
            <a:spAutoFit/>
          </a:bodyPr>
          <a:lstStyle/>
          <a:p>
            <a:pPr algn="ctr">
              <a:lnSpc>
                <a:spcPts val="2940"/>
              </a:lnSpc>
              <a:spcBef>
                <a:spcPct val="0"/>
              </a:spcBef>
            </a:pPr>
            <a:r>
              <a:rPr lang="en-US" sz="2100">
                <a:solidFill>
                  <a:srgbClr val="00694C"/>
                </a:solidFill>
                <a:latin typeface="Poppins Bold Italics"/>
                <a:ea typeface="Poppins Bold Italics"/>
                <a:cs typeface="Poppins Bold Italics"/>
                <a:sym typeface="Poppins Bold Italics"/>
                <a:hlinkClick r:id="rId6" tooltip="https://github.com/Tamizhsudar"/>
              </a:rPr>
              <a:t>Github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313306" y="532641"/>
            <a:ext cx="11661388" cy="9221719"/>
          </a:xfrm>
          <a:custGeom>
            <a:avLst/>
            <a:gdLst/>
            <a:ahLst/>
            <a:cxnLst/>
            <a:rect r="r" b="b" t="t" l="l"/>
            <a:pathLst>
              <a:path h="9221719" w="11661388">
                <a:moveTo>
                  <a:pt x="0" y="0"/>
                </a:moveTo>
                <a:lnTo>
                  <a:pt x="11661388" y="0"/>
                </a:lnTo>
                <a:lnTo>
                  <a:pt x="11661388" y="9221718"/>
                </a:lnTo>
                <a:lnTo>
                  <a:pt x="0" y="9221718"/>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184459" y="632127"/>
            <a:ext cx="11919082" cy="9022745"/>
          </a:xfrm>
          <a:custGeom>
            <a:avLst/>
            <a:gdLst/>
            <a:ahLst/>
            <a:cxnLst/>
            <a:rect r="r" b="b" t="t" l="l"/>
            <a:pathLst>
              <a:path h="9022745" w="11919082">
                <a:moveTo>
                  <a:pt x="0" y="0"/>
                </a:moveTo>
                <a:lnTo>
                  <a:pt x="11919082" y="0"/>
                </a:lnTo>
                <a:lnTo>
                  <a:pt x="11919082" y="9022746"/>
                </a:lnTo>
                <a:lnTo>
                  <a:pt x="0" y="9022746"/>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757449" y="-2536474"/>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grpSp>
        <p:nvGrpSpPr>
          <p:cNvPr name="Group 3" id="3"/>
          <p:cNvGrpSpPr/>
          <p:nvPr/>
        </p:nvGrpSpPr>
        <p:grpSpPr>
          <a:xfrm rot="0">
            <a:off x="1812727" y="403615"/>
            <a:ext cx="14662547" cy="2552650"/>
            <a:chOff x="0" y="0"/>
            <a:chExt cx="3861741" cy="672303"/>
          </a:xfrm>
        </p:grpSpPr>
        <p:sp>
          <p:nvSpPr>
            <p:cNvPr name="Freeform 4" id="4"/>
            <p:cNvSpPr/>
            <p:nvPr/>
          </p:nvSpPr>
          <p:spPr>
            <a:xfrm flipH="false" flipV="false" rot="0">
              <a:off x="0" y="0"/>
              <a:ext cx="3861741" cy="672303"/>
            </a:xfrm>
            <a:custGeom>
              <a:avLst/>
              <a:gdLst/>
              <a:ahLst/>
              <a:cxnLst/>
              <a:rect r="r" b="b" t="t" l="l"/>
              <a:pathLst>
                <a:path h="672303" w="3861741">
                  <a:moveTo>
                    <a:pt x="26928" y="0"/>
                  </a:moveTo>
                  <a:lnTo>
                    <a:pt x="3834812" y="0"/>
                  </a:lnTo>
                  <a:cubicBezTo>
                    <a:pt x="3849684" y="0"/>
                    <a:pt x="3861741" y="12056"/>
                    <a:pt x="3861741" y="26928"/>
                  </a:cubicBezTo>
                  <a:lnTo>
                    <a:pt x="3861741" y="645375"/>
                  </a:lnTo>
                  <a:cubicBezTo>
                    <a:pt x="3861741" y="652517"/>
                    <a:pt x="3858904" y="659366"/>
                    <a:pt x="3853854" y="664416"/>
                  </a:cubicBezTo>
                  <a:cubicBezTo>
                    <a:pt x="3848803" y="669466"/>
                    <a:pt x="3841954" y="672303"/>
                    <a:pt x="3834812" y="672303"/>
                  </a:cubicBezTo>
                  <a:lnTo>
                    <a:pt x="26928" y="672303"/>
                  </a:lnTo>
                  <a:cubicBezTo>
                    <a:pt x="19786" y="672303"/>
                    <a:pt x="12937" y="669466"/>
                    <a:pt x="7887" y="664416"/>
                  </a:cubicBezTo>
                  <a:cubicBezTo>
                    <a:pt x="2837" y="659366"/>
                    <a:pt x="0" y="652517"/>
                    <a:pt x="0" y="645375"/>
                  </a:cubicBezTo>
                  <a:lnTo>
                    <a:pt x="0" y="26928"/>
                  </a:lnTo>
                  <a:cubicBezTo>
                    <a:pt x="0" y="19786"/>
                    <a:pt x="2837" y="12937"/>
                    <a:pt x="7887" y="7887"/>
                  </a:cubicBezTo>
                  <a:cubicBezTo>
                    <a:pt x="12937" y="2837"/>
                    <a:pt x="19786" y="0"/>
                    <a:pt x="26928" y="0"/>
                  </a:cubicBezTo>
                  <a:close/>
                </a:path>
              </a:pathLst>
            </a:custGeom>
            <a:solidFill>
              <a:srgbClr val="000000">
                <a:alpha val="0"/>
              </a:srgbClr>
            </a:solidFill>
            <a:ln w="19050" cap="rnd">
              <a:solidFill>
                <a:srgbClr val="00694C"/>
              </a:solidFill>
              <a:prstDash val="solid"/>
              <a:round/>
            </a:ln>
          </p:spPr>
        </p:sp>
        <p:sp>
          <p:nvSpPr>
            <p:cNvPr name="TextBox 5" id="5"/>
            <p:cNvSpPr txBox="true"/>
            <p:nvPr/>
          </p:nvSpPr>
          <p:spPr>
            <a:xfrm>
              <a:off x="0" y="-38100"/>
              <a:ext cx="3861741" cy="71040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860145" y="4300591"/>
            <a:ext cx="4768912" cy="4403824"/>
            <a:chOff x="0" y="0"/>
            <a:chExt cx="1256010" cy="1159855"/>
          </a:xfrm>
        </p:grpSpPr>
        <p:sp>
          <p:nvSpPr>
            <p:cNvPr name="Freeform 7" id="7"/>
            <p:cNvSpPr/>
            <p:nvPr/>
          </p:nvSpPr>
          <p:spPr>
            <a:xfrm flipH="false" flipV="false" rot="0">
              <a:off x="0" y="0"/>
              <a:ext cx="1256010" cy="1159855"/>
            </a:xfrm>
            <a:custGeom>
              <a:avLst/>
              <a:gdLst/>
              <a:ahLst/>
              <a:cxnLst/>
              <a:rect r="r" b="b" t="t" l="l"/>
              <a:pathLst>
                <a:path h="1159855" w="1256010">
                  <a:moveTo>
                    <a:pt x="82794" y="0"/>
                  </a:moveTo>
                  <a:lnTo>
                    <a:pt x="1173216" y="0"/>
                  </a:lnTo>
                  <a:cubicBezTo>
                    <a:pt x="1218941" y="0"/>
                    <a:pt x="1256010" y="37068"/>
                    <a:pt x="1256010" y="82794"/>
                  </a:cubicBezTo>
                  <a:lnTo>
                    <a:pt x="1256010" y="1077061"/>
                  </a:lnTo>
                  <a:cubicBezTo>
                    <a:pt x="1256010" y="1099019"/>
                    <a:pt x="1247287" y="1120078"/>
                    <a:pt x="1231760" y="1135605"/>
                  </a:cubicBezTo>
                  <a:cubicBezTo>
                    <a:pt x="1216233" y="1151132"/>
                    <a:pt x="1195174" y="1159855"/>
                    <a:pt x="1173216" y="1159855"/>
                  </a:cubicBezTo>
                  <a:lnTo>
                    <a:pt x="82794" y="1159855"/>
                  </a:lnTo>
                  <a:cubicBezTo>
                    <a:pt x="37068" y="1159855"/>
                    <a:pt x="0" y="1122787"/>
                    <a:pt x="0" y="1077061"/>
                  </a:cubicBezTo>
                  <a:lnTo>
                    <a:pt x="0" y="82794"/>
                  </a:lnTo>
                  <a:cubicBezTo>
                    <a:pt x="0" y="37068"/>
                    <a:pt x="37068" y="0"/>
                    <a:pt x="82794"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1256010" cy="119795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086100" y="5000989"/>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grpSp>
        <p:nvGrpSpPr>
          <p:cNvPr name="Group 10" id="10"/>
          <p:cNvGrpSpPr/>
          <p:nvPr/>
        </p:nvGrpSpPr>
        <p:grpSpPr>
          <a:xfrm rot="0">
            <a:off x="1812727" y="4300591"/>
            <a:ext cx="9652354" cy="4403824"/>
            <a:chOff x="0" y="0"/>
            <a:chExt cx="2542184" cy="1159855"/>
          </a:xfrm>
        </p:grpSpPr>
        <p:sp>
          <p:nvSpPr>
            <p:cNvPr name="Freeform 11" id="11"/>
            <p:cNvSpPr/>
            <p:nvPr/>
          </p:nvSpPr>
          <p:spPr>
            <a:xfrm flipH="false" flipV="false" rot="0">
              <a:off x="0" y="0"/>
              <a:ext cx="2542184" cy="1159855"/>
            </a:xfrm>
            <a:custGeom>
              <a:avLst/>
              <a:gdLst/>
              <a:ahLst/>
              <a:cxnLst/>
              <a:rect r="r" b="b" t="t" l="l"/>
              <a:pathLst>
                <a:path h="1159855" w="2542184">
                  <a:moveTo>
                    <a:pt x="40906" y="0"/>
                  </a:moveTo>
                  <a:lnTo>
                    <a:pt x="2501278" y="0"/>
                  </a:lnTo>
                  <a:cubicBezTo>
                    <a:pt x="2523870" y="0"/>
                    <a:pt x="2542184" y="18314"/>
                    <a:pt x="2542184" y="40906"/>
                  </a:cubicBezTo>
                  <a:lnTo>
                    <a:pt x="2542184" y="1118949"/>
                  </a:lnTo>
                  <a:cubicBezTo>
                    <a:pt x="2542184" y="1129798"/>
                    <a:pt x="2537874" y="1140203"/>
                    <a:pt x="2530203" y="1147874"/>
                  </a:cubicBezTo>
                  <a:cubicBezTo>
                    <a:pt x="2522531" y="1155545"/>
                    <a:pt x="2512127" y="1159855"/>
                    <a:pt x="2501278" y="1159855"/>
                  </a:cubicBezTo>
                  <a:lnTo>
                    <a:pt x="40906" y="1159855"/>
                  </a:lnTo>
                  <a:cubicBezTo>
                    <a:pt x="30057" y="1159855"/>
                    <a:pt x="19652" y="1155545"/>
                    <a:pt x="11981" y="1147874"/>
                  </a:cubicBezTo>
                  <a:cubicBezTo>
                    <a:pt x="4310" y="1140203"/>
                    <a:pt x="0" y="1129798"/>
                    <a:pt x="0" y="1118949"/>
                  </a:cubicBezTo>
                  <a:lnTo>
                    <a:pt x="0" y="40906"/>
                  </a:lnTo>
                  <a:cubicBezTo>
                    <a:pt x="0" y="30057"/>
                    <a:pt x="4310" y="19652"/>
                    <a:pt x="11981" y="11981"/>
                  </a:cubicBezTo>
                  <a:cubicBezTo>
                    <a:pt x="19652" y="4310"/>
                    <a:pt x="30057" y="0"/>
                    <a:pt x="40906" y="0"/>
                  </a:cubicBezTo>
                  <a:close/>
                </a:path>
              </a:pathLst>
            </a:custGeom>
            <a:solidFill>
              <a:srgbClr val="000000">
                <a:alpha val="0"/>
              </a:srgbClr>
            </a:solidFill>
            <a:ln w="19050" cap="rnd">
              <a:solidFill>
                <a:srgbClr val="00694C"/>
              </a:solidFill>
              <a:prstDash val="solid"/>
              <a:round/>
            </a:ln>
          </p:spPr>
        </p:sp>
        <p:sp>
          <p:nvSpPr>
            <p:cNvPr name="TextBox 12" id="12"/>
            <p:cNvSpPr txBox="true"/>
            <p:nvPr/>
          </p:nvSpPr>
          <p:spPr>
            <a:xfrm>
              <a:off x="0" y="-38100"/>
              <a:ext cx="2542184" cy="119795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593836" y="7555358"/>
            <a:ext cx="3613543" cy="4114800"/>
          </a:xfrm>
          <a:custGeom>
            <a:avLst/>
            <a:gdLst/>
            <a:ahLst/>
            <a:cxnLst/>
            <a:rect r="r" b="b" t="t" l="l"/>
            <a:pathLst>
              <a:path h="4114800" w="3613543">
                <a:moveTo>
                  <a:pt x="0" y="0"/>
                </a:moveTo>
                <a:lnTo>
                  <a:pt x="3613542" y="0"/>
                </a:lnTo>
                <a:lnTo>
                  <a:pt x="3613542" y="4114800"/>
                </a:lnTo>
                <a:lnTo>
                  <a:pt x="0" y="4114800"/>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377288" y="889317"/>
            <a:ext cx="15097985" cy="1387542"/>
          </a:xfrm>
          <a:prstGeom prst="rect">
            <a:avLst/>
          </a:prstGeom>
        </p:spPr>
        <p:txBody>
          <a:bodyPr anchor="t" rtlCol="false" tIns="0" lIns="0" bIns="0" rIns="0">
            <a:spAutoFit/>
          </a:bodyPr>
          <a:lstStyle/>
          <a:p>
            <a:pPr algn="ctr" marL="0" indent="0" lvl="1">
              <a:lnSpc>
                <a:spcPts val="10745"/>
              </a:lnSpc>
            </a:pPr>
            <a:r>
              <a:rPr lang="en-US" sz="9184" spc="-128">
                <a:solidFill>
                  <a:srgbClr val="00694C"/>
                </a:solidFill>
                <a:latin typeface="Helvetica World"/>
                <a:ea typeface="Helvetica World"/>
                <a:cs typeface="Helvetica World"/>
                <a:sym typeface="Helvetica World"/>
              </a:rPr>
              <a:t>KEY INSIGHTS</a:t>
            </a:r>
          </a:p>
        </p:txBody>
      </p:sp>
      <p:sp>
        <p:nvSpPr>
          <p:cNvPr name="TextBox 15" id="15"/>
          <p:cNvSpPr txBox="true"/>
          <p:nvPr/>
        </p:nvSpPr>
        <p:spPr>
          <a:xfrm rot="0">
            <a:off x="2273923" y="4718875"/>
            <a:ext cx="4118749" cy="858774"/>
          </a:xfrm>
          <a:prstGeom prst="rect">
            <a:avLst/>
          </a:prstGeom>
        </p:spPr>
        <p:txBody>
          <a:bodyPr anchor="t" rtlCol="false" tIns="0" lIns="0" bIns="0" rIns="0">
            <a:spAutoFit/>
          </a:bodyPr>
          <a:lstStyle/>
          <a:p>
            <a:pPr algn="l" marL="0" indent="0" lvl="1">
              <a:lnSpc>
                <a:spcPts val="3393"/>
              </a:lnSpc>
            </a:pPr>
            <a:r>
              <a:rPr lang="en-US" sz="2900" spc="-40">
                <a:solidFill>
                  <a:srgbClr val="00694C"/>
                </a:solidFill>
                <a:latin typeface="Helvetica World"/>
                <a:ea typeface="Helvetica World"/>
                <a:cs typeface="Helvetica World"/>
                <a:sym typeface="Helvetica World"/>
              </a:rPr>
              <a:t>Demographics &amp; Investment Preferences</a:t>
            </a:r>
          </a:p>
        </p:txBody>
      </p:sp>
      <p:sp>
        <p:nvSpPr>
          <p:cNvPr name="TextBox 16" id="16"/>
          <p:cNvSpPr txBox="true"/>
          <p:nvPr/>
        </p:nvSpPr>
        <p:spPr>
          <a:xfrm rot="0">
            <a:off x="12360311" y="4933188"/>
            <a:ext cx="3514611" cy="430149"/>
          </a:xfrm>
          <a:prstGeom prst="rect">
            <a:avLst/>
          </a:prstGeom>
        </p:spPr>
        <p:txBody>
          <a:bodyPr anchor="t" rtlCol="false" tIns="0" lIns="0" bIns="0" rIns="0">
            <a:spAutoFit/>
          </a:bodyPr>
          <a:lstStyle/>
          <a:p>
            <a:pPr algn="l" marL="0" indent="0" lvl="1">
              <a:lnSpc>
                <a:spcPts val="3393"/>
              </a:lnSpc>
            </a:pPr>
            <a:r>
              <a:rPr lang="en-US" sz="2900" spc="-40">
                <a:solidFill>
                  <a:srgbClr val="00694C"/>
                </a:solidFill>
                <a:latin typeface="Helvetica World"/>
                <a:ea typeface="Helvetica World"/>
                <a:cs typeface="Helvetica World"/>
                <a:sym typeface="Helvetica World"/>
              </a:rPr>
              <a:t>Investment Durations</a:t>
            </a:r>
          </a:p>
        </p:txBody>
      </p:sp>
      <p:sp>
        <p:nvSpPr>
          <p:cNvPr name="TextBox 17" id="17"/>
          <p:cNvSpPr txBox="true"/>
          <p:nvPr/>
        </p:nvSpPr>
        <p:spPr>
          <a:xfrm rot="0">
            <a:off x="2380479" y="5915945"/>
            <a:ext cx="8668805" cy="2473325"/>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00694C"/>
                </a:solidFill>
                <a:latin typeface="Poppins Bold"/>
                <a:ea typeface="Poppins Bold"/>
                <a:cs typeface="Poppins Bold"/>
                <a:sym typeface="Poppins Bold"/>
              </a:rPr>
              <a:t>Age and Gender Distribution: </a:t>
            </a:r>
            <a:r>
              <a:rPr lang="en-US" sz="1999">
                <a:solidFill>
                  <a:srgbClr val="00694C"/>
                </a:solidFill>
                <a:latin typeface="Poppins"/>
                <a:ea typeface="Poppins"/>
                <a:cs typeface="Poppins"/>
                <a:sym typeface="Poppins"/>
              </a:rPr>
              <a:t>The dataset shows a gender distribution among investors, with males making up 62% and females 38%. Younger investors (aged 20-35).</a:t>
            </a:r>
          </a:p>
          <a:p>
            <a:pPr algn="l" marL="431799" indent="-215899" lvl="1">
              <a:lnSpc>
                <a:spcPts val="2799"/>
              </a:lnSpc>
              <a:buFont typeface="Arial"/>
              <a:buChar char="•"/>
            </a:pPr>
            <a:r>
              <a:rPr lang="en-US" sz="1999">
                <a:solidFill>
                  <a:srgbClr val="00694C"/>
                </a:solidFill>
                <a:latin typeface="Poppins Bold"/>
                <a:ea typeface="Poppins Bold"/>
                <a:cs typeface="Poppins Bold"/>
                <a:sym typeface="Poppins Bold"/>
              </a:rPr>
              <a:t>Investment Avenues:</a:t>
            </a:r>
            <a:r>
              <a:rPr lang="en-US" sz="1999">
                <a:solidFill>
                  <a:srgbClr val="00694C"/>
                </a:solidFill>
                <a:latin typeface="Poppins"/>
                <a:ea typeface="Poppins"/>
                <a:cs typeface="Poppins"/>
                <a:sym typeface="Poppins"/>
              </a:rPr>
              <a:t> Among younger investors (20-35), mutual funds and equities are the most popular choices.</a:t>
            </a:r>
          </a:p>
          <a:p>
            <a:pPr algn="l">
              <a:lnSpc>
                <a:spcPts val="2799"/>
              </a:lnSpc>
            </a:pPr>
          </a:p>
          <a:p>
            <a:pPr algn="l">
              <a:lnSpc>
                <a:spcPts val="2799"/>
              </a:lnSpc>
            </a:pPr>
          </a:p>
        </p:txBody>
      </p:sp>
      <p:sp>
        <p:nvSpPr>
          <p:cNvPr name="TextBox 18" id="18"/>
          <p:cNvSpPr txBox="true"/>
          <p:nvPr/>
        </p:nvSpPr>
        <p:spPr>
          <a:xfrm rot="0">
            <a:off x="12511345" y="5915945"/>
            <a:ext cx="3231570" cy="1416050"/>
          </a:xfrm>
          <a:prstGeom prst="rect">
            <a:avLst/>
          </a:prstGeom>
        </p:spPr>
        <p:txBody>
          <a:bodyPr anchor="t" rtlCol="false" tIns="0" lIns="0" bIns="0" rIns="0">
            <a:spAutoFit/>
          </a:bodyPr>
          <a:lstStyle/>
          <a:p>
            <a:pPr algn="l">
              <a:lnSpc>
                <a:spcPts val="2799"/>
              </a:lnSpc>
            </a:pPr>
            <a:r>
              <a:rPr lang="en-US" sz="1999">
                <a:solidFill>
                  <a:srgbClr val="00694C"/>
                </a:solidFill>
                <a:latin typeface="Poppins"/>
                <a:ea typeface="Poppins"/>
                <a:cs typeface="Poppins"/>
                <a:sym typeface="Poppins"/>
              </a:rPr>
              <a:t>The majority of younger investors prefer shorter-term investments (1-3 years), </a:t>
            </a:r>
          </a:p>
        </p:txBody>
      </p:sp>
      <p:sp>
        <p:nvSpPr>
          <p:cNvPr name="Freeform 19" id="19"/>
          <p:cNvSpPr/>
          <p:nvPr/>
        </p:nvSpPr>
        <p:spPr>
          <a:xfrm flipH="false" flipV="false" rot="0">
            <a:off x="16872249" y="-561615"/>
            <a:ext cx="3613543" cy="4114800"/>
          </a:xfrm>
          <a:custGeom>
            <a:avLst/>
            <a:gdLst/>
            <a:ahLst/>
            <a:cxnLst/>
            <a:rect r="r" b="b" t="t" l="l"/>
            <a:pathLst>
              <a:path h="4114800" w="3613543">
                <a:moveTo>
                  <a:pt x="0" y="0"/>
                </a:moveTo>
                <a:lnTo>
                  <a:pt x="3613543" y="0"/>
                </a:lnTo>
                <a:lnTo>
                  <a:pt x="3613543" y="4114800"/>
                </a:lnTo>
                <a:lnTo>
                  <a:pt x="0" y="4114800"/>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435111" y="587395"/>
            <a:ext cx="11417777" cy="9112210"/>
          </a:xfrm>
          <a:custGeom>
            <a:avLst/>
            <a:gdLst/>
            <a:ahLst/>
            <a:cxnLst/>
            <a:rect r="r" b="b" t="t" l="l"/>
            <a:pathLst>
              <a:path h="9112210" w="11417777">
                <a:moveTo>
                  <a:pt x="0" y="0"/>
                </a:moveTo>
                <a:lnTo>
                  <a:pt x="11417778" y="0"/>
                </a:lnTo>
                <a:lnTo>
                  <a:pt x="11417778" y="9112210"/>
                </a:lnTo>
                <a:lnTo>
                  <a:pt x="0" y="9112210"/>
                </a:lnTo>
                <a:lnTo>
                  <a:pt x="0" y="0"/>
                </a:lnTo>
                <a:close/>
              </a:path>
            </a:pathLst>
          </a:custGeom>
          <a:blipFill>
            <a:blip r:embed="rId2"/>
            <a:stretch>
              <a:fillRect l="0" t="-145" r="0" b="-145"/>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379022" y="534987"/>
            <a:ext cx="11529957" cy="9217027"/>
          </a:xfrm>
          <a:custGeom>
            <a:avLst/>
            <a:gdLst/>
            <a:ahLst/>
            <a:cxnLst/>
            <a:rect r="r" b="b" t="t" l="l"/>
            <a:pathLst>
              <a:path h="9217027" w="11529957">
                <a:moveTo>
                  <a:pt x="0" y="0"/>
                </a:moveTo>
                <a:lnTo>
                  <a:pt x="11529956" y="0"/>
                </a:lnTo>
                <a:lnTo>
                  <a:pt x="11529956" y="9217026"/>
                </a:lnTo>
                <a:lnTo>
                  <a:pt x="0" y="9217026"/>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757449" y="-2536474"/>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grpSp>
        <p:nvGrpSpPr>
          <p:cNvPr name="Group 3" id="3"/>
          <p:cNvGrpSpPr/>
          <p:nvPr/>
        </p:nvGrpSpPr>
        <p:grpSpPr>
          <a:xfrm rot="0">
            <a:off x="1812727" y="719446"/>
            <a:ext cx="14662547" cy="2552650"/>
            <a:chOff x="0" y="0"/>
            <a:chExt cx="3861741" cy="672303"/>
          </a:xfrm>
        </p:grpSpPr>
        <p:sp>
          <p:nvSpPr>
            <p:cNvPr name="Freeform 4" id="4"/>
            <p:cNvSpPr/>
            <p:nvPr/>
          </p:nvSpPr>
          <p:spPr>
            <a:xfrm flipH="false" flipV="false" rot="0">
              <a:off x="0" y="0"/>
              <a:ext cx="3861741" cy="672303"/>
            </a:xfrm>
            <a:custGeom>
              <a:avLst/>
              <a:gdLst/>
              <a:ahLst/>
              <a:cxnLst/>
              <a:rect r="r" b="b" t="t" l="l"/>
              <a:pathLst>
                <a:path h="672303" w="3861741">
                  <a:moveTo>
                    <a:pt x="26928" y="0"/>
                  </a:moveTo>
                  <a:lnTo>
                    <a:pt x="3834812" y="0"/>
                  </a:lnTo>
                  <a:cubicBezTo>
                    <a:pt x="3849684" y="0"/>
                    <a:pt x="3861741" y="12056"/>
                    <a:pt x="3861741" y="26928"/>
                  </a:cubicBezTo>
                  <a:lnTo>
                    <a:pt x="3861741" y="645375"/>
                  </a:lnTo>
                  <a:cubicBezTo>
                    <a:pt x="3861741" y="652517"/>
                    <a:pt x="3858904" y="659366"/>
                    <a:pt x="3853854" y="664416"/>
                  </a:cubicBezTo>
                  <a:cubicBezTo>
                    <a:pt x="3848803" y="669466"/>
                    <a:pt x="3841954" y="672303"/>
                    <a:pt x="3834812" y="672303"/>
                  </a:cubicBezTo>
                  <a:lnTo>
                    <a:pt x="26928" y="672303"/>
                  </a:lnTo>
                  <a:cubicBezTo>
                    <a:pt x="19786" y="672303"/>
                    <a:pt x="12937" y="669466"/>
                    <a:pt x="7887" y="664416"/>
                  </a:cubicBezTo>
                  <a:cubicBezTo>
                    <a:pt x="2837" y="659366"/>
                    <a:pt x="0" y="652517"/>
                    <a:pt x="0" y="645375"/>
                  </a:cubicBezTo>
                  <a:lnTo>
                    <a:pt x="0" y="26928"/>
                  </a:lnTo>
                  <a:cubicBezTo>
                    <a:pt x="0" y="19786"/>
                    <a:pt x="2837" y="12937"/>
                    <a:pt x="7887" y="7887"/>
                  </a:cubicBezTo>
                  <a:cubicBezTo>
                    <a:pt x="12937" y="2837"/>
                    <a:pt x="19786" y="0"/>
                    <a:pt x="26928" y="0"/>
                  </a:cubicBezTo>
                  <a:close/>
                </a:path>
              </a:pathLst>
            </a:custGeom>
            <a:solidFill>
              <a:srgbClr val="000000">
                <a:alpha val="0"/>
              </a:srgbClr>
            </a:solidFill>
            <a:ln w="19050" cap="rnd">
              <a:solidFill>
                <a:srgbClr val="00694C"/>
              </a:solidFill>
              <a:prstDash val="solid"/>
              <a:round/>
            </a:ln>
          </p:spPr>
        </p:sp>
        <p:sp>
          <p:nvSpPr>
            <p:cNvPr name="TextBox 5" id="5"/>
            <p:cNvSpPr txBox="true"/>
            <p:nvPr/>
          </p:nvSpPr>
          <p:spPr>
            <a:xfrm>
              <a:off x="0" y="-38100"/>
              <a:ext cx="3861741" cy="71040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114860" y="4300591"/>
            <a:ext cx="6514197" cy="4403824"/>
            <a:chOff x="0" y="0"/>
            <a:chExt cx="1715673" cy="1159855"/>
          </a:xfrm>
        </p:grpSpPr>
        <p:sp>
          <p:nvSpPr>
            <p:cNvPr name="Freeform 7" id="7"/>
            <p:cNvSpPr/>
            <p:nvPr/>
          </p:nvSpPr>
          <p:spPr>
            <a:xfrm flipH="false" flipV="false" rot="0">
              <a:off x="0" y="0"/>
              <a:ext cx="1715673" cy="1159855"/>
            </a:xfrm>
            <a:custGeom>
              <a:avLst/>
              <a:gdLst/>
              <a:ahLst/>
              <a:cxnLst/>
              <a:rect r="r" b="b" t="t" l="l"/>
              <a:pathLst>
                <a:path h="1159855" w="1715673">
                  <a:moveTo>
                    <a:pt x="60612" y="0"/>
                  </a:moveTo>
                  <a:lnTo>
                    <a:pt x="1655061" y="0"/>
                  </a:lnTo>
                  <a:cubicBezTo>
                    <a:pt x="1688536" y="0"/>
                    <a:pt x="1715673" y="27137"/>
                    <a:pt x="1715673" y="60612"/>
                  </a:cubicBezTo>
                  <a:lnTo>
                    <a:pt x="1715673" y="1099243"/>
                  </a:lnTo>
                  <a:cubicBezTo>
                    <a:pt x="1715673" y="1132718"/>
                    <a:pt x="1688536" y="1159855"/>
                    <a:pt x="1655061" y="1159855"/>
                  </a:cubicBezTo>
                  <a:lnTo>
                    <a:pt x="60612" y="1159855"/>
                  </a:lnTo>
                  <a:cubicBezTo>
                    <a:pt x="27137" y="1159855"/>
                    <a:pt x="0" y="1132718"/>
                    <a:pt x="0" y="1099243"/>
                  </a:cubicBezTo>
                  <a:lnTo>
                    <a:pt x="0" y="60612"/>
                  </a:lnTo>
                  <a:cubicBezTo>
                    <a:pt x="0" y="27137"/>
                    <a:pt x="27137" y="0"/>
                    <a:pt x="60612"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1715673" cy="119795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086100" y="5000989"/>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grpSp>
        <p:nvGrpSpPr>
          <p:cNvPr name="Group 10" id="10"/>
          <p:cNvGrpSpPr/>
          <p:nvPr/>
        </p:nvGrpSpPr>
        <p:grpSpPr>
          <a:xfrm rot="0">
            <a:off x="1812727" y="4300591"/>
            <a:ext cx="7739253" cy="4403824"/>
            <a:chOff x="0" y="0"/>
            <a:chExt cx="2038322" cy="1159855"/>
          </a:xfrm>
        </p:grpSpPr>
        <p:sp>
          <p:nvSpPr>
            <p:cNvPr name="Freeform 11" id="11"/>
            <p:cNvSpPr/>
            <p:nvPr/>
          </p:nvSpPr>
          <p:spPr>
            <a:xfrm flipH="false" flipV="false" rot="0">
              <a:off x="0" y="0"/>
              <a:ext cx="2038322" cy="1159855"/>
            </a:xfrm>
            <a:custGeom>
              <a:avLst/>
              <a:gdLst/>
              <a:ahLst/>
              <a:cxnLst/>
              <a:rect r="r" b="b" t="t" l="l"/>
              <a:pathLst>
                <a:path h="1159855" w="2038322">
                  <a:moveTo>
                    <a:pt x="51018" y="0"/>
                  </a:moveTo>
                  <a:lnTo>
                    <a:pt x="1987304" y="0"/>
                  </a:lnTo>
                  <a:cubicBezTo>
                    <a:pt x="2000835" y="0"/>
                    <a:pt x="2013812" y="5375"/>
                    <a:pt x="2023379" y="14943"/>
                  </a:cubicBezTo>
                  <a:cubicBezTo>
                    <a:pt x="2032947" y="24510"/>
                    <a:pt x="2038322" y="37487"/>
                    <a:pt x="2038322" y="51018"/>
                  </a:cubicBezTo>
                  <a:lnTo>
                    <a:pt x="2038322" y="1108837"/>
                  </a:lnTo>
                  <a:cubicBezTo>
                    <a:pt x="2038322" y="1122368"/>
                    <a:pt x="2032947" y="1135345"/>
                    <a:pt x="2023379" y="1144912"/>
                  </a:cubicBezTo>
                  <a:cubicBezTo>
                    <a:pt x="2013812" y="1154480"/>
                    <a:pt x="2000835" y="1159855"/>
                    <a:pt x="1987304" y="1159855"/>
                  </a:cubicBezTo>
                  <a:lnTo>
                    <a:pt x="51018" y="1159855"/>
                  </a:lnTo>
                  <a:cubicBezTo>
                    <a:pt x="37487" y="1159855"/>
                    <a:pt x="24510" y="1154480"/>
                    <a:pt x="14943" y="1144912"/>
                  </a:cubicBezTo>
                  <a:cubicBezTo>
                    <a:pt x="5375" y="1135345"/>
                    <a:pt x="0" y="1122368"/>
                    <a:pt x="0" y="1108837"/>
                  </a:cubicBezTo>
                  <a:lnTo>
                    <a:pt x="0" y="51018"/>
                  </a:lnTo>
                  <a:cubicBezTo>
                    <a:pt x="0" y="37487"/>
                    <a:pt x="5375" y="24510"/>
                    <a:pt x="14943" y="14943"/>
                  </a:cubicBezTo>
                  <a:cubicBezTo>
                    <a:pt x="24510" y="5375"/>
                    <a:pt x="37487" y="0"/>
                    <a:pt x="51018" y="0"/>
                  </a:cubicBezTo>
                  <a:close/>
                </a:path>
              </a:pathLst>
            </a:custGeom>
            <a:solidFill>
              <a:srgbClr val="000000">
                <a:alpha val="0"/>
              </a:srgbClr>
            </a:solidFill>
            <a:ln w="19050" cap="rnd">
              <a:solidFill>
                <a:srgbClr val="00694C"/>
              </a:solidFill>
              <a:prstDash val="solid"/>
              <a:round/>
            </a:ln>
          </p:spPr>
        </p:sp>
        <p:sp>
          <p:nvSpPr>
            <p:cNvPr name="TextBox 12" id="12"/>
            <p:cNvSpPr txBox="true"/>
            <p:nvPr/>
          </p:nvSpPr>
          <p:spPr>
            <a:xfrm>
              <a:off x="0" y="-38100"/>
              <a:ext cx="2038322" cy="119795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593836" y="7555358"/>
            <a:ext cx="3613543" cy="4114800"/>
          </a:xfrm>
          <a:custGeom>
            <a:avLst/>
            <a:gdLst/>
            <a:ahLst/>
            <a:cxnLst/>
            <a:rect r="r" b="b" t="t" l="l"/>
            <a:pathLst>
              <a:path h="4114800" w="3613543">
                <a:moveTo>
                  <a:pt x="0" y="0"/>
                </a:moveTo>
                <a:lnTo>
                  <a:pt x="3613542" y="0"/>
                </a:lnTo>
                <a:lnTo>
                  <a:pt x="3613542" y="4114800"/>
                </a:lnTo>
                <a:lnTo>
                  <a:pt x="0" y="4114800"/>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531072" y="1306763"/>
            <a:ext cx="15097985" cy="1387542"/>
          </a:xfrm>
          <a:prstGeom prst="rect">
            <a:avLst/>
          </a:prstGeom>
        </p:spPr>
        <p:txBody>
          <a:bodyPr anchor="t" rtlCol="false" tIns="0" lIns="0" bIns="0" rIns="0">
            <a:spAutoFit/>
          </a:bodyPr>
          <a:lstStyle/>
          <a:p>
            <a:pPr algn="ctr" marL="0" indent="0" lvl="1">
              <a:lnSpc>
                <a:spcPts val="10745"/>
              </a:lnSpc>
            </a:pPr>
            <a:r>
              <a:rPr lang="en-US" sz="9184" spc="-128">
                <a:solidFill>
                  <a:srgbClr val="00694C"/>
                </a:solidFill>
                <a:latin typeface="Helvetica World"/>
                <a:ea typeface="Helvetica World"/>
                <a:cs typeface="Helvetica World"/>
                <a:sym typeface="Helvetica World"/>
              </a:rPr>
              <a:t>KEY INSIGHTS</a:t>
            </a:r>
          </a:p>
        </p:txBody>
      </p:sp>
      <p:sp>
        <p:nvSpPr>
          <p:cNvPr name="TextBox 15" id="15"/>
          <p:cNvSpPr txBox="true"/>
          <p:nvPr/>
        </p:nvSpPr>
        <p:spPr>
          <a:xfrm rot="0">
            <a:off x="2273923" y="4933188"/>
            <a:ext cx="4118749" cy="430149"/>
          </a:xfrm>
          <a:prstGeom prst="rect">
            <a:avLst/>
          </a:prstGeom>
        </p:spPr>
        <p:txBody>
          <a:bodyPr anchor="t" rtlCol="false" tIns="0" lIns="0" bIns="0" rIns="0">
            <a:spAutoFit/>
          </a:bodyPr>
          <a:lstStyle/>
          <a:p>
            <a:pPr algn="l" marL="0" indent="0" lvl="1">
              <a:lnSpc>
                <a:spcPts val="3393"/>
              </a:lnSpc>
            </a:pPr>
            <a:r>
              <a:rPr lang="en-US" sz="2900" spc="-40">
                <a:solidFill>
                  <a:srgbClr val="00694C"/>
                </a:solidFill>
                <a:latin typeface="Helvetica World"/>
                <a:ea typeface="Helvetica World"/>
                <a:cs typeface="Helvetica World"/>
                <a:sym typeface="Helvetica World"/>
              </a:rPr>
              <a:t>Savings Objectives</a:t>
            </a:r>
          </a:p>
        </p:txBody>
      </p:sp>
      <p:sp>
        <p:nvSpPr>
          <p:cNvPr name="TextBox 16" id="16"/>
          <p:cNvSpPr txBox="true"/>
          <p:nvPr/>
        </p:nvSpPr>
        <p:spPr>
          <a:xfrm rot="0">
            <a:off x="10682152" y="4933188"/>
            <a:ext cx="3514611" cy="858774"/>
          </a:xfrm>
          <a:prstGeom prst="rect">
            <a:avLst/>
          </a:prstGeom>
        </p:spPr>
        <p:txBody>
          <a:bodyPr anchor="t" rtlCol="false" tIns="0" lIns="0" bIns="0" rIns="0">
            <a:spAutoFit/>
          </a:bodyPr>
          <a:lstStyle/>
          <a:p>
            <a:pPr algn="l" marL="0" indent="0" lvl="1">
              <a:lnSpc>
                <a:spcPts val="3393"/>
              </a:lnSpc>
            </a:pPr>
            <a:r>
              <a:rPr lang="en-US" sz="2900" spc="-40">
                <a:solidFill>
                  <a:srgbClr val="00694C"/>
                </a:solidFill>
                <a:latin typeface="Helvetica World"/>
                <a:ea typeface="Helvetica World"/>
                <a:cs typeface="Helvetica World"/>
                <a:sym typeface="Helvetica World"/>
              </a:rPr>
              <a:t>Sources of Financial Advice</a:t>
            </a:r>
          </a:p>
        </p:txBody>
      </p:sp>
      <p:sp>
        <p:nvSpPr>
          <p:cNvPr name="TextBox 17" id="17"/>
          <p:cNvSpPr txBox="true"/>
          <p:nvPr/>
        </p:nvSpPr>
        <p:spPr>
          <a:xfrm rot="0">
            <a:off x="2380479" y="5915945"/>
            <a:ext cx="6763521" cy="1768475"/>
          </a:xfrm>
          <a:prstGeom prst="rect">
            <a:avLst/>
          </a:prstGeom>
        </p:spPr>
        <p:txBody>
          <a:bodyPr anchor="t" rtlCol="false" tIns="0" lIns="0" bIns="0" rIns="0">
            <a:spAutoFit/>
          </a:bodyPr>
          <a:lstStyle/>
          <a:p>
            <a:pPr algn="l">
              <a:lnSpc>
                <a:spcPts val="2799"/>
              </a:lnSpc>
            </a:pPr>
            <a:r>
              <a:rPr lang="en-US" sz="1999">
                <a:solidFill>
                  <a:srgbClr val="00694C"/>
                </a:solidFill>
                <a:latin typeface="Poppins"/>
                <a:ea typeface="Poppins"/>
                <a:cs typeface="Poppins"/>
                <a:sym typeface="Poppins"/>
              </a:rPr>
              <a:t>Across all age groups, retirement planning is the top savings objective (36%), followed by healthcare savings (25%). However, younger investors prioritize wealth accumulation and home purchase more than retirement.</a:t>
            </a:r>
          </a:p>
        </p:txBody>
      </p:sp>
      <p:sp>
        <p:nvSpPr>
          <p:cNvPr name="TextBox 18" id="18"/>
          <p:cNvSpPr txBox="true"/>
          <p:nvPr/>
        </p:nvSpPr>
        <p:spPr>
          <a:xfrm rot="0">
            <a:off x="10682152" y="5915945"/>
            <a:ext cx="5060763" cy="1768475"/>
          </a:xfrm>
          <a:prstGeom prst="rect">
            <a:avLst/>
          </a:prstGeom>
        </p:spPr>
        <p:txBody>
          <a:bodyPr anchor="t" rtlCol="false" tIns="0" lIns="0" bIns="0" rIns="0">
            <a:spAutoFit/>
          </a:bodyPr>
          <a:lstStyle/>
          <a:p>
            <a:pPr algn="l">
              <a:lnSpc>
                <a:spcPts val="2799"/>
              </a:lnSpc>
            </a:pPr>
            <a:r>
              <a:rPr lang="en-US" sz="1999">
                <a:solidFill>
                  <a:srgbClr val="00694C"/>
                </a:solidFill>
                <a:latin typeface="Poppins"/>
                <a:ea typeface="Poppins"/>
                <a:cs typeface="Poppins"/>
                <a:sym typeface="Poppins"/>
              </a:rPr>
              <a:t>Financial Consultants is the leading source of financial Information (40%), while others investors rely more on Newspapers &amp; Magazines (35%) and Television (15%).</a:t>
            </a:r>
          </a:p>
        </p:txBody>
      </p:sp>
      <p:sp>
        <p:nvSpPr>
          <p:cNvPr name="Freeform 19" id="19"/>
          <p:cNvSpPr/>
          <p:nvPr/>
        </p:nvSpPr>
        <p:spPr>
          <a:xfrm flipH="false" flipV="false" rot="0">
            <a:off x="16872249" y="-561615"/>
            <a:ext cx="3613543" cy="4114800"/>
          </a:xfrm>
          <a:custGeom>
            <a:avLst/>
            <a:gdLst/>
            <a:ahLst/>
            <a:cxnLst/>
            <a:rect r="r" b="b" t="t" l="l"/>
            <a:pathLst>
              <a:path h="4114800" w="3613543">
                <a:moveTo>
                  <a:pt x="0" y="0"/>
                </a:moveTo>
                <a:lnTo>
                  <a:pt x="3613543" y="0"/>
                </a:lnTo>
                <a:lnTo>
                  <a:pt x="3613543" y="4114800"/>
                </a:lnTo>
                <a:lnTo>
                  <a:pt x="0" y="4114800"/>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36896" y="-3680904"/>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grpSp>
        <p:nvGrpSpPr>
          <p:cNvPr name="Group 3" id="3"/>
          <p:cNvGrpSpPr/>
          <p:nvPr/>
        </p:nvGrpSpPr>
        <p:grpSpPr>
          <a:xfrm rot="0">
            <a:off x="541701" y="1028700"/>
            <a:ext cx="9488177" cy="2275575"/>
            <a:chOff x="0" y="0"/>
            <a:chExt cx="2498944" cy="599328"/>
          </a:xfrm>
        </p:grpSpPr>
        <p:sp>
          <p:nvSpPr>
            <p:cNvPr name="Freeform 4" id="4"/>
            <p:cNvSpPr/>
            <p:nvPr/>
          </p:nvSpPr>
          <p:spPr>
            <a:xfrm flipH="false" flipV="false" rot="0">
              <a:off x="0" y="0"/>
              <a:ext cx="2498944" cy="599328"/>
            </a:xfrm>
            <a:custGeom>
              <a:avLst/>
              <a:gdLst/>
              <a:ahLst/>
              <a:cxnLst/>
              <a:rect r="r" b="b" t="t" l="l"/>
              <a:pathLst>
                <a:path h="599328" w="2498944">
                  <a:moveTo>
                    <a:pt x="41614" y="0"/>
                  </a:moveTo>
                  <a:lnTo>
                    <a:pt x="2457330" y="0"/>
                  </a:lnTo>
                  <a:cubicBezTo>
                    <a:pt x="2468367" y="0"/>
                    <a:pt x="2478951" y="4384"/>
                    <a:pt x="2486755" y="12188"/>
                  </a:cubicBezTo>
                  <a:cubicBezTo>
                    <a:pt x="2494560" y="19992"/>
                    <a:pt x="2498944" y="30577"/>
                    <a:pt x="2498944" y="41614"/>
                  </a:cubicBezTo>
                  <a:lnTo>
                    <a:pt x="2498944" y="557715"/>
                  </a:lnTo>
                  <a:cubicBezTo>
                    <a:pt x="2498944" y="568751"/>
                    <a:pt x="2494560" y="579336"/>
                    <a:pt x="2486755" y="587140"/>
                  </a:cubicBezTo>
                  <a:cubicBezTo>
                    <a:pt x="2478951" y="594944"/>
                    <a:pt x="2468367" y="599328"/>
                    <a:pt x="2457330" y="599328"/>
                  </a:cubicBezTo>
                  <a:lnTo>
                    <a:pt x="41614" y="599328"/>
                  </a:lnTo>
                  <a:cubicBezTo>
                    <a:pt x="30577" y="599328"/>
                    <a:pt x="19992" y="594944"/>
                    <a:pt x="12188" y="587140"/>
                  </a:cubicBezTo>
                  <a:cubicBezTo>
                    <a:pt x="4384" y="579336"/>
                    <a:pt x="0" y="568751"/>
                    <a:pt x="0" y="557715"/>
                  </a:cubicBezTo>
                  <a:lnTo>
                    <a:pt x="0" y="41614"/>
                  </a:lnTo>
                  <a:cubicBezTo>
                    <a:pt x="0" y="30577"/>
                    <a:pt x="4384" y="19992"/>
                    <a:pt x="12188" y="12188"/>
                  </a:cubicBezTo>
                  <a:cubicBezTo>
                    <a:pt x="19992" y="4384"/>
                    <a:pt x="30577" y="0"/>
                    <a:pt x="41614" y="0"/>
                  </a:cubicBezTo>
                  <a:close/>
                </a:path>
              </a:pathLst>
            </a:custGeom>
            <a:solidFill>
              <a:srgbClr val="000000">
                <a:alpha val="0"/>
              </a:srgbClr>
            </a:solidFill>
            <a:ln w="19050" cap="rnd">
              <a:solidFill>
                <a:srgbClr val="00694C"/>
              </a:solidFill>
              <a:prstDash val="solid"/>
              <a:round/>
            </a:ln>
          </p:spPr>
        </p:sp>
        <p:sp>
          <p:nvSpPr>
            <p:cNvPr name="TextBox 5" id="5"/>
            <p:cNvSpPr txBox="true"/>
            <p:nvPr/>
          </p:nvSpPr>
          <p:spPr>
            <a:xfrm>
              <a:off x="0" y="-38100"/>
              <a:ext cx="2498944" cy="63742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836896" y="4324015"/>
            <a:ext cx="14685655" cy="5462011"/>
            <a:chOff x="0" y="0"/>
            <a:chExt cx="3867827" cy="1438554"/>
          </a:xfrm>
        </p:grpSpPr>
        <p:sp>
          <p:nvSpPr>
            <p:cNvPr name="Freeform 7" id="7"/>
            <p:cNvSpPr/>
            <p:nvPr/>
          </p:nvSpPr>
          <p:spPr>
            <a:xfrm flipH="false" flipV="false" rot="0">
              <a:off x="0" y="0"/>
              <a:ext cx="3867827" cy="1438554"/>
            </a:xfrm>
            <a:custGeom>
              <a:avLst/>
              <a:gdLst/>
              <a:ahLst/>
              <a:cxnLst/>
              <a:rect r="r" b="b" t="t" l="l"/>
              <a:pathLst>
                <a:path h="1438554" w="3867827">
                  <a:moveTo>
                    <a:pt x="26886" y="0"/>
                  </a:moveTo>
                  <a:lnTo>
                    <a:pt x="3840941" y="0"/>
                  </a:lnTo>
                  <a:cubicBezTo>
                    <a:pt x="3855789" y="0"/>
                    <a:pt x="3867827" y="12037"/>
                    <a:pt x="3867827" y="26886"/>
                  </a:cubicBezTo>
                  <a:lnTo>
                    <a:pt x="3867827" y="1411668"/>
                  </a:lnTo>
                  <a:cubicBezTo>
                    <a:pt x="3867827" y="1418799"/>
                    <a:pt x="3864994" y="1425637"/>
                    <a:pt x="3859952" y="1430680"/>
                  </a:cubicBezTo>
                  <a:cubicBezTo>
                    <a:pt x="3854910" y="1435722"/>
                    <a:pt x="3848071" y="1438554"/>
                    <a:pt x="3840941" y="1438554"/>
                  </a:cubicBezTo>
                  <a:lnTo>
                    <a:pt x="26886" y="1438554"/>
                  </a:lnTo>
                  <a:cubicBezTo>
                    <a:pt x="19755" y="1438554"/>
                    <a:pt x="12917" y="1435722"/>
                    <a:pt x="7875" y="1430680"/>
                  </a:cubicBezTo>
                  <a:cubicBezTo>
                    <a:pt x="2833" y="1425637"/>
                    <a:pt x="0" y="1418799"/>
                    <a:pt x="0" y="1411668"/>
                  </a:cubicBezTo>
                  <a:lnTo>
                    <a:pt x="0" y="26886"/>
                  </a:lnTo>
                  <a:cubicBezTo>
                    <a:pt x="0" y="19755"/>
                    <a:pt x="2833" y="12917"/>
                    <a:pt x="7875" y="7875"/>
                  </a:cubicBezTo>
                  <a:cubicBezTo>
                    <a:pt x="12917" y="2833"/>
                    <a:pt x="19755" y="0"/>
                    <a:pt x="26886"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3867827" cy="14766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5196416" y="6303202"/>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sp>
        <p:nvSpPr>
          <p:cNvPr name="Freeform 10" id="10"/>
          <p:cNvSpPr/>
          <p:nvPr/>
        </p:nvSpPr>
        <p:spPr>
          <a:xfrm flipH="false" flipV="false" rot="0">
            <a:off x="-1081616" y="1028700"/>
            <a:ext cx="7039992" cy="7039992"/>
          </a:xfrm>
          <a:custGeom>
            <a:avLst/>
            <a:gdLst/>
            <a:ahLst/>
            <a:cxnLst/>
            <a:rect r="r" b="b" t="t" l="l"/>
            <a:pathLst>
              <a:path h="7039992" w="7039992">
                <a:moveTo>
                  <a:pt x="0" y="0"/>
                </a:moveTo>
                <a:lnTo>
                  <a:pt x="7039991" y="0"/>
                </a:lnTo>
                <a:lnTo>
                  <a:pt x="7039991" y="7039992"/>
                </a:lnTo>
                <a:lnTo>
                  <a:pt x="0" y="7039992"/>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833462" y="1547896"/>
            <a:ext cx="9585350" cy="1143381"/>
          </a:xfrm>
          <a:prstGeom prst="rect">
            <a:avLst/>
          </a:prstGeom>
        </p:spPr>
        <p:txBody>
          <a:bodyPr anchor="t" rtlCol="false" tIns="0" lIns="0" bIns="0" rIns="0">
            <a:spAutoFit/>
          </a:bodyPr>
          <a:lstStyle/>
          <a:p>
            <a:pPr algn="l" marL="0" indent="0" lvl="1">
              <a:lnSpc>
                <a:spcPts val="8891"/>
              </a:lnSpc>
            </a:pPr>
            <a:r>
              <a:rPr lang="en-US" sz="7599" spc="-106">
                <a:solidFill>
                  <a:srgbClr val="00694C"/>
                </a:solidFill>
                <a:latin typeface="Helvetica World"/>
                <a:ea typeface="Helvetica World"/>
                <a:cs typeface="Helvetica World"/>
                <a:sym typeface="Helvetica World"/>
              </a:rPr>
              <a:t>Summary of Findings</a:t>
            </a:r>
          </a:p>
        </p:txBody>
      </p:sp>
      <p:sp>
        <p:nvSpPr>
          <p:cNvPr name="TextBox 12" id="12"/>
          <p:cNvSpPr txBox="true"/>
          <p:nvPr/>
        </p:nvSpPr>
        <p:spPr>
          <a:xfrm rot="0">
            <a:off x="3070171" y="4610270"/>
            <a:ext cx="13919414" cy="502983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694C"/>
                </a:solidFill>
                <a:latin typeface="Poppins"/>
                <a:ea typeface="Poppins"/>
                <a:cs typeface="Poppins"/>
                <a:sym typeface="Poppins"/>
              </a:rPr>
              <a:t>The analysis highlights distinct investment preferences across age groups and genders, with mutual funds and equities being the most popular among younger investors.</a:t>
            </a:r>
          </a:p>
          <a:p>
            <a:pPr algn="l" marL="561341" indent="-280670" lvl="1">
              <a:lnSpc>
                <a:spcPts val="3640"/>
              </a:lnSpc>
              <a:buFont typeface="Arial"/>
              <a:buChar char="•"/>
            </a:pPr>
            <a:r>
              <a:rPr lang="en-US" sz="2600">
                <a:solidFill>
                  <a:srgbClr val="00694C"/>
                </a:solidFill>
                <a:latin typeface="Poppins"/>
                <a:ea typeface="Poppins"/>
                <a:cs typeface="Poppins"/>
                <a:sym typeface="Poppins"/>
              </a:rPr>
              <a:t>Retirement planning and healthcare are the primary objectives for savings, particularly among aged investors, while younger groups focus on wealth accumulation and home ownership.</a:t>
            </a:r>
          </a:p>
          <a:p>
            <a:pPr algn="l" marL="561341" indent="-280670" lvl="1">
              <a:lnSpc>
                <a:spcPts val="3640"/>
              </a:lnSpc>
              <a:buFont typeface="Arial"/>
              <a:buChar char="•"/>
            </a:pPr>
            <a:r>
              <a:rPr lang="en-US" sz="2600">
                <a:solidFill>
                  <a:srgbClr val="00694C"/>
                </a:solidFill>
                <a:latin typeface="Poppins"/>
                <a:ea typeface="Poppins"/>
                <a:cs typeface="Poppins"/>
                <a:sym typeface="Poppins"/>
              </a:rPr>
              <a:t>Sources of financial advice vary significantly, with younger investors preferring online platforms and older investors relying more on financial consultants.</a:t>
            </a:r>
          </a:p>
          <a:p>
            <a:pPr algn="l" marL="561341" indent="-280670" lvl="1">
              <a:lnSpc>
                <a:spcPts val="3640"/>
              </a:lnSpc>
              <a:buFont typeface="Arial"/>
              <a:buChar char="•"/>
            </a:pPr>
            <a:r>
              <a:rPr lang="en-US" sz="2600">
                <a:solidFill>
                  <a:srgbClr val="00694C"/>
                </a:solidFill>
                <a:latin typeface="Poppins"/>
                <a:ea typeface="Poppins"/>
                <a:cs typeface="Poppins"/>
                <a:sym typeface="Poppins"/>
              </a:rPr>
              <a:t>Overall, the insights provide a comprehensive view of investor behavior, offering potential opportunities for targeted marketing and product development.</a:t>
            </a:r>
          </a:p>
          <a:p>
            <a:pPr algn="l">
              <a:lnSpc>
                <a:spcPts val="364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53321" y="372669"/>
            <a:ext cx="9547396" cy="3129001"/>
            <a:chOff x="0" y="0"/>
            <a:chExt cx="2514540" cy="824099"/>
          </a:xfrm>
        </p:grpSpPr>
        <p:sp>
          <p:nvSpPr>
            <p:cNvPr name="Freeform 3" id="3"/>
            <p:cNvSpPr/>
            <p:nvPr/>
          </p:nvSpPr>
          <p:spPr>
            <a:xfrm flipH="false" flipV="false" rot="0">
              <a:off x="0" y="0"/>
              <a:ext cx="2514540" cy="824099"/>
            </a:xfrm>
            <a:custGeom>
              <a:avLst/>
              <a:gdLst/>
              <a:ahLst/>
              <a:cxnLst/>
              <a:rect r="r" b="b" t="t" l="l"/>
              <a:pathLst>
                <a:path h="824099" w="2514540">
                  <a:moveTo>
                    <a:pt x="41356" y="0"/>
                  </a:moveTo>
                  <a:lnTo>
                    <a:pt x="2473185" y="0"/>
                  </a:lnTo>
                  <a:cubicBezTo>
                    <a:pt x="2496025" y="0"/>
                    <a:pt x="2514540" y="18516"/>
                    <a:pt x="2514540" y="41356"/>
                  </a:cubicBezTo>
                  <a:lnTo>
                    <a:pt x="2514540" y="782744"/>
                  </a:lnTo>
                  <a:cubicBezTo>
                    <a:pt x="2514540" y="793712"/>
                    <a:pt x="2510183" y="804231"/>
                    <a:pt x="2502427" y="811986"/>
                  </a:cubicBezTo>
                  <a:cubicBezTo>
                    <a:pt x="2494672" y="819742"/>
                    <a:pt x="2484153" y="824099"/>
                    <a:pt x="2473185" y="824099"/>
                  </a:cubicBezTo>
                  <a:lnTo>
                    <a:pt x="41356" y="824099"/>
                  </a:lnTo>
                  <a:cubicBezTo>
                    <a:pt x="30387" y="824099"/>
                    <a:pt x="19868" y="819742"/>
                    <a:pt x="12113" y="811986"/>
                  </a:cubicBezTo>
                  <a:cubicBezTo>
                    <a:pt x="4357" y="804231"/>
                    <a:pt x="0" y="793712"/>
                    <a:pt x="0" y="782744"/>
                  </a:cubicBezTo>
                  <a:lnTo>
                    <a:pt x="0" y="41356"/>
                  </a:lnTo>
                  <a:cubicBezTo>
                    <a:pt x="0" y="30387"/>
                    <a:pt x="4357" y="19868"/>
                    <a:pt x="12113" y="12113"/>
                  </a:cubicBezTo>
                  <a:cubicBezTo>
                    <a:pt x="19868" y="4357"/>
                    <a:pt x="30387" y="0"/>
                    <a:pt x="41356" y="0"/>
                  </a:cubicBezTo>
                  <a:close/>
                </a:path>
              </a:pathLst>
            </a:custGeom>
            <a:solidFill>
              <a:srgbClr val="000000">
                <a:alpha val="0"/>
              </a:srgbClr>
            </a:solidFill>
            <a:ln w="19050" cap="rnd">
              <a:solidFill>
                <a:srgbClr val="00694C"/>
              </a:solidFill>
              <a:prstDash val="solid"/>
              <a:round/>
            </a:ln>
          </p:spPr>
        </p:sp>
        <p:sp>
          <p:nvSpPr>
            <p:cNvPr name="TextBox 4" id="4"/>
            <p:cNvSpPr txBox="true"/>
            <p:nvPr/>
          </p:nvSpPr>
          <p:spPr>
            <a:xfrm>
              <a:off x="0" y="-38100"/>
              <a:ext cx="2514540" cy="86219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320797" y="548286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grpSp>
        <p:nvGrpSpPr>
          <p:cNvPr name="Group 6" id="6"/>
          <p:cNvGrpSpPr/>
          <p:nvPr/>
        </p:nvGrpSpPr>
        <p:grpSpPr>
          <a:xfrm rot="0">
            <a:off x="2327267" y="4066423"/>
            <a:ext cx="15580758" cy="5866386"/>
            <a:chOff x="0" y="0"/>
            <a:chExt cx="4103574" cy="1545056"/>
          </a:xfrm>
        </p:grpSpPr>
        <p:sp>
          <p:nvSpPr>
            <p:cNvPr name="Freeform 7" id="7"/>
            <p:cNvSpPr/>
            <p:nvPr/>
          </p:nvSpPr>
          <p:spPr>
            <a:xfrm flipH="false" flipV="false" rot="0">
              <a:off x="0" y="0"/>
              <a:ext cx="4103574" cy="1545056"/>
            </a:xfrm>
            <a:custGeom>
              <a:avLst/>
              <a:gdLst/>
              <a:ahLst/>
              <a:cxnLst/>
              <a:rect r="r" b="b" t="t" l="l"/>
              <a:pathLst>
                <a:path h="1545056" w="4103574">
                  <a:moveTo>
                    <a:pt x="25341" y="0"/>
                  </a:moveTo>
                  <a:lnTo>
                    <a:pt x="4078232" y="0"/>
                  </a:lnTo>
                  <a:cubicBezTo>
                    <a:pt x="4092228" y="0"/>
                    <a:pt x="4103574" y="11346"/>
                    <a:pt x="4103574" y="25341"/>
                  </a:cubicBezTo>
                  <a:lnTo>
                    <a:pt x="4103574" y="1519715"/>
                  </a:lnTo>
                  <a:cubicBezTo>
                    <a:pt x="4103574" y="1533711"/>
                    <a:pt x="4092228" y="1545056"/>
                    <a:pt x="4078232" y="1545056"/>
                  </a:cubicBezTo>
                  <a:lnTo>
                    <a:pt x="25341" y="1545056"/>
                  </a:lnTo>
                  <a:cubicBezTo>
                    <a:pt x="11346" y="1545056"/>
                    <a:pt x="0" y="1533711"/>
                    <a:pt x="0" y="1519715"/>
                  </a:cubicBezTo>
                  <a:lnTo>
                    <a:pt x="0" y="25341"/>
                  </a:lnTo>
                  <a:cubicBezTo>
                    <a:pt x="0" y="11346"/>
                    <a:pt x="11346" y="0"/>
                    <a:pt x="25341"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4103574" cy="158315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639569" y="-249129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sp>
        <p:nvSpPr>
          <p:cNvPr name="Freeform 10" id="10"/>
          <p:cNvSpPr/>
          <p:nvPr/>
        </p:nvSpPr>
        <p:spPr>
          <a:xfrm flipH="false" flipV="false" rot="0">
            <a:off x="-1222989" y="5414843"/>
            <a:ext cx="6553869" cy="5576747"/>
          </a:xfrm>
          <a:custGeom>
            <a:avLst/>
            <a:gdLst/>
            <a:ahLst/>
            <a:cxnLst/>
            <a:rect r="r" b="b" t="t" l="l"/>
            <a:pathLst>
              <a:path h="5576747" w="6553869">
                <a:moveTo>
                  <a:pt x="0" y="0"/>
                </a:moveTo>
                <a:lnTo>
                  <a:pt x="6553869" y="0"/>
                </a:lnTo>
                <a:lnTo>
                  <a:pt x="6553869" y="5576747"/>
                </a:lnTo>
                <a:lnTo>
                  <a:pt x="0" y="5576747"/>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4699234" y="6887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315366" y="698276"/>
            <a:ext cx="9585350" cy="2267331"/>
          </a:xfrm>
          <a:prstGeom prst="rect">
            <a:avLst/>
          </a:prstGeom>
        </p:spPr>
        <p:txBody>
          <a:bodyPr anchor="t" rtlCol="false" tIns="0" lIns="0" bIns="0" rIns="0">
            <a:spAutoFit/>
          </a:bodyPr>
          <a:lstStyle/>
          <a:p>
            <a:pPr algn="ctr" marL="0" indent="0" lvl="1">
              <a:lnSpc>
                <a:spcPts val="8891"/>
              </a:lnSpc>
            </a:pPr>
            <a:r>
              <a:rPr lang="en-US" sz="7599" spc="-106">
                <a:solidFill>
                  <a:srgbClr val="00694C"/>
                </a:solidFill>
                <a:latin typeface="Helvetica World"/>
                <a:ea typeface="Helvetica World"/>
                <a:cs typeface="Helvetica World"/>
                <a:sym typeface="Helvetica World"/>
              </a:rPr>
              <a:t>Actionable Business Recommendations</a:t>
            </a:r>
          </a:p>
        </p:txBody>
      </p:sp>
      <p:sp>
        <p:nvSpPr>
          <p:cNvPr name="TextBox 13" id="13"/>
          <p:cNvSpPr txBox="true"/>
          <p:nvPr/>
        </p:nvSpPr>
        <p:spPr>
          <a:xfrm rot="0">
            <a:off x="2053946" y="4448821"/>
            <a:ext cx="16102338" cy="5034915"/>
          </a:xfrm>
          <a:prstGeom prst="rect">
            <a:avLst/>
          </a:prstGeom>
        </p:spPr>
        <p:txBody>
          <a:bodyPr anchor="t" rtlCol="false" tIns="0" lIns="0" bIns="0" rIns="0">
            <a:spAutoFit/>
          </a:bodyPr>
          <a:lstStyle/>
          <a:p>
            <a:pPr algn="l" marL="1036320" indent="-345440" lvl="2">
              <a:lnSpc>
                <a:spcPts val="3359"/>
              </a:lnSpc>
              <a:buFont typeface="Arial"/>
              <a:buChar char="⚬"/>
            </a:pPr>
            <a:r>
              <a:rPr lang="en-US" sz="2400">
                <a:solidFill>
                  <a:srgbClr val="00694C"/>
                </a:solidFill>
                <a:latin typeface="Poppins Bold"/>
                <a:ea typeface="Poppins Bold"/>
                <a:cs typeface="Poppins Bold"/>
                <a:sym typeface="Poppins Bold"/>
              </a:rPr>
              <a:t>Targeted Marketing:</a:t>
            </a:r>
            <a:r>
              <a:rPr lang="en-US" sz="2400">
                <a:solidFill>
                  <a:srgbClr val="00694C"/>
                </a:solidFill>
                <a:latin typeface="Poppins"/>
                <a:ea typeface="Poppins"/>
                <a:cs typeface="Poppins"/>
                <a:sym typeface="Poppins"/>
              </a:rPr>
              <a:t> Focus digital marketing efforts on younger investors by promoting mutual funds and equities, emphasizing short-term investment flexibility. For aged investors, promote safer, long-term investment options like fixed deposits and bonds.</a:t>
            </a:r>
          </a:p>
          <a:p>
            <a:pPr algn="l" marL="1036320" indent="-345440" lvl="2">
              <a:lnSpc>
                <a:spcPts val="3359"/>
              </a:lnSpc>
              <a:buFont typeface="Arial"/>
              <a:buChar char="⚬"/>
            </a:pPr>
            <a:r>
              <a:rPr lang="en-US" sz="2400">
                <a:solidFill>
                  <a:srgbClr val="00694C"/>
                </a:solidFill>
                <a:latin typeface="Poppins Bold"/>
                <a:ea typeface="Poppins Bold"/>
                <a:cs typeface="Poppins Bold"/>
                <a:sym typeface="Poppins Bold"/>
              </a:rPr>
              <a:t>Product Development:</a:t>
            </a:r>
            <a:r>
              <a:rPr lang="en-US" sz="2400">
                <a:solidFill>
                  <a:srgbClr val="00694C"/>
                </a:solidFill>
                <a:latin typeface="Poppins"/>
                <a:ea typeface="Poppins"/>
                <a:cs typeface="Poppins"/>
                <a:sym typeface="Poppins"/>
              </a:rPr>
              <a:t> Develop hybrid investment products tailored to younger investors that combine digital accessibility with diversified investment options, such as mutual fund-equity bundles.</a:t>
            </a:r>
          </a:p>
          <a:p>
            <a:pPr algn="l" marL="1036320" indent="-345440" lvl="2">
              <a:lnSpc>
                <a:spcPts val="3359"/>
              </a:lnSpc>
              <a:buFont typeface="Arial"/>
              <a:buChar char="⚬"/>
            </a:pPr>
            <a:r>
              <a:rPr lang="en-US" sz="2400">
                <a:solidFill>
                  <a:srgbClr val="00694C"/>
                </a:solidFill>
                <a:latin typeface="Poppins Bold"/>
                <a:ea typeface="Poppins Bold"/>
                <a:cs typeface="Poppins Bold"/>
                <a:sym typeface="Poppins Bold"/>
              </a:rPr>
              <a:t>Customer Engagement:</a:t>
            </a:r>
            <a:r>
              <a:rPr lang="en-US" sz="2400">
                <a:solidFill>
                  <a:srgbClr val="00694C"/>
                </a:solidFill>
                <a:latin typeface="Poppins"/>
                <a:ea typeface="Poppins"/>
                <a:cs typeface="Poppins"/>
                <a:sym typeface="Poppins"/>
              </a:rPr>
              <a:t> Implement personalized financial advisory services for older investors, combining traditional consultant-driven approaches with digital tools for easier monitoring of investments.</a:t>
            </a:r>
          </a:p>
          <a:p>
            <a:pPr algn="l" marL="1036320" indent="-345440" lvl="2">
              <a:lnSpc>
                <a:spcPts val="3359"/>
              </a:lnSpc>
              <a:buFont typeface="Arial"/>
              <a:buChar char="⚬"/>
            </a:pPr>
            <a:r>
              <a:rPr lang="en-US" sz="2400">
                <a:solidFill>
                  <a:srgbClr val="00694C"/>
                </a:solidFill>
                <a:latin typeface="Poppins Bold"/>
                <a:ea typeface="Poppins Bold"/>
                <a:cs typeface="Poppins Bold"/>
                <a:sym typeface="Poppins Bold"/>
              </a:rPr>
              <a:t>Education Campaigns:</a:t>
            </a:r>
            <a:r>
              <a:rPr lang="en-US" sz="2400">
                <a:solidFill>
                  <a:srgbClr val="00694C"/>
                </a:solidFill>
                <a:latin typeface="Poppins"/>
                <a:ea typeface="Poppins"/>
                <a:cs typeface="Poppins"/>
                <a:sym typeface="Poppins"/>
              </a:rPr>
              <a:t> Launch educational content aimed at younger investors to raise awareness about the benefits of long-term investments and retirement planning.</a:t>
            </a:r>
          </a:p>
          <a:p>
            <a:pPr algn="l">
              <a:lnSpc>
                <a:spcPts val="33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818279" y="688751"/>
            <a:ext cx="6581587" cy="3324222"/>
            <a:chOff x="0" y="0"/>
            <a:chExt cx="1733422" cy="875515"/>
          </a:xfrm>
        </p:grpSpPr>
        <p:sp>
          <p:nvSpPr>
            <p:cNvPr name="Freeform 3" id="3"/>
            <p:cNvSpPr/>
            <p:nvPr/>
          </p:nvSpPr>
          <p:spPr>
            <a:xfrm flipH="false" flipV="false" rot="0">
              <a:off x="0" y="0"/>
              <a:ext cx="1733422" cy="875515"/>
            </a:xfrm>
            <a:custGeom>
              <a:avLst/>
              <a:gdLst/>
              <a:ahLst/>
              <a:cxnLst/>
              <a:rect r="r" b="b" t="t" l="l"/>
              <a:pathLst>
                <a:path h="875515" w="1733422">
                  <a:moveTo>
                    <a:pt x="59991" y="0"/>
                  </a:moveTo>
                  <a:lnTo>
                    <a:pt x="1673431" y="0"/>
                  </a:lnTo>
                  <a:cubicBezTo>
                    <a:pt x="1689342" y="0"/>
                    <a:pt x="1704601" y="6320"/>
                    <a:pt x="1715851" y="17571"/>
                  </a:cubicBezTo>
                  <a:cubicBezTo>
                    <a:pt x="1727102" y="28822"/>
                    <a:pt x="1733422" y="44081"/>
                    <a:pt x="1733422" y="59991"/>
                  </a:cubicBezTo>
                  <a:lnTo>
                    <a:pt x="1733422" y="815524"/>
                  </a:lnTo>
                  <a:cubicBezTo>
                    <a:pt x="1733422" y="848656"/>
                    <a:pt x="1706563" y="875515"/>
                    <a:pt x="1673431" y="875515"/>
                  </a:cubicBezTo>
                  <a:lnTo>
                    <a:pt x="59991" y="875515"/>
                  </a:lnTo>
                  <a:cubicBezTo>
                    <a:pt x="44081" y="875515"/>
                    <a:pt x="28822" y="869195"/>
                    <a:pt x="17571" y="857944"/>
                  </a:cubicBezTo>
                  <a:cubicBezTo>
                    <a:pt x="6320" y="846694"/>
                    <a:pt x="0" y="831435"/>
                    <a:pt x="0" y="815524"/>
                  </a:cubicBezTo>
                  <a:lnTo>
                    <a:pt x="0" y="59991"/>
                  </a:lnTo>
                  <a:cubicBezTo>
                    <a:pt x="0" y="44081"/>
                    <a:pt x="6320" y="28822"/>
                    <a:pt x="17571" y="17571"/>
                  </a:cubicBezTo>
                  <a:cubicBezTo>
                    <a:pt x="28822" y="6320"/>
                    <a:pt x="44081" y="0"/>
                    <a:pt x="59991" y="0"/>
                  </a:cubicBezTo>
                  <a:close/>
                </a:path>
              </a:pathLst>
            </a:custGeom>
            <a:solidFill>
              <a:srgbClr val="000000">
                <a:alpha val="0"/>
              </a:srgbClr>
            </a:solidFill>
            <a:ln w="19050" cap="rnd">
              <a:solidFill>
                <a:srgbClr val="00694C"/>
              </a:solidFill>
              <a:prstDash val="solid"/>
              <a:round/>
            </a:ln>
          </p:spPr>
        </p:sp>
        <p:sp>
          <p:nvSpPr>
            <p:cNvPr name="TextBox 4" id="4"/>
            <p:cNvSpPr txBox="true"/>
            <p:nvPr/>
          </p:nvSpPr>
          <p:spPr>
            <a:xfrm>
              <a:off x="0" y="-38100"/>
              <a:ext cx="1733422" cy="91361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320797" y="548286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grpSp>
        <p:nvGrpSpPr>
          <p:cNvPr name="Group 6" id="6"/>
          <p:cNvGrpSpPr/>
          <p:nvPr/>
        </p:nvGrpSpPr>
        <p:grpSpPr>
          <a:xfrm rot="0">
            <a:off x="3486265" y="4635118"/>
            <a:ext cx="13773035" cy="4623182"/>
            <a:chOff x="0" y="0"/>
            <a:chExt cx="3627466" cy="1217628"/>
          </a:xfrm>
        </p:grpSpPr>
        <p:sp>
          <p:nvSpPr>
            <p:cNvPr name="Freeform 7" id="7"/>
            <p:cNvSpPr/>
            <p:nvPr/>
          </p:nvSpPr>
          <p:spPr>
            <a:xfrm flipH="false" flipV="false" rot="0">
              <a:off x="0" y="0"/>
              <a:ext cx="3627466" cy="1217628"/>
            </a:xfrm>
            <a:custGeom>
              <a:avLst/>
              <a:gdLst/>
              <a:ahLst/>
              <a:cxnLst/>
              <a:rect r="r" b="b" t="t" l="l"/>
              <a:pathLst>
                <a:path h="1217628" w="3627466">
                  <a:moveTo>
                    <a:pt x="28667" y="0"/>
                  </a:moveTo>
                  <a:lnTo>
                    <a:pt x="3598798" y="0"/>
                  </a:lnTo>
                  <a:cubicBezTo>
                    <a:pt x="3614631" y="0"/>
                    <a:pt x="3627466" y="12835"/>
                    <a:pt x="3627466" y="28667"/>
                  </a:cubicBezTo>
                  <a:lnTo>
                    <a:pt x="3627466" y="1188961"/>
                  </a:lnTo>
                  <a:cubicBezTo>
                    <a:pt x="3627466" y="1196564"/>
                    <a:pt x="3624445" y="1203856"/>
                    <a:pt x="3619069" y="1209232"/>
                  </a:cubicBezTo>
                  <a:cubicBezTo>
                    <a:pt x="3613693" y="1214608"/>
                    <a:pt x="3606402" y="1217628"/>
                    <a:pt x="3598798" y="1217628"/>
                  </a:cubicBezTo>
                  <a:lnTo>
                    <a:pt x="28667" y="1217628"/>
                  </a:lnTo>
                  <a:cubicBezTo>
                    <a:pt x="12835" y="1217628"/>
                    <a:pt x="0" y="1204793"/>
                    <a:pt x="0" y="1188961"/>
                  </a:cubicBezTo>
                  <a:lnTo>
                    <a:pt x="0" y="28667"/>
                  </a:lnTo>
                  <a:cubicBezTo>
                    <a:pt x="0" y="12835"/>
                    <a:pt x="12835" y="0"/>
                    <a:pt x="28667"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3627466" cy="125572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639569" y="-249129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sp>
        <p:nvSpPr>
          <p:cNvPr name="Freeform 10" id="10"/>
          <p:cNvSpPr/>
          <p:nvPr/>
        </p:nvSpPr>
        <p:spPr>
          <a:xfrm flipH="false" flipV="false" rot="0">
            <a:off x="-1222989" y="5414843"/>
            <a:ext cx="6553869" cy="5576747"/>
          </a:xfrm>
          <a:custGeom>
            <a:avLst/>
            <a:gdLst/>
            <a:ahLst/>
            <a:cxnLst/>
            <a:rect r="r" b="b" t="t" l="l"/>
            <a:pathLst>
              <a:path h="5576747" w="6553869">
                <a:moveTo>
                  <a:pt x="0" y="0"/>
                </a:moveTo>
                <a:lnTo>
                  <a:pt x="6553869" y="0"/>
                </a:lnTo>
                <a:lnTo>
                  <a:pt x="6553869" y="5576747"/>
                </a:lnTo>
                <a:lnTo>
                  <a:pt x="0" y="5576747"/>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4699234" y="6887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053946" y="1038225"/>
            <a:ext cx="5916447" cy="2267331"/>
          </a:xfrm>
          <a:prstGeom prst="rect">
            <a:avLst/>
          </a:prstGeom>
        </p:spPr>
        <p:txBody>
          <a:bodyPr anchor="t" rtlCol="false" tIns="0" lIns="0" bIns="0" rIns="0">
            <a:spAutoFit/>
          </a:bodyPr>
          <a:lstStyle/>
          <a:p>
            <a:pPr algn="ctr">
              <a:lnSpc>
                <a:spcPts val="8891"/>
              </a:lnSpc>
            </a:pPr>
            <a:r>
              <a:rPr lang="en-US" sz="7599" spc="-106">
                <a:solidFill>
                  <a:srgbClr val="00694C"/>
                </a:solidFill>
                <a:latin typeface="Helvetica World"/>
                <a:ea typeface="Helvetica World"/>
                <a:cs typeface="Helvetica World"/>
                <a:sym typeface="Helvetica World"/>
              </a:rPr>
              <a:t>Future Opportunities</a:t>
            </a:r>
          </a:p>
        </p:txBody>
      </p:sp>
      <p:sp>
        <p:nvSpPr>
          <p:cNvPr name="TextBox 13" id="13"/>
          <p:cNvSpPr txBox="true"/>
          <p:nvPr/>
        </p:nvSpPr>
        <p:spPr>
          <a:xfrm rot="0">
            <a:off x="4218983" y="5208333"/>
            <a:ext cx="12537651" cy="394652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694C"/>
                </a:solidFill>
                <a:latin typeface="Poppins"/>
                <a:ea typeface="Poppins"/>
                <a:cs typeface="Poppins"/>
                <a:sym typeface="Poppins"/>
              </a:rPr>
              <a:t>Further research could analyze the correlation between income levels and risk preferences, exploring how different financial backgrounds influence investment decisions.</a:t>
            </a:r>
          </a:p>
          <a:p>
            <a:pPr algn="l" marL="539749" indent="-269875" lvl="1">
              <a:lnSpc>
                <a:spcPts val="3499"/>
              </a:lnSpc>
              <a:buFont typeface="Arial"/>
              <a:buChar char="•"/>
            </a:pPr>
            <a:r>
              <a:rPr lang="en-US" sz="2499">
                <a:solidFill>
                  <a:srgbClr val="00694C"/>
                </a:solidFill>
                <a:latin typeface="Poppins"/>
                <a:ea typeface="Poppins"/>
                <a:cs typeface="Poppins"/>
                <a:sym typeface="Poppins"/>
              </a:rPr>
              <a:t>Expanding the dataset to include factors like risk appetite, investment returns, and behavioral patterns over time could provide deeper insights into investor needs.</a:t>
            </a:r>
          </a:p>
          <a:p>
            <a:pPr algn="l" marL="539749" indent="-269875" lvl="1">
              <a:lnSpc>
                <a:spcPts val="3499"/>
              </a:lnSpc>
              <a:buFont typeface="Arial"/>
              <a:buChar char="•"/>
            </a:pPr>
            <a:r>
              <a:rPr lang="en-US" sz="2499">
                <a:solidFill>
                  <a:srgbClr val="00694C"/>
                </a:solidFill>
                <a:latin typeface="Poppins"/>
                <a:ea typeface="Poppins"/>
                <a:cs typeface="Poppins"/>
                <a:sym typeface="Poppins"/>
              </a:rPr>
              <a:t>Exploring cross-regional differences in investment behavior might reveal additional market segmentation opportunities.</a:t>
            </a:r>
          </a:p>
          <a:p>
            <a:pPr algn="l">
              <a:lnSpc>
                <a:spcPts val="349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890524" y="836396"/>
            <a:ext cx="7343719" cy="1818379"/>
            <a:chOff x="0" y="0"/>
            <a:chExt cx="1934148" cy="478915"/>
          </a:xfrm>
        </p:grpSpPr>
        <p:sp>
          <p:nvSpPr>
            <p:cNvPr name="Freeform 3" id="3"/>
            <p:cNvSpPr/>
            <p:nvPr/>
          </p:nvSpPr>
          <p:spPr>
            <a:xfrm flipH="false" flipV="false" rot="0">
              <a:off x="0" y="0"/>
              <a:ext cx="1934148" cy="478915"/>
            </a:xfrm>
            <a:custGeom>
              <a:avLst/>
              <a:gdLst/>
              <a:ahLst/>
              <a:cxnLst/>
              <a:rect r="r" b="b" t="t" l="l"/>
              <a:pathLst>
                <a:path h="478915" w="1934148">
                  <a:moveTo>
                    <a:pt x="53765" y="0"/>
                  </a:moveTo>
                  <a:lnTo>
                    <a:pt x="1880383" y="0"/>
                  </a:lnTo>
                  <a:cubicBezTo>
                    <a:pt x="1894642" y="0"/>
                    <a:pt x="1908318" y="5665"/>
                    <a:pt x="1918401" y="15748"/>
                  </a:cubicBezTo>
                  <a:cubicBezTo>
                    <a:pt x="1928484" y="25830"/>
                    <a:pt x="1934148" y="39506"/>
                    <a:pt x="1934148" y="53765"/>
                  </a:cubicBezTo>
                  <a:lnTo>
                    <a:pt x="1934148" y="425149"/>
                  </a:lnTo>
                  <a:cubicBezTo>
                    <a:pt x="1934148" y="454843"/>
                    <a:pt x="1910077" y="478915"/>
                    <a:pt x="1880383" y="478915"/>
                  </a:cubicBezTo>
                  <a:lnTo>
                    <a:pt x="53765" y="478915"/>
                  </a:lnTo>
                  <a:cubicBezTo>
                    <a:pt x="24072" y="478915"/>
                    <a:pt x="0" y="454843"/>
                    <a:pt x="0" y="425149"/>
                  </a:cubicBezTo>
                  <a:lnTo>
                    <a:pt x="0" y="53765"/>
                  </a:lnTo>
                  <a:cubicBezTo>
                    <a:pt x="0" y="24072"/>
                    <a:pt x="24072" y="0"/>
                    <a:pt x="53765" y="0"/>
                  </a:cubicBezTo>
                  <a:close/>
                </a:path>
              </a:pathLst>
            </a:custGeom>
            <a:solidFill>
              <a:srgbClr val="000000">
                <a:alpha val="0"/>
              </a:srgbClr>
            </a:solidFill>
            <a:ln w="19050" cap="rnd">
              <a:solidFill>
                <a:srgbClr val="00694C"/>
              </a:solidFill>
              <a:prstDash val="solid"/>
              <a:round/>
            </a:ln>
          </p:spPr>
        </p:sp>
        <p:sp>
          <p:nvSpPr>
            <p:cNvPr name="TextBox 4" id="4"/>
            <p:cNvSpPr txBox="true"/>
            <p:nvPr/>
          </p:nvSpPr>
          <p:spPr>
            <a:xfrm>
              <a:off x="0" y="-38100"/>
              <a:ext cx="1934148" cy="51701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320797" y="548286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grpSp>
        <p:nvGrpSpPr>
          <p:cNvPr name="Group 6" id="6"/>
          <p:cNvGrpSpPr/>
          <p:nvPr/>
        </p:nvGrpSpPr>
        <p:grpSpPr>
          <a:xfrm rot="0">
            <a:off x="2494362" y="3710180"/>
            <a:ext cx="14764938" cy="5548120"/>
            <a:chOff x="0" y="0"/>
            <a:chExt cx="3888708" cy="1461233"/>
          </a:xfrm>
        </p:grpSpPr>
        <p:sp>
          <p:nvSpPr>
            <p:cNvPr name="Freeform 7" id="7"/>
            <p:cNvSpPr/>
            <p:nvPr/>
          </p:nvSpPr>
          <p:spPr>
            <a:xfrm flipH="false" flipV="false" rot="0">
              <a:off x="0" y="0"/>
              <a:ext cx="3888708" cy="1461233"/>
            </a:xfrm>
            <a:custGeom>
              <a:avLst/>
              <a:gdLst/>
              <a:ahLst/>
              <a:cxnLst/>
              <a:rect r="r" b="b" t="t" l="l"/>
              <a:pathLst>
                <a:path h="1461233" w="3888708">
                  <a:moveTo>
                    <a:pt x="26742" y="0"/>
                  </a:moveTo>
                  <a:lnTo>
                    <a:pt x="3861967" y="0"/>
                  </a:lnTo>
                  <a:cubicBezTo>
                    <a:pt x="3869059" y="0"/>
                    <a:pt x="3875861" y="2817"/>
                    <a:pt x="3880876" y="7832"/>
                  </a:cubicBezTo>
                  <a:cubicBezTo>
                    <a:pt x="3885891" y="12847"/>
                    <a:pt x="3888708" y="19649"/>
                    <a:pt x="3888708" y="26742"/>
                  </a:cubicBezTo>
                  <a:lnTo>
                    <a:pt x="3888708" y="1434492"/>
                  </a:lnTo>
                  <a:cubicBezTo>
                    <a:pt x="3888708" y="1441584"/>
                    <a:pt x="3885891" y="1448386"/>
                    <a:pt x="3880876" y="1453401"/>
                  </a:cubicBezTo>
                  <a:cubicBezTo>
                    <a:pt x="3875861" y="1458416"/>
                    <a:pt x="3869059" y="1461233"/>
                    <a:pt x="3861967" y="1461233"/>
                  </a:cubicBezTo>
                  <a:lnTo>
                    <a:pt x="26742" y="1461233"/>
                  </a:lnTo>
                  <a:cubicBezTo>
                    <a:pt x="19649" y="1461233"/>
                    <a:pt x="12847" y="1458416"/>
                    <a:pt x="7832" y="1453401"/>
                  </a:cubicBezTo>
                  <a:cubicBezTo>
                    <a:pt x="2817" y="1448386"/>
                    <a:pt x="0" y="1441584"/>
                    <a:pt x="0" y="1434492"/>
                  </a:cubicBezTo>
                  <a:lnTo>
                    <a:pt x="0" y="26742"/>
                  </a:lnTo>
                  <a:cubicBezTo>
                    <a:pt x="0" y="19649"/>
                    <a:pt x="2817" y="12847"/>
                    <a:pt x="7832" y="7832"/>
                  </a:cubicBezTo>
                  <a:cubicBezTo>
                    <a:pt x="12847" y="2817"/>
                    <a:pt x="19649" y="0"/>
                    <a:pt x="26742"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3888708" cy="149933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639569" y="-249129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sp>
        <p:nvSpPr>
          <p:cNvPr name="Freeform 10" id="10"/>
          <p:cNvSpPr/>
          <p:nvPr/>
        </p:nvSpPr>
        <p:spPr>
          <a:xfrm flipH="false" flipV="false" rot="0">
            <a:off x="-1222989" y="5414843"/>
            <a:ext cx="6553869" cy="5576747"/>
          </a:xfrm>
          <a:custGeom>
            <a:avLst/>
            <a:gdLst/>
            <a:ahLst/>
            <a:cxnLst/>
            <a:rect r="r" b="b" t="t" l="l"/>
            <a:pathLst>
              <a:path h="5576747" w="6553869">
                <a:moveTo>
                  <a:pt x="0" y="0"/>
                </a:moveTo>
                <a:lnTo>
                  <a:pt x="6553869" y="0"/>
                </a:lnTo>
                <a:lnTo>
                  <a:pt x="6553869" y="5576747"/>
                </a:lnTo>
                <a:lnTo>
                  <a:pt x="0" y="5576747"/>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4699234" y="6887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54628" y="1178657"/>
            <a:ext cx="8815511" cy="1143381"/>
          </a:xfrm>
          <a:prstGeom prst="rect">
            <a:avLst/>
          </a:prstGeom>
        </p:spPr>
        <p:txBody>
          <a:bodyPr anchor="t" rtlCol="false" tIns="0" lIns="0" bIns="0" rIns="0">
            <a:spAutoFit/>
          </a:bodyPr>
          <a:lstStyle/>
          <a:p>
            <a:pPr algn="ctr" marL="0" indent="0" lvl="1">
              <a:lnSpc>
                <a:spcPts val="8891"/>
              </a:lnSpc>
            </a:pPr>
            <a:r>
              <a:rPr lang="en-US" sz="7599" spc="-106">
                <a:solidFill>
                  <a:srgbClr val="00694C"/>
                </a:solidFill>
                <a:latin typeface="Helvetica World"/>
                <a:ea typeface="Helvetica World"/>
                <a:cs typeface="Helvetica World"/>
                <a:sym typeface="Helvetica World"/>
              </a:rPr>
              <a:t>CONCLUSION</a:t>
            </a:r>
          </a:p>
        </p:txBody>
      </p:sp>
      <p:sp>
        <p:nvSpPr>
          <p:cNvPr name="TextBox 13" id="13"/>
          <p:cNvSpPr txBox="true"/>
          <p:nvPr/>
        </p:nvSpPr>
        <p:spPr>
          <a:xfrm rot="0">
            <a:off x="3042197" y="4168707"/>
            <a:ext cx="13669269" cy="496760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694C"/>
                </a:solidFill>
                <a:latin typeface="Poppins"/>
                <a:ea typeface="Poppins"/>
                <a:cs typeface="Poppins"/>
                <a:sym typeface="Poppins"/>
              </a:rPr>
              <a:t>In conclusion, the analysis provides clear evidence of varying investment preferences across demographics, highlighting the need for tailored marketing strategies and product offerings.</a:t>
            </a:r>
          </a:p>
          <a:p>
            <a:pPr algn="l" marL="604519" indent="-302260" lvl="1">
              <a:lnSpc>
                <a:spcPts val="3919"/>
              </a:lnSpc>
              <a:buFont typeface="Arial"/>
              <a:buChar char="•"/>
            </a:pPr>
            <a:r>
              <a:rPr lang="en-US" sz="2799">
                <a:solidFill>
                  <a:srgbClr val="00694C"/>
                </a:solidFill>
                <a:latin typeface="Poppins"/>
                <a:ea typeface="Poppins"/>
                <a:cs typeface="Poppins"/>
                <a:sym typeface="Poppins"/>
              </a:rPr>
              <a:t>The insights suggest that younger investors are more inclined to take risks with equities and mutual funds, while aged investors prefer the stability of bonds and fixed deposits.</a:t>
            </a:r>
          </a:p>
          <a:p>
            <a:pPr algn="l" marL="604519" indent="-302260" lvl="1">
              <a:lnSpc>
                <a:spcPts val="3919"/>
              </a:lnSpc>
              <a:buFont typeface="Arial"/>
              <a:buChar char="•"/>
            </a:pPr>
            <a:r>
              <a:rPr lang="en-US" sz="2799">
                <a:solidFill>
                  <a:srgbClr val="00694C"/>
                </a:solidFill>
                <a:latin typeface="Poppins"/>
                <a:ea typeface="Poppins"/>
                <a:cs typeface="Poppins"/>
                <a:sym typeface="Poppins"/>
              </a:rPr>
              <a:t>By leveraging these insights, businesses can improve customer engagement, develop better financial products, and ultimately drive growth.</a:t>
            </a:r>
          </a:p>
          <a:p>
            <a:pPr algn="l">
              <a:lnSpc>
                <a:spcPts val="391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73417" y="550110"/>
            <a:ext cx="10593587" cy="3859362"/>
            <a:chOff x="0" y="0"/>
            <a:chExt cx="2790081" cy="1016457"/>
          </a:xfrm>
        </p:grpSpPr>
        <p:sp>
          <p:nvSpPr>
            <p:cNvPr name="Freeform 3" id="3"/>
            <p:cNvSpPr/>
            <p:nvPr/>
          </p:nvSpPr>
          <p:spPr>
            <a:xfrm flipH="false" flipV="false" rot="0">
              <a:off x="0" y="0"/>
              <a:ext cx="2790081" cy="1016457"/>
            </a:xfrm>
            <a:custGeom>
              <a:avLst/>
              <a:gdLst/>
              <a:ahLst/>
              <a:cxnLst/>
              <a:rect r="r" b="b" t="t" l="l"/>
              <a:pathLst>
                <a:path h="1016457" w="2790081">
                  <a:moveTo>
                    <a:pt x="37271" y="0"/>
                  </a:moveTo>
                  <a:lnTo>
                    <a:pt x="2752809" y="0"/>
                  </a:lnTo>
                  <a:cubicBezTo>
                    <a:pt x="2773394" y="0"/>
                    <a:pt x="2790081" y="16687"/>
                    <a:pt x="2790081" y="37271"/>
                  </a:cubicBezTo>
                  <a:lnTo>
                    <a:pt x="2790081" y="979186"/>
                  </a:lnTo>
                  <a:cubicBezTo>
                    <a:pt x="2790081" y="999770"/>
                    <a:pt x="2773394" y="1016457"/>
                    <a:pt x="2752809" y="1016457"/>
                  </a:cubicBezTo>
                  <a:lnTo>
                    <a:pt x="37271" y="1016457"/>
                  </a:lnTo>
                  <a:cubicBezTo>
                    <a:pt x="27386" y="1016457"/>
                    <a:pt x="17906" y="1012531"/>
                    <a:pt x="10917" y="1005541"/>
                  </a:cubicBezTo>
                  <a:cubicBezTo>
                    <a:pt x="3927" y="998551"/>
                    <a:pt x="0" y="989071"/>
                    <a:pt x="0" y="979186"/>
                  </a:cubicBezTo>
                  <a:lnTo>
                    <a:pt x="0" y="37271"/>
                  </a:lnTo>
                  <a:cubicBezTo>
                    <a:pt x="0" y="27386"/>
                    <a:pt x="3927" y="17906"/>
                    <a:pt x="10917" y="10917"/>
                  </a:cubicBezTo>
                  <a:cubicBezTo>
                    <a:pt x="17906" y="3927"/>
                    <a:pt x="27386" y="0"/>
                    <a:pt x="37271" y="0"/>
                  </a:cubicBezTo>
                  <a:close/>
                </a:path>
              </a:pathLst>
            </a:custGeom>
            <a:solidFill>
              <a:srgbClr val="000000">
                <a:alpha val="0"/>
              </a:srgbClr>
            </a:solidFill>
            <a:ln w="19050" cap="rnd">
              <a:solidFill>
                <a:srgbClr val="00694C"/>
              </a:solidFill>
              <a:prstDash val="solid"/>
              <a:round/>
            </a:ln>
          </p:spPr>
        </p:sp>
        <p:sp>
          <p:nvSpPr>
            <p:cNvPr name="TextBox 4" id="4"/>
            <p:cNvSpPr txBox="true"/>
            <p:nvPr/>
          </p:nvSpPr>
          <p:spPr>
            <a:xfrm>
              <a:off x="0" y="-38100"/>
              <a:ext cx="2790081" cy="10545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320797" y="548286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sp>
        <p:nvSpPr>
          <p:cNvPr name="Freeform 6" id="6"/>
          <p:cNvSpPr/>
          <p:nvPr/>
        </p:nvSpPr>
        <p:spPr>
          <a:xfrm flipH="false" flipV="false" rot="0">
            <a:off x="-4639569" y="-249129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1222989" y="5414843"/>
            <a:ext cx="6553869" cy="5576747"/>
          </a:xfrm>
          <a:custGeom>
            <a:avLst/>
            <a:gdLst/>
            <a:ahLst/>
            <a:cxnLst/>
            <a:rect r="r" b="b" t="t" l="l"/>
            <a:pathLst>
              <a:path h="5576747" w="6553869">
                <a:moveTo>
                  <a:pt x="0" y="0"/>
                </a:moveTo>
                <a:lnTo>
                  <a:pt x="6553869" y="0"/>
                </a:lnTo>
                <a:lnTo>
                  <a:pt x="6553869" y="5576747"/>
                </a:lnTo>
                <a:lnTo>
                  <a:pt x="0" y="5576747"/>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699234" y="6887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877536" y="1038225"/>
            <a:ext cx="9585350" cy="2749617"/>
          </a:xfrm>
          <a:prstGeom prst="rect">
            <a:avLst/>
          </a:prstGeom>
        </p:spPr>
        <p:txBody>
          <a:bodyPr anchor="t" rtlCol="false" tIns="0" lIns="0" bIns="0" rIns="0">
            <a:spAutoFit/>
          </a:bodyPr>
          <a:lstStyle/>
          <a:p>
            <a:pPr algn="ctr" marL="0" indent="0" lvl="1">
              <a:lnSpc>
                <a:spcPts val="10745"/>
              </a:lnSpc>
            </a:pPr>
            <a:r>
              <a:rPr lang="en-US" sz="9184" spc="-128">
                <a:solidFill>
                  <a:srgbClr val="00694C"/>
                </a:solidFill>
                <a:latin typeface="Helvetica World"/>
                <a:ea typeface="Helvetica World"/>
                <a:cs typeface="Helvetica World"/>
                <a:sym typeface="Helvetica World"/>
              </a:rPr>
              <a:t>Introduction to results analysis</a:t>
            </a:r>
          </a:p>
        </p:txBody>
      </p:sp>
      <p:sp>
        <p:nvSpPr>
          <p:cNvPr name="TextBox 10" id="10"/>
          <p:cNvSpPr txBox="true"/>
          <p:nvPr/>
        </p:nvSpPr>
        <p:spPr>
          <a:xfrm rot="0">
            <a:off x="2925020" y="4884398"/>
            <a:ext cx="15004139" cy="4826441"/>
          </a:xfrm>
          <a:prstGeom prst="rect">
            <a:avLst/>
          </a:prstGeom>
        </p:spPr>
        <p:txBody>
          <a:bodyPr anchor="t" rtlCol="false" tIns="0" lIns="0" bIns="0" rIns="0">
            <a:spAutoFit/>
          </a:bodyPr>
          <a:lstStyle/>
          <a:p>
            <a:pPr algn="ctr" marL="594776" indent="-297388" lvl="1">
              <a:lnSpc>
                <a:spcPts val="3856"/>
              </a:lnSpc>
              <a:buFont typeface="Arial"/>
              <a:buChar char="•"/>
            </a:pPr>
            <a:r>
              <a:rPr lang="en-US" sz="2754">
                <a:solidFill>
                  <a:srgbClr val="00694C"/>
                </a:solidFill>
                <a:latin typeface="Poppins"/>
                <a:ea typeface="Poppins"/>
                <a:cs typeface="Poppins"/>
                <a:sym typeface="Poppins"/>
              </a:rPr>
              <a:t>The purpose of this analysis is to understand investor behavior across various demographics, investment avenues, and financial objectives. This analysis helps identify actionable insights that can guide product development, marketing strategies, and customer engagement efforts.</a:t>
            </a:r>
          </a:p>
          <a:p>
            <a:pPr algn="ctr" marL="594776" indent="-297388" lvl="1">
              <a:lnSpc>
                <a:spcPts val="3856"/>
              </a:lnSpc>
              <a:buFont typeface="Arial"/>
              <a:buChar char="•"/>
            </a:pPr>
            <a:r>
              <a:rPr lang="en-US" sz="2754">
                <a:solidFill>
                  <a:srgbClr val="00694C"/>
                </a:solidFill>
                <a:latin typeface="Poppins"/>
                <a:ea typeface="Poppins"/>
                <a:cs typeface="Poppins"/>
                <a:sym typeface="Poppins"/>
              </a:rPr>
              <a:t>The data was collected from a sample of investors and includes information about their demographic details (age, gender), investment preferences, savings objectives, and sources of financial advice.</a:t>
            </a:r>
          </a:p>
          <a:p>
            <a:pPr algn="ctr" marL="594776" indent="-297388" lvl="1">
              <a:lnSpc>
                <a:spcPts val="3856"/>
              </a:lnSpc>
              <a:buFont typeface="Arial"/>
              <a:buChar char="•"/>
            </a:pPr>
            <a:r>
              <a:rPr lang="en-US" sz="2754">
                <a:solidFill>
                  <a:srgbClr val="00694C"/>
                </a:solidFill>
                <a:latin typeface="Poppins"/>
                <a:ea typeface="Poppins"/>
                <a:cs typeface="Poppins"/>
                <a:sym typeface="Poppins"/>
              </a:rPr>
              <a:t>The analysis was performed using Tableau to create interactive dashboards that provide insights into investor preferences and trends.</a:t>
            </a:r>
          </a:p>
          <a:p>
            <a:pPr algn="ctr">
              <a:lnSpc>
                <a:spcPts val="3856"/>
              </a:lnSpc>
            </a:pPr>
          </a:p>
        </p:txBody>
      </p:sp>
      <p:sp>
        <p:nvSpPr>
          <p:cNvPr name="Freeform 11" id="11"/>
          <p:cNvSpPr/>
          <p:nvPr/>
        </p:nvSpPr>
        <p:spPr>
          <a:xfrm flipH="false" flipV="false" rot="0">
            <a:off x="16847449" y="204997"/>
            <a:ext cx="823703" cy="823703"/>
          </a:xfrm>
          <a:custGeom>
            <a:avLst/>
            <a:gdLst/>
            <a:ahLst/>
            <a:cxnLst/>
            <a:rect r="r" b="b" t="t" l="l"/>
            <a:pathLst>
              <a:path h="823703" w="823703">
                <a:moveTo>
                  <a:pt x="0" y="0"/>
                </a:moveTo>
                <a:lnTo>
                  <a:pt x="823702" y="0"/>
                </a:lnTo>
                <a:lnTo>
                  <a:pt x="823702" y="823703"/>
                </a:lnTo>
                <a:lnTo>
                  <a:pt x="0" y="8237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2605978" y="4852536"/>
            <a:ext cx="15533165" cy="4784292"/>
            <a:chOff x="0" y="0"/>
            <a:chExt cx="4091039" cy="1260060"/>
          </a:xfrm>
        </p:grpSpPr>
        <p:sp>
          <p:nvSpPr>
            <p:cNvPr name="Freeform 13" id="13"/>
            <p:cNvSpPr/>
            <p:nvPr/>
          </p:nvSpPr>
          <p:spPr>
            <a:xfrm flipH="false" flipV="false" rot="0">
              <a:off x="0" y="0"/>
              <a:ext cx="4091039" cy="1260060"/>
            </a:xfrm>
            <a:custGeom>
              <a:avLst/>
              <a:gdLst/>
              <a:ahLst/>
              <a:cxnLst/>
              <a:rect r="r" b="b" t="t" l="l"/>
              <a:pathLst>
                <a:path h="1260060" w="4091039">
                  <a:moveTo>
                    <a:pt x="25419" y="0"/>
                  </a:moveTo>
                  <a:lnTo>
                    <a:pt x="4065620" y="0"/>
                  </a:lnTo>
                  <a:cubicBezTo>
                    <a:pt x="4072362" y="0"/>
                    <a:pt x="4078827" y="2678"/>
                    <a:pt x="4083594" y="7445"/>
                  </a:cubicBezTo>
                  <a:cubicBezTo>
                    <a:pt x="4088361" y="12212"/>
                    <a:pt x="4091039" y="18677"/>
                    <a:pt x="4091039" y="25419"/>
                  </a:cubicBezTo>
                  <a:lnTo>
                    <a:pt x="4091039" y="1234641"/>
                  </a:lnTo>
                  <a:cubicBezTo>
                    <a:pt x="4091039" y="1248680"/>
                    <a:pt x="4079659" y="1260060"/>
                    <a:pt x="4065620" y="1260060"/>
                  </a:cubicBezTo>
                  <a:lnTo>
                    <a:pt x="25419" y="1260060"/>
                  </a:lnTo>
                  <a:cubicBezTo>
                    <a:pt x="11380" y="1260060"/>
                    <a:pt x="0" y="1248680"/>
                    <a:pt x="0" y="1234641"/>
                  </a:cubicBezTo>
                  <a:lnTo>
                    <a:pt x="0" y="25419"/>
                  </a:lnTo>
                  <a:cubicBezTo>
                    <a:pt x="0" y="11380"/>
                    <a:pt x="11380" y="0"/>
                    <a:pt x="25419" y="0"/>
                  </a:cubicBezTo>
                  <a:close/>
                </a:path>
              </a:pathLst>
            </a:custGeom>
            <a:solidFill>
              <a:srgbClr val="000000">
                <a:alpha val="0"/>
              </a:srgbClr>
            </a:solidFill>
            <a:ln w="19050" cap="rnd">
              <a:solidFill>
                <a:srgbClr val="00694C"/>
              </a:solidFill>
              <a:prstDash val="solid"/>
              <a:round/>
            </a:ln>
          </p:spPr>
        </p:sp>
        <p:sp>
          <p:nvSpPr>
            <p:cNvPr name="TextBox 14" id="14"/>
            <p:cNvSpPr txBox="true"/>
            <p:nvPr/>
          </p:nvSpPr>
          <p:spPr>
            <a:xfrm>
              <a:off x="0" y="-38100"/>
              <a:ext cx="4091039" cy="129816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786038" y="3177318"/>
            <a:ext cx="12715924" cy="2749617"/>
          </a:xfrm>
          <a:prstGeom prst="rect">
            <a:avLst/>
          </a:prstGeom>
        </p:spPr>
        <p:txBody>
          <a:bodyPr anchor="t" rtlCol="false" tIns="0" lIns="0" bIns="0" rIns="0">
            <a:spAutoFit/>
          </a:bodyPr>
          <a:lstStyle/>
          <a:p>
            <a:pPr algn="ctr">
              <a:lnSpc>
                <a:spcPts val="10745"/>
              </a:lnSpc>
            </a:pPr>
            <a:r>
              <a:rPr lang="en-US" sz="9184" spc="-128">
                <a:solidFill>
                  <a:srgbClr val="00694C"/>
                </a:solidFill>
                <a:latin typeface="Helvetica World"/>
                <a:ea typeface="Helvetica World"/>
                <a:cs typeface="Helvetica World"/>
                <a:sym typeface="Helvetica World"/>
              </a:rPr>
              <a:t>THANK YOU</a:t>
            </a:r>
          </a:p>
          <a:p>
            <a:pPr algn="ctr" marL="0" indent="0" lvl="1">
              <a:lnSpc>
                <a:spcPts val="10745"/>
              </a:lnSpc>
            </a:pPr>
          </a:p>
        </p:txBody>
      </p:sp>
      <p:sp>
        <p:nvSpPr>
          <p:cNvPr name="TextBox 3" id="3"/>
          <p:cNvSpPr txBox="true"/>
          <p:nvPr/>
        </p:nvSpPr>
        <p:spPr>
          <a:xfrm rot="0">
            <a:off x="4554248" y="6533716"/>
            <a:ext cx="9179504" cy="310515"/>
          </a:xfrm>
          <a:prstGeom prst="rect">
            <a:avLst/>
          </a:prstGeom>
        </p:spPr>
        <p:txBody>
          <a:bodyPr anchor="t" rtlCol="false" tIns="0" lIns="0" bIns="0" rIns="0">
            <a:spAutoFit/>
          </a:bodyPr>
          <a:lstStyle/>
          <a:p>
            <a:pPr algn="ctr" marL="0" indent="0" lvl="1">
              <a:lnSpc>
                <a:spcPts val="2160"/>
              </a:lnSpc>
            </a:pPr>
            <a:r>
              <a:rPr lang="en-US" sz="2400" spc="-110">
                <a:solidFill>
                  <a:srgbClr val="000000"/>
                </a:solidFill>
                <a:latin typeface="Poppins"/>
                <a:ea typeface="Poppins"/>
                <a:cs typeface="Poppins"/>
                <a:sym typeface="Poppins"/>
              </a:rPr>
              <a:t>Presented by TAMIZHSUDAR N</a:t>
            </a:r>
          </a:p>
        </p:txBody>
      </p:sp>
      <p:sp>
        <p:nvSpPr>
          <p:cNvPr name="TextBox 4" id="4"/>
          <p:cNvSpPr txBox="true"/>
          <p:nvPr/>
        </p:nvSpPr>
        <p:spPr>
          <a:xfrm rot="0">
            <a:off x="13468314" y="9241155"/>
            <a:ext cx="5280091" cy="375285"/>
          </a:xfrm>
          <a:prstGeom prst="rect">
            <a:avLst/>
          </a:prstGeom>
        </p:spPr>
        <p:txBody>
          <a:bodyPr anchor="t" rtlCol="false" tIns="0" lIns="0" bIns="0" rIns="0">
            <a:spAutoFit/>
          </a:bodyPr>
          <a:lstStyle/>
          <a:p>
            <a:pPr algn="ctr">
              <a:lnSpc>
                <a:spcPts val="2940"/>
              </a:lnSpc>
              <a:spcBef>
                <a:spcPct val="0"/>
              </a:spcBef>
            </a:pPr>
            <a:r>
              <a:rPr lang="en-US" sz="2100">
                <a:solidFill>
                  <a:srgbClr val="00694C"/>
                </a:solidFill>
                <a:latin typeface="Poppins Bold Italics"/>
                <a:ea typeface="Poppins Bold Italics"/>
                <a:cs typeface="Poppins Bold Italics"/>
                <a:sym typeface="Poppins Bold Italics"/>
                <a:hlinkClick r:id="rId2" tooltip="https://github.com/Tamizhsudar"/>
              </a:rPr>
              <a:t>Github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574143" y="-41148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grpSp>
        <p:nvGrpSpPr>
          <p:cNvPr name="Group 3" id="3"/>
          <p:cNvGrpSpPr/>
          <p:nvPr/>
        </p:nvGrpSpPr>
        <p:grpSpPr>
          <a:xfrm rot="0">
            <a:off x="484674" y="478590"/>
            <a:ext cx="10593587" cy="3859362"/>
            <a:chOff x="0" y="0"/>
            <a:chExt cx="2790081" cy="1016457"/>
          </a:xfrm>
        </p:grpSpPr>
        <p:sp>
          <p:nvSpPr>
            <p:cNvPr name="Freeform 4" id="4"/>
            <p:cNvSpPr/>
            <p:nvPr/>
          </p:nvSpPr>
          <p:spPr>
            <a:xfrm flipH="false" flipV="false" rot="0">
              <a:off x="0" y="0"/>
              <a:ext cx="2790081" cy="1016457"/>
            </a:xfrm>
            <a:custGeom>
              <a:avLst/>
              <a:gdLst/>
              <a:ahLst/>
              <a:cxnLst/>
              <a:rect r="r" b="b" t="t" l="l"/>
              <a:pathLst>
                <a:path h="1016457" w="2790081">
                  <a:moveTo>
                    <a:pt x="37271" y="0"/>
                  </a:moveTo>
                  <a:lnTo>
                    <a:pt x="2752809" y="0"/>
                  </a:lnTo>
                  <a:cubicBezTo>
                    <a:pt x="2773394" y="0"/>
                    <a:pt x="2790081" y="16687"/>
                    <a:pt x="2790081" y="37271"/>
                  </a:cubicBezTo>
                  <a:lnTo>
                    <a:pt x="2790081" y="979186"/>
                  </a:lnTo>
                  <a:cubicBezTo>
                    <a:pt x="2790081" y="999770"/>
                    <a:pt x="2773394" y="1016457"/>
                    <a:pt x="2752809" y="1016457"/>
                  </a:cubicBezTo>
                  <a:lnTo>
                    <a:pt x="37271" y="1016457"/>
                  </a:lnTo>
                  <a:cubicBezTo>
                    <a:pt x="27386" y="1016457"/>
                    <a:pt x="17906" y="1012531"/>
                    <a:pt x="10917" y="1005541"/>
                  </a:cubicBezTo>
                  <a:cubicBezTo>
                    <a:pt x="3927" y="998551"/>
                    <a:pt x="0" y="989071"/>
                    <a:pt x="0" y="979186"/>
                  </a:cubicBezTo>
                  <a:lnTo>
                    <a:pt x="0" y="37271"/>
                  </a:lnTo>
                  <a:cubicBezTo>
                    <a:pt x="0" y="27386"/>
                    <a:pt x="3927" y="17906"/>
                    <a:pt x="10917" y="10917"/>
                  </a:cubicBezTo>
                  <a:cubicBezTo>
                    <a:pt x="17906" y="3927"/>
                    <a:pt x="27386" y="0"/>
                    <a:pt x="37271" y="0"/>
                  </a:cubicBezTo>
                  <a:close/>
                </a:path>
              </a:pathLst>
            </a:custGeom>
            <a:solidFill>
              <a:srgbClr val="000000">
                <a:alpha val="0"/>
              </a:srgbClr>
            </a:solidFill>
            <a:ln w="19050" cap="rnd">
              <a:solidFill>
                <a:srgbClr val="00694C"/>
              </a:solidFill>
              <a:prstDash val="solid"/>
              <a:round/>
            </a:ln>
          </p:spPr>
        </p:sp>
        <p:sp>
          <p:nvSpPr>
            <p:cNvPr name="TextBox 5" id="5"/>
            <p:cNvSpPr txBox="true"/>
            <p:nvPr/>
          </p:nvSpPr>
          <p:spPr>
            <a:xfrm>
              <a:off x="0" y="-38100"/>
              <a:ext cx="2790081" cy="105455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086100" y="5633323"/>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grpSp>
        <p:nvGrpSpPr>
          <p:cNvPr name="Group 7" id="7"/>
          <p:cNvGrpSpPr/>
          <p:nvPr/>
        </p:nvGrpSpPr>
        <p:grpSpPr>
          <a:xfrm rot="0">
            <a:off x="3025517" y="4852536"/>
            <a:ext cx="14492706" cy="4784292"/>
            <a:chOff x="0" y="0"/>
            <a:chExt cx="3817009" cy="1260060"/>
          </a:xfrm>
        </p:grpSpPr>
        <p:sp>
          <p:nvSpPr>
            <p:cNvPr name="Freeform 8" id="8"/>
            <p:cNvSpPr/>
            <p:nvPr/>
          </p:nvSpPr>
          <p:spPr>
            <a:xfrm flipH="false" flipV="false" rot="0">
              <a:off x="0" y="0"/>
              <a:ext cx="3817009" cy="1260060"/>
            </a:xfrm>
            <a:custGeom>
              <a:avLst/>
              <a:gdLst/>
              <a:ahLst/>
              <a:cxnLst/>
              <a:rect r="r" b="b" t="t" l="l"/>
              <a:pathLst>
                <a:path h="1260060" w="3817009">
                  <a:moveTo>
                    <a:pt x="27244" y="0"/>
                  </a:moveTo>
                  <a:lnTo>
                    <a:pt x="3789765" y="0"/>
                  </a:lnTo>
                  <a:cubicBezTo>
                    <a:pt x="3804812" y="0"/>
                    <a:pt x="3817009" y="12198"/>
                    <a:pt x="3817009" y="27244"/>
                  </a:cubicBezTo>
                  <a:lnTo>
                    <a:pt x="3817009" y="1232817"/>
                  </a:lnTo>
                  <a:cubicBezTo>
                    <a:pt x="3817009" y="1240042"/>
                    <a:pt x="3814139" y="1246972"/>
                    <a:pt x="3809030" y="1252081"/>
                  </a:cubicBezTo>
                  <a:cubicBezTo>
                    <a:pt x="3803920" y="1257190"/>
                    <a:pt x="3796990" y="1260060"/>
                    <a:pt x="3789765" y="1260060"/>
                  </a:cubicBezTo>
                  <a:lnTo>
                    <a:pt x="27244" y="1260060"/>
                  </a:lnTo>
                  <a:cubicBezTo>
                    <a:pt x="20018" y="1260060"/>
                    <a:pt x="13089" y="1257190"/>
                    <a:pt x="7980" y="1252081"/>
                  </a:cubicBezTo>
                  <a:cubicBezTo>
                    <a:pt x="2870" y="1246972"/>
                    <a:pt x="0" y="1240042"/>
                    <a:pt x="0" y="1232817"/>
                  </a:cubicBezTo>
                  <a:lnTo>
                    <a:pt x="0" y="27244"/>
                  </a:lnTo>
                  <a:cubicBezTo>
                    <a:pt x="0" y="20018"/>
                    <a:pt x="2870" y="13089"/>
                    <a:pt x="7980" y="7980"/>
                  </a:cubicBezTo>
                  <a:cubicBezTo>
                    <a:pt x="13089" y="2870"/>
                    <a:pt x="20018" y="0"/>
                    <a:pt x="27244" y="0"/>
                  </a:cubicBezTo>
                  <a:close/>
                </a:path>
              </a:pathLst>
            </a:custGeom>
            <a:solidFill>
              <a:srgbClr val="000000">
                <a:alpha val="0"/>
              </a:srgbClr>
            </a:solidFill>
            <a:ln w="19050" cap="rnd">
              <a:solidFill>
                <a:srgbClr val="00694C"/>
              </a:solidFill>
              <a:prstDash val="solid"/>
              <a:round/>
            </a:ln>
          </p:spPr>
        </p:sp>
        <p:sp>
          <p:nvSpPr>
            <p:cNvPr name="TextBox 9" id="9"/>
            <p:cNvSpPr txBox="true"/>
            <p:nvPr/>
          </p:nvSpPr>
          <p:spPr>
            <a:xfrm>
              <a:off x="0" y="-38100"/>
              <a:ext cx="3817009" cy="129816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827620" y="1028700"/>
            <a:ext cx="6333399" cy="6333399"/>
          </a:xfrm>
          <a:custGeom>
            <a:avLst/>
            <a:gdLst/>
            <a:ahLst/>
            <a:cxnLst/>
            <a:rect r="r" b="b" t="t" l="l"/>
            <a:pathLst>
              <a:path h="6333399" w="6333399">
                <a:moveTo>
                  <a:pt x="0" y="0"/>
                </a:moveTo>
                <a:lnTo>
                  <a:pt x="6333399" y="0"/>
                </a:lnTo>
                <a:lnTo>
                  <a:pt x="6333399" y="6333399"/>
                </a:lnTo>
                <a:lnTo>
                  <a:pt x="0" y="6333399"/>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847449" y="204997"/>
            <a:ext cx="823703" cy="823703"/>
          </a:xfrm>
          <a:custGeom>
            <a:avLst/>
            <a:gdLst/>
            <a:ahLst/>
            <a:cxnLst/>
            <a:rect r="r" b="b" t="t" l="l"/>
            <a:pathLst>
              <a:path h="823703" w="823703">
                <a:moveTo>
                  <a:pt x="0" y="0"/>
                </a:moveTo>
                <a:lnTo>
                  <a:pt x="823702" y="0"/>
                </a:lnTo>
                <a:lnTo>
                  <a:pt x="823702" y="823703"/>
                </a:lnTo>
                <a:lnTo>
                  <a:pt x="0" y="8237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988793" y="1038225"/>
            <a:ext cx="9585350" cy="2749617"/>
          </a:xfrm>
          <a:prstGeom prst="rect">
            <a:avLst/>
          </a:prstGeom>
        </p:spPr>
        <p:txBody>
          <a:bodyPr anchor="t" rtlCol="false" tIns="0" lIns="0" bIns="0" rIns="0">
            <a:spAutoFit/>
          </a:bodyPr>
          <a:lstStyle/>
          <a:p>
            <a:pPr algn="l">
              <a:lnSpc>
                <a:spcPts val="10745"/>
              </a:lnSpc>
            </a:pPr>
            <a:r>
              <a:rPr lang="en-US" sz="9184" spc="-128">
                <a:solidFill>
                  <a:srgbClr val="00694C"/>
                </a:solidFill>
                <a:latin typeface="Helvetica World"/>
                <a:ea typeface="Helvetica World"/>
                <a:cs typeface="Helvetica World"/>
                <a:sym typeface="Helvetica World"/>
              </a:rPr>
              <a:t>DATA</a:t>
            </a:r>
          </a:p>
          <a:p>
            <a:pPr algn="l" marL="0" indent="0" lvl="1">
              <a:lnSpc>
                <a:spcPts val="10745"/>
              </a:lnSpc>
            </a:pPr>
            <a:r>
              <a:rPr lang="en-US" sz="9184" spc="-128">
                <a:solidFill>
                  <a:srgbClr val="00694C"/>
                </a:solidFill>
                <a:latin typeface="Helvetica World"/>
                <a:ea typeface="Helvetica World"/>
                <a:cs typeface="Helvetica World"/>
                <a:sym typeface="Helvetica World"/>
              </a:rPr>
              <a:t>METHODOLOGY</a:t>
            </a:r>
          </a:p>
        </p:txBody>
      </p:sp>
      <p:sp>
        <p:nvSpPr>
          <p:cNvPr name="TextBox 13" id="13"/>
          <p:cNvSpPr txBox="true"/>
          <p:nvPr/>
        </p:nvSpPr>
        <p:spPr>
          <a:xfrm rot="0">
            <a:off x="3195908" y="4903437"/>
            <a:ext cx="14063392" cy="46158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694C"/>
                </a:solidFill>
                <a:latin typeface="Poppins"/>
                <a:ea typeface="Poppins"/>
                <a:cs typeface="Poppins"/>
                <a:sym typeface="Poppins"/>
              </a:rPr>
              <a:t>The dataset consists of investor demographic information, including age, gender, and investment behavior data, such as preferred avenues of investment (e.g., mutual funds, equities, bonds), investment duration, savings objectives, and sources of financial advice.</a:t>
            </a:r>
          </a:p>
          <a:p>
            <a:pPr algn="l" marL="518160" indent="-259080" lvl="1">
              <a:lnSpc>
                <a:spcPts val="3359"/>
              </a:lnSpc>
              <a:buFont typeface="Arial"/>
              <a:buChar char="•"/>
            </a:pPr>
            <a:r>
              <a:rPr lang="en-US" sz="2400">
                <a:solidFill>
                  <a:srgbClr val="00694C"/>
                </a:solidFill>
                <a:latin typeface="Poppins"/>
                <a:ea typeface="Poppins"/>
                <a:cs typeface="Poppins"/>
                <a:sym typeface="Poppins"/>
              </a:rPr>
              <a:t>Data cleaning involved standardizing categorical values, ensuring consistency across the dataset, and creating new fields for analysis where necessary (e.g., binning age groups).</a:t>
            </a:r>
          </a:p>
          <a:p>
            <a:pPr algn="l" marL="518160" indent="-259080" lvl="1">
              <a:lnSpc>
                <a:spcPts val="3359"/>
              </a:lnSpc>
              <a:buFont typeface="Arial"/>
              <a:buChar char="•"/>
            </a:pPr>
            <a:r>
              <a:rPr lang="en-US" sz="2400">
                <a:solidFill>
                  <a:srgbClr val="00694C"/>
                </a:solidFill>
                <a:latin typeface="Poppins"/>
                <a:ea typeface="Poppins"/>
                <a:cs typeface="Poppins"/>
                <a:sym typeface="Poppins"/>
              </a:rPr>
              <a:t>The approach focused on visualizing key insights through Tableau dashboards, covering investor demographics, investment preferences, savings objectives, and information sources.</a:t>
            </a:r>
          </a:p>
          <a:p>
            <a:pPr algn="l">
              <a:lnSpc>
                <a:spcPts val="33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65360" y="1485658"/>
            <a:ext cx="10793180" cy="1669859"/>
            <a:chOff x="0" y="0"/>
            <a:chExt cx="4345449" cy="672303"/>
          </a:xfrm>
        </p:grpSpPr>
        <p:sp>
          <p:nvSpPr>
            <p:cNvPr name="Freeform 3" id="3"/>
            <p:cNvSpPr/>
            <p:nvPr/>
          </p:nvSpPr>
          <p:spPr>
            <a:xfrm flipH="false" flipV="false" rot="0">
              <a:off x="0" y="0"/>
              <a:ext cx="4345449" cy="672303"/>
            </a:xfrm>
            <a:custGeom>
              <a:avLst/>
              <a:gdLst/>
              <a:ahLst/>
              <a:cxnLst/>
              <a:rect r="r" b="b" t="t" l="l"/>
              <a:pathLst>
                <a:path h="672303" w="4345449">
                  <a:moveTo>
                    <a:pt x="36582" y="0"/>
                  </a:moveTo>
                  <a:lnTo>
                    <a:pt x="4308866" y="0"/>
                  </a:lnTo>
                  <a:cubicBezTo>
                    <a:pt x="4318569" y="0"/>
                    <a:pt x="4327873" y="3854"/>
                    <a:pt x="4334734" y="10715"/>
                  </a:cubicBezTo>
                  <a:cubicBezTo>
                    <a:pt x="4341595" y="17575"/>
                    <a:pt x="4345449" y="26880"/>
                    <a:pt x="4345449" y="36582"/>
                  </a:cubicBezTo>
                  <a:lnTo>
                    <a:pt x="4345449" y="635721"/>
                  </a:lnTo>
                  <a:cubicBezTo>
                    <a:pt x="4345449" y="645423"/>
                    <a:pt x="4341595" y="654728"/>
                    <a:pt x="4334734" y="661588"/>
                  </a:cubicBezTo>
                  <a:cubicBezTo>
                    <a:pt x="4327873" y="668449"/>
                    <a:pt x="4318569" y="672303"/>
                    <a:pt x="4308866" y="672303"/>
                  </a:cubicBezTo>
                  <a:lnTo>
                    <a:pt x="36582" y="672303"/>
                  </a:lnTo>
                  <a:cubicBezTo>
                    <a:pt x="26880" y="672303"/>
                    <a:pt x="17575" y="668449"/>
                    <a:pt x="10715" y="661588"/>
                  </a:cubicBezTo>
                  <a:cubicBezTo>
                    <a:pt x="3854" y="654728"/>
                    <a:pt x="0" y="645423"/>
                    <a:pt x="0" y="635721"/>
                  </a:cubicBezTo>
                  <a:lnTo>
                    <a:pt x="0" y="36582"/>
                  </a:lnTo>
                  <a:cubicBezTo>
                    <a:pt x="0" y="26880"/>
                    <a:pt x="3854" y="17575"/>
                    <a:pt x="10715" y="10715"/>
                  </a:cubicBezTo>
                  <a:cubicBezTo>
                    <a:pt x="17575" y="3854"/>
                    <a:pt x="26880" y="0"/>
                    <a:pt x="36582" y="0"/>
                  </a:cubicBezTo>
                  <a:close/>
                </a:path>
              </a:pathLst>
            </a:custGeom>
            <a:solidFill>
              <a:srgbClr val="000000">
                <a:alpha val="0"/>
              </a:srgbClr>
            </a:solidFill>
            <a:ln w="19050" cap="rnd">
              <a:solidFill>
                <a:srgbClr val="00694C"/>
              </a:solidFill>
              <a:prstDash val="solid"/>
              <a:round/>
            </a:ln>
          </p:spPr>
        </p:sp>
        <p:sp>
          <p:nvSpPr>
            <p:cNvPr name="TextBox 4" id="4"/>
            <p:cNvSpPr txBox="true"/>
            <p:nvPr/>
          </p:nvSpPr>
          <p:spPr>
            <a:xfrm>
              <a:off x="0" y="-38100"/>
              <a:ext cx="4345449" cy="71040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086100" y="5000989"/>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grpSp>
        <p:nvGrpSpPr>
          <p:cNvPr name="Group 6" id="6"/>
          <p:cNvGrpSpPr/>
          <p:nvPr/>
        </p:nvGrpSpPr>
        <p:grpSpPr>
          <a:xfrm rot="0">
            <a:off x="4074880" y="4020241"/>
            <a:ext cx="10793180" cy="5916717"/>
            <a:chOff x="0" y="0"/>
            <a:chExt cx="4345449" cy="2382133"/>
          </a:xfrm>
        </p:grpSpPr>
        <p:sp>
          <p:nvSpPr>
            <p:cNvPr name="Freeform 7" id="7"/>
            <p:cNvSpPr/>
            <p:nvPr/>
          </p:nvSpPr>
          <p:spPr>
            <a:xfrm flipH="false" flipV="false" rot="0">
              <a:off x="0" y="0"/>
              <a:ext cx="4345449" cy="2382133"/>
            </a:xfrm>
            <a:custGeom>
              <a:avLst/>
              <a:gdLst/>
              <a:ahLst/>
              <a:cxnLst/>
              <a:rect r="r" b="b" t="t" l="l"/>
              <a:pathLst>
                <a:path h="2382133" w="4345449">
                  <a:moveTo>
                    <a:pt x="36582" y="0"/>
                  </a:moveTo>
                  <a:lnTo>
                    <a:pt x="4308866" y="0"/>
                  </a:lnTo>
                  <a:cubicBezTo>
                    <a:pt x="4318569" y="0"/>
                    <a:pt x="4327873" y="3854"/>
                    <a:pt x="4334734" y="10715"/>
                  </a:cubicBezTo>
                  <a:cubicBezTo>
                    <a:pt x="4341595" y="17575"/>
                    <a:pt x="4345449" y="26880"/>
                    <a:pt x="4345449" y="36582"/>
                  </a:cubicBezTo>
                  <a:lnTo>
                    <a:pt x="4345449" y="2345551"/>
                  </a:lnTo>
                  <a:cubicBezTo>
                    <a:pt x="4345449" y="2355253"/>
                    <a:pt x="4341595" y="2364558"/>
                    <a:pt x="4334734" y="2371418"/>
                  </a:cubicBezTo>
                  <a:cubicBezTo>
                    <a:pt x="4327873" y="2378279"/>
                    <a:pt x="4318569" y="2382133"/>
                    <a:pt x="4308866" y="2382133"/>
                  </a:cubicBezTo>
                  <a:lnTo>
                    <a:pt x="36582" y="2382133"/>
                  </a:lnTo>
                  <a:cubicBezTo>
                    <a:pt x="26880" y="2382133"/>
                    <a:pt x="17575" y="2378279"/>
                    <a:pt x="10715" y="2371418"/>
                  </a:cubicBezTo>
                  <a:cubicBezTo>
                    <a:pt x="3854" y="2364558"/>
                    <a:pt x="0" y="2355253"/>
                    <a:pt x="0" y="2345551"/>
                  </a:cubicBezTo>
                  <a:lnTo>
                    <a:pt x="0" y="36582"/>
                  </a:lnTo>
                  <a:cubicBezTo>
                    <a:pt x="0" y="26880"/>
                    <a:pt x="3854" y="17575"/>
                    <a:pt x="10715" y="10715"/>
                  </a:cubicBezTo>
                  <a:cubicBezTo>
                    <a:pt x="17575" y="3854"/>
                    <a:pt x="26880" y="0"/>
                    <a:pt x="36582"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4345449" cy="242023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971660" y="4513728"/>
            <a:ext cx="2305177" cy="1961496"/>
          </a:xfrm>
          <a:custGeom>
            <a:avLst/>
            <a:gdLst/>
            <a:ahLst/>
            <a:cxnLst/>
            <a:rect r="r" b="b" t="t" l="l"/>
            <a:pathLst>
              <a:path h="1961496" w="2305177">
                <a:moveTo>
                  <a:pt x="0" y="0"/>
                </a:moveTo>
                <a:lnTo>
                  <a:pt x="2305177" y="0"/>
                </a:lnTo>
                <a:lnTo>
                  <a:pt x="2305177" y="1961496"/>
                </a:lnTo>
                <a:lnTo>
                  <a:pt x="0" y="1961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5143500" y="7134262"/>
            <a:ext cx="1961496" cy="1961496"/>
          </a:xfrm>
          <a:custGeom>
            <a:avLst/>
            <a:gdLst/>
            <a:ahLst/>
            <a:cxnLst/>
            <a:rect r="r" b="b" t="t" l="l"/>
            <a:pathLst>
              <a:path h="1961496" w="1961496">
                <a:moveTo>
                  <a:pt x="0" y="0"/>
                </a:moveTo>
                <a:lnTo>
                  <a:pt x="1961496" y="0"/>
                </a:lnTo>
                <a:lnTo>
                  <a:pt x="1961496" y="1961497"/>
                </a:lnTo>
                <a:lnTo>
                  <a:pt x="0" y="1961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8701067" y="4513728"/>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9144000" y="7031409"/>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1958540" y="4649423"/>
            <a:ext cx="1722550" cy="1961496"/>
          </a:xfrm>
          <a:custGeom>
            <a:avLst/>
            <a:gdLst/>
            <a:ahLst/>
            <a:cxnLst/>
            <a:rect r="r" b="b" t="t" l="l"/>
            <a:pathLst>
              <a:path h="1961496" w="1722550">
                <a:moveTo>
                  <a:pt x="0" y="0"/>
                </a:moveTo>
                <a:lnTo>
                  <a:pt x="1722550" y="0"/>
                </a:lnTo>
                <a:lnTo>
                  <a:pt x="1722550" y="1961496"/>
                </a:lnTo>
                <a:lnTo>
                  <a:pt x="0" y="1961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2333073" y="7296804"/>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5" id="15"/>
          <p:cNvSpPr txBox="true"/>
          <p:nvPr/>
        </p:nvSpPr>
        <p:spPr>
          <a:xfrm rot="0">
            <a:off x="727658" y="1863630"/>
            <a:ext cx="10793180" cy="913915"/>
          </a:xfrm>
          <a:prstGeom prst="rect">
            <a:avLst/>
          </a:prstGeom>
        </p:spPr>
        <p:txBody>
          <a:bodyPr anchor="t" rtlCol="false" tIns="0" lIns="0" bIns="0" rIns="0">
            <a:spAutoFit/>
          </a:bodyPr>
          <a:lstStyle/>
          <a:p>
            <a:pPr algn="ctr" marL="0" indent="0" lvl="1">
              <a:lnSpc>
                <a:spcPts val="7029"/>
              </a:lnSpc>
            </a:pPr>
            <a:r>
              <a:rPr lang="en-US" sz="6008" spc="-84">
                <a:solidFill>
                  <a:srgbClr val="00694C"/>
                </a:solidFill>
                <a:latin typeface="Helvetica World"/>
                <a:ea typeface="Helvetica World"/>
                <a:cs typeface="Helvetica World"/>
                <a:sym typeface="Helvetica World"/>
              </a:rPr>
              <a:t>VISUALISATION</a:t>
            </a:r>
          </a:p>
        </p:txBody>
      </p:sp>
      <p:sp>
        <p:nvSpPr>
          <p:cNvPr name="TextBox 16" id="16"/>
          <p:cNvSpPr txBox="true"/>
          <p:nvPr/>
        </p:nvSpPr>
        <p:spPr>
          <a:xfrm rot="0">
            <a:off x="13258493" y="8002632"/>
            <a:ext cx="3676122" cy="410166"/>
          </a:xfrm>
          <a:prstGeom prst="rect">
            <a:avLst/>
          </a:prstGeom>
        </p:spPr>
        <p:txBody>
          <a:bodyPr anchor="t" rtlCol="false" tIns="0" lIns="0" bIns="0" rIns="0">
            <a:spAutoFit/>
          </a:bodyPr>
          <a:lstStyle/>
          <a:p>
            <a:pPr algn="r" marL="0" indent="0" lvl="1">
              <a:lnSpc>
                <a:spcPts val="3106"/>
              </a:lnSpc>
            </a:pPr>
            <a:r>
              <a:rPr lang="en-US" sz="2655" spc="-37">
                <a:solidFill>
                  <a:srgbClr val="00694C"/>
                </a:solidFill>
                <a:latin typeface="Helvetica World"/>
                <a:ea typeface="Helvetica World"/>
                <a:cs typeface="Helvetica World"/>
                <a:sym typeface="Helvetica World"/>
              </a:rPr>
              <a:t>ANALYSIS</a:t>
            </a:r>
          </a:p>
        </p:txBody>
      </p:sp>
      <p:sp>
        <p:nvSpPr>
          <p:cNvPr name="TextBox 17" id="17"/>
          <p:cNvSpPr txBox="true"/>
          <p:nvPr/>
        </p:nvSpPr>
        <p:spPr>
          <a:xfrm rot="0">
            <a:off x="11654524" y="8883015"/>
            <a:ext cx="5280091" cy="375285"/>
          </a:xfrm>
          <a:prstGeom prst="rect">
            <a:avLst/>
          </a:prstGeom>
        </p:spPr>
        <p:txBody>
          <a:bodyPr anchor="t" rtlCol="false" tIns="0" lIns="0" bIns="0" rIns="0">
            <a:spAutoFit/>
          </a:bodyPr>
          <a:lstStyle/>
          <a:p>
            <a:pPr algn="r">
              <a:lnSpc>
                <a:spcPts val="2940"/>
              </a:lnSpc>
              <a:spcBef>
                <a:spcPct val="0"/>
              </a:spcBef>
            </a:pPr>
            <a:r>
              <a:rPr lang="en-US" sz="2100">
                <a:solidFill>
                  <a:srgbClr val="00694C"/>
                </a:solidFill>
                <a:latin typeface="Poppins Bold Italics"/>
                <a:ea typeface="Poppins Bold Italics"/>
                <a:cs typeface="Poppins Bold Italics"/>
                <a:sym typeface="Poppins Bold Italics"/>
                <a:hlinkClick r:id="rId15" tooltip="https://github.com/Tamizhsudar"/>
              </a:rPr>
              <a:t>Github</a:t>
            </a:r>
          </a:p>
        </p:txBody>
      </p:sp>
      <p:sp>
        <p:nvSpPr>
          <p:cNvPr name="Freeform 18" id="18"/>
          <p:cNvSpPr/>
          <p:nvPr/>
        </p:nvSpPr>
        <p:spPr>
          <a:xfrm flipH="false" flipV="false" rot="0">
            <a:off x="12819815" y="-30861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33639" y="562806"/>
            <a:ext cx="15420722" cy="9161388"/>
          </a:xfrm>
          <a:custGeom>
            <a:avLst/>
            <a:gdLst/>
            <a:ahLst/>
            <a:cxnLst/>
            <a:rect r="r" b="b" t="t" l="l"/>
            <a:pathLst>
              <a:path h="9161388" w="15420722">
                <a:moveTo>
                  <a:pt x="0" y="0"/>
                </a:moveTo>
                <a:lnTo>
                  <a:pt x="15420722" y="0"/>
                </a:lnTo>
                <a:lnTo>
                  <a:pt x="15420722" y="9161388"/>
                </a:lnTo>
                <a:lnTo>
                  <a:pt x="0" y="916138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422737" y="780671"/>
            <a:ext cx="13442526" cy="8725659"/>
          </a:xfrm>
          <a:custGeom>
            <a:avLst/>
            <a:gdLst/>
            <a:ahLst/>
            <a:cxnLst/>
            <a:rect r="r" b="b" t="t" l="l"/>
            <a:pathLst>
              <a:path h="8725659" w="13442526">
                <a:moveTo>
                  <a:pt x="0" y="0"/>
                </a:moveTo>
                <a:lnTo>
                  <a:pt x="13442526" y="0"/>
                </a:lnTo>
                <a:lnTo>
                  <a:pt x="13442526" y="8725658"/>
                </a:lnTo>
                <a:lnTo>
                  <a:pt x="0" y="8725658"/>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156886" y="441864"/>
            <a:ext cx="9974228" cy="9403273"/>
          </a:xfrm>
          <a:custGeom>
            <a:avLst/>
            <a:gdLst/>
            <a:ahLst/>
            <a:cxnLst/>
            <a:rect r="r" b="b" t="t" l="l"/>
            <a:pathLst>
              <a:path h="9403273" w="9974228">
                <a:moveTo>
                  <a:pt x="0" y="0"/>
                </a:moveTo>
                <a:lnTo>
                  <a:pt x="9974228" y="0"/>
                </a:lnTo>
                <a:lnTo>
                  <a:pt x="9974228" y="9403272"/>
                </a:lnTo>
                <a:lnTo>
                  <a:pt x="0" y="9403272"/>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812727" y="1578326"/>
            <a:ext cx="10793180" cy="1669859"/>
            <a:chOff x="0" y="0"/>
            <a:chExt cx="4345449" cy="672303"/>
          </a:xfrm>
        </p:grpSpPr>
        <p:sp>
          <p:nvSpPr>
            <p:cNvPr name="Freeform 3" id="3"/>
            <p:cNvSpPr/>
            <p:nvPr/>
          </p:nvSpPr>
          <p:spPr>
            <a:xfrm flipH="false" flipV="false" rot="0">
              <a:off x="0" y="0"/>
              <a:ext cx="4345449" cy="672303"/>
            </a:xfrm>
            <a:custGeom>
              <a:avLst/>
              <a:gdLst/>
              <a:ahLst/>
              <a:cxnLst/>
              <a:rect r="r" b="b" t="t" l="l"/>
              <a:pathLst>
                <a:path h="672303" w="4345449">
                  <a:moveTo>
                    <a:pt x="36582" y="0"/>
                  </a:moveTo>
                  <a:lnTo>
                    <a:pt x="4308866" y="0"/>
                  </a:lnTo>
                  <a:cubicBezTo>
                    <a:pt x="4318569" y="0"/>
                    <a:pt x="4327873" y="3854"/>
                    <a:pt x="4334734" y="10715"/>
                  </a:cubicBezTo>
                  <a:cubicBezTo>
                    <a:pt x="4341595" y="17575"/>
                    <a:pt x="4345449" y="26880"/>
                    <a:pt x="4345449" y="36582"/>
                  </a:cubicBezTo>
                  <a:lnTo>
                    <a:pt x="4345449" y="635721"/>
                  </a:lnTo>
                  <a:cubicBezTo>
                    <a:pt x="4345449" y="645423"/>
                    <a:pt x="4341595" y="654728"/>
                    <a:pt x="4334734" y="661588"/>
                  </a:cubicBezTo>
                  <a:cubicBezTo>
                    <a:pt x="4327873" y="668449"/>
                    <a:pt x="4318569" y="672303"/>
                    <a:pt x="4308866" y="672303"/>
                  </a:cubicBezTo>
                  <a:lnTo>
                    <a:pt x="36582" y="672303"/>
                  </a:lnTo>
                  <a:cubicBezTo>
                    <a:pt x="26880" y="672303"/>
                    <a:pt x="17575" y="668449"/>
                    <a:pt x="10715" y="661588"/>
                  </a:cubicBezTo>
                  <a:cubicBezTo>
                    <a:pt x="3854" y="654728"/>
                    <a:pt x="0" y="645423"/>
                    <a:pt x="0" y="635721"/>
                  </a:cubicBezTo>
                  <a:lnTo>
                    <a:pt x="0" y="36582"/>
                  </a:lnTo>
                  <a:cubicBezTo>
                    <a:pt x="0" y="26880"/>
                    <a:pt x="3854" y="17575"/>
                    <a:pt x="10715" y="10715"/>
                  </a:cubicBezTo>
                  <a:cubicBezTo>
                    <a:pt x="17575" y="3854"/>
                    <a:pt x="26880" y="0"/>
                    <a:pt x="36582" y="0"/>
                  </a:cubicBezTo>
                  <a:close/>
                </a:path>
              </a:pathLst>
            </a:custGeom>
            <a:solidFill>
              <a:srgbClr val="000000">
                <a:alpha val="0"/>
              </a:srgbClr>
            </a:solidFill>
            <a:ln w="19050" cap="rnd">
              <a:solidFill>
                <a:srgbClr val="00694C"/>
              </a:solidFill>
              <a:prstDash val="solid"/>
              <a:round/>
            </a:ln>
          </p:spPr>
        </p:sp>
        <p:sp>
          <p:nvSpPr>
            <p:cNvPr name="TextBox 4" id="4"/>
            <p:cNvSpPr txBox="true"/>
            <p:nvPr/>
          </p:nvSpPr>
          <p:spPr>
            <a:xfrm>
              <a:off x="0" y="-38100"/>
              <a:ext cx="4345449" cy="71040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086100" y="5000989"/>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50000"/>
            </a:blip>
            <a:stretch>
              <a:fillRect l="0" t="0" r="0" b="0"/>
            </a:stretch>
          </a:blipFill>
        </p:spPr>
      </p:sp>
      <p:grpSp>
        <p:nvGrpSpPr>
          <p:cNvPr name="Group 6" id="6"/>
          <p:cNvGrpSpPr/>
          <p:nvPr/>
        </p:nvGrpSpPr>
        <p:grpSpPr>
          <a:xfrm rot="0">
            <a:off x="1812727" y="3341583"/>
            <a:ext cx="10793180" cy="5916717"/>
            <a:chOff x="0" y="0"/>
            <a:chExt cx="4345449" cy="2382133"/>
          </a:xfrm>
        </p:grpSpPr>
        <p:sp>
          <p:nvSpPr>
            <p:cNvPr name="Freeform 7" id="7"/>
            <p:cNvSpPr/>
            <p:nvPr/>
          </p:nvSpPr>
          <p:spPr>
            <a:xfrm flipH="false" flipV="false" rot="0">
              <a:off x="0" y="0"/>
              <a:ext cx="4345449" cy="2382133"/>
            </a:xfrm>
            <a:custGeom>
              <a:avLst/>
              <a:gdLst/>
              <a:ahLst/>
              <a:cxnLst/>
              <a:rect r="r" b="b" t="t" l="l"/>
              <a:pathLst>
                <a:path h="2382133" w="4345449">
                  <a:moveTo>
                    <a:pt x="36582" y="0"/>
                  </a:moveTo>
                  <a:lnTo>
                    <a:pt x="4308866" y="0"/>
                  </a:lnTo>
                  <a:cubicBezTo>
                    <a:pt x="4318569" y="0"/>
                    <a:pt x="4327873" y="3854"/>
                    <a:pt x="4334734" y="10715"/>
                  </a:cubicBezTo>
                  <a:cubicBezTo>
                    <a:pt x="4341595" y="17575"/>
                    <a:pt x="4345449" y="26880"/>
                    <a:pt x="4345449" y="36582"/>
                  </a:cubicBezTo>
                  <a:lnTo>
                    <a:pt x="4345449" y="2345551"/>
                  </a:lnTo>
                  <a:cubicBezTo>
                    <a:pt x="4345449" y="2355253"/>
                    <a:pt x="4341595" y="2364558"/>
                    <a:pt x="4334734" y="2371418"/>
                  </a:cubicBezTo>
                  <a:cubicBezTo>
                    <a:pt x="4327873" y="2378279"/>
                    <a:pt x="4318569" y="2382133"/>
                    <a:pt x="4308866" y="2382133"/>
                  </a:cubicBezTo>
                  <a:lnTo>
                    <a:pt x="36582" y="2382133"/>
                  </a:lnTo>
                  <a:cubicBezTo>
                    <a:pt x="26880" y="2382133"/>
                    <a:pt x="17575" y="2378279"/>
                    <a:pt x="10715" y="2371418"/>
                  </a:cubicBezTo>
                  <a:cubicBezTo>
                    <a:pt x="3854" y="2364558"/>
                    <a:pt x="0" y="2355253"/>
                    <a:pt x="0" y="2345551"/>
                  </a:cubicBezTo>
                  <a:lnTo>
                    <a:pt x="0" y="36582"/>
                  </a:lnTo>
                  <a:cubicBezTo>
                    <a:pt x="0" y="26880"/>
                    <a:pt x="3854" y="17575"/>
                    <a:pt x="10715" y="10715"/>
                  </a:cubicBezTo>
                  <a:cubicBezTo>
                    <a:pt x="17575" y="3854"/>
                    <a:pt x="26880" y="0"/>
                    <a:pt x="36582" y="0"/>
                  </a:cubicBezTo>
                  <a:close/>
                </a:path>
              </a:pathLst>
            </a:custGeom>
            <a:solidFill>
              <a:srgbClr val="000000">
                <a:alpha val="0"/>
              </a:srgbClr>
            </a:solidFill>
            <a:ln w="19050" cap="rnd">
              <a:solidFill>
                <a:srgbClr val="00694C"/>
              </a:solidFill>
              <a:prstDash val="solid"/>
              <a:round/>
            </a:ln>
          </p:spPr>
        </p:sp>
        <p:sp>
          <p:nvSpPr>
            <p:cNvPr name="TextBox 8" id="8"/>
            <p:cNvSpPr txBox="true"/>
            <p:nvPr/>
          </p:nvSpPr>
          <p:spPr>
            <a:xfrm>
              <a:off x="0" y="-38100"/>
              <a:ext cx="4345449" cy="242023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291527" y="4020241"/>
            <a:ext cx="2305177" cy="1961496"/>
          </a:xfrm>
          <a:custGeom>
            <a:avLst/>
            <a:gdLst/>
            <a:ahLst/>
            <a:cxnLst/>
            <a:rect r="r" b="b" t="t" l="l"/>
            <a:pathLst>
              <a:path h="1961496" w="2305177">
                <a:moveTo>
                  <a:pt x="0" y="0"/>
                </a:moveTo>
                <a:lnTo>
                  <a:pt x="2305177" y="0"/>
                </a:lnTo>
                <a:lnTo>
                  <a:pt x="2305177" y="1961496"/>
                </a:lnTo>
                <a:lnTo>
                  <a:pt x="0" y="1961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291527" y="6646564"/>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6295662" y="4020241"/>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6161476" y="6646564"/>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9165611" y="4020241"/>
            <a:ext cx="1722550" cy="1961496"/>
          </a:xfrm>
          <a:custGeom>
            <a:avLst/>
            <a:gdLst/>
            <a:ahLst/>
            <a:cxnLst/>
            <a:rect r="r" b="b" t="t" l="l"/>
            <a:pathLst>
              <a:path h="1961496" w="1722550">
                <a:moveTo>
                  <a:pt x="0" y="0"/>
                </a:moveTo>
                <a:lnTo>
                  <a:pt x="1722550" y="0"/>
                </a:lnTo>
                <a:lnTo>
                  <a:pt x="1722550" y="1961496"/>
                </a:lnTo>
                <a:lnTo>
                  <a:pt x="0" y="1961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9165611" y="6646564"/>
            <a:ext cx="1961496" cy="1961496"/>
          </a:xfrm>
          <a:custGeom>
            <a:avLst/>
            <a:gdLst/>
            <a:ahLst/>
            <a:cxnLst/>
            <a:rect r="r" b="b" t="t" l="l"/>
            <a:pathLst>
              <a:path h="1961496" w="1961496">
                <a:moveTo>
                  <a:pt x="0" y="0"/>
                </a:moveTo>
                <a:lnTo>
                  <a:pt x="1961496" y="0"/>
                </a:lnTo>
                <a:lnTo>
                  <a:pt x="1961496" y="1961496"/>
                </a:lnTo>
                <a:lnTo>
                  <a:pt x="0" y="1961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5" id="15"/>
          <p:cNvSpPr txBox="true"/>
          <p:nvPr/>
        </p:nvSpPr>
        <p:spPr>
          <a:xfrm rot="0">
            <a:off x="1812727" y="1956298"/>
            <a:ext cx="10793180" cy="913915"/>
          </a:xfrm>
          <a:prstGeom prst="rect">
            <a:avLst/>
          </a:prstGeom>
        </p:spPr>
        <p:txBody>
          <a:bodyPr anchor="t" rtlCol="false" tIns="0" lIns="0" bIns="0" rIns="0">
            <a:spAutoFit/>
          </a:bodyPr>
          <a:lstStyle/>
          <a:p>
            <a:pPr algn="ctr" marL="0" indent="0" lvl="1">
              <a:lnSpc>
                <a:spcPts val="7029"/>
              </a:lnSpc>
            </a:pPr>
            <a:r>
              <a:rPr lang="en-US" sz="6008" spc="-84">
                <a:solidFill>
                  <a:srgbClr val="00694C"/>
                </a:solidFill>
                <a:latin typeface="Helvetica World"/>
                <a:ea typeface="Helvetica World"/>
                <a:cs typeface="Helvetica World"/>
                <a:sym typeface="Helvetica World"/>
              </a:rPr>
              <a:t>DASHBOARD</a:t>
            </a:r>
          </a:p>
        </p:txBody>
      </p:sp>
      <p:sp>
        <p:nvSpPr>
          <p:cNvPr name="TextBox 16" id="16"/>
          <p:cNvSpPr txBox="true"/>
          <p:nvPr/>
        </p:nvSpPr>
        <p:spPr>
          <a:xfrm rot="0">
            <a:off x="13258493" y="8002632"/>
            <a:ext cx="3676122" cy="410166"/>
          </a:xfrm>
          <a:prstGeom prst="rect">
            <a:avLst/>
          </a:prstGeom>
        </p:spPr>
        <p:txBody>
          <a:bodyPr anchor="t" rtlCol="false" tIns="0" lIns="0" bIns="0" rIns="0">
            <a:spAutoFit/>
          </a:bodyPr>
          <a:lstStyle/>
          <a:p>
            <a:pPr algn="r" marL="0" indent="0" lvl="1">
              <a:lnSpc>
                <a:spcPts val="3106"/>
              </a:lnSpc>
            </a:pPr>
            <a:r>
              <a:rPr lang="en-US" sz="2655" spc="-37">
                <a:solidFill>
                  <a:srgbClr val="00694C"/>
                </a:solidFill>
                <a:latin typeface="Helvetica World"/>
                <a:ea typeface="Helvetica World"/>
                <a:cs typeface="Helvetica World"/>
                <a:sym typeface="Helvetica World"/>
              </a:rPr>
              <a:t>ANALYSIS </a:t>
            </a:r>
          </a:p>
        </p:txBody>
      </p:sp>
      <p:sp>
        <p:nvSpPr>
          <p:cNvPr name="TextBox 17" id="17"/>
          <p:cNvSpPr txBox="true"/>
          <p:nvPr/>
        </p:nvSpPr>
        <p:spPr>
          <a:xfrm rot="0">
            <a:off x="11654524" y="8883015"/>
            <a:ext cx="5280091" cy="375285"/>
          </a:xfrm>
          <a:prstGeom prst="rect">
            <a:avLst/>
          </a:prstGeom>
        </p:spPr>
        <p:txBody>
          <a:bodyPr anchor="t" rtlCol="false" tIns="0" lIns="0" bIns="0" rIns="0">
            <a:spAutoFit/>
          </a:bodyPr>
          <a:lstStyle/>
          <a:p>
            <a:pPr algn="r">
              <a:lnSpc>
                <a:spcPts val="2940"/>
              </a:lnSpc>
              <a:spcBef>
                <a:spcPct val="0"/>
              </a:spcBef>
            </a:pPr>
            <a:r>
              <a:rPr lang="en-US" sz="2100">
                <a:solidFill>
                  <a:srgbClr val="00694C"/>
                </a:solidFill>
                <a:latin typeface="Poppins Bold Italics"/>
                <a:ea typeface="Poppins Bold Italics"/>
                <a:cs typeface="Poppins Bold Italics"/>
                <a:sym typeface="Poppins Bold Italics"/>
                <a:hlinkClick r:id="rId15" tooltip="https://github.com/Tamizhsudar"/>
              </a:rPr>
              <a:t>Github</a:t>
            </a:r>
          </a:p>
        </p:txBody>
      </p:sp>
      <p:sp>
        <p:nvSpPr>
          <p:cNvPr name="Freeform 18" id="18"/>
          <p:cNvSpPr/>
          <p:nvPr/>
        </p:nvSpPr>
        <p:spPr>
          <a:xfrm flipH="false" flipV="false" rot="0">
            <a:off x="12819815" y="-30861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alphaModFix amt="80000"/>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419849" y="773387"/>
            <a:ext cx="11448302" cy="8740226"/>
          </a:xfrm>
          <a:custGeom>
            <a:avLst/>
            <a:gdLst/>
            <a:ahLst/>
            <a:cxnLst/>
            <a:rect r="r" b="b" t="t" l="l"/>
            <a:pathLst>
              <a:path h="8740226" w="11448302">
                <a:moveTo>
                  <a:pt x="0" y="0"/>
                </a:moveTo>
                <a:lnTo>
                  <a:pt x="11448302" y="0"/>
                </a:lnTo>
                <a:lnTo>
                  <a:pt x="11448302" y="8740226"/>
                </a:lnTo>
                <a:lnTo>
                  <a:pt x="0" y="8740226"/>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DAGOIWDuSgg</dc:identifier>
  <dcterms:modified xsi:type="dcterms:W3CDTF">2011-08-01T06:04:30Z</dcterms:modified>
  <cp:revision>1</cp:revision>
  <dc:title>Financial Analysis</dc:title>
</cp:coreProperties>
</file>