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sldIdLst>
    <p:sldId id="256" r:id="rId2"/>
    <p:sldId id="257" r:id="rId3"/>
    <p:sldId id="258" r:id="rId4"/>
    <p:sldId id="262" r:id="rId5"/>
    <p:sldId id="263" r:id="rId6"/>
    <p:sldId id="266" r:id="rId7"/>
    <p:sldId id="259" r:id="rId8"/>
    <p:sldId id="264" r:id="rId9"/>
    <p:sldId id="265" r:id="rId10"/>
    <p:sldId id="267" r:id="rId11"/>
    <p:sldId id="26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53A6172-0F3D-478B-BCCA-547B47BA8EDC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AC47D927-3E3D-4F07-828D-A60341E3D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880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A6172-0F3D-478B-BCCA-547B47BA8EDC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7D927-3E3D-4F07-828D-A60341E3D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239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A6172-0F3D-478B-BCCA-547B47BA8EDC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7D927-3E3D-4F07-828D-A60341E3D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0953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A6172-0F3D-478B-BCCA-547B47BA8EDC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7D927-3E3D-4F07-828D-A60341E3D6ED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845737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A6172-0F3D-478B-BCCA-547B47BA8EDC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7D927-3E3D-4F07-828D-A60341E3D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0891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A6172-0F3D-478B-BCCA-547B47BA8EDC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7D927-3E3D-4F07-828D-A60341E3D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2510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A6172-0F3D-478B-BCCA-547B47BA8EDC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7D927-3E3D-4F07-828D-A60341E3D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6834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A6172-0F3D-478B-BCCA-547B47BA8EDC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7D927-3E3D-4F07-828D-A60341E3D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687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A6172-0F3D-478B-BCCA-547B47BA8EDC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7D927-3E3D-4F07-828D-A60341E3D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838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A6172-0F3D-478B-BCCA-547B47BA8EDC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7D927-3E3D-4F07-828D-A60341E3D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420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A6172-0F3D-478B-BCCA-547B47BA8EDC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7D927-3E3D-4F07-828D-A60341E3D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646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A6172-0F3D-478B-BCCA-547B47BA8EDC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7D927-3E3D-4F07-828D-A60341E3D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645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A6172-0F3D-478B-BCCA-547B47BA8EDC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7D927-3E3D-4F07-828D-A60341E3D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51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A6172-0F3D-478B-BCCA-547B47BA8EDC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7D927-3E3D-4F07-828D-A60341E3D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812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A6172-0F3D-478B-BCCA-547B47BA8EDC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7D927-3E3D-4F07-828D-A60341E3D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237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A6172-0F3D-478B-BCCA-547B47BA8EDC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7D927-3E3D-4F07-828D-A60341E3D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143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A6172-0F3D-478B-BCCA-547B47BA8EDC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7D927-3E3D-4F07-828D-A60341E3D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738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3A6172-0F3D-478B-BCCA-547B47BA8EDC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7D927-3E3D-4F07-828D-A60341E3D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625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71" r:id="rId1"/>
    <p:sldLayoutId id="2147483972" r:id="rId2"/>
    <p:sldLayoutId id="2147483973" r:id="rId3"/>
    <p:sldLayoutId id="2147483974" r:id="rId4"/>
    <p:sldLayoutId id="2147483975" r:id="rId5"/>
    <p:sldLayoutId id="2147483976" r:id="rId6"/>
    <p:sldLayoutId id="2147483977" r:id="rId7"/>
    <p:sldLayoutId id="2147483978" r:id="rId8"/>
    <p:sldLayoutId id="2147483979" r:id="rId9"/>
    <p:sldLayoutId id="2147483980" r:id="rId10"/>
    <p:sldLayoutId id="2147483981" r:id="rId11"/>
    <p:sldLayoutId id="2147483982" r:id="rId12"/>
    <p:sldLayoutId id="2147483983" r:id="rId13"/>
    <p:sldLayoutId id="2147483984" r:id="rId14"/>
    <p:sldLayoutId id="2147483985" r:id="rId15"/>
    <p:sldLayoutId id="2147483986" r:id="rId16"/>
    <p:sldLayoutId id="214748398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3A862D0-AFDF-46BB-811F-7DF29F96E3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2131" y="3542354"/>
            <a:ext cx="4505280" cy="2925581"/>
          </a:xfrm>
          <a:prstGeom prst="rect">
            <a:avLst/>
          </a:prstGeom>
        </p:spPr>
      </p:pic>
      <p:pic>
        <p:nvPicPr>
          <p:cNvPr id="1028" name="Picture 4" descr="A Random Walk Model Suggests Investment In Eli Lilly Isn&amp;#39;t So Random  (NYSE:LLY) | Seeking Alpha">
            <a:extLst>
              <a:ext uri="{FF2B5EF4-FFF2-40B4-BE49-F238E27FC236}">
                <a16:creationId xmlns:a16="http://schemas.microsoft.com/office/drawing/2014/main" id="{E4849EDB-0136-4449-9A8B-100DE6E77F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003" y="3824914"/>
            <a:ext cx="4505280" cy="2243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78460DD-5E93-4363-964B-F8C05B68A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/>
              <a:t>Project 1 for uw_fintech_bootcamp</a:t>
            </a:r>
            <a:br>
              <a:rPr lang="en-US" sz="3200" dirty="0"/>
            </a:br>
            <a:r>
              <a:rPr lang="en-US" sz="2000" dirty="0"/>
              <a:t>authors: </a:t>
            </a:r>
            <a:br>
              <a:rPr lang="en-US" sz="3200" dirty="0"/>
            </a:br>
            <a:br>
              <a:rPr lang="en-US" sz="2000" dirty="0"/>
            </a:br>
            <a:r>
              <a:rPr lang="en-US" sz="2000" dirty="0"/>
              <a:t>A. Rubkevich, </a:t>
            </a:r>
            <a:br>
              <a:rPr lang="en-US" sz="2000" dirty="0"/>
            </a:br>
            <a:r>
              <a:rPr lang="en-US" sz="2000" dirty="0"/>
              <a:t>t. Morbiwala</a:t>
            </a:r>
            <a:br>
              <a:rPr lang="en-US" sz="2000" dirty="0"/>
            </a:br>
            <a:r>
              <a:rPr lang="en-US" sz="2000" dirty="0"/>
              <a:t>D. Hockenbery, </a:t>
            </a:r>
            <a:br>
              <a:rPr lang="en-US" sz="2000" dirty="0"/>
            </a:br>
            <a:r>
              <a:rPr lang="en-US" sz="2000" dirty="0"/>
              <a:t>M. Wojichowski</a:t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9D5CA-2255-41AA-8EA0-C2B60F464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5921" y="2223548"/>
            <a:ext cx="9905999" cy="3541714"/>
          </a:xfrm>
        </p:spPr>
        <p:txBody>
          <a:bodyPr>
            <a:normAutofit/>
          </a:bodyPr>
          <a:lstStyle/>
          <a:p>
            <a:r>
              <a:rPr lang="en-US" sz="6000" dirty="0"/>
              <a:t>PORTFOLIO OPTIMIZER</a:t>
            </a:r>
          </a:p>
        </p:txBody>
      </p:sp>
    </p:spTree>
    <p:extLst>
      <p:ext uri="{BB962C8B-B14F-4D97-AF65-F5344CB8AC3E}">
        <p14:creationId xmlns:p14="http://schemas.microsoft.com/office/powerpoint/2010/main" val="2430368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3374E-6FCE-47CE-B0FC-57725A38B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6588" y="1855940"/>
            <a:ext cx="9905998" cy="147857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Code demonstration</a:t>
            </a:r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unanticipated problems</a:t>
            </a:r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next steps</a:t>
            </a:r>
            <a:br>
              <a:rPr lang="en-US" sz="4000" dirty="0"/>
            </a:br>
            <a:br>
              <a:rPr lang="en-US" sz="4000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4F1095-AF2B-43D8-B441-782DAFC105A3}"/>
              </a:ext>
            </a:extLst>
          </p:cNvPr>
          <p:cNvSpPr txBox="1"/>
          <p:nvPr/>
        </p:nvSpPr>
        <p:spPr>
          <a:xfrm>
            <a:off x="1589103" y="92307"/>
            <a:ext cx="2139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Matt</a:t>
            </a:r>
          </a:p>
        </p:txBody>
      </p:sp>
    </p:spTree>
    <p:extLst>
      <p:ext uri="{BB962C8B-B14F-4D97-AF65-F5344CB8AC3E}">
        <p14:creationId xmlns:p14="http://schemas.microsoft.com/office/powerpoint/2010/main" val="3850706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24132-3EC9-4ECB-899D-3C8D7E7D6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61A73-928E-4787-B9AD-029C03F7D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9901" y="2249487"/>
            <a:ext cx="5947510" cy="3541714"/>
          </a:xfrm>
        </p:spPr>
        <p:txBody>
          <a:bodyPr/>
          <a:lstStyle/>
          <a:p>
            <a:r>
              <a:rPr lang="en-US" sz="2400" dirty="0"/>
              <a:t>AUTHORS: </a:t>
            </a:r>
            <a:br>
              <a:rPr lang="en-US" sz="3600" dirty="0"/>
            </a:br>
            <a:br>
              <a:rPr lang="en-US" sz="2400" dirty="0"/>
            </a:br>
            <a:r>
              <a:rPr lang="en-US" sz="2400" dirty="0"/>
              <a:t>A. RUBKEVICH, </a:t>
            </a:r>
            <a:br>
              <a:rPr lang="en-US" sz="2400" dirty="0"/>
            </a:br>
            <a:r>
              <a:rPr lang="en-US" sz="2400" dirty="0"/>
              <a:t>T. MORBIWALA</a:t>
            </a:r>
            <a:br>
              <a:rPr lang="en-US" sz="2400" dirty="0"/>
            </a:br>
            <a:r>
              <a:rPr lang="en-US" sz="2400" dirty="0"/>
              <a:t>D. HOCKENBERY, </a:t>
            </a:r>
            <a:br>
              <a:rPr lang="en-US" sz="2400" dirty="0"/>
            </a:br>
            <a:r>
              <a:rPr lang="en-US" sz="2400" dirty="0"/>
              <a:t>M. WOJICHOWSKI</a:t>
            </a:r>
            <a:endParaRPr lang="en-US" dirty="0"/>
          </a:p>
        </p:txBody>
      </p:sp>
      <p:pic>
        <p:nvPicPr>
          <p:cNvPr id="4098" name="Picture 2" descr="Save, spend, share, invest: Four ways to use your money — Part 4 - MSU  Extension">
            <a:extLst>
              <a:ext uri="{FF2B5EF4-FFF2-40B4-BE49-F238E27FC236}">
                <a16:creationId xmlns:a16="http://schemas.microsoft.com/office/drawing/2014/main" id="{97162BA7-2A4D-44EC-94C7-90667751F2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2" y="2097088"/>
            <a:ext cx="3694113" cy="3694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7529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utomating Portfolio Optimization and Allocation using Python | by Sanket  Karve | Towards Data Science">
            <a:extLst>
              <a:ext uri="{FF2B5EF4-FFF2-40B4-BE49-F238E27FC236}">
                <a16:creationId xmlns:a16="http://schemas.microsoft.com/office/drawing/2014/main" id="{435EFCAA-C496-4399-9F47-04768B91A5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826" y="1880271"/>
            <a:ext cx="9905998" cy="3910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A77DF4-06A9-49DD-AA7D-A51769D10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platform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BE44D-4D26-4EFD-8480-EF9A036FB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6826" y="2249487"/>
            <a:ext cx="9905999" cy="3541714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AIMS TO OFFER A ONE-STOP ONLINE OPTIMIZATION </a:t>
            </a:r>
            <a:br>
              <a:rPr lang="en-US" dirty="0"/>
            </a:br>
            <a:r>
              <a:rPr lang="en-US" dirty="0"/>
              <a:t>FOR YOUR INVESTMENT PORTFOLIOS</a:t>
            </a:r>
          </a:p>
          <a:p>
            <a:r>
              <a:rPr lang="en-US" dirty="0"/>
              <a:t>ALLOWS A USER TO EASILY CUSTOMIZE A PORTFOLIO </a:t>
            </a:r>
          </a:p>
          <a:p>
            <a:pPr marL="0" indent="0">
              <a:buNone/>
            </a:pPr>
            <a:r>
              <a:rPr lang="en-US" dirty="0"/>
              <a:t>    TO THEIR NEEDS AND PREFERENCES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effectLst/>
                <a:latin typeface="+mj-lt"/>
                <a:ea typeface="Calibri" panose="020F0502020204030204" pitchFamily="34" charset="0"/>
              </a:rPr>
              <a:t>BOTH INEXPENSIVE AND HIGH QUALITY</a:t>
            </a:r>
            <a:endParaRPr lang="en-US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DBAC78-E322-45A9-AEB0-A63D7BBE060B}"/>
              </a:ext>
            </a:extLst>
          </p:cNvPr>
          <p:cNvSpPr txBox="1"/>
          <p:nvPr/>
        </p:nvSpPr>
        <p:spPr>
          <a:xfrm>
            <a:off x="1447060" y="249186"/>
            <a:ext cx="5024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Tasnim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25027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43D27-694D-4993-9767-809B9012A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portfolio optimizer uses various functions</a:t>
            </a:r>
            <a:br>
              <a:rPr lang="en-US" dirty="0"/>
            </a:br>
            <a:r>
              <a:rPr lang="en-US" dirty="0"/>
              <a:t>and packages to create and analyze portfolios </a:t>
            </a:r>
            <a:br>
              <a:rPr lang="en-US" dirty="0"/>
            </a:br>
            <a:br>
              <a:rPr lang="en-US" dirty="0"/>
            </a:b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46826-320A-4A9C-A443-42B0E192A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07706"/>
            <a:ext cx="9905999" cy="3541714"/>
          </a:xfrm>
        </p:spPr>
        <p:txBody>
          <a:bodyPr>
            <a:normAutofit fontScale="62500" lnSpcReduction="20000"/>
          </a:bodyPr>
          <a:lstStyle/>
          <a:p>
            <a:pPr marL="0" indent="0" algn="l">
              <a:buNone/>
            </a:pPr>
            <a:r>
              <a:rPr lang="en-US" sz="3600" cap="all" dirty="0">
                <a:latin typeface="+mj-lt"/>
                <a:ea typeface="+mj-ea"/>
                <a:cs typeface="+mj-cs"/>
              </a:rPr>
              <a:t>written in Python 3.9.7 and uses the following libraries:</a:t>
            </a:r>
          </a:p>
          <a:p>
            <a:pPr marL="0" indent="0" algn="l">
              <a:buNone/>
            </a:pPr>
            <a:endParaRPr lang="en-US" sz="3600" cap="all" dirty="0">
              <a:latin typeface="+mj-lt"/>
              <a:ea typeface="+mj-ea"/>
              <a:cs typeface="+mj-c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900" b="0" i="0" dirty="0">
                <a:effectLst/>
                <a:latin typeface="+mj-lt"/>
              </a:rPr>
              <a:t>Os – provides functions for interacting with the operating system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900" b="0" i="0" dirty="0">
                <a:effectLst/>
                <a:latin typeface="+mj-lt"/>
              </a:rPr>
              <a:t>pandas - to analyze and manipulate data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900" b="0" i="0" dirty="0">
                <a:effectLst/>
                <a:latin typeface="+mj-lt"/>
              </a:rPr>
              <a:t>Dotenv – reads key value pairs from a .env and can set them as environment variables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900" b="0" i="0" dirty="0">
                <a:effectLst/>
                <a:latin typeface="+mj-lt"/>
              </a:rPr>
              <a:t>Random – generates a random float uniformly in the semi-open range</a:t>
            </a:r>
          </a:p>
          <a:p>
            <a:r>
              <a:rPr lang="en-US" sz="1900" b="0" i="0" dirty="0">
                <a:effectLst/>
                <a:latin typeface="+mj-lt"/>
              </a:rPr>
              <a:t>Seaborn –</a:t>
            </a:r>
            <a:r>
              <a:rPr lang="en-US" sz="1900" dirty="0">
                <a:latin typeface="+mj-lt"/>
              </a:rPr>
              <a:t> for added data visualization</a:t>
            </a:r>
          </a:p>
          <a:p>
            <a:r>
              <a:rPr lang="en-US" sz="1900" b="0" i="0" dirty="0">
                <a:effectLst/>
                <a:latin typeface="+mj-lt"/>
              </a:rPr>
              <a:t>NumPy - </a:t>
            </a:r>
            <a:r>
              <a:rPr lang="en-US" sz="1900" dirty="0">
                <a:latin typeface="+mj-lt"/>
              </a:rPr>
              <a:t> to operate on large </a:t>
            </a:r>
            <a:r>
              <a:rPr lang="en-US" sz="1900" b="0" i="0" dirty="0">
                <a:effectLst/>
                <a:latin typeface="+mj-lt"/>
              </a:rPr>
              <a:t>collection of high-level mathematical functions</a:t>
            </a:r>
          </a:p>
          <a:p>
            <a:r>
              <a:rPr lang="en-US" sz="1900" dirty="0">
                <a:latin typeface="+mj-lt"/>
              </a:rPr>
              <a:t>Alpaca Trade API -  to easily develop rapid trading algo</a:t>
            </a:r>
          </a:p>
          <a:p>
            <a:r>
              <a:rPr lang="en-US" sz="1900" dirty="0">
                <a:latin typeface="+mj-lt"/>
              </a:rPr>
              <a:t>h</a:t>
            </a:r>
            <a:r>
              <a:rPr lang="en-US" sz="1900" b="0" i="0" dirty="0">
                <a:effectLst/>
                <a:latin typeface="+mj-lt"/>
              </a:rPr>
              <a:t>vplot – for user friendly interactive plotting</a:t>
            </a:r>
          </a:p>
          <a:p>
            <a:pPr marL="0" indent="0" algn="l">
              <a:buNone/>
            </a:pPr>
            <a:endParaRPr lang="en-US" dirty="0">
              <a:latin typeface="-apple-system"/>
            </a:endParaRP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A5D64A-1C23-4410-8D96-8259E10089EE}"/>
              </a:ext>
            </a:extLst>
          </p:cNvPr>
          <p:cNvSpPr txBox="1"/>
          <p:nvPr/>
        </p:nvSpPr>
        <p:spPr>
          <a:xfrm>
            <a:off x="1278385" y="87226"/>
            <a:ext cx="5024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Tasnim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54805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64F95-392F-4897-910B-7D7DB524C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2450586"/>
            <a:ext cx="9905998" cy="1478570"/>
          </a:xfrm>
        </p:spPr>
        <p:txBody>
          <a:bodyPr/>
          <a:lstStyle/>
          <a:p>
            <a:r>
              <a:rPr lang="en-US" dirty="0"/>
              <a:t>This Platform analyzes 12 ETFs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04443-880B-46D4-926F-36ABB3BDE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753007"/>
            <a:ext cx="9905999" cy="3541714"/>
          </a:xfrm>
        </p:spPr>
        <p:txBody>
          <a:bodyPr/>
          <a:lstStyle/>
          <a:p>
            <a:r>
              <a:rPr lang="en-US" dirty="0"/>
              <a:t>Alpaca API to obtain historical price data</a:t>
            </a:r>
          </a:p>
          <a:p>
            <a:r>
              <a:rPr lang="en-US" dirty="0"/>
              <a:t>Best free source for obtaining price data on ETFs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AE7271-5AA0-4037-8B3B-951DB1706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417" y="943668"/>
            <a:ext cx="3238952" cy="7144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E15B51-D163-4474-9562-732A74BDD7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0" y="3418141"/>
            <a:ext cx="6574841" cy="3103652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7D3703B-BE14-4BDB-AFCD-702322DDED73}"/>
              </a:ext>
            </a:extLst>
          </p:cNvPr>
          <p:cNvSpPr txBox="1">
            <a:spLocks/>
          </p:cNvSpPr>
          <p:nvPr/>
        </p:nvSpPr>
        <p:spPr>
          <a:xfrm>
            <a:off x="1315417" y="-6991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400" dirty="0"/>
              <a:t>DATA SOURCE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4387E3-5082-44B1-94F0-465F9BBD946C}"/>
              </a:ext>
            </a:extLst>
          </p:cNvPr>
          <p:cNvSpPr txBox="1"/>
          <p:nvPr/>
        </p:nvSpPr>
        <p:spPr>
          <a:xfrm>
            <a:off x="5203870" y="156603"/>
            <a:ext cx="5024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Anastasiya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16392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DD36F-C447-4CCA-A679-6FB5BC12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1114134"/>
            <a:ext cx="8609010" cy="1030288"/>
          </a:xfrm>
        </p:spPr>
        <p:txBody>
          <a:bodyPr>
            <a:noAutofit/>
          </a:bodyPr>
          <a:lstStyle/>
          <a:p>
            <a:r>
              <a:rPr lang="en-US" sz="1800" b="0" i="0" dirty="0">
                <a:effectLst/>
                <a:latin typeface="Arial" panose="020B0604020202020204" pitchFamily="34" charset="0"/>
              </a:rPr>
              <a:t>Alpaca.get_barset function:</a:t>
            </a:r>
            <a:br>
              <a:rPr lang="en-US" sz="1800" b="0" i="0" dirty="0">
                <a:effectLst/>
                <a:latin typeface="Arial" panose="020B0604020202020204" pitchFamily="34" charset="0"/>
              </a:rPr>
            </a:br>
            <a:r>
              <a:rPr lang="en-US" sz="1800" b="0" i="0" dirty="0">
                <a:effectLst/>
                <a:latin typeface="Arial" panose="020B0604020202020204" pitchFamily="34" charset="0"/>
              </a:rPr>
              <a:t>aided by user input </a:t>
            </a:r>
            <a:br>
              <a:rPr lang="en-US" sz="1800" dirty="0"/>
            </a:br>
            <a:r>
              <a:rPr lang="en-US" sz="1800" b="0" i="0" dirty="0">
                <a:effectLst/>
                <a:latin typeface="Arial" panose="020B0604020202020204" pitchFamily="34" charset="0"/>
              </a:rPr>
              <a:t>through various questions to determine portfolio of </a:t>
            </a:r>
            <a:br>
              <a:rPr lang="en-US" sz="1800" dirty="0"/>
            </a:br>
            <a:r>
              <a:rPr lang="en-US" sz="1800" b="0" i="0" dirty="0">
                <a:effectLst/>
                <a:latin typeface="Arial" panose="020B0604020202020204" pitchFamily="34" charset="0"/>
              </a:rPr>
              <a:t>ETFs in which to gather data for</a:t>
            </a:r>
            <a:endParaRPr lang="en-US" sz="1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1BFD16D-0FA4-4EB4-B319-C823517E78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532" y="4451751"/>
            <a:ext cx="5185718" cy="1772268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E406952-C72C-4080-B030-6047A5DCABA6}"/>
              </a:ext>
            </a:extLst>
          </p:cNvPr>
          <p:cNvSpPr txBox="1">
            <a:spLocks/>
          </p:cNvSpPr>
          <p:nvPr/>
        </p:nvSpPr>
        <p:spPr>
          <a:xfrm>
            <a:off x="1315417" y="-6991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400" dirty="0"/>
              <a:t>DATA COLLECTION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F3D19C-7C94-435B-8D2F-10E19FB8D4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5532" y="2546306"/>
            <a:ext cx="5045948" cy="1765388"/>
          </a:xfrm>
          <a:prstGeom prst="rect">
            <a:avLst/>
          </a:prstGeom>
        </p:spPr>
      </p:pic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2EE86CD3-B744-4CCD-8458-64E571469A64}"/>
              </a:ext>
            </a:extLst>
          </p:cNvPr>
          <p:cNvCxnSpPr>
            <a:cxnSpLocks/>
            <a:endCxn id="9" idx="3"/>
          </p:cNvCxnSpPr>
          <p:nvPr/>
        </p:nvCxnSpPr>
        <p:spPr>
          <a:xfrm rot="16200000" flipH="1">
            <a:off x="5404611" y="4311246"/>
            <a:ext cx="1890444" cy="162834"/>
          </a:xfrm>
          <a:prstGeom prst="bentConnector4">
            <a:avLst>
              <a:gd name="adj1" fmla="val -205"/>
              <a:gd name="adj2" fmla="val 878269"/>
            </a:avLst>
          </a:prstGeom>
          <a:ln>
            <a:solidFill>
              <a:schemeClr val="tx1"/>
            </a:solidFill>
            <a:tailEnd type="triangle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3A77589-5092-4A97-93D6-5B6E8075EF94}"/>
              </a:ext>
            </a:extLst>
          </p:cNvPr>
          <p:cNvSpPr txBox="1"/>
          <p:nvPr/>
        </p:nvSpPr>
        <p:spPr>
          <a:xfrm>
            <a:off x="7856738" y="4030462"/>
            <a:ext cx="2290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STATEMENTS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9017458-1A72-4397-A952-C339C574A5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3216" y="5494168"/>
            <a:ext cx="4924425" cy="1143000"/>
          </a:xfrm>
          <a:prstGeom prst="rect">
            <a:avLst/>
          </a:prstGeom>
        </p:spPr>
      </p:pic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8E3085A0-76F2-4C49-8C96-D1B83893E7E0}"/>
              </a:ext>
            </a:extLst>
          </p:cNvPr>
          <p:cNvCxnSpPr>
            <a:cxnSpLocks/>
          </p:cNvCxnSpPr>
          <p:nvPr/>
        </p:nvCxnSpPr>
        <p:spPr>
          <a:xfrm>
            <a:off x="7776839" y="4696287"/>
            <a:ext cx="2210540" cy="641598"/>
          </a:xfrm>
          <a:prstGeom prst="bentConnector3">
            <a:avLst>
              <a:gd name="adj1" fmla="val 99799"/>
            </a:avLst>
          </a:prstGeom>
          <a:ln>
            <a:tailEnd type="triangle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5881419-893B-4E9F-AEF8-226EA7DAE118}"/>
              </a:ext>
            </a:extLst>
          </p:cNvPr>
          <p:cNvSpPr txBox="1"/>
          <p:nvPr/>
        </p:nvSpPr>
        <p:spPr>
          <a:xfrm>
            <a:off x="5203870" y="156603"/>
            <a:ext cx="5024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Matt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38061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DD36F-C447-4CCA-A679-6FB5BC12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584" y="2225264"/>
            <a:ext cx="8609010" cy="2062649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EXPLORATION</a:t>
            </a:r>
            <a:br>
              <a:rPr lang="en-US" sz="1800" dirty="0"/>
            </a:br>
            <a:r>
              <a:rPr lang="en-US" sz="1800" dirty="0"/>
              <a:t>- Incorporating dividend income and interest into the analysis</a:t>
            </a: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CLEANUP</a:t>
            </a:r>
            <a:br>
              <a:rPr lang="en-US" sz="1800" dirty="0"/>
            </a:br>
            <a:r>
              <a:rPr lang="en-US" sz="1800" dirty="0"/>
              <a:t>- Sorting tickers alphabetically</a:t>
            </a:r>
            <a:br>
              <a:rPr lang="en-US" sz="1800" dirty="0"/>
            </a:br>
            <a:endParaRPr lang="en-US" sz="18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E406952-C72C-4080-B030-6047A5DCABA6}"/>
              </a:ext>
            </a:extLst>
          </p:cNvPr>
          <p:cNvSpPr txBox="1">
            <a:spLocks/>
          </p:cNvSpPr>
          <p:nvPr/>
        </p:nvSpPr>
        <p:spPr>
          <a:xfrm>
            <a:off x="1315417" y="-6991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400" dirty="0"/>
              <a:t>DATA EXPLORATION AND CLEANUP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3FAE2B-AEBE-438E-816A-06FBB8F73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417" y="4636082"/>
            <a:ext cx="4753534" cy="1340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D96054A-B095-485D-9977-4A2A0DE843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5417" y="2379266"/>
            <a:ext cx="2889782" cy="150362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DAE590A-1301-4A57-9D6E-0C8B8E669B9E}"/>
              </a:ext>
            </a:extLst>
          </p:cNvPr>
          <p:cNvSpPr txBox="1"/>
          <p:nvPr/>
        </p:nvSpPr>
        <p:spPr>
          <a:xfrm>
            <a:off x="5567855" y="697252"/>
            <a:ext cx="5024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Matt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01227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B754A-3A40-4934-A7E6-785D6B499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platform uses FUNCTIONS 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8C967-3A8D-49C7-8404-86CC97C23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58143"/>
            <a:ext cx="9905999" cy="3541714"/>
          </a:xfrm>
        </p:spPr>
        <p:txBody>
          <a:bodyPr/>
          <a:lstStyle/>
          <a:p>
            <a:r>
              <a:rPr lang="en-US" dirty="0"/>
              <a:t>Visualize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A571A2-C989-4930-B9DC-BCB0A20ED4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2358188"/>
            <a:ext cx="10014534" cy="39921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CB897F8-4557-418D-8A43-7CE58C83E34A}"/>
              </a:ext>
            </a:extLst>
          </p:cNvPr>
          <p:cNvSpPr txBox="1"/>
          <p:nvPr/>
        </p:nvSpPr>
        <p:spPr>
          <a:xfrm>
            <a:off x="1350960" y="323039"/>
            <a:ext cx="5024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David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31094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AB6D067-291A-47D8-8BC8-40F9BF3DF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642" y="143853"/>
            <a:ext cx="5504358" cy="36776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FFFB33D-B9B6-445A-BBED-530E8F4CCC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9783" y="335040"/>
            <a:ext cx="5497740" cy="32952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088AD95-98F6-403B-9FD6-097237AD16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900" y="3908433"/>
            <a:ext cx="10744200" cy="27813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757A399-C07C-4B5E-8E06-7EE17AF76899}"/>
              </a:ext>
            </a:extLst>
          </p:cNvPr>
          <p:cNvSpPr txBox="1"/>
          <p:nvPr/>
        </p:nvSpPr>
        <p:spPr>
          <a:xfrm>
            <a:off x="-690904" y="168267"/>
            <a:ext cx="5024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David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07096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3374E-6FCE-47CE-B0FC-57725A38B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24" y="586434"/>
            <a:ext cx="9905998" cy="1478570"/>
          </a:xfrm>
        </p:spPr>
        <p:txBody>
          <a:bodyPr>
            <a:normAutofit fontScale="90000"/>
          </a:bodyPr>
          <a:lstStyle/>
          <a:p>
            <a:r>
              <a:rPr lang="en-US" sz="4000"/>
              <a:t>Next potential steps - potentially allow user to change equity preference or implement user toggles in dashboard</a:t>
            </a:r>
            <a:br>
              <a:rPr lang="en-US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B4D4204-56FD-4428-8429-5355DC9AB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582" y="2065004"/>
            <a:ext cx="8688280" cy="4528920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C4A32D58-6B7D-4ED8-8FEA-CADD60D4284D}"/>
              </a:ext>
            </a:extLst>
          </p:cNvPr>
          <p:cNvSpPr txBox="1"/>
          <p:nvPr/>
        </p:nvSpPr>
        <p:spPr>
          <a:xfrm>
            <a:off x="0" y="401768"/>
            <a:ext cx="5024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David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966982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193</TotalTime>
  <Words>324</Words>
  <Application>Microsoft Office PowerPoint</Application>
  <PresentationFormat>Widescreen</PresentationFormat>
  <Paragraphs>46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-apple-system</vt:lpstr>
      <vt:lpstr>Arial</vt:lpstr>
      <vt:lpstr>Consolas</vt:lpstr>
      <vt:lpstr>Tw Cen MT</vt:lpstr>
      <vt:lpstr>Circuit</vt:lpstr>
      <vt:lpstr>Project 1 for uw_fintech_bootcamp authors:   A. Rubkevich,  t. Morbiwala D. Hockenbery,  M. Wojichowski </vt:lpstr>
      <vt:lpstr>This platform</vt:lpstr>
      <vt:lpstr>the portfolio optimizer uses various functions and packages to create and analyze portfolios   </vt:lpstr>
      <vt:lpstr>This Platform analyzes 12 ETFs</vt:lpstr>
      <vt:lpstr>Alpaca.get_barset function: aided by user input  through various questions to determine portfolio of  ETFs in which to gather data for</vt:lpstr>
      <vt:lpstr>EXPLORATION - Incorporating dividend income and interest into the analysis        CLEANUP - Sorting tickers alphabetically </vt:lpstr>
      <vt:lpstr>This platform uses FUNCTIONS to</vt:lpstr>
      <vt:lpstr>PowerPoint Presentation</vt:lpstr>
      <vt:lpstr>Next potential steps - potentially allow user to change equity preference or implement user toggles in dashboard </vt:lpstr>
      <vt:lpstr>Code demonstration  unanticipated problems  next steps  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 for uw_fintech_bootcamp authors:   A. Rubkevich,  t. Morbiwala D. Hockenbery,  M. Wojichowski</dc:title>
  <dc:creator>Евгений Семяшев</dc:creator>
  <cp:lastModifiedBy>Matt Wojichowski</cp:lastModifiedBy>
  <cp:revision>5</cp:revision>
  <dcterms:created xsi:type="dcterms:W3CDTF">2022-01-26T02:36:16Z</dcterms:created>
  <dcterms:modified xsi:type="dcterms:W3CDTF">2022-01-28T02:54:15Z</dcterms:modified>
</cp:coreProperties>
</file>