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03" r:id="rId2"/>
    <p:sldId id="258" r:id="rId3"/>
    <p:sldId id="306" r:id="rId4"/>
    <p:sldId id="304" r:id="rId5"/>
    <p:sldId id="305" r:id="rId6"/>
    <p:sldId id="307" r:id="rId7"/>
    <p:sldId id="308" r:id="rId8"/>
    <p:sldId id="259" r:id="rId9"/>
    <p:sldId id="256" r:id="rId10"/>
    <p:sldId id="260" r:id="rId11"/>
    <p:sldId id="311" r:id="rId12"/>
    <p:sldId id="320" r:id="rId13"/>
    <p:sldId id="312" r:id="rId14"/>
    <p:sldId id="319" r:id="rId15"/>
    <p:sldId id="314" r:id="rId16"/>
    <p:sldId id="313" r:id="rId17"/>
    <p:sldId id="293" r:id="rId18"/>
    <p:sldId id="315" r:id="rId19"/>
    <p:sldId id="317" r:id="rId20"/>
    <p:sldId id="316" r:id="rId21"/>
    <p:sldId id="318" r:id="rId22"/>
    <p:sldId id="280" r:id="rId23"/>
    <p:sldId id="289" r:id="rId24"/>
    <p:sldId id="321" r:id="rId25"/>
    <p:sldId id="296" r:id="rId26"/>
    <p:sldId id="29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49186" autoAdjust="0"/>
  </p:normalViewPr>
  <p:slideViewPr>
    <p:cSldViewPr snapToGrid="0">
      <p:cViewPr varScale="1">
        <p:scale>
          <a:sx n="48" d="100"/>
          <a:sy n="48" d="100"/>
        </p:scale>
        <p:origin x="66" y="148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4946"/>
    </p:cViewPr>
  </p:sorterViewPr>
  <p:notesViewPr>
    <p:cSldViewPr snapToGrid="0">
      <p:cViewPr varScale="1">
        <p:scale>
          <a:sx n="88" d="100"/>
          <a:sy n="88" d="100"/>
        </p:scale>
        <p:origin x="382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F6E36D-5A0E-4E03-B1F0-CC386E13936E}" type="datetimeFigureOut">
              <a:rPr lang="en-US" smtClean="0"/>
              <a:t>5/14/2018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718EF-3E10-4D5B-B5C9-1144F4777667}" type="slidenum">
              <a:rPr lang="en-US" smtClean="0"/>
              <a:t>‹#›</a:t>
            </a:fld>
            <a:endParaRPr lang="en-US"/>
          </a:p>
        </p:txBody>
      </p:sp>
    </p:spTree>
    <p:extLst>
      <p:ext uri="{BB962C8B-B14F-4D97-AF65-F5344CB8AC3E}">
        <p14:creationId xmlns:p14="http://schemas.microsoft.com/office/powerpoint/2010/main" val="3455404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ea typeface="Calibri" panose="020F0502020204030204" pitchFamily="34" charset="0"/>
                <a:cs typeface="Times New Roman" panose="02020603050405020304" pitchFamily="18" charset="0"/>
              </a:rPr>
              <a:t>Aloha, My name is Tamlyn and I am going to talk with you about class versus ID selectors.</a:t>
            </a:r>
          </a:p>
          <a:p>
            <a:endParaRPr lang="en-US" dirty="0"/>
          </a:p>
        </p:txBody>
      </p:sp>
      <p:sp>
        <p:nvSpPr>
          <p:cNvPr id="4" name="Slide Number Placeholder 3"/>
          <p:cNvSpPr>
            <a:spLocks noGrp="1"/>
          </p:cNvSpPr>
          <p:nvPr>
            <p:ph type="sldNum" sz="quarter" idx="10"/>
          </p:nvPr>
        </p:nvSpPr>
        <p:spPr/>
        <p:txBody>
          <a:bodyPr/>
          <a:lstStyle/>
          <a:p>
            <a:fld id="{389718EF-3E10-4D5B-B5C9-1144F4777667}" type="slidenum">
              <a:rPr lang="en-US" smtClean="0"/>
              <a:t>1</a:t>
            </a:fld>
            <a:endParaRPr lang="en-US"/>
          </a:p>
        </p:txBody>
      </p:sp>
    </p:spTree>
    <p:extLst>
      <p:ext uri="{BB962C8B-B14F-4D97-AF65-F5344CB8AC3E}">
        <p14:creationId xmlns:p14="http://schemas.microsoft.com/office/powerpoint/2010/main" val="849847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all depends on what you want to catch.</a:t>
            </a:r>
          </a:p>
          <a:p>
            <a:r>
              <a:rPr lang="en-US" dirty="0"/>
              <a:t>If you will have lots of the same styling on a website or webpage, definitely use class to catch all the elements to which you want to apply that styling.</a:t>
            </a:r>
          </a:p>
          <a:p>
            <a:r>
              <a:rPr lang="en-US" dirty="0"/>
              <a:t>If you have only one item that needs the extra special styling, you can use id to catch that one item.</a:t>
            </a:r>
          </a:p>
          <a:p>
            <a:endParaRPr lang="en-US" dirty="0"/>
          </a:p>
        </p:txBody>
      </p:sp>
      <p:sp>
        <p:nvSpPr>
          <p:cNvPr id="4" name="Slide Number Placeholder 3"/>
          <p:cNvSpPr>
            <a:spLocks noGrp="1"/>
          </p:cNvSpPr>
          <p:nvPr>
            <p:ph type="sldNum" sz="quarter" idx="10"/>
          </p:nvPr>
        </p:nvSpPr>
        <p:spPr/>
        <p:txBody>
          <a:bodyPr/>
          <a:lstStyle/>
          <a:p>
            <a:fld id="{389718EF-3E10-4D5B-B5C9-1144F4777667}" type="slidenum">
              <a:rPr lang="en-US" smtClean="0"/>
              <a:t>10</a:t>
            </a:fld>
            <a:endParaRPr lang="en-US"/>
          </a:p>
        </p:txBody>
      </p:sp>
    </p:spTree>
    <p:extLst>
      <p:ext uri="{BB962C8B-B14F-4D97-AF65-F5344CB8AC3E}">
        <p14:creationId xmlns:p14="http://schemas.microsoft.com/office/powerpoint/2010/main" val="2093346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Always use the right hook.</a:t>
            </a:r>
          </a:p>
          <a:p>
            <a:r>
              <a:rPr lang="en-US" dirty="0"/>
              <a:t>Do you have only one thing to style, or will many elements need the same treatment?</a:t>
            </a:r>
          </a:p>
        </p:txBody>
      </p:sp>
      <p:sp>
        <p:nvSpPr>
          <p:cNvPr id="4" name="Slide Number Placeholder 3"/>
          <p:cNvSpPr>
            <a:spLocks noGrp="1"/>
          </p:cNvSpPr>
          <p:nvPr>
            <p:ph type="sldNum" sz="quarter" idx="10"/>
          </p:nvPr>
        </p:nvSpPr>
        <p:spPr/>
        <p:txBody>
          <a:bodyPr/>
          <a:lstStyle/>
          <a:p>
            <a:fld id="{389718EF-3E10-4D5B-B5C9-1144F4777667}" type="slidenum">
              <a:rPr lang="en-US" smtClean="0"/>
              <a:t>11</a:t>
            </a:fld>
            <a:endParaRPr lang="en-US"/>
          </a:p>
        </p:txBody>
      </p:sp>
    </p:spTree>
    <p:extLst>
      <p:ext uri="{BB962C8B-B14F-4D97-AF65-F5344CB8AC3E}">
        <p14:creationId xmlns:p14="http://schemas.microsoft.com/office/powerpoint/2010/main" val="3678878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reusable information use the class attribute</a:t>
            </a:r>
          </a:p>
          <a:p>
            <a:endParaRPr lang="en-US" dirty="0"/>
          </a:p>
          <a:p>
            <a:r>
              <a:rPr lang="en-US" dirty="0"/>
              <a:t>If you have totally unique information that will only be used once on a page, use the id attribute</a:t>
            </a:r>
          </a:p>
        </p:txBody>
      </p:sp>
      <p:sp>
        <p:nvSpPr>
          <p:cNvPr id="4" name="Slide Number Placeholder 3"/>
          <p:cNvSpPr>
            <a:spLocks noGrp="1"/>
          </p:cNvSpPr>
          <p:nvPr>
            <p:ph type="sldNum" sz="quarter" idx="10"/>
          </p:nvPr>
        </p:nvSpPr>
        <p:spPr/>
        <p:txBody>
          <a:bodyPr/>
          <a:lstStyle/>
          <a:p>
            <a:fld id="{389718EF-3E10-4D5B-B5C9-1144F4777667}" type="slidenum">
              <a:rPr lang="en-US" smtClean="0"/>
              <a:t>12</a:t>
            </a:fld>
            <a:endParaRPr lang="en-US"/>
          </a:p>
        </p:txBody>
      </p:sp>
    </p:spTree>
    <p:extLst>
      <p:ext uri="{BB962C8B-B14F-4D97-AF65-F5344CB8AC3E}">
        <p14:creationId xmlns:p14="http://schemas.microsoft.com/office/powerpoint/2010/main" val="1688961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class selector can catch many.</a:t>
            </a:r>
          </a:p>
          <a:p>
            <a:r>
              <a:rPr lang="en-US" dirty="0"/>
              <a:t>The Id selector can catch one and only one item on a page.   Since the CSS </a:t>
            </a:r>
            <a:r>
              <a:rPr lang="en-US" dirty="0" err="1"/>
              <a:t>stylse</a:t>
            </a:r>
            <a:r>
              <a:rPr lang="en-US" dirty="0"/>
              <a:t> sheet use symbols to represent words, learn that the word class is represented by a dot - a red dot in this picture.  And memorize  that the word id is represented by a hashtag, otherwise known as a octothorpe.  You will use these symbols often.</a:t>
            </a:r>
          </a:p>
          <a:p>
            <a:r>
              <a:rPr lang="en-US" dirty="0"/>
              <a:t>The symbol for class in a CSS document is a dot.</a:t>
            </a:r>
          </a:p>
          <a:p>
            <a:r>
              <a:rPr lang="en-US" dirty="0"/>
              <a:t>The symbol for id is a hashtag.  Its real name is octothorpe.</a:t>
            </a:r>
          </a:p>
        </p:txBody>
      </p:sp>
      <p:sp>
        <p:nvSpPr>
          <p:cNvPr id="4" name="Slide Number Placeholder 3"/>
          <p:cNvSpPr>
            <a:spLocks noGrp="1"/>
          </p:cNvSpPr>
          <p:nvPr>
            <p:ph type="sldNum" sz="quarter" idx="10"/>
          </p:nvPr>
        </p:nvSpPr>
        <p:spPr/>
        <p:txBody>
          <a:bodyPr/>
          <a:lstStyle/>
          <a:p>
            <a:fld id="{389718EF-3E10-4D5B-B5C9-1144F4777667}" type="slidenum">
              <a:rPr lang="en-US" smtClean="0"/>
              <a:t>13</a:t>
            </a:fld>
            <a:endParaRPr lang="en-US"/>
          </a:p>
        </p:txBody>
      </p:sp>
    </p:spTree>
    <p:extLst>
      <p:ext uri="{BB962C8B-B14F-4D97-AF65-F5344CB8AC3E}">
        <p14:creationId xmlns:p14="http://schemas.microsoft.com/office/powerpoint/2010/main" val="3903358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with the taco example how we can use a single class to style multiple items.  We also indicated that we could use the id to style single items on a page. </a:t>
            </a:r>
          </a:p>
        </p:txBody>
      </p:sp>
      <p:sp>
        <p:nvSpPr>
          <p:cNvPr id="4" name="Slide Number Placeholder 3"/>
          <p:cNvSpPr>
            <a:spLocks noGrp="1"/>
          </p:cNvSpPr>
          <p:nvPr>
            <p:ph type="sldNum" sz="quarter" idx="10"/>
          </p:nvPr>
        </p:nvSpPr>
        <p:spPr/>
        <p:txBody>
          <a:bodyPr/>
          <a:lstStyle/>
          <a:p>
            <a:fld id="{389718EF-3E10-4D5B-B5C9-1144F4777667}" type="slidenum">
              <a:rPr lang="en-US" smtClean="0"/>
              <a:t>14</a:t>
            </a:fld>
            <a:endParaRPr lang="en-US"/>
          </a:p>
        </p:txBody>
      </p:sp>
    </p:spTree>
    <p:extLst>
      <p:ext uri="{BB962C8B-B14F-4D97-AF65-F5344CB8AC3E}">
        <p14:creationId xmlns:p14="http://schemas.microsoft.com/office/powerpoint/2010/main" val="1863343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there are better uses for the id.  For instance ...</a:t>
            </a:r>
          </a:p>
        </p:txBody>
      </p:sp>
      <p:sp>
        <p:nvSpPr>
          <p:cNvPr id="4" name="Slide Number Placeholder 3"/>
          <p:cNvSpPr>
            <a:spLocks noGrp="1"/>
          </p:cNvSpPr>
          <p:nvPr>
            <p:ph type="sldNum" sz="quarter" idx="10"/>
          </p:nvPr>
        </p:nvSpPr>
        <p:spPr/>
        <p:txBody>
          <a:bodyPr/>
          <a:lstStyle/>
          <a:p>
            <a:fld id="{389718EF-3E10-4D5B-B5C9-1144F4777667}" type="slidenum">
              <a:rPr lang="en-US" smtClean="0"/>
              <a:t>15</a:t>
            </a:fld>
            <a:endParaRPr lang="en-US"/>
          </a:p>
        </p:txBody>
      </p:sp>
    </p:spTree>
    <p:extLst>
      <p:ext uri="{BB962C8B-B14F-4D97-AF65-F5344CB8AC3E}">
        <p14:creationId xmlns:p14="http://schemas.microsoft.com/office/powerpoint/2010/main" val="4025551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panose="020F0502020204030204" pitchFamily="34" charset="0"/>
                <a:ea typeface="Calibri" panose="020F0502020204030204" pitchFamily="34" charset="0"/>
                <a:cs typeface="Times New Roman" panose="02020603050405020304" pitchFamily="18" charset="0"/>
              </a:rPr>
              <a:t>Remember in JavaScript how we were able to target and catch an exact place or element, either to gather user input, or to output an answer.  </a:t>
            </a:r>
          </a:p>
          <a:p>
            <a:r>
              <a:rPr lang="en-US" sz="1200" dirty="0">
                <a:latin typeface="Calibri" panose="020F0502020204030204" pitchFamily="34" charset="0"/>
                <a:cs typeface="Times New Roman" panose="02020603050405020304" pitchFamily="18" charset="0"/>
              </a:rPr>
              <a:t>Do you recall the </a:t>
            </a:r>
            <a:r>
              <a:rPr lang="en-US" sz="1200" dirty="0" err="1">
                <a:latin typeface="Calibri" panose="020F0502020204030204" pitchFamily="34" charset="0"/>
                <a:cs typeface="Times New Roman" panose="02020603050405020304" pitchFamily="18" charset="0"/>
              </a:rPr>
              <a:t>getElementById</a:t>
            </a:r>
            <a:r>
              <a:rPr lang="en-US" sz="1200" dirty="0">
                <a:latin typeface="Calibri" panose="020F0502020204030204" pitchFamily="34" charset="0"/>
                <a:cs typeface="Times New Roman" panose="02020603050405020304" pitchFamily="18" charset="0"/>
              </a:rPr>
              <a:t> that we used to hook some action to a tag. </a:t>
            </a:r>
          </a:p>
          <a:p>
            <a:r>
              <a:rPr lang="en-US" sz="1200" dirty="0">
                <a:latin typeface="Calibri" panose="020F0502020204030204" pitchFamily="34" charset="0"/>
                <a:cs typeface="Times New Roman" panose="02020603050405020304" pitchFamily="18" charset="0"/>
              </a:rPr>
              <a:t>Classes can’t do that, but ID’s can.</a:t>
            </a:r>
            <a:endParaRPr lang="en-US" dirty="0"/>
          </a:p>
        </p:txBody>
      </p:sp>
      <p:sp>
        <p:nvSpPr>
          <p:cNvPr id="4" name="Slide Number Placeholder 3"/>
          <p:cNvSpPr>
            <a:spLocks noGrp="1"/>
          </p:cNvSpPr>
          <p:nvPr>
            <p:ph type="sldNum" sz="quarter" idx="10"/>
          </p:nvPr>
        </p:nvSpPr>
        <p:spPr/>
        <p:txBody>
          <a:bodyPr/>
          <a:lstStyle/>
          <a:p>
            <a:fld id="{389718EF-3E10-4D5B-B5C9-1144F4777667}" type="slidenum">
              <a:rPr lang="en-US" smtClean="0"/>
              <a:t>16</a:t>
            </a:fld>
            <a:endParaRPr lang="en-US"/>
          </a:p>
        </p:txBody>
      </p:sp>
    </p:spTree>
    <p:extLst>
      <p:ext uri="{BB962C8B-B14F-4D97-AF65-F5344CB8AC3E}">
        <p14:creationId xmlns:p14="http://schemas.microsoft.com/office/powerpoint/2010/main" val="1262356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id’s are useful are when you want to create links to sections on the same page in HTML.</a:t>
            </a:r>
          </a:p>
          <a:p>
            <a:r>
              <a:rPr lang="en-US" dirty="0"/>
              <a:t>For instance, you may want to move back to the top of the page.</a:t>
            </a:r>
          </a:p>
          <a:p>
            <a:r>
              <a:rPr lang="en-US" dirty="0"/>
              <a:t>You would do this by using the #id selector and then creating a link to the selector</a:t>
            </a:r>
          </a:p>
          <a:p>
            <a:r>
              <a:rPr lang="en-US" dirty="0"/>
              <a:t>Again, classes can’t do that but id’s can.</a:t>
            </a:r>
          </a:p>
        </p:txBody>
      </p:sp>
      <p:sp>
        <p:nvSpPr>
          <p:cNvPr id="4" name="Slide Number Placeholder 3"/>
          <p:cNvSpPr>
            <a:spLocks noGrp="1"/>
          </p:cNvSpPr>
          <p:nvPr>
            <p:ph type="sldNum" sz="quarter" idx="10"/>
          </p:nvPr>
        </p:nvSpPr>
        <p:spPr/>
        <p:txBody>
          <a:bodyPr/>
          <a:lstStyle/>
          <a:p>
            <a:fld id="{389718EF-3E10-4D5B-B5C9-1144F4777667}" type="slidenum">
              <a:rPr lang="en-US" smtClean="0"/>
              <a:t>17</a:t>
            </a:fld>
            <a:endParaRPr lang="en-US"/>
          </a:p>
        </p:txBody>
      </p:sp>
    </p:spTree>
    <p:extLst>
      <p:ext uri="{BB962C8B-B14F-4D97-AF65-F5344CB8AC3E}">
        <p14:creationId xmlns:p14="http://schemas.microsoft.com/office/powerpoint/2010/main" val="2108050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move back to styling pages with classes.  One way is to put the style tag in the head of the document.         Here we have the style tag wrapping around several selectors, the ul, the class indicated by a dot, and an id indicated by a hashtag.      SO, the UL will have white lettering at 1.5em.      The classes called </a:t>
            </a:r>
            <a:r>
              <a:rPr lang="en-US" dirty="0" err="1"/>
              <a:t>mexi</a:t>
            </a:r>
            <a:r>
              <a:rPr lang="en-US" dirty="0"/>
              <a:t> will have blue lettering.  Ital will have green, and chin will have red</a:t>
            </a:r>
          </a:p>
          <a:p>
            <a:r>
              <a:rPr lang="en-US" dirty="0"/>
              <a:t>The class Chinese will have a background of red.  Italian will have a green background, and Mexican a blue.  Finally, the id, which is reserved for only one item on the page, will have a background of yellow.</a:t>
            </a:r>
          </a:p>
        </p:txBody>
      </p:sp>
      <p:sp>
        <p:nvSpPr>
          <p:cNvPr id="4" name="Slide Number Placeholder 3"/>
          <p:cNvSpPr>
            <a:spLocks noGrp="1"/>
          </p:cNvSpPr>
          <p:nvPr>
            <p:ph type="sldNum" sz="quarter" idx="10"/>
          </p:nvPr>
        </p:nvSpPr>
        <p:spPr/>
        <p:txBody>
          <a:bodyPr/>
          <a:lstStyle/>
          <a:p>
            <a:fld id="{389718EF-3E10-4D5B-B5C9-1144F4777667}" type="slidenum">
              <a:rPr lang="en-US" smtClean="0"/>
              <a:t>18</a:t>
            </a:fld>
            <a:endParaRPr lang="en-US"/>
          </a:p>
        </p:txBody>
      </p:sp>
    </p:spTree>
    <p:extLst>
      <p:ext uri="{BB962C8B-B14F-4D97-AF65-F5344CB8AC3E}">
        <p14:creationId xmlns:p14="http://schemas.microsoft.com/office/powerpoint/2010/main" val="851393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shows three kinds of Selectors – Element, Class, and ID.</a:t>
            </a:r>
          </a:p>
          <a:p>
            <a:r>
              <a:rPr lang="en-US" dirty="0"/>
              <a:t>The element selector uses the tag name directly with no symbol, for example the ul, h3, or p tag</a:t>
            </a:r>
          </a:p>
          <a:p>
            <a:r>
              <a:rPr lang="en-US" dirty="0"/>
              <a:t>In the style tag or on a CSS page, the class selector will start with a dot.  In this example .</a:t>
            </a:r>
            <a:r>
              <a:rPr lang="en-US" dirty="0" err="1"/>
              <a:t>mexi</a:t>
            </a:r>
            <a:r>
              <a:rPr lang="en-US" dirty="0"/>
              <a:t> could be read class </a:t>
            </a:r>
            <a:r>
              <a:rPr lang="en-US" dirty="0" err="1"/>
              <a:t>mexi</a:t>
            </a:r>
            <a:r>
              <a:rPr lang="en-US" dirty="0"/>
              <a:t> or </a:t>
            </a:r>
            <a:r>
              <a:rPr lang="en-US" dirty="0" err="1"/>
              <a:t>mexi</a:t>
            </a:r>
            <a:r>
              <a:rPr lang="en-US" dirty="0"/>
              <a:t> class.  There are several different classes in this style tag.  Class </a:t>
            </a:r>
            <a:r>
              <a:rPr lang="en-US" dirty="0" err="1"/>
              <a:t>mexi</a:t>
            </a:r>
            <a:r>
              <a:rPr lang="en-US" dirty="0"/>
              <a:t>, class </a:t>
            </a:r>
            <a:r>
              <a:rPr lang="en-US" dirty="0" err="1"/>
              <a:t>ital</a:t>
            </a:r>
            <a:r>
              <a:rPr lang="en-US" dirty="0"/>
              <a:t>, class chin, class Chinese, class Italian, and class Mexican.</a:t>
            </a:r>
          </a:p>
          <a:p>
            <a:r>
              <a:rPr lang="en-US" dirty="0"/>
              <a:t>The id selector uses the hashtag or octothorpe.  In this example we would read id pop.  Now let’s look the html body.</a:t>
            </a:r>
          </a:p>
        </p:txBody>
      </p:sp>
      <p:sp>
        <p:nvSpPr>
          <p:cNvPr id="4" name="Slide Number Placeholder 3"/>
          <p:cNvSpPr>
            <a:spLocks noGrp="1"/>
          </p:cNvSpPr>
          <p:nvPr>
            <p:ph type="sldNum" sz="quarter" idx="10"/>
          </p:nvPr>
        </p:nvSpPr>
        <p:spPr/>
        <p:txBody>
          <a:bodyPr/>
          <a:lstStyle/>
          <a:p>
            <a:fld id="{389718EF-3E10-4D5B-B5C9-1144F4777667}" type="slidenum">
              <a:rPr lang="en-US" smtClean="0"/>
              <a:t>19</a:t>
            </a:fld>
            <a:endParaRPr lang="en-US"/>
          </a:p>
        </p:txBody>
      </p:sp>
    </p:spTree>
    <p:extLst>
      <p:ext uri="{BB962C8B-B14F-4D97-AF65-F5344CB8AC3E}">
        <p14:creationId xmlns:p14="http://schemas.microsoft.com/office/powerpoint/2010/main" val="81780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ea typeface="Calibri" panose="020F0502020204030204" pitchFamily="34" charset="0"/>
                <a:cs typeface="Times New Roman" panose="02020603050405020304" pitchFamily="18" charset="0"/>
              </a:rPr>
              <a:t>As you know, in HTML we use H1 tags for headings, P tags for paragraphs,  ULs for un-ordered lists,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ea typeface="Calibri" panose="020F0502020204030204" pitchFamily="34" charset="0"/>
                <a:cs typeface="Times New Roman" panose="02020603050405020304" pitchFamily="18" charset="0"/>
              </a:rPr>
              <a:t>and many other tags to build the basic underlying structure of web pages. </a:t>
            </a:r>
            <a:endParaRPr lang="en-US" sz="1200" dirty="0"/>
          </a:p>
          <a:p>
            <a:endParaRPr lang="en-US" dirty="0"/>
          </a:p>
        </p:txBody>
      </p:sp>
      <p:sp>
        <p:nvSpPr>
          <p:cNvPr id="4" name="Slide Number Placeholder 3"/>
          <p:cNvSpPr>
            <a:spLocks noGrp="1"/>
          </p:cNvSpPr>
          <p:nvPr>
            <p:ph type="sldNum" sz="quarter" idx="10"/>
          </p:nvPr>
        </p:nvSpPr>
        <p:spPr/>
        <p:txBody>
          <a:bodyPr/>
          <a:lstStyle/>
          <a:p>
            <a:fld id="{389718EF-3E10-4D5B-B5C9-1144F4777667}" type="slidenum">
              <a:rPr lang="en-US" smtClean="0"/>
              <a:t>2</a:t>
            </a:fld>
            <a:endParaRPr lang="en-US"/>
          </a:p>
        </p:txBody>
      </p:sp>
    </p:spTree>
    <p:extLst>
      <p:ext uri="{BB962C8B-B14F-4D97-AF65-F5344CB8AC3E}">
        <p14:creationId xmlns:p14="http://schemas.microsoft.com/office/powerpoint/2010/main" val="3762850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several headings for Best Loved Foods, Sorted by Ethnicity and Noise, Quiet foods, and Loud foods.  We move from h1, to h2 to h3.       Then we have an unordered list of different entrees to which we want to give a color specified by class.</a:t>
            </a:r>
          </a:p>
          <a:p>
            <a:r>
              <a:rPr lang="en-US" dirty="0"/>
              <a:t>Finally we have a unique line of loud foods that receives an id.</a:t>
            </a:r>
          </a:p>
        </p:txBody>
      </p:sp>
      <p:sp>
        <p:nvSpPr>
          <p:cNvPr id="4" name="Slide Number Placeholder 3"/>
          <p:cNvSpPr>
            <a:spLocks noGrp="1"/>
          </p:cNvSpPr>
          <p:nvPr>
            <p:ph type="sldNum" sz="quarter" idx="10"/>
          </p:nvPr>
        </p:nvSpPr>
        <p:spPr/>
        <p:txBody>
          <a:bodyPr/>
          <a:lstStyle/>
          <a:p>
            <a:fld id="{389718EF-3E10-4D5B-B5C9-1144F4777667}" type="slidenum">
              <a:rPr lang="en-US" smtClean="0"/>
              <a:t>20</a:t>
            </a:fld>
            <a:endParaRPr lang="en-US"/>
          </a:p>
        </p:txBody>
      </p:sp>
    </p:spTree>
    <p:extLst>
      <p:ext uri="{BB962C8B-B14F-4D97-AF65-F5344CB8AC3E}">
        <p14:creationId xmlns:p14="http://schemas.microsoft.com/office/powerpoint/2010/main" val="40820642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words Mexican, Italian, and Chinese each receive styling from the classes, </a:t>
            </a:r>
            <a:r>
              <a:rPr lang="en-US" dirty="0" err="1"/>
              <a:t>mex,ital</a:t>
            </a:r>
            <a:r>
              <a:rPr lang="en-US" dirty="0"/>
              <a:t>, and chin.</a:t>
            </a:r>
          </a:p>
          <a:p>
            <a:r>
              <a:rPr lang="en-US" dirty="0"/>
              <a:t>The Quiet Foods received their background color from classes Chinese, Italian, and Mexican, and their letter color of white from class ul.  The Loud food line in yellow received its instructions from the id pop.  Each ethnicities foods received  appropriate styling from the class.  For instance the class Mexican styled 3 blue lines in this example </a:t>
            </a:r>
          </a:p>
        </p:txBody>
      </p:sp>
      <p:sp>
        <p:nvSpPr>
          <p:cNvPr id="4" name="Slide Number Placeholder 3"/>
          <p:cNvSpPr>
            <a:spLocks noGrp="1"/>
          </p:cNvSpPr>
          <p:nvPr>
            <p:ph type="sldNum" sz="quarter" idx="10"/>
          </p:nvPr>
        </p:nvSpPr>
        <p:spPr/>
        <p:txBody>
          <a:bodyPr/>
          <a:lstStyle/>
          <a:p>
            <a:fld id="{389718EF-3E10-4D5B-B5C9-1144F4777667}" type="slidenum">
              <a:rPr lang="en-US" smtClean="0"/>
              <a:t>21</a:t>
            </a:fld>
            <a:endParaRPr lang="en-US"/>
          </a:p>
        </p:txBody>
      </p:sp>
    </p:spTree>
    <p:extLst>
      <p:ext uri="{BB962C8B-B14F-4D97-AF65-F5344CB8AC3E}">
        <p14:creationId xmlns:p14="http://schemas.microsoft.com/office/powerpoint/2010/main" val="3014709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Adding an id or various classes to an element does not do anything in the browser window.  The user will be totally unaware.  The only time something happens is when that selector is hooked to a script or style document outlining the CSS or JavaScript that should be used</a:t>
            </a:r>
          </a:p>
        </p:txBody>
      </p:sp>
      <p:sp>
        <p:nvSpPr>
          <p:cNvPr id="4" name="Slide Number Placeholder 3"/>
          <p:cNvSpPr>
            <a:spLocks noGrp="1"/>
          </p:cNvSpPr>
          <p:nvPr>
            <p:ph type="sldNum" sz="quarter" idx="10"/>
          </p:nvPr>
        </p:nvSpPr>
        <p:spPr/>
        <p:txBody>
          <a:bodyPr/>
          <a:lstStyle/>
          <a:p>
            <a:fld id="{389718EF-3E10-4D5B-B5C9-1144F4777667}" type="slidenum">
              <a:rPr lang="en-US" smtClean="0"/>
              <a:t>22</a:t>
            </a:fld>
            <a:endParaRPr lang="en-US"/>
          </a:p>
        </p:txBody>
      </p:sp>
    </p:spTree>
    <p:extLst>
      <p:ext uri="{BB962C8B-B14F-4D97-AF65-F5344CB8AC3E}">
        <p14:creationId xmlns:p14="http://schemas.microsoft.com/office/powerpoint/2010/main" val="2041415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ea typeface="Calibri" panose="020F0502020204030204" pitchFamily="34" charset="0"/>
                <a:cs typeface="Times New Roman" panose="02020603050405020304" pitchFamily="18" charset="0"/>
              </a:rPr>
              <a:t>It’s important to note that in terms of specificity and id’s are more specific than a class. </a:t>
            </a:r>
            <a:endParaRPr lang="en-US" sz="1200" dirty="0"/>
          </a:p>
          <a:p>
            <a:endParaRPr lang="en-US" dirty="0"/>
          </a:p>
        </p:txBody>
      </p:sp>
      <p:sp>
        <p:nvSpPr>
          <p:cNvPr id="4" name="Slide Number Placeholder 3"/>
          <p:cNvSpPr>
            <a:spLocks noGrp="1"/>
          </p:cNvSpPr>
          <p:nvPr>
            <p:ph type="sldNum" sz="quarter" idx="10"/>
          </p:nvPr>
        </p:nvSpPr>
        <p:spPr/>
        <p:txBody>
          <a:bodyPr/>
          <a:lstStyle/>
          <a:p>
            <a:fld id="{389718EF-3E10-4D5B-B5C9-1144F4777667}" type="slidenum">
              <a:rPr lang="en-US" smtClean="0"/>
              <a:t>23</a:t>
            </a:fld>
            <a:endParaRPr lang="en-US"/>
          </a:p>
        </p:txBody>
      </p:sp>
    </p:spTree>
    <p:extLst>
      <p:ext uri="{BB962C8B-B14F-4D97-AF65-F5344CB8AC3E}">
        <p14:creationId xmlns:p14="http://schemas.microsoft.com/office/powerpoint/2010/main" val="41827995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ea typeface="Calibri" panose="020F0502020204030204" pitchFamily="34" charset="0"/>
                <a:cs typeface="Times New Roman" panose="02020603050405020304" pitchFamily="18" charset="0"/>
              </a:rPr>
              <a:t>So to recap what we talked about, it is all about using the right hook. classes are like </a:t>
            </a:r>
            <a:r>
              <a:rPr lang="en-US" sz="1200" dirty="0" err="1">
                <a:latin typeface="Calibri" panose="020F0502020204030204" pitchFamily="34" charset="0"/>
                <a:ea typeface="Calibri" panose="020F0502020204030204" pitchFamily="34" charset="0"/>
                <a:cs typeface="Times New Roman" panose="02020603050405020304" pitchFamily="18" charset="0"/>
              </a:rPr>
              <a:t>multihooks</a:t>
            </a:r>
            <a:r>
              <a:rPr lang="en-US" sz="1200" dirty="0">
                <a:latin typeface="Calibri" panose="020F0502020204030204" pitchFamily="34" charset="0"/>
                <a:ea typeface="Calibri" panose="020F0502020204030204" pitchFamily="34" charset="0"/>
                <a:cs typeface="Times New Roman" panose="02020603050405020304" pitchFamily="18" charset="0"/>
              </a:rPr>
              <a:t> -  they are not unique. You can apply the same class to as many elements as you want.  You can also have multiple classes on the same element.  ID’s are like single hooks.  They are unique.  Only one element per page can have the same ID.  HTML has changed and will continue to change. </a:t>
            </a:r>
            <a:r>
              <a:rPr lang="en-US" dirty="0"/>
              <a:t>.  Once the hooks are put into your document, you can change your styling in a jiffy instead of a stressful weekend.  </a:t>
            </a:r>
            <a:r>
              <a:rPr lang="en-US" sz="1200" dirty="0">
                <a:latin typeface="Calibri" panose="020F0502020204030204" pitchFamily="34" charset="0"/>
                <a:ea typeface="Calibri" panose="020F0502020204030204" pitchFamily="34" charset="0"/>
                <a:cs typeface="Times New Roman" panose="02020603050405020304" pitchFamily="18" charset="0"/>
              </a:rPr>
              <a:t>Use a dot to mean class and a hashtag to mean ID.  Thanks for watching.  Aloha everyone.</a:t>
            </a:r>
            <a:endParaRPr lang="en-US" sz="1200" dirty="0"/>
          </a:p>
          <a:p>
            <a:endParaRPr lang="en-US" dirty="0"/>
          </a:p>
        </p:txBody>
      </p:sp>
      <p:sp>
        <p:nvSpPr>
          <p:cNvPr id="4" name="Slide Number Placeholder 3"/>
          <p:cNvSpPr>
            <a:spLocks noGrp="1"/>
          </p:cNvSpPr>
          <p:nvPr>
            <p:ph type="sldNum" sz="quarter" idx="10"/>
          </p:nvPr>
        </p:nvSpPr>
        <p:spPr/>
        <p:txBody>
          <a:bodyPr/>
          <a:lstStyle/>
          <a:p>
            <a:fld id="{389718EF-3E10-4D5B-B5C9-1144F4777667}" type="slidenum">
              <a:rPr lang="en-US" smtClean="0"/>
              <a:t>24</a:t>
            </a:fld>
            <a:endParaRPr lang="en-US"/>
          </a:p>
        </p:txBody>
      </p:sp>
    </p:spTree>
    <p:extLst>
      <p:ext uri="{BB962C8B-B14F-4D97-AF65-F5344CB8AC3E}">
        <p14:creationId xmlns:p14="http://schemas.microsoft.com/office/powerpoint/2010/main" val="292427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past when HTML was young, before CSS was implemented, all the code to visually enhance the webpage or text was written right inside the HTML element.  It got very confusing, and </a:t>
            </a:r>
            <a:r>
              <a:rPr lang="en-US" dirty="0" err="1"/>
              <a:t>expecially</a:t>
            </a:r>
            <a:r>
              <a:rPr lang="en-US" dirty="0"/>
              <a:t> </a:t>
            </a:r>
            <a:r>
              <a:rPr lang="en-US" dirty="0" err="1"/>
              <a:t>tedius</a:t>
            </a:r>
            <a:r>
              <a:rPr lang="en-US" dirty="0"/>
              <a:t> to edit.  HTML needed to change and it did.</a:t>
            </a:r>
          </a:p>
          <a:p>
            <a:endParaRPr lang="en-US" dirty="0"/>
          </a:p>
        </p:txBody>
      </p:sp>
      <p:sp>
        <p:nvSpPr>
          <p:cNvPr id="4" name="Slide Number Placeholder 3"/>
          <p:cNvSpPr>
            <a:spLocks noGrp="1"/>
          </p:cNvSpPr>
          <p:nvPr>
            <p:ph type="sldNum" sz="quarter" idx="10"/>
          </p:nvPr>
        </p:nvSpPr>
        <p:spPr/>
        <p:txBody>
          <a:bodyPr/>
          <a:lstStyle/>
          <a:p>
            <a:fld id="{389718EF-3E10-4D5B-B5C9-1144F4777667}" type="slidenum">
              <a:rPr lang="en-US" smtClean="0"/>
              <a:t>3</a:t>
            </a:fld>
            <a:endParaRPr lang="en-US"/>
          </a:p>
        </p:txBody>
      </p:sp>
    </p:spTree>
    <p:extLst>
      <p:ext uri="{BB962C8B-B14F-4D97-AF65-F5344CB8AC3E}">
        <p14:creationId xmlns:p14="http://schemas.microsoft.com/office/powerpoint/2010/main" val="713542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change was to move all the styling information to the top of the page or to a new page.</a:t>
            </a:r>
          </a:p>
          <a:p>
            <a:r>
              <a:rPr lang="en-US" dirty="0"/>
              <a:t>Notice the old and new methods for centering a purple recipe title for tacos.  The old way added all the </a:t>
            </a:r>
            <a:r>
              <a:rPr lang="en-US" dirty="0" err="1"/>
              <a:t>sytling</a:t>
            </a:r>
            <a:r>
              <a:rPr lang="en-US" dirty="0"/>
              <a:t> instructions right inside the p element.  If we wanted it fancier, we could add additional instruction for bolding, or italic, or scrolling, but everything would be added to this same element.  Imagine all of these styling instructions needing to be given on every styled element. Even simple webpages got unwieldy to edit.</a:t>
            </a:r>
          </a:p>
          <a:p>
            <a:r>
              <a:rPr lang="en-US" dirty="0"/>
              <a:t>Now look at the new code.  All that is added to the element is a class name, in this case called </a:t>
            </a:r>
            <a:r>
              <a:rPr lang="en-US" dirty="0" err="1"/>
              <a:t>recipeTitle</a:t>
            </a:r>
            <a:r>
              <a:rPr lang="en-US" dirty="0"/>
              <a:t>.  </a:t>
            </a:r>
          </a:p>
        </p:txBody>
      </p:sp>
      <p:sp>
        <p:nvSpPr>
          <p:cNvPr id="4" name="Slide Number Placeholder 3"/>
          <p:cNvSpPr>
            <a:spLocks noGrp="1"/>
          </p:cNvSpPr>
          <p:nvPr>
            <p:ph type="sldNum" sz="quarter" idx="10"/>
          </p:nvPr>
        </p:nvSpPr>
        <p:spPr/>
        <p:txBody>
          <a:bodyPr/>
          <a:lstStyle/>
          <a:p>
            <a:fld id="{389718EF-3E10-4D5B-B5C9-1144F4777667}" type="slidenum">
              <a:rPr lang="en-US" smtClean="0"/>
              <a:t>4</a:t>
            </a:fld>
            <a:endParaRPr lang="en-US"/>
          </a:p>
        </p:txBody>
      </p:sp>
    </p:spTree>
    <p:extLst>
      <p:ext uri="{BB962C8B-B14F-4D97-AF65-F5344CB8AC3E}">
        <p14:creationId xmlns:p14="http://schemas.microsoft.com/office/powerpoint/2010/main" val="436968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how easy it has become.  If we have a list of different taco recipes that we want to style all the same. We just repeat the same class attribute instead of duplicating all the styling instructions for each item.</a:t>
            </a:r>
          </a:p>
          <a:p>
            <a:r>
              <a:rPr lang="en-US" dirty="0"/>
              <a:t>Every element on our page with the class name of </a:t>
            </a:r>
            <a:r>
              <a:rPr lang="en-US" dirty="0" err="1"/>
              <a:t>recipeTitle</a:t>
            </a:r>
            <a:r>
              <a:rPr lang="en-US" dirty="0"/>
              <a:t> would be styled the exact same way.</a:t>
            </a:r>
          </a:p>
        </p:txBody>
      </p:sp>
      <p:sp>
        <p:nvSpPr>
          <p:cNvPr id="4" name="Slide Number Placeholder 3"/>
          <p:cNvSpPr>
            <a:spLocks noGrp="1"/>
          </p:cNvSpPr>
          <p:nvPr>
            <p:ph type="sldNum" sz="quarter" idx="10"/>
          </p:nvPr>
        </p:nvSpPr>
        <p:spPr/>
        <p:txBody>
          <a:bodyPr/>
          <a:lstStyle/>
          <a:p>
            <a:fld id="{389718EF-3E10-4D5B-B5C9-1144F4777667}" type="slidenum">
              <a:rPr lang="en-US" smtClean="0"/>
              <a:t>5</a:t>
            </a:fld>
            <a:endParaRPr lang="en-US"/>
          </a:p>
        </p:txBody>
      </p:sp>
    </p:spTree>
    <p:extLst>
      <p:ext uri="{BB962C8B-B14F-4D97-AF65-F5344CB8AC3E}">
        <p14:creationId xmlns:p14="http://schemas.microsoft.com/office/powerpoint/2010/main" val="2560701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if we wanted one title to stand out – the Guacamole Special Tacos. Again, that’s easy. We would just name it a different class name and assign a different set of styling instructions.  In this case – a yellow background, a </a:t>
            </a:r>
            <a:r>
              <a:rPr lang="en-US" dirty="0" err="1"/>
              <a:t>serifed</a:t>
            </a:r>
            <a:r>
              <a:rPr lang="en-US" dirty="0"/>
              <a:t> font, and green text. </a:t>
            </a:r>
          </a:p>
          <a:p>
            <a:r>
              <a:rPr lang="en-US" dirty="0"/>
              <a:t>Notice that we gave it a different class name of </a:t>
            </a:r>
            <a:r>
              <a:rPr lang="en-US" dirty="0" err="1"/>
              <a:t>SpecialTaco</a:t>
            </a:r>
            <a:r>
              <a:rPr lang="en-US" dirty="0"/>
              <a:t>. All of these styling instructions would be put in a separate CSS styles document. </a:t>
            </a:r>
          </a:p>
        </p:txBody>
      </p:sp>
      <p:sp>
        <p:nvSpPr>
          <p:cNvPr id="4" name="Slide Number Placeholder 3"/>
          <p:cNvSpPr>
            <a:spLocks noGrp="1"/>
          </p:cNvSpPr>
          <p:nvPr>
            <p:ph type="sldNum" sz="quarter" idx="10"/>
          </p:nvPr>
        </p:nvSpPr>
        <p:spPr/>
        <p:txBody>
          <a:bodyPr/>
          <a:lstStyle/>
          <a:p>
            <a:fld id="{389718EF-3E10-4D5B-B5C9-1144F4777667}" type="slidenum">
              <a:rPr lang="en-US" smtClean="0"/>
              <a:t>6</a:t>
            </a:fld>
            <a:endParaRPr lang="en-US"/>
          </a:p>
        </p:txBody>
      </p:sp>
    </p:spTree>
    <p:extLst>
      <p:ext uri="{BB962C8B-B14F-4D97-AF65-F5344CB8AC3E}">
        <p14:creationId xmlns:p14="http://schemas.microsoft.com/office/powerpoint/2010/main" val="1455176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wanted another recipe to have a yellow background, and green </a:t>
            </a:r>
            <a:r>
              <a:rPr lang="en-US" dirty="0" err="1"/>
              <a:t>serifed</a:t>
            </a:r>
            <a:r>
              <a:rPr lang="en-US" dirty="0"/>
              <a:t> text, we would reuse the class </a:t>
            </a:r>
            <a:r>
              <a:rPr lang="en-US" dirty="0" err="1"/>
              <a:t>specialTaco</a:t>
            </a:r>
            <a:r>
              <a:rPr lang="en-US" dirty="0"/>
              <a:t>.</a:t>
            </a:r>
          </a:p>
          <a:p>
            <a:r>
              <a:rPr lang="en-US" sz="1200" kern="1200" dirty="0">
                <a:solidFill>
                  <a:schemeClr val="tx1"/>
                </a:solidFill>
                <a:effectLst/>
                <a:latin typeface="+mn-lt"/>
                <a:ea typeface="+mn-ea"/>
                <a:cs typeface="+mn-cs"/>
              </a:rPr>
              <a:t>The Japanese word for octopus is taco. In Hawaii we have </a:t>
            </a:r>
            <a:r>
              <a:rPr lang="en-US" sz="1200" kern="1200" dirty="0" err="1">
                <a:solidFill>
                  <a:schemeClr val="tx1"/>
                </a:solidFill>
                <a:effectLst/>
                <a:latin typeface="+mn-lt"/>
                <a:ea typeface="+mn-ea"/>
                <a:cs typeface="+mn-cs"/>
              </a:rPr>
              <a:t>tako</a:t>
            </a:r>
            <a:r>
              <a:rPr lang="en-US" sz="1200" kern="1200" dirty="0">
                <a:solidFill>
                  <a:schemeClr val="tx1"/>
                </a:solidFill>
                <a:effectLst/>
                <a:latin typeface="+mn-lt"/>
                <a:ea typeface="+mn-ea"/>
                <a:cs typeface="+mn-cs"/>
              </a:rPr>
              <a:t> tacos.</a:t>
            </a:r>
          </a:p>
        </p:txBody>
      </p:sp>
      <p:sp>
        <p:nvSpPr>
          <p:cNvPr id="4" name="Slide Number Placeholder 3"/>
          <p:cNvSpPr>
            <a:spLocks noGrp="1"/>
          </p:cNvSpPr>
          <p:nvPr>
            <p:ph type="sldNum" sz="quarter" idx="10"/>
          </p:nvPr>
        </p:nvSpPr>
        <p:spPr/>
        <p:txBody>
          <a:bodyPr/>
          <a:lstStyle/>
          <a:p>
            <a:fld id="{389718EF-3E10-4D5B-B5C9-1144F4777667}" type="slidenum">
              <a:rPr lang="en-US" smtClean="0"/>
              <a:t>7</a:t>
            </a:fld>
            <a:endParaRPr lang="en-US"/>
          </a:p>
        </p:txBody>
      </p:sp>
    </p:spTree>
    <p:extLst>
      <p:ext uri="{BB962C8B-B14F-4D97-AF65-F5344CB8AC3E}">
        <p14:creationId xmlns:p14="http://schemas.microsoft.com/office/powerpoint/2010/main" val="4087645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ea typeface="Calibri" panose="020F0502020204030204" pitchFamily="34" charset="0"/>
                <a:cs typeface="Times New Roman" panose="02020603050405020304" pitchFamily="18" charset="0"/>
              </a:rPr>
              <a:t>But what if we want to target a certain element.  If there is one, and only one, we can use an ID instead of a Class.  Here we have our most Grande of Grande Tacos which we want to stand out from all the rest.  We give it an ID and its own styling.  We can use an Id, But class is usually a better choice since ID’s can only be used once on a page.</a:t>
            </a:r>
            <a:endParaRPr lang="en-US" sz="1200" dirty="0"/>
          </a:p>
          <a:p>
            <a:endParaRPr lang="en-US" dirty="0"/>
          </a:p>
        </p:txBody>
      </p:sp>
      <p:sp>
        <p:nvSpPr>
          <p:cNvPr id="4" name="Slide Number Placeholder 3"/>
          <p:cNvSpPr>
            <a:spLocks noGrp="1"/>
          </p:cNvSpPr>
          <p:nvPr>
            <p:ph type="sldNum" sz="quarter" idx="10"/>
          </p:nvPr>
        </p:nvSpPr>
        <p:spPr/>
        <p:txBody>
          <a:bodyPr/>
          <a:lstStyle/>
          <a:p>
            <a:fld id="{389718EF-3E10-4D5B-B5C9-1144F4777667}" type="slidenum">
              <a:rPr lang="en-US" smtClean="0"/>
              <a:t>8</a:t>
            </a:fld>
            <a:endParaRPr lang="en-US"/>
          </a:p>
        </p:txBody>
      </p:sp>
    </p:spTree>
    <p:extLst>
      <p:ext uri="{BB962C8B-B14F-4D97-AF65-F5344CB8AC3E}">
        <p14:creationId xmlns:p14="http://schemas.microsoft.com/office/powerpoint/2010/main" val="1653609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ea typeface="Calibri" panose="020F0502020204030204" pitchFamily="34" charset="0"/>
                <a:cs typeface="Times New Roman" panose="02020603050405020304" pitchFamily="18" charset="0"/>
              </a:rPr>
              <a:t>So, which do you use.  Class or ID?</a:t>
            </a:r>
          </a:p>
          <a:p>
            <a:endParaRPr lang="en-US" dirty="0"/>
          </a:p>
        </p:txBody>
      </p:sp>
      <p:sp>
        <p:nvSpPr>
          <p:cNvPr id="4" name="Slide Number Placeholder 3"/>
          <p:cNvSpPr>
            <a:spLocks noGrp="1"/>
          </p:cNvSpPr>
          <p:nvPr>
            <p:ph type="sldNum" sz="quarter" idx="10"/>
          </p:nvPr>
        </p:nvSpPr>
        <p:spPr/>
        <p:txBody>
          <a:bodyPr/>
          <a:lstStyle/>
          <a:p>
            <a:fld id="{389718EF-3E10-4D5B-B5C9-1144F4777667}" type="slidenum">
              <a:rPr lang="en-US" smtClean="0"/>
              <a:t>9</a:t>
            </a:fld>
            <a:endParaRPr lang="en-US"/>
          </a:p>
        </p:txBody>
      </p:sp>
    </p:spTree>
    <p:extLst>
      <p:ext uri="{BB962C8B-B14F-4D97-AF65-F5344CB8AC3E}">
        <p14:creationId xmlns:p14="http://schemas.microsoft.com/office/powerpoint/2010/main" val="580620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7A0C4-95F2-491B-BEA8-46CD51B1F4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12D94F-0301-4D31-93BD-1BB0142294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B2C88B-9326-44F1-926D-0E0A8B759F54}"/>
              </a:ext>
            </a:extLst>
          </p:cNvPr>
          <p:cNvSpPr>
            <a:spLocks noGrp="1"/>
          </p:cNvSpPr>
          <p:nvPr>
            <p:ph type="dt" sz="half" idx="10"/>
          </p:nvPr>
        </p:nvSpPr>
        <p:spPr/>
        <p:txBody>
          <a:bodyPr/>
          <a:lstStyle/>
          <a:p>
            <a:fld id="{8F1F335E-B659-4297-A50A-08E6BAA3A366}" type="datetimeFigureOut">
              <a:rPr lang="en-US" smtClean="0"/>
              <a:t>5/14/2018</a:t>
            </a:fld>
            <a:endParaRPr lang="en-US"/>
          </a:p>
        </p:txBody>
      </p:sp>
      <p:sp>
        <p:nvSpPr>
          <p:cNvPr id="5" name="Footer Placeholder 4">
            <a:extLst>
              <a:ext uri="{FF2B5EF4-FFF2-40B4-BE49-F238E27FC236}">
                <a16:creationId xmlns:a16="http://schemas.microsoft.com/office/drawing/2014/main" id="{3DDF025E-7158-4757-B731-7578886DB2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9E8D7-EEEA-49D4-B241-E3E196C71B2C}"/>
              </a:ext>
            </a:extLst>
          </p:cNvPr>
          <p:cNvSpPr>
            <a:spLocks noGrp="1"/>
          </p:cNvSpPr>
          <p:nvPr>
            <p:ph type="sldNum" sz="quarter" idx="12"/>
          </p:nvPr>
        </p:nvSpPr>
        <p:spPr/>
        <p:txBody>
          <a:bodyPr/>
          <a:lstStyle/>
          <a:p>
            <a:fld id="{8D19827A-F3B4-49A3-AEAD-843DE7E109E4}" type="slidenum">
              <a:rPr lang="en-US" smtClean="0"/>
              <a:t>‹#›</a:t>
            </a:fld>
            <a:endParaRPr lang="en-US"/>
          </a:p>
        </p:txBody>
      </p:sp>
    </p:spTree>
    <p:extLst>
      <p:ext uri="{BB962C8B-B14F-4D97-AF65-F5344CB8AC3E}">
        <p14:creationId xmlns:p14="http://schemas.microsoft.com/office/powerpoint/2010/main" val="320108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DC530-726E-4BF2-9833-1E1EF80AE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F7F193-0DD4-4C02-9A60-E12F855E34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C976E-E75C-4427-82D6-B534A6A68014}"/>
              </a:ext>
            </a:extLst>
          </p:cNvPr>
          <p:cNvSpPr>
            <a:spLocks noGrp="1"/>
          </p:cNvSpPr>
          <p:nvPr>
            <p:ph type="dt" sz="half" idx="10"/>
          </p:nvPr>
        </p:nvSpPr>
        <p:spPr/>
        <p:txBody>
          <a:bodyPr/>
          <a:lstStyle/>
          <a:p>
            <a:fld id="{8F1F335E-B659-4297-A50A-08E6BAA3A366}" type="datetimeFigureOut">
              <a:rPr lang="en-US" smtClean="0"/>
              <a:t>5/14/2018</a:t>
            </a:fld>
            <a:endParaRPr lang="en-US"/>
          </a:p>
        </p:txBody>
      </p:sp>
      <p:sp>
        <p:nvSpPr>
          <p:cNvPr id="5" name="Footer Placeholder 4">
            <a:extLst>
              <a:ext uri="{FF2B5EF4-FFF2-40B4-BE49-F238E27FC236}">
                <a16:creationId xmlns:a16="http://schemas.microsoft.com/office/drawing/2014/main" id="{33EBEF42-CE94-473D-B511-FA6E7D94B5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9A7C77-86CF-44ED-BB71-F26662CD6253}"/>
              </a:ext>
            </a:extLst>
          </p:cNvPr>
          <p:cNvSpPr>
            <a:spLocks noGrp="1"/>
          </p:cNvSpPr>
          <p:nvPr>
            <p:ph type="sldNum" sz="quarter" idx="12"/>
          </p:nvPr>
        </p:nvSpPr>
        <p:spPr/>
        <p:txBody>
          <a:bodyPr/>
          <a:lstStyle/>
          <a:p>
            <a:fld id="{8D19827A-F3B4-49A3-AEAD-843DE7E109E4}" type="slidenum">
              <a:rPr lang="en-US" smtClean="0"/>
              <a:t>‹#›</a:t>
            </a:fld>
            <a:endParaRPr lang="en-US"/>
          </a:p>
        </p:txBody>
      </p:sp>
    </p:spTree>
    <p:extLst>
      <p:ext uri="{BB962C8B-B14F-4D97-AF65-F5344CB8AC3E}">
        <p14:creationId xmlns:p14="http://schemas.microsoft.com/office/powerpoint/2010/main" val="1898817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730D87-BCF9-4FF6-857A-FEF1374726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5E79C4-6E28-4174-AD28-F93539C6BA7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4813D0-A280-4A59-B85C-ED93F0DC6606}"/>
              </a:ext>
            </a:extLst>
          </p:cNvPr>
          <p:cNvSpPr>
            <a:spLocks noGrp="1"/>
          </p:cNvSpPr>
          <p:nvPr>
            <p:ph type="dt" sz="half" idx="10"/>
          </p:nvPr>
        </p:nvSpPr>
        <p:spPr/>
        <p:txBody>
          <a:bodyPr/>
          <a:lstStyle/>
          <a:p>
            <a:fld id="{8F1F335E-B659-4297-A50A-08E6BAA3A366}" type="datetimeFigureOut">
              <a:rPr lang="en-US" smtClean="0"/>
              <a:t>5/14/2018</a:t>
            </a:fld>
            <a:endParaRPr lang="en-US"/>
          </a:p>
        </p:txBody>
      </p:sp>
      <p:sp>
        <p:nvSpPr>
          <p:cNvPr id="5" name="Footer Placeholder 4">
            <a:extLst>
              <a:ext uri="{FF2B5EF4-FFF2-40B4-BE49-F238E27FC236}">
                <a16:creationId xmlns:a16="http://schemas.microsoft.com/office/drawing/2014/main" id="{AF716115-2487-4BD5-9443-1FCFBBCE8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61C66-18CC-487F-B152-4B8449ECE30F}"/>
              </a:ext>
            </a:extLst>
          </p:cNvPr>
          <p:cNvSpPr>
            <a:spLocks noGrp="1"/>
          </p:cNvSpPr>
          <p:nvPr>
            <p:ph type="sldNum" sz="quarter" idx="12"/>
          </p:nvPr>
        </p:nvSpPr>
        <p:spPr/>
        <p:txBody>
          <a:bodyPr/>
          <a:lstStyle/>
          <a:p>
            <a:fld id="{8D19827A-F3B4-49A3-AEAD-843DE7E109E4}" type="slidenum">
              <a:rPr lang="en-US" smtClean="0"/>
              <a:t>‹#›</a:t>
            </a:fld>
            <a:endParaRPr lang="en-US"/>
          </a:p>
        </p:txBody>
      </p:sp>
    </p:spTree>
    <p:extLst>
      <p:ext uri="{BB962C8B-B14F-4D97-AF65-F5344CB8AC3E}">
        <p14:creationId xmlns:p14="http://schemas.microsoft.com/office/powerpoint/2010/main" val="3214860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D17CC-F138-4EC9-AB6A-2C5D6BD2B1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42DEDB-02AA-4F19-8A4F-3BC8F5A29CF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A5FE94-8660-455D-BD13-58A587FD3C23}"/>
              </a:ext>
            </a:extLst>
          </p:cNvPr>
          <p:cNvSpPr>
            <a:spLocks noGrp="1"/>
          </p:cNvSpPr>
          <p:nvPr>
            <p:ph type="dt" sz="half" idx="10"/>
          </p:nvPr>
        </p:nvSpPr>
        <p:spPr/>
        <p:txBody>
          <a:bodyPr/>
          <a:lstStyle/>
          <a:p>
            <a:fld id="{8F1F335E-B659-4297-A50A-08E6BAA3A366}" type="datetimeFigureOut">
              <a:rPr lang="en-US" smtClean="0"/>
              <a:t>5/14/2018</a:t>
            </a:fld>
            <a:endParaRPr lang="en-US"/>
          </a:p>
        </p:txBody>
      </p:sp>
      <p:sp>
        <p:nvSpPr>
          <p:cNvPr id="5" name="Footer Placeholder 4">
            <a:extLst>
              <a:ext uri="{FF2B5EF4-FFF2-40B4-BE49-F238E27FC236}">
                <a16:creationId xmlns:a16="http://schemas.microsoft.com/office/drawing/2014/main" id="{37BE3D16-888B-4984-99FF-AC3544F4A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237E06-6A40-4F5F-B37D-0B1C7AD2D7AD}"/>
              </a:ext>
            </a:extLst>
          </p:cNvPr>
          <p:cNvSpPr>
            <a:spLocks noGrp="1"/>
          </p:cNvSpPr>
          <p:nvPr>
            <p:ph type="sldNum" sz="quarter" idx="12"/>
          </p:nvPr>
        </p:nvSpPr>
        <p:spPr/>
        <p:txBody>
          <a:bodyPr/>
          <a:lstStyle/>
          <a:p>
            <a:fld id="{8D19827A-F3B4-49A3-AEAD-843DE7E109E4}" type="slidenum">
              <a:rPr lang="en-US" smtClean="0"/>
              <a:t>‹#›</a:t>
            </a:fld>
            <a:endParaRPr lang="en-US"/>
          </a:p>
        </p:txBody>
      </p:sp>
    </p:spTree>
    <p:extLst>
      <p:ext uri="{BB962C8B-B14F-4D97-AF65-F5344CB8AC3E}">
        <p14:creationId xmlns:p14="http://schemas.microsoft.com/office/powerpoint/2010/main" val="305752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7186-9B49-4EC1-8A17-CE1B3E8456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7B358F-0EE9-47AB-B275-C364FC576E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BB07E8-5E1B-40C6-9463-E8750CBEEBF9}"/>
              </a:ext>
            </a:extLst>
          </p:cNvPr>
          <p:cNvSpPr>
            <a:spLocks noGrp="1"/>
          </p:cNvSpPr>
          <p:nvPr>
            <p:ph type="dt" sz="half" idx="10"/>
          </p:nvPr>
        </p:nvSpPr>
        <p:spPr/>
        <p:txBody>
          <a:bodyPr/>
          <a:lstStyle/>
          <a:p>
            <a:fld id="{8F1F335E-B659-4297-A50A-08E6BAA3A366}" type="datetimeFigureOut">
              <a:rPr lang="en-US" smtClean="0"/>
              <a:t>5/14/2018</a:t>
            </a:fld>
            <a:endParaRPr lang="en-US"/>
          </a:p>
        </p:txBody>
      </p:sp>
      <p:sp>
        <p:nvSpPr>
          <p:cNvPr id="5" name="Footer Placeholder 4">
            <a:extLst>
              <a:ext uri="{FF2B5EF4-FFF2-40B4-BE49-F238E27FC236}">
                <a16:creationId xmlns:a16="http://schemas.microsoft.com/office/drawing/2014/main" id="{645A4093-1B61-4C9A-B661-A2CE45B1A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2774B-6E68-4EAF-894E-1F91845ECA3B}"/>
              </a:ext>
            </a:extLst>
          </p:cNvPr>
          <p:cNvSpPr>
            <a:spLocks noGrp="1"/>
          </p:cNvSpPr>
          <p:nvPr>
            <p:ph type="sldNum" sz="quarter" idx="12"/>
          </p:nvPr>
        </p:nvSpPr>
        <p:spPr/>
        <p:txBody>
          <a:bodyPr/>
          <a:lstStyle/>
          <a:p>
            <a:fld id="{8D19827A-F3B4-49A3-AEAD-843DE7E109E4}" type="slidenum">
              <a:rPr lang="en-US" smtClean="0"/>
              <a:t>‹#›</a:t>
            </a:fld>
            <a:endParaRPr lang="en-US"/>
          </a:p>
        </p:txBody>
      </p:sp>
    </p:spTree>
    <p:extLst>
      <p:ext uri="{BB962C8B-B14F-4D97-AF65-F5344CB8AC3E}">
        <p14:creationId xmlns:p14="http://schemas.microsoft.com/office/powerpoint/2010/main" val="149648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A846-C2AE-4DC7-A86C-FC7926190C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E799E1-3CBC-4D9D-A56B-5D26012FCF8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556E4A-CB6C-428E-BE6A-ECD34989167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1ACEFD-5CE1-44DC-AB26-3EBF3898D21F}"/>
              </a:ext>
            </a:extLst>
          </p:cNvPr>
          <p:cNvSpPr>
            <a:spLocks noGrp="1"/>
          </p:cNvSpPr>
          <p:nvPr>
            <p:ph type="dt" sz="half" idx="10"/>
          </p:nvPr>
        </p:nvSpPr>
        <p:spPr/>
        <p:txBody>
          <a:bodyPr/>
          <a:lstStyle/>
          <a:p>
            <a:fld id="{8F1F335E-B659-4297-A50A-08E6BAA3A366}" type="datetimeFigureOut">
              <a:rPr lang="en-US" smtClean="0"/>
              <a:t>5/14/2018</a:t>
            </a:fld>
            <a:endParaRPr lang="en-US"/>
          </a:p>
        </p:txBody>
      </p:sp>
      <p:sp>
        <p:nvSpPr>
          <p:cNvPr id="6" name="Footer Placeholder 5">
            <a:extLst>
              <a:ext uri="{FF2B5EF4-FFF2-40B4-BE49-F238E27FC236}">
                <a16:creationId xmlns:a16="http://schemas.microsoft.com/office/drawing/2014/main" id="{5AF2A31D-E544-472B-BAD0-0284AABDAE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A45592-A494-4778-9057-34C2672D0CCD}"/>
              </a:ext>
            </a:extLst>
          </p:cNvPr>
          <p:cNvSpPr>
            <a:spLocks noGrp="1"/>
          </p:cNvSpPr>
          <p:nvPr>
            <p:ph type="sldNum" sz="quarter" idx="12"/>
          </p:nvPr>
        </p:nvSpPr>
        <p:spPr/>
        <p:txBody>
          <a:bodyPr/>
          <a:lstStyle/>
          <a:p>
            <a:fld id="{8D19827A-F3B4-49A3-AEAD-843DE7E109E4}" type="slidenum">
              <a:rPr lang="en-US" smtClean="0"/>
              <a:t>‹#›</a:t>
            </a:fld>
            <a:endParaRPr lang="en-US"/>
          </a:p>
        </p:txBody>
      </p:sp>
    </p:spTree>
    <p:extLst>
      <p:ext uri="{BB962C8B-B14F-4D97-AF65-F5344CB8AC3E}">
        <p14:creationId xmlns:p14="http://schemas.microsoft.com/office/powerpoint/2010/main" val="3853647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549C-A175-416F-B1C8-C7456D04D4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D1DE33-E9DA-4759-901B-368CB67CDB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941C7EF-D59A-4A1F-BAD2-3B4FD1EB14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893366-4879-4CCE-8BA4-185904ADB4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ACF6044-6C23-4BE4-B044-C6CCFFEA9A1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968F16-C63E-4E31-9B90-A1AA78AA050F}"/>
              </a:ext>
            </a:extLst>
          </p:cNvPr>
          <p:cNvSpPr>
            <a:spLocks noGrp="1"/>
          </p:cNvSpPr>
          <p:nvPr>
            <p:ph type="dt" sz="half" idx="10"/>
          </p:nvPr>
        </p:nvSpPr>
        <p:spPr/>
        <p:txBody>
          <a:bodyPr/>
          <a:lstStyle/>
          <a:p>
            <a:fld id="{8F1F335E-B659-4297-A50A-08E6BAA3A366}" type="datetimeFigureOut">
              <a:rPr lang="en-US" smtClean="0"/>
              <a:t>5/14/2018</a:t>
            </a:fld>
            <a:endParaRPr lang="en-US"/>
          </a:p>
        </p:txBody>
      </p:sp>
      <p:sp>
        <p:nvSpPr>
          <p:cNvPr id="8" name="Footer Placeholder 7">
            <a:extLst>
              <a:ext uri="{FF2B5EF4-FFF2-40B4-BE49-F238E27FC236}">
                <a16:creationId xmlns:a16="http://schemas.microsoft.com/office/drawing/2014/main" id="{EFD5FB52-CE1E-45C0-9434-BC59CB70CE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51C447-D044-4736-AE8C-C2F9BD73B217}"/>
              </a:ext>
            </a:extLst>
          </p:cNvPr>
          <p:cNvSpPr>
            <a:spLocks noGrp="1"/>
          </p:cNvSpPr>
          <p:nvPr>
            <p:ph type="sldNum" sz="quarter" idx="12"/>
          </p:nvPr>
        </p:nvSpPr>
        <p:spPr/>
        <p:txBody>
          <a:bodyPr/>
          <a:lstStyle/>
          <a:p>
            <a:fld id="{8D19827A-F3B4-49A3-AEAD-843DE7E109E4}" type="slidenum">
              <a:rPr lang="en-US" smtClean="0"/>
              <a:t>‹#›</a:t>
            </a:fld>
            <a:endParaRPr lang="en-US"/>
          </a:p>
        </p:txBody>
      </p:sp>
    </p:spTree>
    <p:extLst>
      <p:ext uri="{BB962C8B-B14F-4D97-AF65-F5344CB8AC3E}">
        <p14:creationId xmlns:p14="http://schemas.microsoft.com/office/powerpoint/2010/main" val="459728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32CD0-2F7E-490F-AF1B-CF4E47BABC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2679E8-352D-4AB5-A9A0-51909C2746B4}"/>
              </a:ext>
            </a:extLst>
          </p:cNvPr>
          <p:cNvSpPr>
            <a:spLocks noGrp="1"/>
          </p:cNvSpPr>
          <p:nvPr>
            <p:ph type="dt" sz="half" idx="10"/>
          </p:nvPr>
        </p:nvSpPr>
        <p:spPr/>
        <p:txBody>
          <a:bodyPr/>
          <a:lstStyle/>
          <a:p>
            <a:fld id="{8F1F335E-B659-4297-A50A-08E6BAA3A366}" type="datetimeFigureOut">
              <a:rPr lang="en-US" smtClean="0"/>
              <a:t>5/14/2018</a:t>
            </a:fld>
            <a:endParaRPr lang="en-US"/>
          </a:p>
        </p:txBody>
      </p:sp>
      <p:sp>
        <p:nvSpPr>
          <p:cNvPr id="4" name="Footer Placeholder 3">
            <a:extLst>
              <a:ext uri="{FF2B5EF4-FFF2-40B4-BE49-F238E27FC236}">
                <a16:creationId xmlns:a16="http://schemas.microsoft.com/office/drawing/2014/main" id="{DF860F68-78D9-4009-9FF1-6C3ADC4610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5B7996-6597-413A-9D35-8C3DD883E7D4}"/>
              </a:ext>
            </a:extLst>
          </p:cNvPr>
          <p:cNvSpPr>
            <a:spLocks noGrp="1"/>
          </p:cNvSpPr>
          <p:nvPr>
            <p:ph type="sldNum" sz="quarter" idx="12"/>
          </p:nvPr>
        </p:nvSpPr>
        <p:spPr/>
        <p:txBody>
          <a:bodyPr/>
          <a:lstStyle/>
          <a:p>
            <a:fld id="{8D19827A-F3B4-49A3-AEAD-843DE7E109E4}" type="slidenum">
              <a:rPr lang="en-US" smtClean="0"/>
              <a:t>‹#›</a:t>
            </a:fld>
            <a:endParaRPr lang="en-US"/>
          </a:p>
        </p:txBody>
      </p:sp>
    </p:spTree>
    <p:extLst>
      <p:ext uri="{BB962C8B-B14F-4D97-AF65-F5344CB8AC3E}">
        <p14:creationId xmlns:p14="http://schemas.microsoft.com/office/powerpoint/2010/main" val="95355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19688E-BE28-42BB-9AAB-8DD7458A578D}"/>
              </a:ext>
            </a:extLst>
          </p:cNvPr>
          <p:cNvSpPr>
            <a:spLocks noGrp="1"/>
          </p:cNvSpPr>
          <p:nvPr>
            <p:ph type="dt" sz="half" idx="10"/>
          </p:nvPr>
        </p:nvSpPr>
        <p:spPr/>
        <p:txBody>
          <a:bodyPr/>
          <a:lstStyle/>
          <a:p>
            <a:fld id="{8F1F335E-B659-4297-A50A-08E6BAA3A366}" type="datetimeFigureOut">
              <a:rPr lang="en-US" smtClean="0"/>
              <a:t>5/14/2018</a:t>
            </a:fld>
            <a:endParaRPr lang="en-US"/>
          </a:p>
        </p:txBody>
      </p:sp>
      <p:sp>
        <p:nvSpPr>
          <p:cNvPr id="3" name="Footer Placeholder 2">
            <a:extLst>
              <a:ext uri="{FF2B5EF4-FFF2-40B4-BE49-F238E27FC236}">
                <a16:creationId xmlns:a16="http://schemas.microsoft.com/office/drawing/2014/main" id="{37A56409-E93E-4D0E-88C9-4CE2D15BFB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81A44C-0078-4667-8B50-EFC9BCE58849}"/>
              </a:ext>
            </a:extLst>
          </p:cNvPr>
          <p:cNvSpPr>
            <a:spLocks noGrp="1"/>
          </p:cNvSpPr>
          <p:nvPr>
            <p:ph type="sldNum" sz="quarter" idx="12"/>
          </p:nvPr>
        </p:nvSpPr>
        <p:spPr/>
        <p:txBody>
          <a:bodyPr/>
          <a:lstStyle/>
          <a:p>
            <a:fld id="{8D19827A-F3B4-49A3-AEAD-843DE7E109E4}" type="slidenum">
              <a:rPr lang="en-US" smtClean="0"/>
              <a:t>‹#›</a:t>
            </a:fld>
            <a:endParaRPr lang="en-US"/>
          </a:p>
        </p:txBody>
      </p:sp>
    </p:spTree>
    <p:extLst>
      <p:ext uri="{BB962C8B-B14F-4D97-AF65-F5344CB8AC3E}">
        <p14:creationId xmlns:p14="http://schemas.microsoft.com/office/powerpoint/2010/main" val="2687893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A5D6C-350D-4FB3-96DB-D1E564A806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BD4E04-CB22-458B-BD34-C3524B8F94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FA5050-40C4-482A-A25D-FE06585D7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F9EA351-CAE0-43CC-B8E5-D2CB9707B98B}"/>
              </a:ext>
            </a:extLst>
          </p:cNvPr>
          <p:cNvSpPr>
            <a:spLocks noGrp="1"/>
          </p:cNvSpPr>
          <p:nvPr>
            <p:ph type="dt" sz="half" idx="10"/>
          </p:nvPr>
        </p:nvSpPr>
        <p:spPr/>
        <p:txBody>
          <a:bodyPr/>
          <a:lstStyle/>
          <a:p>
            <a:fld id="{8F1F335E-B659-4297-A50A-08E6BAA3A366}" type="datetimeFigureOut">
              <a:rPr lang="en-US" smtClean="0"/>
              <a:t>5/14/2018</a:t>
            </a:fld>
            <a:endParaRPr lang="en-US"/>
          </a:p>
        </p:txBody>
      </p:sp>
      <p:sp>
        <p:nvSpPr>
          <p:cNvPr id="6" name="Footer Placeholder 5">
            <a:extLst>
              <a:ext uri="{FF2B5EF4-FFF2-40B4-BE49-F238E27FC236}">
                <a16:creationId xmlns:a16="http://schemas.microsoft.com/office/drawing/2014/main" id="{B08CFDDE-E572-4BFA-B824-5CFFD9F15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2536E5-732E-4799-B6A9-23EE9575BFCF}"/>
              </a:ext>
            </a:extLst>
          </p:cNvPr>
          <p:cNvSpPr>
            <a:spLocks noGrp="1"/>
          </p:cNvSpPr>
          <p:nvPr>
            <p:ph type="sldNum" sz="quarter" idx="12"/>
          </p:nvPr>
        </p:nvSpPr>
        <p:spPr/>
        <p:txBody>
          <a:bodyPr/>
          <a:lstStyle/>
          <a:p>
            <a:fld id="{8D19827A-F3B4-49A3-AEAD-843DE7E109E4}" type="slidenum">
              <a:rPr lang="en-US" smtClean="0"/>
              <a:t>‹#›</a:t>
            </a:fld>
            <a:endParaRPr lang="en-US"/>
          </a:p>
        </p:txBody>
      </p:sp>
    </p:spTree>
    <p:extLst>
      <p:ext uri="{BB962C8B-B14F-4D97-AF65-F5344CB8AC3E}">
        <p14:creationId xmlns:p14="http://schemas.microsoft.com/office/powerpoint/2010/main" val="5428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DDFE2-A7CB-402C-9C23-60093C5CB5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235205-D4F2-483C-8363-D398C02568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FEA627-FE6F-4ED3-B817-6A3AFE01A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1993A8-E645-46DA-B6A5-64D8D464685A}"/>
              </a:ext>
            </a:extLst>
          </p:cNvPr>
          <p:cNvSpPr>
            <a:spLocks noGrp="1"/>
          </p:cNvSpPr>
          <p:nvPr>
            <p:ph type="dt" sz="half" idx="10"/>
          </p:nvPr>
        </p:nvSpPr>
        <p:spPr/>
        <p:txBody>
          <a:bodyPr/>
          <a:lstStyle/>
          <a:p>
            <a:fld id="{8F1F335E-B659-4297-A50A-08E6BAA3A366}" type="datetimeFigureOut">
              <a:rPr lang="en-US" smtClean="0"/>
              <a:t>5/14/2018</a:t>
            </a:fld>
            <a:endParaRPr lang="en-US"/>
          </a:p>
        </p:txBody>
      </p:sp>
      <p:sp>
        <p:nvSpPr>
          <p:cNvPr id="6" name="Footer Placeholder 5">
            <a:extLst>
              <a:ext uri="{FF2B5EF4-FFF2-40B4-BE49-F238E27FC236}">
                <a16:creationId xmlns:a16="http://schemas.microsoft.com/office/drawing/2014/main" id="{49097AAA-080F-4DA6-84D0-3DC1F00A66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731F02-B427-462D-837E-CDE21F178D57}"/>
              </a:ext>
            </a:extLst>
          </p:cNvPr>
          <p:cNvSpPr>
            <a:spLocks noGrp="1"/>
          </p:cNvSpPr>
          <p:nvPr>
            <p:ph type="sldNum" sz="quarter" idx="12"/>
          </p:nvPr>
        </p:nvSpPr>
        <p:spPr/>
        <p:txBody>
          <a:bodyPr/>
          <a:lstStyle/>
          <a:p>
            <a:fld id="{8D19827A-F3B4-49A3-AEAD-843DE7E109E4}" type="slidenum">
              <a:rPr lang="en-US" smtClean="0"/>
              <a:t>‹#›</a:t>
            </a:fld>
            <a:endParaRPr lang="en-US"/>
          </a:p>
        </p:txBody>
      </p:sp>
    </p:spTree>
    <p:extLst>
      <p:ext uri="{BB962C8B-B14F-4D97-AF65-F5344CB8AC3E}">
        <p14:creationId xmlns:p14="http://schemas.microsoft.com/office/powerpoint/2010/main" val="198222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B1E8BF-8729-41E4-94B1-4D9E57B107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65B17E-FB1B-4C10-A3F4-5104F17AC8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F53CF-F083-496C-9DF5-762239B264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F335E-B659-4297-A50A-08E6BAA3A366}" type="datetimeFigureOut">
              <a:rPr lang="en-US" smtClean="0"/>
              <a:t>5/14/2018</a:t>
            </a:fld>
            <a:endParaRPr lang="en-US"/>
          </a:p>
        </p:txBody>
      </p:sp>
      <p:sp>
        <p:nvSpPr>
          <p:cNvPr id="5" name="Footer Placeholder 4">
            <a:extLst>
              <a:ext uri="{FF2B5EF4-FFF2-40B4-BE49-F238E27FC236}">
                <a16:creationId xmlns:a16="http://schemas.microsoft.com/office/drawing/2014/main" id="{7BB40C24-03F7-4374-A415-FE5E8AC2BB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6E9AD2-1D3E-45F4-8A75-9C0E078BA4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19827A-F3B4-49A3-AEAD-843DE7E109E4}" type="slidenum">
              <a:rPr lang="en-US" smtClean="0"/>
              <a:t>‹#›</a:t>
            </a:fld>
            <a:endParaRPr lang="en-US"/>
          </a:p>
        </p:txBody>
      </p:sp>
    </p:spTree>
    <p:extLst>
      <p:ext uri="{BB962C8B-B14F-4D97-AF65-F5344CB8AC3E}">
        <p14:creationId xmlns:p14="http://schemas.microsoft.com/office/powerpoint/2010/main" val="4050222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computerhope.com/issues/ch000049.htm#top"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www.htmldog.com/guides/css/intermediate/classid/" TargetMode="External"/><Relationship Id="rId2" Type="http://schemas.openxmlformats.org/officeDocument/2006/relationships/hyperlink" Target="https://css-tricks.com/the-difference-between-id-and-class/" TargetMode="External"/><Relationship Id="rId1" Type="http://schemas.openxmlformats.org/officeDocument/2006/relationships/slideLayout" Target="../slideLayouts/slideLayout7.xml"/><Relationship Id="rId5" Type="http://schemas.openxmlformats.org/officeDocument/2006/relationships/hyperlink" Target="https://teamtreehouse.com/community/when-do-you-use-class-vs-id-elements" TargetMode="External"/><Relationship Id="rId4" Type="http://schemas.openxmlformats.org/officeDocument/2006/relationships/hyperlink" Target="https://www.w3schools.com/css/css_syntax.as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2E881-C2B3-44A5-8223-271120D1B202}"/>
              </a:ext>
            </a:extLst>
          </p:cNvPr>
          <p:cNvSpPr>
            <a:spLocks noGrp="1"/>
          </p:cNvSpPr>
          <p:nvPr>
            <p:ph type="ctrTitle"/>
          </p:nvPr>
        </p:nvSpPr>
        <p:spPr>
          <a:xfrm>
            <a:off x="224853" y="1916840"/>
            <a:ext cx="11527436" cy="2387600"/>
          </a:xfrm>
        </p:spPr>
        <p:txBody>
          <a:bodyPr>
            <a:normAutofit fontScale="90000"/>
          </a:bodyPr>
          <a:lstStyle/>
          <a:p>
            <a:r>
              <a:rPr lang="en-US" sz="22200" dirty="0">
                <a:latin typeface="Acumin Pro Condensed Ult Black" panose="020B0A06020202020204" pitchFamily="34" charset="0"/>
              </a:rPr>
              <a:t>Class</a:t>
            </a:r>
            <a:r>
              <a:rPr lang="en-US" dirty="0">
                <a:latin typeface="Acumin Pro Condensed Ult Black" panose="020B0A06020202020204" pitchFamily="34" charset="0"/>
              </a:rPr>
              <a:t>     </a:t>
            </a:r>
            <a:r>
              <a:rPr lang="en-US" sz="6700" dirty="0">
                <a:latin typeface="Acumin Pro Condensed Ult Black" panose="020B0A06020202020204" pitchFamily="34" charset="0"/>
              </a:rPr>
              <a:t>&amp;</a:t>
            </a:r>
            <a:r>
              <a:rPr lang="en-US" dirty="0">
                <a:latin typeface="Acumin Pro Condensed Ult Black" panose="020B0A06020202020204" pitchFamily="34" charset="0"/>
              </a:rPr>
              <a:t>    </a:t>
            </a:r>
            <a:r>
              <a:rPr lang="en-US" sz="22200" dirty="0">
                <a:latin typeface="Acumin Pro Condensed Ult Black" panose="020B0A06020202020204" pitchFamily="34" charset="0"/>
              </a:rPr>
              <a:t>ID</a:t>
            </a:r>
            <a:r>
              <a:rPr lang="en-US" sz="19900" dirty="0">
                <a:latin typeface="Acumin Pro Condensed Ult Black" panose="020B0A06020202020204" pitchFamily="34" charset="0"/>
              </a:rPr>
              <a:t> </a:t>
            </a:r>
            <a:r>
              <a:rPr lang="en-US" sz="7300" dirty="0">
                <a:latin typeface="Acumin Pro Condensed Ult Black" panose="020B0A06020202020204" pitchFamily="34" charset="0"/>
              </a:rPr>
              <a:t>Selectors</a:t>
            </a:r>
            <a:endParaRPr lang="en-US" dirty="0">
              <a:latin typeface="Acumin Pro Condensed Ult Black" panose="020B0A06020202020204" pitchFamily="34" charset="0"/>
            </a:endParaRPr>
          </a:p>
        </p:txBody>
      </p:sp>
      <p:sp>
        <p:nvSpPr>
          <p:cNvPr id="3" name="Subtitle 2">
            <a:extLst>
              <a:ext uri="{FF2B5EF4-FFF2-40B4-BE49-F238E27FC236}">
                <a16:creationId xmlns:a16="http://schemas.microsoft.com/office/drawing/2014/main" id="{6D983393-9F47-4395-A1BC-74ED0363509A}"/>
              </a:ext>
            </a:extLst>
          </p:cNvPr>
          <p:cNvSpPr>
            <a:spLocks noGrp="1"/>
          </p:cNvSpPr>
          <p:nvPr>
            <p:ph type="subTitle" idx="1"/>
          </p:nvPr>
        </p:nvSpPr>
        <p:spPr>
          <a:xfrm>
            <a:off x="4976734" y="5168206"/>
            <a:ext cx="2238531" cy="565228"/>
          </a:xfrm>
        </p:spPr>
        <p:txBody>
          <a:bodyPr>
            <a:normAutofit fontScale="92500"/>
          </a:bodyPr>
          <a:lstStyle/>
          <a:p>
            <a:r>
              <a:rPr lang="en-US" dirty="0"/>
              <a:t>Tamlyn Laurence</a:t>
            </a:r>
          </a:p>
        </p:txBody>
      </p:sp>
    </p:spTree>
    <p:extLst>
      <p:ext uri="{BB962C8B-B14F-4D97-AF65-F5344CB8AC3E}">
        <p14:creationId xmlns:p14="http://schemas.microsoft.com/office/powerpoint/2010/main" val="4043915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1B4A97-CB74-4EA5-8B63-7FDCC27FBC16}"/>
              </a:ext>
            </a:extLst>
          </p:cNvPr>
          <p:cNvPicPr>
            <a:picLocks noChangeAspect="1"/>
          </p:cNvPicPr>
          <p:nvPr/>
        </p:nvPicPr>
        <p:blipFill>
          <a:blip r:embed="rId3"/>
          <a:stretch>
            <a:fillRect/>
          </a:stretch>
        </p:blipFill>
        <p:spPr>
          <a:xfrm>
            <a:off x="723900" y="915781"/>
            <a:ext cx="6972300" cy="5229225"/>
          </a:xfrm>
          <a:prstGeom prst="rect">
            <a:avLst/>
          </a:prstGeom>
        </p:spPr>
      </p:pic>
      <p:sp>
        <p:nvSpPr>
          <p:cNvPr id="4" name="Rectangle 3">
            <a:extLst>
              <a:ext uri="{FF2B5EF4-FFF2-40B4-BE49-F238E27FC236}">
                <a16:creationId xmlns:a16="http://schemas.microsoft.com/office/drawing/2014/main" id="{33CD3A3A-B6D8-4D06-908F-39EC202CEBDD}"/>
              </a:ext>
            </a:extLst>
          </p:cNvPr>
          <p:cNvSpPr/>
          <p:nvPr/>
        </p:nvSpPr>
        <p:spPr>
          <a:xfrm>
            <a:off x="8153528" y="1201531"/>
            <a:ext cx="3562222" cy="4524315"/>
          </a:xfrm>
          <a:prstGeom prst="rect">
            <a:avLst/>
          </a:prstGeom>
          <a:noFill/>
        </p:spPr>
        <p:txBody>
          <a:bodyPr wrap="square" lIns="91440" tIns="45720" rIns="91440" bIns="45720">
            <a:spAutoFit/>
          </a:bodyPr>
          <a:lstStyle/>
          <a:p>
            <a:pPr algn="ctr"/>
            <a:r>
              <a:rPr lang="en-US" sz="7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cumin Pro Condensed Ult Black" panose="020B0A06020202020204" pitchFamily="34" charset="0"/>
              </a:rPr>
              <a:t>What are you trying to catch?</a:t>
            </a:r>
          </a:p>
        </p:txBody>
      </p:sp>
    </p:spTree>
    <p:extLst>
      <p:ext uri="{BB962C8B-B14F-4D97-AF65-F5344CB8AC3E}">
        <p14:creationId xmlns:p14="http://schemas.microsoft.com/office/powerpoint/2010/main" val="609111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52F8569-38D0-4BC1-9BAE-227E72205D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7545" y="2539455"/>
            <a:ext cx="2248008" cy="2248008"/>
          </a:xfrm>
          <a:prstGeom prst="rect">
            <a:avLst/>
          </a:prstGeom>
        </p:spPr>
      </p:pic>
      <p:pic>
        <p:nvPicPr>
          <p:cNvPr id="9" name="Picture 8">
            <a:extLst>
              <a:ext uri="{FF2B5EF4-FFF2-40B4-BE49-F238E27FC236}">
                <a16:creationId xmlns:a16="http://schemas.microsoft.com/office/drawing/2014/main" id="{3E084D75-F09C-41AF-8E16-1023D6CBE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7902" y="1275782"/>
            <a:ext cx="4489022" cy="4510164"/>
          </a:xfrm>
          <a:prstGeom prst="rect">
            <a:avLst/>
          </a:prstGeom>
        </p:spPr>
      </p:pic>
      <p:sp>
        <p:nvSpPr>
          <p:cNvPr id="15" name="Rectangle 14">
            <a:extLst>
              <a:ext uri="{FF2B5EF4-FFF2-40B4-BE49-F238E27FC236}">
                <a16:creationId xmlns:a16="http://schemas.microsoft.com/office/drawing/2014/main" id="{4AB819F0-EFCB-4757-9CC3-DF59E3587822}"/>
              </a:ext>
            </a:extLst>
          </p:cNvPr>
          <p:cNvSpPr/>
          <p:nvPr/>
        </p:nvSpPr>
        <p:spPr>
          <a:xfrm>
            <a:off x="1105317" y="298150"/>
            <a:ext cx="9981366" cy="1446550"/>
          </a:xfrm>
          <a:prstGeom prst="rect">
            <a:avLst/>
          </a:prstGeom>
          <a:noFill/>
        </p:spPr>
        <p:txBody>
          <a:bodyPr wrap="square" lIns="91440" tIns="45720" rIns="91440" bIns="45720">
            <a:spAutoFit/>
          </a:bodyPr>
          <a:lstStyle/>
          <a:p>
            <a:pPr algn="ctr"/>
            <a:r>
              <a:rPr lang="en-US"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Use the right hook</a:t>
            </a:r>
          </a:p>
        </p:txBody>
      </p:sp>
      <p:sp>
        <p:nvSpPr>
          <p:cNvPr id="16" name="Rectangle 15">
            <a:extLst>
              <a:ext uri="{FF2B5EF4-FFF2-40B4-BE49-F238E27FC236}">
                <a16:creationId xmlns:a16="http://schemas.microsoft.com/office/drawing/2014/main" id="{D8F55971-2FF2-40A3-A9C2-4CBB85C42B53}"/>
              </a:ext>
            </a:extLst>
          </p:cNvPr>
          <p:cNvSpPr/>
          <p:nvPr/>
        </p:nvSpPr>
        <p:spPr>
          <a:xfrm>
            <a:off x="2243343" y="5582218"/>
            <a:ext cx="7705314" cy="707886"/>
          </a:xfrm>
          <a:prstGeom prst="rect">
            <a:avLst/>
          </a:prstGeom>
          <a:noFill/>
        </p:spPr>
        <p:txBody>
          <a:bodyPr wrap="none" lIns="91440" tIns="45720" rIns="91440" bIns="45720">
            <a:spAutoFit/>
          </a:bodyPr>
          <a:lstStyle/>
          <a:p>
            <a:pPr algn="ctr"/>
            <a:r>
              <a:rPr lang="en-US" sz="4000" b="1" cap="none" spc="0" dirty="0">
                <a:ln w="13462">
                  <a:solidFill>
                    <a:schemeClr val="bg1"/>
                  </a:solidFill>
                  <a:prstDash val="solid"/>
                </a:ln>
                <a:solidFill>
                  <a:schemeClr val="tx1">
                    <a:lumMod val="85000"/>
                    <a:lumOff val="15000"/>
                  </a:schemeClr>
                </a:solidFill>
              </a:rPr>
              <a:t>Do you need to catch one or many?</a:t>
            </a:r>
          </a:p>
        </p:txBody>
      </p:sp>
    </p:spTree>
    <p:extLst>
      <p:ext uri="{BB962C8B-B14F-4D97-AF65-F5344CB8AC3E}">
        <p14:creationId xmlns:p14="http://schemas.microsoft.com/office/powerpoint/2010/main" val="991827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52F8569-38D0-4BC1-9BAE-227E72205D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525911"/>
            <a:ext cx="1892700" cy="1892700"/>
          </a:xfrm>
          <a:prstGeom prst="rect">
            <a:avLst/>
          </a:prstGeom>
        </p:spPr>
      </p:pic>
      <p:pic>
        <p:nvPicPr>
          <p:cNvPr id="9" name="Picture 8">
            <a:extLst>
              <a:ext uri="{FF2B5EF4-FFF2-40B4-BE49-F238E27FC236}">
                <a16:creationId xmlns:a16="http://schemas.microsoft.com/office/drawing/2014/main" id="{3E084D75-F09C-41AF-8E16-1023D6CBE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909" y="-167318"/>
            <a:ext cx="4286250" cy="4306437"/>
          </a:xfrm>
          <a:prstGeom prst="rect">
            <a:avLst/>
          </a:prstGeom>
        </p:spPr>
      </p:pic>
      <p:sp>
        <p:nvSpPr>
          <p:cNvPr id="10" name="Rectangle 9">
            <a:extLst>
              <a:ext uri="{FF2B5EF4-FFF2-40B4-BE49-F238E27FC236}">
                <a16:creationId xmlns:a16="http://schemas.microsoft.com/office/drawing/2014/main" id="{3B6F9180-4C5F-431F-BFFC-3F2E0D5B4A41}"/>
              </a:ext>
            </a:extLst>
          </p:cNvPr>
          <p:cNvSpPr/>
          <p:nvPr/>
        </p:nvSpPr>
        <p:spPr>
          <a:xfrm>
            <a:off x="353349" y="1385737"/>
            <a:ext cx="5279373" cy="1200329"/>
          </a:xfrm>
          <a:prstGeom prst="rect">
            <a:avLst/>
          </a:prstGeom>
          <a:noFill/>
        </p:spPr>
        <p:txBody>
          <a:bodyPr wrap="square" lIns="91440" tIns="45720" rIns="91440" bIns="45720">
            <a:spAutoFit/>
          </a:bodyPr>
          <a:lstStyle/>
          <a:p>
            <a:pPr algn="ctr"/>
            <a:r>
              <a:rPr lang="en-US" sz="7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cumin Pro Condensed Ult Black" panose="020B0A06020202020204" pitchFamily="34" charset="0"/>
              </a:rPr>
              <a:t>Reusable info</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cumin Pro Condensed Ult Black" panose="020B0A06020202020204" pitchFamily="34" charset="0"/>
            </a:endParaRPr>
          </a:p>
        </p:txBody>
      </p:sp>
      <p:sp>
        <p:nvSpPr>
          <p:cNvPr id="11" name="Rectangle 10">
            <a:extLst>
              <a:ext uri="{FF2B5EF4-FFF2-40B4-BE49-F238E27FC236}">
                <a16:creationId xmlns:a16="http://schemas.microsoft.com/office/drawing/2014/main" id="{8CF61E6D-FA88-488F-922B-A214FA17C7D3}"/>
              </a:ext>
            </a:extLst>
          </p:cNvPr>
          <p:cNvSpPr/>
          <p:nvPr/>
        </p:nvSpPr>
        <p:spPr>
          <a:xfrm>
            <a:off x="353349" y="4872097"/>
            <a:ext cx="5509361" cy="1200329"/>
          </a:xfrm>
          <a:prstGeom prst="rect">
            <a:avLst/>
          </a:prstGeom>
          <a:noFill/>
        </p:spPr>
        <p:txBody>
          <a:bodyPr wrap="square" lIns="91440" tIns="45720" rIns="91440" bIns="45720">
            <a:spAutoFit/>
          </a:bodyPr>
          <a:lstStyle/>
          <a:p>
            <a:pPr algn="ctr"/>
            <a:r>
              <a:rPr lang="en-US" sz="7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cumin Pro Condensed Ult Black" panose="020B0A06020202020204" pitchFamily="34" charset="0"/>
              </a:rPr>
              <a:t>Totally unique</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cumin Pro Condensed Ult Black" panose="020B0A06020202020204" pitchFamily="34" charset="0"/>
            </a:endParaRPr>
          </a:p>
        </p:txBody>
      </p:sp>
      <p:sp>
        <p:nvSpPr>
          <p:cNvPr id="12" name="TextBox 11">
            <a:extLst>
              <a:ext uri="{FF2B5EF4-FFF2-40B4-BE49-F238E27FC236}">
                <a16:creationId xmlns:a16="http://schemas.microsoft.com/office/drawing/2014/main" id="{B6F542BF-185D-4EB1-B315-DAEC96A64053}"/>
              </a:ext>
            </a:extLst>
          </p:cNvPr>
          <p:cNvSpPr txBox="1"/>
          <p:nvPr/>
        </p:nvSpPr>
        <p:spPr>
          <a:xfrm>
            <a:off x="9463891" y="1385737"/>
            <a:ext cx="1989647" cy="1200329"/>
          </a:xfrm>
          <a:prstGeom prst="rect">
            <a:avLst/>
          </a:prstGeom>
          <a:noFill/>
        </p:spPr>
        <p:txBody>
          <a:bodyPr wrap="none" rtlCol="0">
            <a:spAutoFit/>
          </a:bodyPr>
          <a:lstStyle/>
          <a:p>
            <a:r>
              <a:rPr lang="en-US" sz="7200" b="1" dirty="0"/>
              <a:t>class</a:t>
            </a:r>
          </a:p>
        </p:txBody>
      </p:sp>
      <p:sp>
        <p:nvSpPr>
          <p:cNvPr id="13" name="TextBox 12">
            <a:extLst>
              <a:ext uri="{FF2B5EF4-FFF2-40B4-BE49-F238E27FC236}">
                <a16:creationId xmlns:a16="http://schemas.microsoft.com/office/drawing/2014/main" id="{DC76A627-A88A-4510-B989-817AB311671B}"/>
              </a:ext>
            </a:extLst>
          </p:cNvPr>
          <p:cNvSpPr txBox="1"/>
          <p:nvPr/>
        </p:nvSpPr>
        <p:spPr>
          <a:xfrm>
            <a:off x="9594159" y="4872097"/>
            <a:ext cx="906017" cy="1200329"/>
          </a:xfrm>
          <a:prstGeom prst="rect">
            <a:avLst/>
          </a:prstGeom>
          <a:noFill/>
        </p:spPr>
        <p:txBody>
          <a:bodyPr wrap="none" rtlCol="0">
            <a:spAutoFit/>
          </a:bodyPr>
          <a:lstStyle/>
          <a:p>
            <a:r>
              <a:rPr lang="en-US" sz="7200" b="1" dirty="0"/>
              <a:t>id</a:t>
            </a:r>
          </a:p>
        </p:txBody>
      </p:sp>
    </p:spTree>
    <p:extLst>
      <p:ext uri="{BB962C8B-B14F-4D97-AF65-F5344CB8AC3E}">
        <p14:creationId xmlns:p14="http://schemas.microsoft.com/office/powerpoint/2010/main" val="2881146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0A16D0-94FF-4836-A524-F9E947C480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787" y="-84331"/>
            <a:ext cx="5863266" cy="5890880"/>
          </a:xfrm>
          <a:prstGeom prst="rect">
            <a:avLst/>
          </a:prstGeom>
        </p:spPr>
      </p:pic>
      <p:pic>
        <p:nvPicPr>
          <p:cNvPr id="5" name="Picture 4">
            <a:extLst>
              <a:ext uri="{FF2B5EF4-FFF2-40B4-BE49-F238E27FC236}">
                <a16:creationId xmlns:a16="http://schemas.microsoft.com/office/drawing/2014/main" id="{33AF6C09-CE5E-4B77-87F7-25AFF445B4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6421" y="531518"/>
            <a:ext cx="4317167" cy="3560736"/>
          </a:xfrm>
          <a:prstGeom prst="rect">
            <a:avLst/>
          </a:prstGeom>
        </p:spPr>
      </p:pic>
      <p:sp>
        <p:nvSpPr>
          <p:cNvPr id="9" name="Rectangle 8">
            <a:extLst>
              <a:ext uri="{FF2B5EF4-FFF2-40B4-BE49-F238E27FC236}">
                <a16:creationId xmlns:a16="http://schemas.microsoft.com/office/drawing/2014/main" id="{882D63F6-CD53-47D1-A720-6F0CE266114F}"/>
              </a:ext>
            </a:extLst>
          </p:cNvPr>
          <p:cNvSpPr/>
          <p:nvPr/>
        </p:nvSpPr>
        <p:spPr>
          <a:xfrm>
            <a:off x="2316484" y="5021719"/>
            <a:ext cx="3562222" cy="1569660"/>
          </a:xfrm>
          <a:prstGeom prst="rect">
            <a:avLst/>
          </a:prstGeom>
          <a:noFill/>
        </p:spPr>
        <p:txBody>
          <a:bodyPr wrap="square" lIns="91440" tIns="45720" rIns="91440" bIns="45720">
            <a:spAutoFit/>
          </a:bodyPr>
          <a:lstStyle/>
          <a:p>
            <a:pPr algn="ctr"/>
            <a:r>
              <a:rPr lang="en-US"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cumin Pro Condensed Ult Black" panose="020B0A06020202020204" pitchFamily="34" charset="0"/>
              </a:rPr>
              <a:t>class</a:t>
            </a:r>
            <a:endParaRPr lang="en-US" sz="7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cumin Pro Condensed Ult Black" panose="020B0A06020202020204" pitchFamily="34" charset="0"/>
            </a:endParaRPr>
          </a:p>
        </p:txBody>
      </p:sp>
      <p:sp>
        <p:nvSpPr>
          <p:cNvPr id="10" name="Rectangle 9">
            <a:extLst>
              <a:ext uri="{FF2B5EF4-FFF2-40B4-BE49-F238E27FC236}">
                <a16:creationId xmlns:a16="http://schemas.microsoft.com/office/drawing/2014/main" id="{33B60EA4-19C9-439C-9EEB-948D5B26B7F6}"/>
              </a:ext>
            </a:extLst>
          </p:cNvPr>
          <p:cNvSpPr/>
          <p:nvPr/>
        </p:nvSpPr>
        <p:spPr>
          <a:xfrm>
            <a:off x="7194284" y="5036749"/>
            <a:ext cx="3562222" cy="1569660"/>
          </a:xfrm>
          <a:prstGeom prst="rect">
            <a:avLst/>
          </a:prstGeom>
          <a:noFill/>
        </p:spPr>
        <p:txBody>
          <a:bodyPr wrap="square" lIns="91440" tIns="45720" rIns="91440" bIns="45720">
            <a:spAutoFit/>
          </a:bodyPr>
          <a:lstStyle/>
          <a:p>
            <a:pPr algn="ctr"/>
            <a:r>
              <a:rPr lang="en-US"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cumin Pro Condensed Ult Black" panose="020B0A06020202020204" pitchFamily="34" charset="0"/>
              </a:rPr>
              <a:t>id</a:t>
            </a:r>
            <a:endParaRPr lang="en-US" sz="7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cumin Pro Condensed Ult Black" panose="020B0A06020202020204" pitchFamily="34" charset="0"/>
            </a:endParaRPr>
          </a:p>
        </p:txBody>
      </p:sp>
      <p:sp>
        <p:nvSpPr>
          <p:cNvPr id="2" name="Oval 1">
            <a:extLst>
              <a:ext uri="{FF2B5EF4-FFF2-40B4-BE49-F238E27FC236}">
                <a16:creationId xmlns:a16="http://schemas.microsoft.com/office/drawing/2014/main" id="{B20A095E-1215-43D9-8BA0-A9E8CBFD80B9}"/>
              </a:ext>
            </a:extLst>
          </p:cNvPr>
          <p:cNvSpPr/>
          <p:nvPr/>
        </p:nvSpPr>
        <p:spPr>
          <a:xfrm>
            <a:off x="3200462" y="1903114"/>
            <a:ext cx="1746291" cy="170951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DD203B9-8A61-444C-911C-ADD435C454AD}"/>
              </a:ext>
            </a:extLst>
          </p:cNvPr>
          <p:cNvSpPr/>
          <p:nvPr/>
        </p:nvSpPr>
        <p:spPr>
          <a:xfrm>
            <a:off x="7721773" y="940317"/>
            <a:ext cx="2627164" cy="3841585"/>
          </a:xfrm>
          <a:prstGeom prst="rect">
            <a:avLst/>
          </a:prstGeom>
          <a:noFill/>
        </p:spPr>
        <p:txBody>
          <a:bodyPr wrap="square" lIns="91440" tIns="45720" rIns="91440" bIns="45720">
            <a:spAutoFit/>
          </a:bodyPr>
          <a:lstStyle/>
          <a:p>
            <a:pPr algn="ctr"/>
            <a:r>
              <a:rPr lang="en-US" sz="23900" b="1" cap="none" spc="0" dirty="0">
                <a:ln w="13462">
                  <a:solidFill>
                    <a:schemeClr val="bg1"/>
                  </a:solidFill>
                  <a:prstDash val="solid"/>
                </a:ln>
                <a:solidFill>
                  <a:srgbClr val="C00000"/>
                </a:solidFill>
                <a:effectLst>
                  <a:outerShdw dist="38100" dir="2700000" algn="bl" rotWithShape="0">
                    <a:schemeClr val="accent5"/>
                  </a:outerShdw>
                </a:effectLst>
                <a:latin typeface="Acumin Pro Condensed Ult Black" panose="020B0A06020202020204" pitchFamily="34" charset="0"/>
              </a:rPr>
              <a:t>#</a:t>
            </a:r>
            <a:endParaRPr lang="en-US" sz="13800" b="1" cap="none" spc="0" dirty="0">
              <a:ln w="13462">
                <a:solidFill>
                  <a:schemeClr val="bg1"/>
                </a:solidFill>
                <a:prstDash val="solid"/>
              </a:ln>
              <a:solidFill>
                <a:srgbClr val="C00000"/>
              </a:solidFill>
              <a:effectLst>
                <a:outerShdw dist="38100" dir="2700000" algn="bl" rotWithShape="0">
                  <a:schemeClr val="accent5"/>
                </a:outerShdw>
              </a:effectLst>
              <a:latin typeface="Acumin Pro Condensed Ult Black" panose="020B0A06020202020204" pitchFamily="34" charset="0"/>
            </a:endParaRPr>
          </a:p>
        </p:txBody>
      </p:sp>
      <p:sp>
        <p:nvSpPr>
          <p:cNvPr id="6" name="TextBox 5">
            <a:extLst>
              <a:ext uri="{FF2B5EF4-FFF2-40B4-BE49-F238E27FC236}">
                <a16:creationId xmlns:a16="http://schemas.microsoft.com/office/drawing/2014/main" id="{A611C07B-FBCE-4ABD-A983-8819C462FEDD}"/>
              </a:ext>
            </a:extLst>
          </p:cNvPr>
          <p:cNvSpPr txBox="1"/>
          <p:nvPr/>
        </p:nvSpPr>
        <p:spPr>
          <a:xfrm rot="19643288">
            <a:off x="41029" y="709483"/>
            <a:ext cx="2335126" cy="461665"/>
          </a:xfrm>
          <a:prstGeom prst="rect">
            <a:avLst/>
          </a:prstGeom>
          <a:noFill/>
        </p:spPr>
        <p:txBody>
          <a:bodyPr wrap="none" rtlCol="0">
            <a:spAutoFit/>
          </a:bodyPr>
          <a:lstStyle/>
          <a:p>
            <a:r>
              <a:rPr lang="en-US" sz="2400" dirty="0">
                <a:highlight>
                  <a:srgbClr val="FFFF00"/>
                </a:highlight>
              </a:rPr>
              <a:t>Learn the symbol</a:t>
            </a:r>
          </a:p>
        </p:txBody>
      </p:sp>
    </p:spTree>
    <p:extLst>
      <p:ext uri="{BB962C8B-B14F-4D97-AF65-F5344CB8AC3E}">
        <p14:creationId xmlns:p14="http://schemas.microsoft.com/office/powerpoint/2010/main" val="796689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0A16D0-94FF-4836-A524-F9E947C480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787" y="-84331"/>
            <a:ext cx="5863266" cy="5890880"/>
          </a:xfrm>
          <a:prstGeom prst="rect">
            <a:avLst/>
          </a:prstGeom>
        </p:spPr>
      </p:pic>
      <p:pic>
        <p:nvPicPr>
          <p:cNvPr id="5" name="Picture 4">
            <a:extLst>
              <a:ext uri="{FF2B5EF4-FFF2-40B4-BE49-F238E27FC236}">
                <a16:creationId xmlns:a16="http://schemas.microsoft.com/office/drawing/2014/main" id="{33AF6C09-CE5E-4B77-87F7-25AFF445B4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6421" y="531518"/>
            <a:ext cx="4317167" cy="3560736"/>
          </a:xfrm>
          <a:prstGeom prst="rect">
            <a:avLst/>
          </a:prstGeom>
        </p:spPr>
      </p:pic>
      <p:sp>
        <p:nvSpPr>
          <p:cNvPr id="9" name="Rectangle 8">
            <a:extLst>
              <a:ext uri="{FF2B5EF4-FFF2-40B4-BE49-F238E27FC236}">
                <a16:creationId xmlns:a16="http://schemas.microsoft.com/office/drawing/2014/main" id="{882D63F6-CD53-47D1-A720-6F0CE266114F}"/>
              </a:ext>
            </a:extLst>
          </p:cNvPr>
          <p:cNvSpPr/>
          <p:nvPr/>
        </p:nvSpPr>
        <p:spPr>
          <a:xfrm>
            <a:off x="2316484" y="5021719"/>
            <a:ext cx="3562222" cy="1569660"/>
          </a:xfrm>
          <a:prstGeom prst="rect">
            <a:avLst/>
          </a:prstGeom>
          <a:noFill/>
        </p:spPr>
        <p:txBody>
          <a:bodyPr wrap="square" lIns="91440" tIns="45720" rIns="91440" bIns="45720">
            <a:spAutoFit/>
          </a:bodyPr>
          <a:lstStyle/>
          <a:p>
            <a:pPr algn="ctr"/>
            <a:r>
              <a:rPr lang="en-US"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cumin Pro Condensed Ult Black" panose="020B0A06020202020204" pitchFamily="34" charset="0"/>
              </a:rPr>
              <a:t>class</a:t>
            </a:r>
            <a:endParaRPr lang="en-US" sz="7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cumin Pro Condensed Ult Black" panose="020B0A06020202020204" pitchFamily="34" charset="0"/>
            </a:endParaRPr>
          </a:p>
        </p:txBody>
      </p:sp>
      <p:sp>
        <p:nvSpPr>
          <p:cNvPr id="10" name="Rectangle 9">
            <a:extLst>
              <a:ext uri="{FF2B5EF4-FFF2-40B4-BE49-F238E27FC236}">
                <a16:creationId xmlns:a16="http://schemas.microsoft.com/office/drawing/2014/main" id="{33B60EA4-19C9-439C-9EEB-948D5B26B7F6}"/>
              </a:ext>
            </a:extLst>
          </p:cNvPr>
          <p:cNvSpPr/>
          <p:nvPr/>
        </p:nvSpPr>
        <p:spPr>
          <a:xfrm>
            <a:off x="7194284" y="5036749"/>
            <a:ext cx="3562222" cy="1569660"/>
          </a:xfrm>
          <a:prstGeom prst="rect">
            <a:avLst/>
          </a:prstGeom>
          <a:noFill/>
        </p:spPr>
        <p:txBody>
          <a:bodyPr wrap="square" lIns="91440" tIns="45720" rIns="91440" bIns="45720">
            <a:spAutoFit/>
          </a:bodyPr>
          <a:lstStyle/>
          <a:p>
            <a:pPr algn="ctr"/>
            <a:r>
              <a:rPr lang="en-US"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cumin Pro Condensed Ult Black" panose="020B0A06020202020204" pitchFamily="34" charset="0"/>
              </a:rPr>
              <a:t>id</a:t>
            </a:r>
            <a:endParaRPr lang="en-US" sz="7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cumin Pro Condensed Ult Black" panose="020B0A06020202020204" pitchFamily="34" charset="0"/>
            </a:endParaRPr>
          </a:p>
        </p:txBody>
      </p:sp>
      <p:sp>
        <p:nvSpPr>
          <p:cNvPr id="2" name="Oval 1">
            <a:extLst>
              <a:ext uri="{FF2B5EF4-FFF2-40B4-BE49-F238E27FC236}">
                <a16:creationId xmlns:a16="http://schemas.microsoft.com/office/drawing/2014/main" id="{B20A095E-1215-43D9-8BA0-A9E8CBFD80B9}"/>
              </a:ext>
            </a:extLst>
          </p:cNvPr>
          <p:cNvSpPr/>
          <p:nvPr/>
        </p:nvSpPr>
        <p:spPr>
          <a:xfrm>
            <a:off x="3200462" y="1903114"/>
            <a:ext cx="1746291" cy="170951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DD203B9-8A61-444C-911C-ADD435C454AD}"/>
              </a:ext>
            </a:extLst>
          </p:cNvPr>
          <p:cNvSpPr/>
          <p:nvPr/>
        </p:nvSpPr>
        <p:spPr>
          <a:xfrm>
            <a:off x="7721773" y="940317"/>
            <a:ext cx="2627164" cy="3841585"/>
          </a:xfrm>
          <a:prstGeom prst="rect">
            <a:avLst/>
          </a:prstGeom>
          <a:noFill/>
        </p:spPr>
        <p:txBody>
          <a:bodyPr wrap="square" lIns="91440" tIns="45720" rIns="91440" bIns="45720">
            <a:spAutoFit/>
          </a:bodyPr>
          <a:lstStyle/>
          <a:p>
            <a:pPr algn="ctr"/>
            <a:r>
              <a:rPr lang="en-US" sz="23900" b="1" cap="none" spc="0" dirty="0">
                <a:ln w="13462">
                  <a:solidFill>
                    <a:schemeClr val="bg1"/>
                  </a:solidFill>
                  <a:prstDash val="solid"/>
                </a:ln>
                <a:solidFill>
                  <a:srgbClr val="C00000"/>
                </a:solidFill>
                <a:effectLst>
                  <a:outerShdw dist="38100" dir="2700000" algn="bl" rotWithShape="0">
                    <a:schemeClr val="accent5"/>
                  </a:outerShdw>
                </a:effectLst>
                <a:latin typeface="Acumin Pro Condensed Ult Black" panose="020B0A06020202020204" pitchFamily="34" charset="0"/>
              </a:rPr>
              <a:t>#</a:t>
            </a:r>
            <a:endParaRPr lang="en-US" sz="13800" b="1" cap="none" spc="0" dirty="0">
              <a:ln w="13462">
                <a:solidFill>
                  <a:schemeClr val="bg1"/>
                </a:solidFill>
                <a:prstDash val="solid"/>
              </a:ln>
              <a:solidFill>
                <a:srgbClr val="C00000"/>
              </a:solidFill>
              <a:effectLst>
                <a:outerShdw dist="38100" dir="2700000" algn="bl" rotWithShape="0">
                  <a:schemeClr val="accent5"/>
                </a:outerShdw>
              </a:effectLst>
              <a:latin typeface="Acumin Pro Condensed Ult Black" panose="020B0A06020202020204" pitchFamily="34" charset="0"/>
            </a:endParaRPr>
          </a:p>
        </p:txBody>
      </p:sp>
    </p:spTree>
    <p:extLst>
      <p:ext uri="{BB962C8B-B14F-4D97-AF65-F5344CB8AC3E}">
        <p14:creationId xmlns:p14="http://schemas.microsoft.com/office/powerpoint/2010/main" val="1105045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ought Bubble: Cloud 1">
            <a:extLst>
              <a:ext uri="{FF2B5EF4-FFF2-40B4-BE49-F238E27FC236}">
                <a16:creationId xmlns:a16="http://schemas.microsoft.com/office/drawing/2014/main" id="{60DEB1DD-55F8-42CD-8385-7FF70A8374A7}"/>
              </a:ext>
            </a:extLst>
          </p:cNvPr>
          <p:cNvSpPr/>
          <p:nvPr/>
        </p:nvSpPr>
        <p:spPr>
          <a:xfrm>
            <a:off x="302301" y="953103"/>
            <a:ext cx="11587397" cy="2023672"/>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800" dirty="0"/>
              <a:t>Remember back to JavaScript - - -</a:t>
            </a:r>
          </a:p>
          <a:p>
            <a:r>
              <a:rPr lang="en-US" sz="2800" dirty="0"/>
              <a:t>             we used id’s to target certain places</a:t>
            </a:r>
          </a:p>
          <a:p>
            <a:r>
              <a:rPr lang="en-US" sz="2800" dirty="0"/>
              <a:t>             in the document</a:t>
            </a:r>
          </a:p>
        </p:txBody>
      </p:sp>
      <p:cxnSp>
        <p:nvCxnSpPr>
          <p:cNvPr id="3" name="Straight Connector 2">
            <a:extLst>
              <a:ext uri="{FF2B5EF4-FFF2-40B4-BE49-F238E27FC236}">
                <a16:creationId xmlns:a16="http://schemas.microsoft.com/office/drawing/2014/main" id="{6C778E5E-B87F-418E-A8E7-9AC141A329D5}"/>
              </a:ext>
            </a:extLst>
          </p:cNvPr>
          <p:cNvCxnSpPr>
            <a:cxnSpLocks/>
          </p:cNvCxnSpPr>
          <p:nvPr/>
        </p:nvCxnSpPr>
        <p:spPr>
          <a:xfrm>
            <a:off x="4338717" y="2131854"/>
            <a:ext cx="3864963" cy="0"/>
          </a:xfrm>
          <a:prstGeom prst="line">
            <a:avLst/>
          </a:prstGeom>
          <a:ln w="76200"/>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8510513F-9A1C-4FFE-B167-D9B03FAEA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6706" y="3310606"/>
            <a:ext cx="2996794" cy="2996794"/>
          </a:xfrm>
          <a:prstGeom prst="rect">
            <a:avLst/>
          </a:prstGeom>
        </p:spPr>
      </p:pic>
    </p:spTree>
    <p:extLst>
      <p:ext uri="{BB962C8B-B14F-4D97-AF65-F5344CB8AC3E}">
        <p14:creationId xmlns:p14="http://schemas.microsoft.com/office/powerpoint/2010/main" val="2476181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ADF8F59-E759-48BF-AFFC-4E732C12F358}"/>
              </a:ext>
            </a:extLst>
          </p:cNvPr>
          <p:cNvSpPr/>
          <p:nvPr/>
        </p:nvSpPr>
        <p:spPr>
          <a:xfrm>
            <a:off x="614598" y="2744878"/>
            <a:ext cx="11407514" cy="523220"/>
          </a:xfrm>
          <a:prstGeom prst="rect">
            <a:avLst/>
          </a:prstGeom>
        </p:spPr>
        <p:txBody>
          <a:bodyPr wrap="square">
            <a:spAutoFit/>
          </a:bodyPr>
          <a:lstStyle/>
          <a:p>
            <a:r>
              <a:rPr lang="en-US" sz="2800" dirty="0">
                <a:solidFill>
                  <a:srgbClr val="72A1BA"/>
                </a:solidFill>
                <a:latin typeface="Consolas" panose="020B0609020204030204" pitchFamily="49" charset="0"/>
              </a:rPr>
              <a:t>document</a:t>
            </a:r>
            <a:r>
              <a:rPr lang="en-US" sz="2800" dirty="0">
                <a:solidFill>
                  <a:srgbClr val="979797"/>
                </a:solidFill>
                <a:latin typeface="Consolas" panose="020B0609020204030204" pitchFamily="49" charset="0"/>
              </a:rPr>
              <a:t>.</a:t>
            </a:r>
            <a:r>
              <a:rPr lang="en-US" sz="2800" dirty="0">
                <a:solidFill>
                  <a:srgbClr val="989875"/>
                </a:solidFill>
                <a:latin typeface="Consolas" panose="020B0609020204030204" pitchFamily="49" charset="0"/>
              </a:rPr>
              <a:t>getElementById</a:t>
            </a:r>
            <a:r>
              <a:rPr lang="en-US" sz="2800" dirty="0">
                <a:solidFill>
                  <a:srgbClr val="979797"/>
                </a:solidFill>
                <a:latin typeface="Consolas" panose="020B0609020204030204" pitchFamily="49" charset="0"/>
              </a:rPr>
              <a:t>(</a:t>
            </a:r>
            <a:r>
              <a:rPr lang="en-US" sz="2800" dirty="0">
                <a:solidFill>
                  <a:srgbClr val="CB8F76"/>
                </a:solidFill>
                <a:latin typeface="Consolas" panose="020B0609020204030204" pitchFamily="49" charset="0"/>
              </a:rPr>
              <a:t>"outputDiv"</a:t>
            </a:r>
            <a:r>
              <a:rPr lang="en-US" sz="2800" dirty="0">
                <a:solidFill>
                  <a:srgbClr val="979797"/>
                </a:solidFill>
                <a:latin typeface="Consolas" panose="020B0609020204030204" pitchFamily="49" charset="0"/>
              </a:rPr>
              <a:t>).</a:t>
            </a:r>
            <a:r>
              <a:rPr lang="en-US" sz="2800" dirty="0">
                <a:solidFill>
                  <a:srgbClr val="72A1BA"/>
                </a:solidFill>
                <a:latin typeface="Consolas" panose="020B0609020204030204" pitchFamily="49" charset="0"/>
              </a:rPr>
              <a:t>innerHTML</a:t>
            </a:r>
            <a:r>
              <a:rPr lang="en-US" sz="2800" dirty="0">
                <a:solidFill>
                  <a:srgbClr val="979797"/>
                </a:solidFill>
                <a:latin typeface="Consolas" panose="020B0609020204030204" pitchFamily="49" charset="0"/>
              </a:rPr>
              <a:t> = </a:t>
            </a:r>
            <a:r>
              <a:rPr lang="en-US" sz="2800" dirty="0">
                <a:solidFill>
                  <a:srgbClr val="72A1BA"/>
                </a:solidFill>
                <a:latin typeface="Consolas" panose="020B0609020204030204" pitchFamily="49" charset="0"/>
              </a:rPr>
              <a:t>result</a:t>
            </a:r>
            <a:r>
              <a:rPr lang="en-US" sz="2800" dirty="0">
                <a:solidFill>
                  <a:srgbClr val="979797"/>
                </a:solidFill>
                <a:latin typeface="Consolas" panose="020B0609020204030204" pitchFamily="49" charset="0"/>
              </a:rPr>
              <a:t>;</a:t>
            </a:r>
            <a:endParaRPr lang="en-US" sz="2800" dirty="0">
              <a:solidFill>
                <a:srgbClr val="0070C0"/>
              </a:solidFill>
              <a:latin typeface="Consolas" panose="020B0609020204030204" pitchFamily="49" charset="0"/>
            </a:endParaRPr>
          </a:p>
        </p:txBody>
      </p:sp>
      <p:sp>
        <p:nvSpPr>
          <p:cNvPr id="5" name="Rectangle 4">
            <a:extLst>
              <a:ext uri="{FF2B5EF4-FFF2-40B4-BE49-F238E27FC236}">
                <a16:creationId xmlns:a16="http://schemas.microsoft.com/office/drawing/2014/main" id="{D44B3BB1-318A-4EF7-A682-23D64F699806}"/>
              </a:ext>
            </a:extLst>
          </p:cNvPr>
          <p:cNvSpPr/>
          <p:nvPr/>
        </p:nvSpPr>
        <p:spPr>
          <a:xfrm>
            <a:off x="494675" y="4043596"/>
            <a:ext cx="11122701" cy="1569660"/>
          </a:xfrm>
          <a:prstGeom prst="rect">
            <a:avLst/>
          </a:prstGeom>
        </p:spPr>
        <p:txBody>
          <a:bodyPr wrap="square">
            <a:spAutoFit/>
          </a:bodyPr>
          <a:lstStyle/>
          <a:p>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body</a:t>
            </a:r>
            <a:r>
              <a:rPr lang="en-US" sz="3200" dirty="0">
                <a:solidFill>
                  <a:srgbClr val="808080"/>
                </a:solidFill>
                <a:latin typeface="Consolas" panose="020B0609020204030204" pitchFamily="49" charset="0"/>
              </a:rPr>
              <a:t>&gt;</a:t>
            </a:r>
            <a:endParaRPr lang="en-US" sz="3200" dirty="0">
              <a:solidFill>
                <a:srgbClr val="0070C0"/>
              </a:solidFill>
              <a:latin typeface="Consolas" panose="020B0609020204030204" pitchFamily="49" charset="0"/>
            </a:endParaRPr>
          </a:p>
          <a:p>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808080"/>
                </a:solidFill>
                <a:latin typeface="Consolas" panose="020B0609020204030204" pitchFamily="49" charset="0"/>
              </a:rPr>
              <a:t>&gt;</a:t>
            </a:r>
            <a:r>
              <a:rPr lang="en-US" sz="3200" dirty="0">
                <a:solidFill>
                  <a:srgbClr val="979797"/>
                </a:solidFill>
                <a:latin typeface="Consolas" panose="020B0609020204030204" pitchFamily="49" charset="0"/>
              </a:rPr>
              <a:t>What is the Wind Chill Factor?</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808080"/>
                </a:solidFill>
                <a:latin typeface="Consolas" panose="020B0609020204030204" pitchFamily="49" charset="0"/>
              </a:rPr>
              <a:t>&gt;</a:t>
            </a:r>
            <a:endParaRPr lang="en-US" sz="3200" dirty="0">
              <a:solidFill>
                <a:srgbClr val="0070C0"/>
              </a:solidFill>
              <a:latin typeface="Consolas" panose="020B0609020204030204" pitchFamily="49" charset="0"/>
            </a:endParaRPr>
          </a:p>
          <a:p>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div </a:t>
            </a:r>
            <a:r>
              <a:rPr lang="en-US" sz="3200" dirty="0">
                <a:solidFill>
                  <a:srgbClr val="72A1BA"/>
                </a:solidFill>
                <a:latin typeface="Consolas" panose="020B0609020204030204" pitchFamily="49" charset="0"/>
              </a:rPr>
              <a:t>id</a:t>
            </a:r>
            <a:r>
              <a:rPr lang="en-US" sz="3200" dirty="0">
                <a:solidFill>
                  <a:srgbClr val="979797"/>
                </a:solidFill>
                <a:latin typeface="Consolas" panose="020B0609020204030204" pitchFamily="49" charset="0"/>
              </a:rPr>
              <a:t>=</a:t>
            </a:r>
            <a:r>
              <a:rPr lang="en-US" sz="3200" dirty="0">
                <a:solidFill>
                  <a:srgbClr val="CB8F76"/>
                </a:solidFill>
                <a:latin typeface="Consolas" panose="020B0609020204030204" pitchFamily="49" charset="0"/>
              </a:rPr>
              <a:t>"outputDiv"</a:t>
            </a:r>
            <a:r>
              <a:rPr lang="en-US" sz="3200" dirty="0">
                <a:solidFill>
                  <a:srgbClr val="808080"/>
                </a:solidFill>
                <a:latin typeface="Consolas" panose="020B0609020204030204" pitchFamily="49" charset="0"/>
              </a:rPr>
              <a:t>&gt;&lt;/</a:t>
            </a:r>
            <a:r>
              <a:rPr lang="en-US" sz="3200" dirty="0">
                <a:solidFill>
                  <a:srgbClr val="569CD6"/>
                </a:solidFill>
                <a:latin typeface="Consolas" panose="020B0609020204030204" pitchFamily="49" charset="0"/>
              </a:rPr>
              <a:t>div</a:t>
            </a:r>
            <a:r>
              <a:rPr lang="en-US" sz="3200" dirty="0">
                <a:solidFill>
                  <a:srgbClr val="808080"/>
                </a:solidFill>
                <a:latin typeface="Consolas" panose="020B0609020204030204" pitchFamily="49" charset="0"/>
              </a:rPr>
              <a:t>&gt;</a:t>
            </a:r>
            <a:endParaRPr lang="en-US" sz="3200" dirty="0">
              <a:solidFill>
                <a:srgbClr val="0070C0"/>
              </a:solidFill>
              <a:latin typeface="Consolas" panose="020B0609020204030204" pitchFamily="49" charset="0"/>
            </a:endParaRPr>
          </a:p>
        </p:txBody>
      </p:sp>
      <p:sp>
        <p:nvSpPr>
          <p:cNvPr id="7" name="Thought Bubble: Cloud 6">
            <a:extLst>
              <a:ext uri="{FF2B5EF4-FFF2-40B4-BE49-F238E27FC236}">
                <a16:creationId xmlns:a16="http://schemas.microsoft.com/office/drawing/2014/main" id="{E3581A14-ADFF-4DDF-AE99-42E3CADD8BFD}"/>
              </a:ext>
            </a:extLst>
          </p:cNvPr>
          <p:cNvSpPr/>
          <p:nvPr/>
        </p:nvSpPr>
        <p:spPr>
          <a:xfrm>
            <a:off x="3117955" y="451662"/>
            <a:ext cx="5149120" cy="1452369"/>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a:t>Remember back to JavaScript - - -</a:t>
            </a:r>
          </a:p>
          <a:p>
            <a:r>
              <a:rPr lang="en-US" sz="1400" dirty="0"/>
              <a:t>             we used id’s to target certain places</a:t>
            </a:r>
          </a:p>
          <a:p>
            <a:r>
              <a:rPr lang="en-US" sz="1400" dirty="0"/>
              <a:t>             in the document</a:t>
            </a:r>
          </a:p>
        </p:txBody>
      </p:sp>
      <p:cxnSp>
        <p:nvCxnSpPr>
          <p:cNvPr id="9" name="Straight Connector 8">
            <a:extLst>
              <a:ext uri="{FF2B5EF4-FFF2-40B4-BE49-F238E27FC236}">
                <a16:creationId xmlns:a16="http://schemas.microsoft.com/office/drawing/2014/main" id="{D0693596-FFBD-4198-9A0D-5FC3DA1D4982}"/>
              </a:ext>
            </a:extLst>
          </p:cNvPr>
          <p:cNvCxnSpPr/>
          <p:nvPr/>
        </p:nvCxnSpPr>
        <p:spPr>
          <a:xfrm>
            <a:off x="1753850" y="5680152"/>
            <a:ext cx="2878111" cy="0"/>
          </a:xfrm>
          <a:prstGeom prst="line">
            <a:avLst/>
          </a:prstGeom>
          <a:ln w="76200"/>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713D0B20-E460-4F7F-86DA-AF11CADA0FE9}"/>
              </a:ext>
            </a:extLst>
          </p:cNvPr>
          <p:cNvCxnSpPr>
            <a:cxnSpLocks/>
          </p:cNvCxnSpPr>
          <p:nvPr/>
        </p:nvCxnSpPr>
        <p:spPr>
          <a:xfrm>
            <a:off x="5457671" y="1269163"/>
            <a:ext cx="1632677" cy="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1794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7151B3B-156E-48B3-AC40-2F185709D5E2}"/>
              </a:ext>
            </a:extLst>
          </p:cNvPr>
          <p:cNvSpPr/>
          <p:nvPr/>
        </p:nvSpPr>
        <p:spPr>
          <a:xfrm>
            <a:off x="1301682" y="3828951"/>
            <a:ext cx="10334880" cy="523220"/>
          </a:xfrm>
          <a:prstGeom prst="rect">
            <a:avLst/>
          </a:prstGeom>
        </p:spPr>
        <p:txBody>
          <a:bodyPr wrap="none">
            <a:spAutoFit/>
          </a:bodyPr>
          <a:lstStyle/>
          <a:p>
            <a:r>
              <a:rPr lang="en-US" sz="2800" dirty="0">
                <a:latin typeface="UD Digi Kyokasho NP-B" panose="02020700000000000000" pitchFamily="18" charset="-128"/>
                <a:ea typeface="UD Digi Kyokasho NP-B" panose="02020700000000000000" pitchFamily="18" charset="-128"/>
              </a:rPr>
              <a:t>&lt;a </a:t>
            </a:r>
            <a:r>
              <a:rPr lang="en-US" sz="2800" dirty="0" err="1">
                <a:latin typeface="UD Digi Kyokasho NP-B" panose="02020700000000000000" pitchFamily="18" charset="-128"/>
                <a:ea typeface="UD Digi Kyokasho NP-B" panose="02020700000000000000" pitchFamily="18" charset="-128"/>
              </a:rPr>
              <a:t>href</a:t>
            </a:r>
            <a:r>
              <a:rPr lang="en-US" sz="2800" dirty="0">
                <a:latin typeface="UD Digi Kyokasho NP-B" panose="02020700000000000000" pitchFamily="18" charset="-128"/>
                <a:ea typeface="UD Digi Kyokasho NP-B" panose="02020700000000000000" pitchFamily="18" charset="-128"/>
              </a:rPr>
              <a:t>="#top"&gt;Take me to the top of this page.&lt;/a&gt;</a:t>
            </a:r>
          </a:p>
        </p:txBody>
      </p:sp>
      <p:sp>
        <p:nvSpPr>
          <p:cNvPr id="4" name="Rectangle 3">
            <a:extLst>
              <a:ext uri="{FF2B5EF4-FFF2-40B4-BE49-F238E27FC236}">
                <a16:creationId xmlns:a16="http://schemas.microsoft.com/office/drawing/2014/main" id="{F35FFA07-1382-4228-B2EC-CED4B5CC0228}"/>
              </a:ext>
            </a:extLst>
          </p:cNvPr>
          <p:cNvSpPr/>
          <p:nvPr/>
        </p:nvSpPr>
        <p:spPr>
          <a:xfrm>
            <a:off x="8601891" y="611487"/>
            <a:ext cx="2698175" cy="523220"/>
          </a:xfrm>
          <a:prstGeom prst="rect">
            <a:avLst/>
          </a:prstGeom>
        </p:spPr>
        <p:txBody>
          <a:bodyPr wrap="none">
            <a:spAutoFit/>
          </a:bodyPr>
          <a:lstStyle/>
          <a:p>
            <a:r>
              <a:rPr lang="en-US" sz="2800" dirty="0">
                <a:solidFill>
                  <a:srgbClr val="454545"/>
                </a:solidFill>
                <a:latin typeface="UD Digi Kyokasho NP-B" panose="020B0400000000000000" pitchFamily="18" charset="-128"/>
                <a:ea typeface="UD Digi Kyokasho NP-B" panose="020B0400000000000000" pitchFamily="18" charset="-128"/>
              </a:rPr>
              <a:t>&lt;p id="top"&gt;</a:t>
            </a:r>
            <a:endParaRPr lang="en-US" sz="2800" dirty="0">
              <a:latin typeface="UD Digi Kyokasho NP-B" panose="020B0400000000000000" pitchFamily="18" charset="-128"/>
              <a:ea typeface="UD Digi Kyokasho NP-B" panose="020B0400000000000000" pitchFamily="18" charset="-128"/>
            </a:endParaRPr>
          </a:p>
        </p:txBody>
      </p:sp>
      <p:sp>
        <p:nvSpPr>
          <p:cNvPr id="5" name="Rectangle 4">
            <a:extLst>
              <a:ext uri="{FF2B5EF4-FFF2-40B4-BE49-F238E27FC236}">
                <a16:creationId xmlns:a16="http://schemas.microsoft.com/office/drawing/2014/main" id="{819F18BA-E5AA-4A63-AF85-87AADB28B1B0}"/>
              </a:ext>
            </a:extLst>
          </p:cNvPr>
          <p:cNvSpPr/>
          <p:nvPr/>
        </p:nvSpPr>
        <p:spPr>
          <a:xfrm>
            <a:off x="1301682" y="5907161"/>
            <a:ext cx="5911490" cy="523220"/>
          </a:xfrm>
          <a:prstGeom prst="rect">
            <a:avLst/>
          </a:prstGeom>
        </p:spPr>
        <p:txBody>
          <a:bodyPr wrap="none">
            <a:spAutoFit/>
          </a:bodyPr>
          <a:lstStyle/>
          <a:p>
            <a:r>
              <a:rPr lang="en-US" sz="2800" dirty="0">
                <a:solidFill>
                  <a:srgbClr val="663366"/>
                </a:solidFill>
                <a:latin typeface="Verdana" panose="020B0604030504040204" pitchFamily="34" charset="0"/>
                <a:hlinkClick r:id="rId3"/>
              </a:rPr>
              <a:t>Take me to the top of the page.</a:t>
            </a:r>
            <a:endParaRPr lang="en-US" sz="2800" dirty="0"/>
          </a:p>
        </p:txBody>
      </p:sp>
      <p:sp>
        <p:nvSpPr>
          <p:cNvPr id="6" name="Rectangle 5">
            <a:extLst>
              <a:ext uri="{FF2B5EF4-FFF2-40B4-BE49-F238E27FC236}">
                <a16:creationId xmlns:a16="http://schemas.microsoft.com/office/drawing/2014/main" id="{27A6101E-4C66-4AE0-AE55-23A343D17F83}"/>
              </a:ext>
            </a:extLst>
          </p:cNvPr>
          <p:cNvSpPr/>
          <p:nvPr/>
        </p:nvSpPr>
        <p:spPr>
          <a:xfrm>
            <a:off x="1301682" y="5432898"/>
            <a:ext cx="1005403" cy="369332"/>
          </a:xfrm>
          <a:prstGeom prst="rect">
            <a:avLst/>
          </a:prstGeom>
        </p:spPr>
        <p:txBody>
          <a:bodyPr wrap="none">
            <a:spAutoFit/>
          </a:bodyPr>
          <a:lstStyle/>
          <a:p>
            <a:r>
              <a:rPr lang="en-US" b="1" dirty="0">
                <a:solidFill>
                  <a:srgbClr val="454545"/>
                </a:solidFill>
                <a:latin typeface="Verdana" panose="020B0604030504040204" pitchFamily="34" charset="0"/>
              </a:rPr>
              <a:t>Result</a:t>
            </a:r>
            <a:endParaRPr lang="en-US" dirty="0"/>
          </a:p>
        </p:txBody>
      </p:sp>
    </p:spTree>
    <p:extLst>
      <p:ext uri="{BB962C8B-B14F-4D97-AF65-F5344CB8AC3E}">
        <p14:creationId xmlns:p14="http://schemas.microsoft.com/office/powerpoint/2010/main" val="4019971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0A58E7-A17F-4D9A-8228-3D60614DD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4791" y="372685"/>
            <a:ext cx="7946420" cy="6112630"/>
          </a:xfrm>
          <a:prstGeom prst="rect">
            <a:avLst/>
          </a:prstGeom>
        </p:spPr>
      </p:pic>
    </p:spTree>
    <p:extLst>
      <p:ext uri="{BB962C8B-B14F-4D97-AF65-F5344CB8AC3E}">
        <p14:creationId xmlns:p14="http://schemas.microsoft.com/office/powerpoint/2010/main" val="3254830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0A58E7-A17F-4D9A-8228-3D60614DD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862" y="372685"/>
            <a:ext cx="7946420" cy="6112630"/>
          </a:xfrm>
          <a:prstGeom prst="rect">
            <a:avLst/>
          </a:prstGeom>
        </p:spPr>
      </p:pic>
      <p:sp>
        <p:nvSpPr>
          <p:cNvPr id="6" name="TextBox 5">
            <a:extLst>
              <a:ext uri="{FF2B5EF4-FFF2-40B4-BE49-F238E27FC236}">
                <a16:creationId xmlns:a16="http://schemas.microsoft.com/office/drawing/2014/main" id="{9B9F20D9-9F9A-4A41-BAA7-62412DCCC80E}"/>
              </a:ext>
            </a:extLst>
          </p:cNvPr>
          <p:cNvSpPr txBox="1"/>
          <p:nvPr/>
        </p:nvSpPr>
        <p:spPr>
          <a:xfrm>
            <a:off x="8889168" y="428178"/>
            <a:ext cx="3104696" cy="5693866"/>
          </a:xfrm>
          <a:prstGeom prst="rect">
            <a:avLst/>
          </a:prstGeom>
          <a:noFill/>
        </p:spPr>
        <p:txBody>
          <a:bodyPr wrap="none" rtlCol="0">
            <a:spAutoFit/>
          </a:bodyPr>
          <a:lstStyle/>
          <a:p>
            <a:r>
              <a:rPr lang="en-US" sz="2800" b="1" i="1" u="sng" dirty="0">
                <a:effectLst>
                  <a:outerShdw blurRad="38100" dist="38100" dir="2700000" algn="tl">
                    <a:srgbClr val="000000">
                      <a:alpha val="43137"/>
                    </a:srgbClr>
                  </a:outerShdw>
                </a:effectLst>
              </a:rPr>
              <a:t>3 Kinds of Selectors</a:t>
            </a:r>
          </a:p>
          <a:p>
            <a:endParaRPr lang="en-US" sz="2400" b="1" dirty="0">
              <a:effectLst>
                <a:outerShdw blurRad="38100" dist="38100" dir="2700000" algn="tl">
                  <a:srgbClr val="000000">
                    <a:alpha val="43137"/>
                  </a:srgbClr>
                </a:outerShdw>
              </a:effectLst>
            </a:endParaRPr>
          </a:p>
          <a:p>
            <a:r>
              <a:rPr lang="en-US" sz="2400" b="1" dirty="0">
                <a:effectLst>
                  <a:outerShdw blurRad="38100" dist="38100" dir="2700000" algn="tl">
                    <a:srgbClr val="000000">
                      <a:alpha val="43137"/>
                    </a:srgbClr>
                  </a:outerShdw>
                </a:effectLst>
              </a:rPr>
              <a:t>ELEMENT selector</a:t>
            </a:r>
          </a:p>
          <a:p>
            <a:r>
              <a:rPr lang="en-US" sz="2400" dirty="0"/>
              <a:t>    Tag name</a:t>
            </a:r>
          </a:p>
          <a:p>
            <a:r>
              <a:rPr lang="en-US" sz="2400" dirty="0"/>
              <a:t>         example:  </a:t>
            </a:r>
            <a:r>
              <a:rPr lang="en-US" sz="2400" b="1" dirty="0"/>
              <a:t>ul, h3, p</a:t>
            </a:r>
          </a:p>
          <a:p>
            <a:endParaRPr lang="en-US" sz="2400" u="sng" dirty="0"/>
          </a:p>
          <a:p>
            <a:endParaRPr lang="en-US" sz="2400" u="sng" dirty="0"/>
          </a:p>
          <a:p>
            <a:r>
              <a:rPr lang="en-US" sz="2400" b="1" dirty="0">
                <a:effectLst>
                  <a:outerShdw blurRad="38100" dist="38100" dir="2700000" algn="tl">
                    <a:srgbClr val="000000">
                      <a:alpha val="43137"/>
                    </a:srgbClr>
                  </a:outerShdw>
                </a:effectLst>
              </a:rPr>
              <a:t>CLASS selector</a:t>
            </a:r>
          </a:p>
          <a:p>
            <a:r>
              <a:rPr lang="en-US" sz="2400" dirty="0"/>
              <a:t>  dot   .</a:t>
            </a:r>
          </a:p>
          <a:p>
            <a:r>
              <a:rPr lang="en-US" sz="2400" dirty="0"/>
              <a:t>      example </a:t>
            </a:r>
            <a:r>
              <a:rPr lang="en-US" sz="2400" b="1" dirty="0"/>
              <a:t>.</a:t>
            </a:r>
            <a:r>
              <a:rPr lang="en-US" sz="2400" b="1" dirty="0" err="1"/>
              <a:t>mexi</a:t>
            </a:r>
            <a:r>
              <a:rPr lang="en-US" sz="2400" b="1" dirty="0"/>
              <a:t>, .</a:t>
            </a:r>
            <a:r>
              <a:rPr lang="en-US" sz="2400" b="1" dirty="0" err="1"/>
              <a:t>ital</a:t>
            </a:r>
            <a:endParaRPr lang="en-US" sz="2400" b="1" dirty="0"/>
          </a:p>
          <a:p>
            <a:endParaRPr lang="en-US" sz="2400" u="sng" dirty="0"/>
          </a:p>
          <a:p>
            <a:endParaRPr lang="en-US" sz="2400" u="sng" dirty="0"/>
          </a:p>
          <a:p>
            <a:r>
              <a:rPr lang="en-US" sz="2400" b="1" dirty="0">
                <a:effectLst>
                  <a:outerShdw blurRad="38100" dist="38100" dir="2700000" algn="tl">
                    <a:srgbClr val="000000">
                      <a:alpha val="43137"/>
                    </a:srgbClr>
                  </a:outerShdw>
                </a:effectLst>
              </a:rPr>
              <a:t>ID selector</a:t>
            </a:r>
          </a:p>
          <a:p>
            <a:r>
              <a:rPr lang="en-US" sz="2400" dirty="0"/>
              <a:t>  hashtag  #</a:t>
            </a:r>
          </a:p>
          <a:p>
            <a:r>
              <a:rPr lang="en-US" sz="2400" dirty="0"/>
              <a:t>      example:  </a:t>
            </a:r>
            <a:r>
              <a:rPr lang="en-US" sz="2400" b="1" dirty="0"/>
              <a:t>#pop</a:t>
            </a:r>
          </a:p>
        </p:txBody>
      </p:sp>
    </p:spTree>
    <p:extLst>
      <p:ext uri="{BB962C8B-B14F-4D97-AF65-F5344CB8AC3E}">
        <p14:creationId xmlns:p14="http://schemas.microsoft.com/office/powerpoint/2010/main" val="3965775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5C1940-435D-4AAB-AC37-490F6C54B8BB}"/>
              </a:ext>
            </a:extLst>
          </p:cNvPr>
          <p:cNvSpPr/>
          <p:nvPr/>
        </p:nvSpPr>
        <p:spPr>
          <a:xfrm>
            <a:off x="325262" y="666884"/>
            <a:ext cx="2656496" cy="1862048"/>
          </a:xfrm>
          <a:prstGeom prst="rect">
            <a:avLst/>
          </a:prstGeom>
          <a:noFill/>
        </p:spPr>
        <p:txBody>
          <a:bodyPr wrap="none" lIns="91440" tIns="45720" rIns="91440" bIns="45720">
            <a:spAutoFit/>
          </a:bodyPr>
          <a:lstStyle/>
          <a:p>
            <a:pPr algn="ctr"/>
            <a:r>
              <a:rPr lang="en-US" sz="115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&lt;</a:t>
            </a:r>
            <a:r>
              <a:rPr lang="en-US" sz="75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h1</a:t>
            </a:r>
            <a:r>
              <a:rPr lang="en-US" sz="115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&gt;</a:t>
            </a:r>
          </a:p>
        </p:txBody>
      </p:sp>
      <p:sp>
        <p:nvSpPr>
          <p:cNvPr id="4" name="Rectangle 3">
            <a:extLst>
              <a:ext uri="{FF2B5EF4-FFF2-40B4-BE49-F238E27FC236}">
                <a16:creationId xmlns:a16="http://schemas.microsoft.com/office/drawing/2014/main" id="{FAAD4637-BD2E-41BB-8B5A-44872AA65FCD}"/>
              </a:ext>
            </a:extLst>
          </p:cNvPr>
          <p:cNvSpPr/>
          <p:nvPr/>
        </p:nvSpPr>
        <p:spPr>
          <a:xfrm>
            <a:off x="2974536" y="1948071"/>
            <a:ext cx="3134191" cy="2400657"/>
          </a:xfrm>
          <a:prstGeom prst="rect">
            <a:avLst/>
          </a:prstGeom>
          <a:noFill/>
        </p:spPr>
        <p:txBody>
          <a:bodyPr wrap="none" lIns="91440" tIns="45720" rIns="91440" bIns="45720">
            <a:spAutoFit/>
          </a:bodyPr>
          <a:lstStyle/>
          <a:p>
            <a:pPr algn="ctr"/>
            <a:r>
              <a:rPr lang="en-US" sz="15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&lt;p&gt;</a:t>
            </a:r>
          </a:p>
        </p:txBody>
      </p:sp>
      <p:sp>
        <p:nvSpPr>
          <p:cNvPr id="5" name="Rectangle 4">
            <a:extLst>
              <a:ext uri="{FF2B5EF4-FFF2-40B4-BE49-F238E27FC236}">
                <a16:creationId xmlns:a16="http://schemas.microsoft.com/office/drawing/2014/main" id="{17F3A66F-753E-4330-A3AD-92A1EE616A2D}"/>
              </a:ext>
            </a:extLst>
          </p:cNvPr>
          <p:cNvSpPr/>
          <p:nvPr/>
        </p:nvSpPr>
        <p:spPr>
          <a:xfrm>
            <a:off x="5931110" y="2843510"/>
            <a:ext cx="5884944" cy="3939540"/>
          </a:xfrm>
          <a:prstGeom prst="rect">
            <a:avLst/>
          </a:prstGeom>
          <a:noFill/>
        </p:spPr>
        <p:txBody>
          <a:bodyPr wrap="none" lIns="91440" tIns="45720" rIns="91440" bIns="45720">
            <a:spAutoFit/>
          </a:bodyPr>
          <a:lstStyle/>
          <a:p>
            <a:pPr algn="ctr"/>
            <a:r>
              <a:rPr lang="en-US" sz="25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&lt;ul&gt;</a:t>
            </a:r>
          </a:p>
        </p:txBody>
      </p:sp>
    </p:spTree>
    <p:extLst>
      <p:ext uri="{BB962C8B-B14F-4D97-AF65-F5344CB8AC3E}">
        <p14:creationId xmlns:p14="http://schemas.microsoft.com/office/powerpoint/2010/main" val="411225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9DBC9E-A4BD-4FB8-A445-5E72BC9DF0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524" y="438150"/>
            <a:ext cx="9686575" cy="6096000"/>
          </a:xfrm>
          <a:prstGeom prst="rect">
            <a:avLst/>
          </a:prstGeom>
        </p:spPr>
      </p:pic>
    </p:spTree>
    <p:extLst>
      <p:ext uri="{BB962C8B-B14F-4D97-AF65-F5344CB8AC3E}">
        <p14:creationId xmlns:p14="http://schemas.microsoft.com/office/powerpoint/2010/main" val="1255105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F456AD-A654-44CA-B592-91E4E51B11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3479" y="12189"/>
            <a:ext cx="3909589" cy="6558843"/>
          </a:xfrm>
          <a:prstGeom prst="rect">
            <a:avLst/>
          </a:prstGeom>
        </p:spPr>
      </p:pic>
      <p:pic>
        <p:nvPicPr>
          <p:cNvPr id="5" name="Picture 4">
            <a:extLst>
              <a:ext uri="{FF2B5EF4-FFF2-40B4-BE49-F238E27FC236}">
                <a16:creationId xmlns:a16="http://schemas.microsoft.com/office/drawing/2014/main" id="{9EA26697-6F70-48C1-858F-3BBBB9BDAE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070" y="2494332"/>
            <a:ext cx="6110778" cy="4230318"/>
          </a:xfrm>
          <a:prstGeom prst="rect">
            <a:avLst/>
          </a:prstGeom>
        </p:spPr>
      </p:pic>
      <p:pic>
        <p:nvPicPr>
          <p:cNvPr id="7" name="Picture 6">
            <a:extLst>
              <a:ext uri="{FF2B5EF4-FFF2-40B4-BE49-F238E27FC236}">
                <a16:creationId xmlns:a16="http://schemas.microsoft.com/office/drawing/2014/main" id="{9FE6E9F6-5806-4660-9B7D-D19C4B4F78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4407" y="314058"/>
            <a:ext cx="3595440" cy="2123124"/>
          </a:xfrm>
          <a:prstGeom prst="rect">
            <a:avLst/>
          </a:prstGeom>
        </p:spPr>
      </p:pic>
    </p:spTree>
    <p:extLst>
      <p:ext uri="{BB962C8B-B14F-4D97-AF65-F5344CB8AC3E}">
        <p14:creationId xmlns:p14="http://schemas.microsoft.com/office/powerpoint/2010/main" val="2666602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5087ED-CCDE-4795-936B-60E1896C4C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981" y="404470"/>
            <a:ext cx="4209675" cy="6247790"/>
          </a:xfrm>
          <a:prstGeom prst="rect">
            <a:avLst/>
          </a:prstGeom>
        </p:spPr>
      </p:pic>
      <p:pic>
        <p:nvPicPr>
          <p:cNvPr id="6" name="Picture 5">
            <a:extLst>
              <a:ext uri="{FF2B5EF4-FFF2-40B4-BE49-F238E27FC236}">
                <a16:creationId xmlns:a16="http://schemas.microsoft.com/office/drawing/2014/main" id="{19D67426-DE3E-4355-95A4-2F07CF11BE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3416" y="366976"/>
            <a:ext cx="3634018" cy="6210296"/>
          </a:xfrm>
          <a:prstGeom prst="rect">
            <a:avLst/>
          </a:prstGeom>
        </p:spPr>
      </p:pic>
      <p:sp>
        <p:nvSpPr>
          <p:cNvPr id="8" name="Callout: Right Arrow 7">
            <a:extLst>
              <a:ext uri="{FF2B5EF4-FFF2-40B4-BE49-F238E27FC236}">
                <a16:creationId xmlns:a16="http://schemas.microsoft.com/office/drawing/2014/main" id="{565D154F-128C-4CE4-8C63-0AECE82466F5}"/>
              </a:ext>
            </a:extLst>
          </p:cNvPr>
          <p:cNvSpPr/>
          <p:nvPr/>
        </p:nvSpPr>
        <p:spPr>
          <a:xfrm>
            <a:off x="5066044" y="2110962"/>
            <a:ext cx="2409028" cy="4342568"/>
          </a:xfrm>
          <a:prstGeom prst="rightArrowCallout">
            <a:avLst/>
          </a:prstGeom>
          <a:solidFill>
            <a:schemeClr val="accent1">
              <a:lumMod val="75000"/>
            </a:schemeClr>
          </a:solidFill>
          <a:ln w="38100">
            <a:noFill/>
          </a:ln>
        </p:spPr>
        <p:style>
          <a:lnRef idx="2">
            <a:schemeClr val="accent6"/>
          </a:lnRef>
          <a:fillRef idx="1">
            <a:schemeClr val="lt1"/>
          </a:fillRef>
          <a:effectRef idx="0">
            <a:schemeClr val="accent6"/>
          </a:effectRef>
          <a:fontRef idx="minor">
            <a:schemeClr val="dk1"/>
          </a:fontRef>
        </p:style>
        <p:txBody>
          <a:bodyPr rtlCol="0" anchor="ctr"/>
          <a:lstStyle/>
          <a:p>
            <a:r>
              <a:rPr lang="en-US" sz="3600" dirty="0">
                <a:solidFill>
                  <a:schemeClr val="bg1"/>
                </a:solidFill>
              </a:rPr>
              <a:t>The hooks are in</a:t>
            </a:r>
          </a:p>
        </p:txBody>
      </p:sp>
      <p:pic>
        <p:nvPicPr>
          <p:cNvPr id="10" name="Picture 9">
            <a:extLst>
              <a:ext uri="{FF2B5EF4-FFF2-40B4-BE49-F238E27FC236}">
                <a16:creationId xmlns:a16="http://schemas.microsoft.com/office/drawing/2014/main" id="{E7991BF9-9716-4B96-9D31-093650E299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7402" y="5225247"/>
            <a:ext cx="955439" cy="955439"/>
          </a:xfrm>
          <a:prstGeom prst="rect">
            <a:avLst/>
          </a:prstGeom>
        </p:spPr>
      </p:pic>
      <p:pic>
        <p:nvPicPr>
          <p:cNvPr id="12" name="Picture 11">
            <a:extLst>
              <a:ext uri="{FF2B5EF4-FFF2-40B4-BE49-F238E27FC236}">
                <a16:creationId xmlns:a16="http://schemas.microsoft.com/office/drawing/2014/main" id="{80790CE2-7488-44BB-A3ED-1B70C62229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33982" y="2393198"/>
            <a:ext cx="1030947" cy="1035802"/>
          </a:xfrm>
          <a:prstGeom prst="rect">
            <a:avLst/>
          </a:prstGeom>
        </p:spPr>
      </p:pic>
    </p:spTree>
    <p:extLst>
      <p:ext uri="{BB962C8B-B14F-4D97-AF65-F5344CB8AC3E}">
        <p14:creationId xmlns:p14="http://schemas.microsoft.com/office/powerpoint/2010/main" val="892631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653BA-1766-49EF-AD1C-F0EECFE299D4}"/>
              </a:ext>
            </a:extLst>
          </p:cNvPr>
          <p:cNvSpPr txBox="1"/>
          <p:nvPr/>
        </p:nvSpPr>
        <p:spPr>
          <a:xfrm>
            <a:off x="1834673" y="2092569"/>
            <a:ext cx="8522654" cy="2308324"/>
          </a:xfrm>
          <a:prstGeom prst="rect">
            <a:avLst/>
          </a:prstGeom>
          <a:noFill/>
        </p:spPr>
        <p:txBody>
          <a:bodyPr wrap="none" rtlCol="0">
            <a:spAutoFit/>
          </a:bodyPr>
          <a:lstStyle/>
          <a:p>
            <a:r>
              <a:rPr lang="en-US" sz="7200" b="1" dirty="0"/>
              <a:t>ID’s are more specific </a:t>
            </a:r>
          </a:p>
          <a:p>
            <a:r>
              <a:rPr lang="en-US" sz="7200" b="1" dirty="0"/>
              <a:t>than classes.</a:t>
            </a:r>
          </a:p>
        </p:txBody>
      </p:sp>
    </p:spTree>
    <p:extLst>
      <p:ext uri="{BB962C8B-B14F-4D97-AF65-F5344CB8AC3E}">
        <p14:creationId xmlns:p14="http://schemas.microsoft.com/office/powerpoint/2010/main" val="3273398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0A16D0-94FF-4836-A524-F9E947C480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787" y="266621"/>
            <a:ext cx="5863266" cy="5539928"/>
          </a:xfrm>
          <a:prstGeom prst="rect">
            <a:avLst/>
          </a:prstGeom>
        </p:spPr>
      </p:pic>
      <p:pic>
        <p:nvPicPr>
          <p:cNvPr id="5" name="Picture 4">
            <a:extLst>
              <a:ext uri="{FF2B5EF4-FFF2-40B4-BE49-F238E27FC236}">
                <a16:creationId xmlns:a16="http://schemas.microsoft.com/office/drawing/2014/main" id="{33AF6C09-CE5E-4B77-87F7-25AFF445B4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6421" y="531518"/>
            <a:ext cx="4317167" cy="3560736"/>
          </a:xfrm>
          <a:prstGeom prst="rect">
            <a:avLst/>
          </a:prstGeom>
        </p:spPr>
      </p:pic>
      <p:sp>
        <p:nvSpPr>
          <p:cNvPr id="9" name="Rectangle 8">
            <a:extLst>
              <a:ext uri="{FF2B5EF4-FFF2-40B4-BE49-F238E27FC236}">
                <a16:creationId xmlns:a16="http://schemas.microsoft.com/office/drawing/2014/main" id="{882D63F6-CD53-47D1-A720-6F0CE266114F}"/>
              </a:ext>
            </a:extLst>
          </p:cNvPr>
          <p:cNvSpPr/>
          <p:nvPr/>
        </p:nvSpPr>
        <p:spPr>
          <a:xfrm>
            <a:off x="2316484" y="5021719"/>
            <a:ext cx="3562222" cy="1569660"/>
          </a:xfrm>
          <a:prstGeom prst="rect">
            <a:avLst/>
          </a:prstGeom>
          <a:noFill/>
        </p:spPr>
        <p:txBody>
          <a:bodyPr wrap="square" lIns="91440" tIns="45720" rIns="91440" bIns="45720">
            <a:spAutoFit/>
          </a:bodyPr>
          <a:lstStyle/>
          <a:p>
            <a:pPr algn="ctr"/>
            <a:r>
              <a:rPr lang="en-US"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cumin Pro Condensed Ult Black" panose="020B0A06020202020204" pitchFamily="34" charset="0"/>
              </a:rPr>
              <a:t>class</a:t>
            </a:r>
            <a:endParaRPr lang="en-US" sz="7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cumin Pro Condensed Ult Black" panose="020B0A06020202020204" pitchFamily="34" charset="0"/>
            </a:endParaRPr>
          </a:p>
        </p:txBody>
      </p:sp>
      <p:sp>
        <p:nvSpPr>
          <p:cNvPr id="10" name="Rectangle 9">
            <a:extLst>
              <a:ext uri="{FF2B5EF4-FFF2-40B4-BE49-F238E27FC236}">
                <a16:creationId xmlns:a16="http://schemas.microsoft.com/office/drawing/2014/main" id="{33B60EA4-19C9-439C-9EEB-948D5B26B7F6}"/>
              </a:ext>
            </a:extLst>
          </p:cNvPr>
          <p:cNvSpPr/>
          <p:nvPr/>
        </p:nvSpPr>
        <p:spPr>
          <a:xfrm>
            <a:off x="7194284" y="5036749"/>
            <a:ext cx="3562222" cy="1569660"/>
          </a:xfrm>
          <a:prstGeom prst="rect">
            <a:avLst/>
          </a:prstGeom>
          <a:noFill/>
        </p:spPr>
        <p:txBody>
          <a:bodyPr wrap="square" lIns="91440" tIns="45720" rIns="91440" bIns="45720">
            <a:spAutoFit/>
          </a:bodyPr>
          <a:lstStyle/>
          <a:p>
            <a:pPr algn="ctr"/>
            <a:r>
              <a:rPr lang="en-US"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cumin Pro Condensed Ult Black" panose="020B0A06020202020204" pitchFamily="34" charset="0"/>
              </a:rPr>
              <a:t>id</a:t>
            </a:r>
            <a:endParaRPr lang="en-US" sz="7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cumin Pro Condensed Ult Black" panose="020B0A06020202020204" pitchFamily="34" charset="0"/>
            </a:endParaRPr>
          </a:p>
        </p:txBody>
      </p:sp>
      <p:sp>
        <p:nvSpPr>
          <p:cNvPr id="2" name="Oval 1">
            <a:extLst>
              <a:ext uri="{FF2B5EF4-FFF2-40B4-BE49-F238E27FC236}">
                <a16:creationId xmlns:a16="http://schemas.microsoft.com/office/drawing/2014/main" id="{B20A095E-1215-43D9-8BA0-A9E8CBFD80B9}"/>
              </a:ext>
            </a:extLst>
          </p:cNvPr>
          <p:cNvSpPr/>
          <p:nvPr/>
        </p:nvSpPr>
        <p:spPr>
          <a:xfrm>
            <a:off x="3200462" y="1903114"/>
            <a:ext cx="1746291" cy="170951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DD203B9-8A61-444C-911C-ADD435C454AD}"/>
              </a:ext>
            </a:extLst>
          </p:cNvPr>
          <p:cNvSpPr/>
          <p:nvPr/>
        </p:nvSpPr>
        <p:spPr>
          <a:xfrm>
            <a:off x="7721773" y="940317"/>
            <a:ext cx="2627164" cy="3841585"/>
          </a:xfrm>
          <a:prstGeom prst="rect">
            <a:avLst/>
          </a:prstGeom>
          <a:noFill/>
        </p:spPr>
        <p:txBody>
          <a:bodyPr wrap="square" lIns="91440" tIns="45720" rIns="91440" bIns="45720">
            <a:spAutoFit/>
          </a:bodyPr>
          <a:lstStyle/>
          <a:p>
            <a:pPr algn="ctr"/>
            <a:r>
              <a:rPr lang="en-US" sz="23900" b="1" cap="none" spc="0" dirty="0">
                <a:ln w="13462">
                  <a:solidFill>
                    <a:schemeClr val="bg1"/>
                  </a:solidFill>
                  <a:prstDash val="solid"/>
                </a:ln>
                <a:solidFill>
                  <a:srgbClr val="C00000"/>
                </a:solidFill>
                <a:effectLst>
                  <a:outerShdw dist="38100" dir="2700000" algn="bl" rotWithShape="0">
                    <a:schemeClr val="accent5"/>
                  </a:outerShdw>
                </a:effectLst>
                <a:latin typeface="Acumin Pro Condensed Ult Black" panose="020B0A06020202020204" pitchFamily="34" charset="0"/>
              </a:rPr>
              <a:t>#</a:t>
            </a:r>
            <a:endParaRPr lang="en-US" sz="13800" b="1" cap="none" spc="0" dirty="0">
              <a:ln w="13462">
                <a:solidFill>
                  <a:schemeClr val="bg1"/>
                </a:solidFill>
                <a:prstDash val="solid"/>
              </a:ln>
              <a:solidFill>
                <a:srgbClr val="C00000"/>
              </a:solidFill>
              <a:effectLst>
                <a:outerShdw dist="38100" dir="2700000" algn="bl" rotWithShape="0">
                  <a:schemeClr val="accent5"/>
                </a:outerShdw>
              </a:effectLst>
              <a:latin typeface="Acumin Pro Condensed Ult Black" panose="020B0A06020202020204" pitchFamily="34" charset="0"/>
            </a:endParaRPr>
          </a:p>
        </p:txBody>
      </p:sp>
      <p:sp>
        <p:nvSpPr>
          <p:cNvPr id="4" name="TextBox 3">
            <a:extLst>
              <a:ext uri="{FF2B5EF4-FFF2-40B4-BE49-F238E27FC236}">
                <a16:creationId xmlns:a16="http://schemas.microsoft.com/office/drawing/2014/main" id="{9B66D307-02C8-4372-95A0-FDD6D974A3A0}"/>
              </a:ext>
            </a:extLst>
          </p:cNvPr>
          <p:cNvSpPr txBox="1"/>
          <p:nvPr/>
        </p:nvSpPr>
        <p:spPr>
          <a:xfrm>
            <a:off x="5853863" y="290610"/>
            <a:ext cx="1340421" cy="584775"/>
          </a:xfrm>
          <a:prstGeom prst="rect">
            <a:avLst/>
          </a:prstGeom>
          <a:noFill/>
        </p:spPr>
        <p:txBody>
          <a:bodyPr wrap="square" rtlCol="0">
            <a:spAutoFit/>
          </a:bodyPr>
          <a:lstStyle/>
          <a:p>
            <a:r>
              <a:rPr lang="en-US" sz="3200" dirty="0">
                <a:highlight>
                  <a:srgbClr val="FFFF00"/>
                </a:highlight>
              </a:rPr>
              <a:t>Recap</a:t>
            </a:r>
          </a:p>
        </p:txBody>
      </p:sp>
    </p:spTree>
    <p:extLst>
      <p:ext uri="{BB962C8B-B14F-4D97-AF65-F5344CB8AC3E}">
        <p14:creationId xmlns:p14="http://schemas.microsoft.com/office/powerpoint/2010/main" val="1350998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096BD1-9791-41C8-9B37-203BF0D92162}"/>
              </a:ext>
            </a:extLst>
          </p:cNvPr>
          <p:cNvSpPr/>
          <p:nvPr/>
        </p:nvSpPr>
        <p:spPr>
          <a:xfrm>
            <a:off x="3048000" y="3105835"/>
            <a:ext cx="6096000" cy="646331"/>
          </a:xfrm>
          <a:prstGeom prst="rect">
            <a:avLst/>
          </a:prstGeom>
        </p:spPr>
        <p:txBody>
          <a:bodyPr>
            <a:spAutoFit/>
          </a:bodyPr>
          <a:lstStyle/>
          <a:p>
            <a:r>
              <a:rPr lang="en-US" dirty="0"/>
              <a:t>By </a:t>
            </a:r>
            <a:r>
              <a:rPr lang="en-US" dirty="0" err="1"/>
              <a:t>Lsuff</a:t>
            </a:r>
            <a:r>
              <a:rPr lang="en-US" dirty="0"/>
              <a:t> - Own work, CC BY-SA 3.0, https://commons.wikimedia.org/w/index.php?curid=109600</a:t>
            </a:r>
          </a:p>
        </p:txBody>
      </p:sp>
      <p:sp>
        <p:nvSpPr>
          <p:cNvPr id="3" name="Rectangle 2">
            <a:extLst>
              <a:ext uri="{FF2B5EF4-FFF2-40B4-BE49-F238E27FC236}">
                <a16:creationId xmlns:a16="http://schemas.microsoft.com/office/drawing/2014/main" id="{3F31840E-EC22-418E-82E3-745440C51296}"/>
              </a:ext>
            </a:extLst>
          </p:cNvPr>
          <p:cNvSpPr/>
          <p:nvPr/>
        </p:nvSpPr>
        <p:spPr>
          <a:xfrm>
            <a:off x="2971545" y="3968234"/>
            <a:ext cx="4945008" cy="369332"/>
          </a:xfrm>
          <a:prstGeom prst="rect">
            <a:avLst/>
          </a:prstGeom>
        </p:spPr>
        <p:txBody>
          <a:bodyPr wrap="none">
            <a:spAutoFit/>
          </a:bodyPr>
          <a:lstStyle/>
          <a:p>
            <a:r>
              <a:rPr lang="en-US" dirty="0"/>
              <a:t>  https://www.basspro.com/shop/en/fishing-hooks</a:t>
            </a:r>
          </a:p>
        </p:txBody>
      </p:sp>
      <p:sp>
        <p:nvSpPr>
          <p:cNvPr id="4" name="Rectangle 3">
            <a:extLst>
              <a:ext uri="{FF2B5EF4-FFF2-40B4-BE49-F238E27FC236}">
                <a16:creationId xmlns:a16="http://schemas.microsoft.com/office/drawing/2014/main" id="{94DBC8D4-3B67-4911-8B7E-4A0B2EF2DD59}"/>
              </a:ext>
            </a:extLst>
          </p:cNvPr>
          <p:cNvSpPr/>
          <p:nvPr/>
        </p:nvSpPr>
        <p:spPr>
          <a:xfrm>
            <a:off x="3048000" y="1843385"/>
            <a:ext cx="6096000" cy="923330"/>
          </a:xfrm>
          <a:prstGeom prst="rect">
            <a:avLst/>
          </a:prstGeom>
        </p:spPr>
        <p:txBody>
          <a:bodyPr>
            <a:spAutoFit/>
          </a:bodyPr>
          <a:lstStyle/>
          <a:p>
            <a:r>
              <a:rPr lang="en-US" dirty="0"/>
              <a:t>https://www.aliexpress.com/item/16pcs-fishing-hook-Explosive-hook-Plate-Multi-hook-With-9-Small-Hooks-Fishing-Fishing-Rigs-Tools/1714760995.html</a:t>
            </a:r>
          </a:p>
        </p:txBody>
      </p:sp>
      <p:sp>
        <p:nvSpPr>
          <p:cNvPr id="5" name="TextBox 4">
            <a:extLst>
              <a:ext uri="{FF2B5EF4-FFF2-40B4-BE49-F238E27FC236}">
                <a16:creationId xmlns:a16="http://schemas.microsoft.com/office/drawing/2014/main" id="{67F79A21-A163-4A1A-91B5-1553FA38FF82}"/>
              </a:ext>
            </a:extLst>
          </p:cNvPr>
          <p:cNvSpPr txBox="1"/>
          <p:nvPr/>
        </p:nvSpPr>
        <p:spPr>
          <a:xfrm>
            <a:off x="3048000" y="858189"/>
            <a:ext cx="2624821" cy="584775"/>
          </a:xfrm>
          <a:prstGeom prst="rect">
            <a:avLst/>
          </a:prstGeom>
          <a:noFill/>
        </p:spPr>
        <p:txBody>
          <a:bodyPr wrap="none" rtlCol="0">
            <a:spAutoFit/>
          </a:bodyPr>
          <a:lstStyle/>
          <a:p>
            <a:r>
              <a:rPr lang="en-US" sz="3200" b="1" dirty="0"/>
              <a:t>Picture credits</a:t>
            </a:r>
          </a:p>
        </p:txBody>
      </p:sp>
    </p:spTree>
    <p:extLst>
      <p:ext uri="{BB962C8B-B14F-4D97-AF65-F5344CB8AC3E}">
        <p14:creationId xmlns:p14="http://schemas.microsoft.com/office/powerpoint/2010/main" val="4082370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360610-AC6A-4FF4-BAC5-47B4815363FA}"/>
              </a:ext>
            </a:extLst>
          </p:cNvPr>
          <p:cNvSpPr txBox="1"/>
          <p:nvPr/>
        </p:nvSpPr>
        <p:spPr>
          <a:xfrm>
            <a:off x="3048000" y="1034321"/>
            <a:ext cx="2519792" cy="707886"/>
          </a:xfrm>
          <a:prstGeom prst="rect">
            <a:avLst/>
          </a:prstGeom>
          <a:noFill/>
        </p:spPr>
        <p:txBody>
          <a:bodyPr wrap="none" rtlCol="0">
            <a:spAutoFit/>
          </a:bodyPr>
          <a:lstStyle/>
          <a:p>
            <a:r>
              <a:rPr lang="en-US" sz="4000" b="1" dirty="0"/>
              <a:t>References</a:t>
            </a:r>
            <a:endParaRPr lang="en-US" b="1" dirty="0"/>
          </a:p>
        </p:txBody>
      </p:sp>
      <p:sp>
        <p:nvSpPr>
          <p:cNvPr id="5" name="Rectangle 4">
            <a:extLst>
              <a:ext uri="{FF2B5EF4-FFF2-40B4-BE49-F238E27FC236}">
                <a16:creationId xmlns:a16="http://schemas.microsoft.com/office/drawing/2014/main" id="{F489162F-9017-4A1B-ABBD-3F50DB13AE01}"/>
              </a:ext>
            </a:extLst>
          </p:cNvPr>
          <p:cNvSpPr/>
          <p:nvPr/>
        </p:nvSpPr>
        <p:spPr>
          <a:xfrm>
            <a:off x="3024165" y="2195023"/>
            <a:ext cx="7657096" cy="2585323"/>
          </a:xfrm>
          <a:prstGeom prst="rect">
            <a:avLst/>
          </a:prstGeom>
        </p:spPr>
        <p:txBody>
          <a:bodyPr wrap="none">
            <a:spAutoFit/>
          </a:bodyPr>
          <a:lstStyle/>
          <a:p>
            <a:r>
              <a:rPr lang="en-US" dirty="0">
                <a:solidFill>
                  <a:srgbClr val="006621"/>
                </a:solidFill>
                <a:latin typeface="Roboto"/>
                <a:hlinkClick r:id="rId2"/>
              </a:rPr>
              <a:t>https://css-tricks.com/the-difference-between-id-and-class/</a:t>
            </a:r>
            <a:endParaRPr lang="en-US" dirty="0">
              <a:solidFill>
                <a:srgbClr val="006621"/>
              </a:solidFill>
              <a:latin typeface="Roboto"/>
            </a:endParaRPr>
          </a:p>
          <a:p>
            <a:endParaRPr lang="en-US" dirty="0">
              <a:solidFill>
                <a:srgbClr val="006621"/>
              </a:solidFill>
              <a:latin typeface="Roboto"/>
            </a:endParaRPr>
          </a:p>
          <a:p>
            <a:r>
              <a:rPr lang="en-US" dirty="0">
                <a:hlinkClick r:id="rId3"/>
              </a:rPr>
              <a:t>http://www.htmldog.com/guides/css/intermediate/classid/</a:t>
            </a:r>
            <a:endParaRPr lang="en-US" dirty="0"/>
          </a:p>
          <a:p>
            <a:endParaRPr lang="en-US" dirty="0"/>
          </a:p>
          <a:p>
            <a:r>
              <a:rPr lang="en-US" dirty="0">
                <a:hlinkClick r:id="rId4"/>
              </a:rPr>
              <a:t>https://www.w3schools.com/css/css_syntax.asp</a:t>
            </a:r>
            <a:endParaRPr lang="en-US" dirty="0"/>
          </a:p>
          <a:p>
            <a:endParaRPr lang="en-US" dirty="0"/>
          </a:p>
          <a:p>
            <a:r>
              <a:rPr lang="en-US" dirty="0">
                <a:hlinkClick r:id="rId5"/>
              </a:rPr>
              <a:t>https://teamtreehouse.com/community/when-do-you-use-class-vs-id-elements</a:t>
            </a:r>
            <a:endParaRPr lang="en-US" dirty="0"/>
          </a:p>
          <a:p>
            <a:endParaRPr lang="en-US" dirty="0"/>
          </a:p>
          <a:p>
            <a:endParaRPr lang="en-US" dirty="0"/>
          </a:p>
        </p:txBody>
      </p:sp>
    </p:spTree>
    <p:extLst>
      <p:ext uri="{BB962C8B-B14F-4D97-AF65-F5344CB8AC3E}">
        <p14:creationId xmlns:p14="http://schemas.microsoft.com/office/powerpoint/2010/main" val="4219285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C262F9-7C25-4A09-AA75-9C9A6821EE97}"/>
              </a:ext>
            </a:extLst>
          </p:cNvPr>
          <p:cNvSpPr txBox="1"/>
          <p:nvPr/>
        </p:nvSpPr>
        <p:spPr>
          <a:xfrm>
            <a:off x="2732269" y="1866899"/>
            <a:ext cx="7149458" cy="1200329"/>
          </a:xfrm>
          <a:prstGeom prst="rect">
            <a:avLst/>
          </a:prstGeom>
          <a:noFill/>
        </p:spPr>
        <p:txBody>
          <a:bodyPr wrap="none" rtlCol="0">
            <a:spAutoFit/>
          </a:bodyPr>
          <a:lstStyle/>
          <a:p>
            <a:r>
              <a:rPr lang="en-US" sz="7200" dirty="0">
                <a:latin typeface="Acumin Pro Condensed Ult Black" panose="020B0A06020202020204" pitchFamily="34" charset="0"/>
              </a:rPr>
              <a:t>HTML</a:t>
            </a:r>
            <a:r>
              <a:rPr lang="en-US" sz="7200" dirty="0">
                <a:effectLst>
                  <a:outerShdw blurRad="38100" dist="38100" dir="2700000" algn="tl">
                    <a:srgbClr val="000000">
                      <a:alpha val="43137"/>
                    </a:srgbClr>
                  </a:outerShdw>
                </a:effectLst>
                <a:latin typeface="Acumin Pro Condensed Ult Black" panose="020B0A06020202020204" pitchFamily="34" charset="0"/>
              </a:rPr>
              <a:t> has changed.</a:t>
            </a:r>
          </a:p>
        </p:txBody>
      </p:sp>
      <p:pic>
        <p:nvPicPr>
          <p:cNvPr id="4" name="Picture 3">
            <a:extLst>
              <a:ext uri="{FF2B5EF4-FFF2-40B4-BE49-F238E27FC236}">
                <a16:creationId xmlns:a16="http://schemas.microsoft.com/office/drawing/2014/main" id="{E3381822-8D0F-450F-9AA4-30FD38D18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76" y="4271575"/>
            <a:ext cx="11814047" cy="1336196"/>
          </a:xfrm>
          <a:prstGeom prst="rect">
            <a:avLst/>
          </a:prstGeom>
        </p:spPr>
      </p:pic>
    </p:spTree>
    <p:extLst>
      <p:ext uri="{BB962C8B-B14F-4D97-AF65-F5344CB8AC3E}">
        <p14:creationId xmlns:p14="http://schemas.microsoft.com/office/powerpoint/2010/main" val="420841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219366-5412-4822-A0B6-0CD7AEAA5256}"/>
              </a:ext>
            </a:extLst>
          </p:cNvPr>
          <p:cNvSpPr txBox="1"/>
          <p:nvPr/>
        </p:nvSpPr>
        <p:spPr>
          <a:xfrm>
            <a:off x="4691666" y="370882"/>
            <a:ext cx="3278328" cy="1323439"/>
          </a:xfrm>
          <a:prstGeom prst="rect">
            <a:avLst/>
          </a:prstGeom>
          <a:noFill/>
        </p:spPr>
        <p:txBody>
          <a:bodyPr wrap="square" rtlCol="0">
            <a:spAutoFit/>
          </a:bodyPr>
          <a:lstStyle/>
          <a:p>
            <a:r>
              <a:rPr lang="en-US" sz="8000" b="1" dirty="0">
                <a:solidFill>
                  <a:srgbClr val="7030A0"/>
                </a:solidFill>
              </a:rPr>
              <a:t>Tacos</a:t>
            </a:r>
            <a:endParaRPr lang="en-US" sz="8800" b="1" dirty="0">
              <a:solidFill>
                <a:srgbClr val="7030A0"/>
              </a:solidFill>
            </a:endParaRPr>
          </a:p>
        </p:txBody>
      </p:sp>
      <p:pic>
        <p:nvPicPr>
          <p:cNvPr id="4" name="Picture 3">
            <a:extLst>
              <a:ext uri="{FF2B5EF4-FFF2-40B4-BE49-F238E27FC236}">
                <a16:creationId xmlns:a16="http://schemas.microsoft.com/office/drawing/2014/main" id="{5BF654A5-74CE-4AF0-8F8B-B4FE738ABF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53" y="5329318"/>
            <a:ext cx="9173792" cy="917379"/>
          </a:xfrm>
          <a:prstGeom prst="rect">
            <a:avLst/>
          </a:prstGeom>
        </p:spPr>
      </p:pic>
      <p:pic>
        <p:nvPicPr>
          <p:cNvPr id="8" name="Picture 7">
            <a:extLst>
              <a:ext uri="{FF2B5EF4-FFF2-40B4-BE49-F238E27FC236}">
                <a16:creationId xmlns:a16="http://schemas.microsoft.com/office/drawing/2014/main" id="{5F9AA8AD-DC5F-475E-965E-8646BE65C2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8153" y="2491182"/>
            <a:ext cx="9249991" cy="811064"/>
          </a:xfrm>
          <a:prstGeom prst="rect">
            <a:avLst/>
          </a:prstGeom>
        </p:spPr>
      </p:pic>
      <p:pic>
        <p:nvPicPr>
          <p:cNvPr id="10" name="Picture 9">
            <a:extLst>
              <a:ext uri="{FF2B5EF4-FFF2-40B4-BE49-F238E27FC236}">
                <a16:creationId xmlns:a16="http://schemas.microsoft.com/office/drawing/2014/main" id="{A97FB384-F87E-4083-8746-935F04CBEF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282707">
            <a:off x="128820" y="1857728"/>
            <a:ext cx="1599128" cy="612432"/>
          </a:xfrm>
          <a:prstGeom prst="rect">
            <a:avLst/>
          </a:prstGeom>
        </p:spPr>
      </p:pic>
      <p:pic>
        <p:nvPicPr>
          <p:cNvPr id="14" name="Picture 13">
            <a:extLst>
              <a:ext uri="{FF2B5EF4-FFF2-40B4-BE49-F238E27FC236}">
                <a16:creationId xmlns:a16="http://schemas.microsoft.com/office/drawing/2014/main" id="{320920BE-F65A-4741-AB07-5434097706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0387984">
            <a:off x="122795" y="4094512"/>
            <a:ext cx="3370257" cy="967388"/>
          </a:xfrm>
          <a:prstGeom prst="rect">
            <a:avLst/>
          </a:prstGeom>
        </p:spPr>
      </p:pic>
    </p:spTree>
    <p:extLst>
      <p:ext uri="{BB962C8B-B14F-4D97-AF65-F5344CB8AC3E}">
        <p14:creationId xmlns:p14="http://schemas.microsoft.com/office/powerpoint/2010/main" val="3552372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F4BABB-ECB7-4EA0-A381-1DD9FF2DE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4301" y="2005471"/>
            <a:ext cx="6618163" cy="4365171"/>
          </a:xfrm>
          <a:prstGeom prst="rect">
            <a:avLst/>
          </a:prstGeom>
        </p:spPr>
      </p:pic>
      <p:pic>
        <p:nvPicPr>
          <p:cNvPr id="5" name="Picture 4">
            <a:extLst>
              <a:ext uri="{FF2B5EF4-FFF2-40B4-BE49-F238E27FC236}">
                <a16:creationId xmlns:a16="http://schemas.microsoft.com/office/drawing/2014/main" id="{8E52955B-ED1F-4710-910C-BBA986EA7E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570" y="1970524"/>
            <a:ext cx="2511571" cy="4400118"/>
          </a:xfrm>
          <a:prstGeom prst="rect">
            <a:avLst/>
          </a:prstGeom>
          <a:ln>
            <a:solidFill>
              <a:srgbClr val="080808"/>
            </a:solidFill>
          </a:ln>
          <a:effectLst>
            <a:outerShdw blurRad="76200" dir="18900000" sy="23000" kx="-1200000" algn="bl" rotWithShape="0">
              <a:prstClr val="black">
                <a:alpha val="20000"/>
              </a:prstClr>
            </a:outerShdw>
            <a:softEdge rad="0"/>
          </a:effectLst>
        </p:spPr>
      </p:pic>
      <p:sp>
        <p:nvSpPr>
          <p:cNvPr id="6" name="Callout: Down Arrow 5">
            <a:extLst>
              <a:ext uri="{FF2B5EF4-FFF2-40B4-BE49-F238E27FC236}">
                <a16:creationId xmlns:a16="http://schemas.microsoft.com/office/drawing/2014/main" id="{30472C4C-CC78-45C7-995F-891115BFBBEE}"/>
              </a:ext>
            </a:extLst>
          </p:cNvPr>
          <p:cNvSpPr/>
          <p:nvPr/>
        </p:nvSpPr>
        <p:spPr>
          <a:xfrm>
            <a:off x="4182255" y="284813"/>
            <a:ext cx="4691921" cy="1588957"/>
          </a:xfrm>
          <a:prstGeom prst="downArrowCallout">
            <a:avLst/>
          </a:prstGeom>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ln w="0"/>
                <a:solidFill>
                  <a:schemeClr val="bg1"/>
                </a:solidFill>
              </a:rPr>
              <a:t>All use the same class</a:t>
            </a:r>
          </a:p>
        </p:txBody>
      </p:sp>
      <p:sp>
        <p:nvSpPr>
          <p:cNvPr id="7" name="TextBox 6">
            <a:extLst>
              <a:ext uri="{FF2B5EF4-FFF2-40B4-BE49-F238E27FC236}">
                <a16:creationId xmlns:a16="http://schemas.microsoft.com/office/drawing/2014/main" id="{5696C972-E351-4D3F-8506-6E5791B74788}"/>
              </a:ext>
            </a:extLst>
          </p:cNvPr>
          <p:cNvSpPr txBox="1"/>
          <p:nvPr/>
        </p:nvSpPr>
        <p:spPr>
          <a:xfrm>
            <a:off x="358757" y="1134309"/>
            <a:ext cx="3278328" cy="769441"/>
          </a:xfrm>
          <a:prstGeom prst="rect">
            <a:avLst/>
          </a:prstGeom>
          <a:noFill/>
        </p:spPr>
        <p:txBody>
          <a:bodyPr wrap="square" rtlCol="0">
            <a:spAutoFit/>
          </a:bodyPr>
          <a:lstStyle/>
          <a:p>
            <a:r>
              <a:rPr lang="en-US" sz="4400" b="1" dirty="0">
                <a:solidFill>
                  <a:schemeClr val="bg1"/>
                </a:solidFill>
                <a:highlight>
                  <a:srgbClr val="800080"/>
                </a:highlight>
              </a:rPr>
              <a:t>Taco Recipes</a:t>
            </a:r>
            <a:endParaRPr lang="en-US" sz="7200" b="1" dirty="0">
              <a:solidFill>
                <a:schemeClr val="bg1"/>
              </a:solidFill>
              <a:highlight>
                <a:srgbClr val="800080"/>
              </a:highlight>
            </a:endParaRPr>
          </a:p>
        </p:txBody>
      </p:sp>
    </p:spTree>
    <p:extLst>
      <p:ext uri="{BB962C8B-B14F-4D97-AF65-F5344CB8AC3E}">
        <p14:creationId xmlns:p14="http://schemas.microsoft.com/office/powerpoint/2010/main" val="3905385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F4BABB-ECB7-4EA0-A381-1DD9FF2DE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6575" y="765980"/>
            <a:ext cx="7414717" cy="3935082"/>
          </a:xfrm>
          <a:prstGeom prst="rect">
            <a:avLst/>
          </a:prstGeom>
        </p:spPr>
      </p:pic>
      <p:pic>
        <p:nvPicPr>
          <p:cNvPr id="5" name="Picture 4">
            <a:extLst>
              <a:ext uri="{FF2B5EF4-FFF2-40B4-BE49-F238E27FC236}">
                <a16:creationId xmlns:a16="http://schemas.microsoft.com/office/drawing/2014/main" id="{8E52955B-ED1F-4710-910C-BBA986EA7E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816" y="765980"/>
            <a:ext cx="3880508" cy="3935082"/>
          </a:xfrm>
          <a:prstGeom prst="rect">
            <a:avLst/>
          </a:prstGeom>
          <a:ln>
            <a:solidFill>
              <a:srgbClr val="080808"/>
            </a:solidFill>
          </a:ln>
          <a:effectLst>
            <a:outerShdw blurRad="76200" dir="18900000" sy="23000" kx="-1200000" algn="bl" rotWithShape="0">
              <a:prstClr val="black">
                <a:alpha val="20000"/>
              </a:prstClr>
            </a:outerShdw>
            <a:softEdge rad="0"/>
          </a:effectLst>
        </p:spPr>
      </p:pic>
      <p:sp>
        <p:nvSpPr>
          <p:cNvPr id="2" name="Callout: Up Arrow 1">
            <a:extLst>
              <a:ext uri="{FF2B5EF4-FFF2-40B4-BE49-F238E27FC236}">
                <a16:creationId xmlns:a16="http://schemas.microsoft.com/office/drawing/2014/main" id="{410BA2EA-269E-4831-8646-1BC9743A82FC}"/>
              </a:ext>
            </a:extLst>
          </p:cNvPr>
          <p:cNvSpPr/>
          <p:nvPr/>
        </p:nvSpPr>
        <p:spPr>
          <a:xfrm>
            <a:off x="4653597" y="4874613"/>
            <a:ext cx="4695026" cy="1421255"/>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Notice the new class name</a:t>
            </a:r>
          </a:p>
        </p:txBody>
      </p:sp>
    </p:spTree>
    <p:extLst>
      <p:ext uri="{BB962C8B-B14F-4D97-AF65-F5344CB8AC3E}">
        <p14:creationId xmlns:p14="http://schemas.microsoft.com/office/powerpoint/2010/main" val="4278012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F4BABB-ECB7-4EA0-A381-1DD9FF2DE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627" y="621661"/>
            <a:ext cx="6890614" cy="3935082"/>
          </a:xfrm>
          <a:prstGeom prst="rect">
            <a:avLst/>
          </a:prstGeom>
        </p:spPr>
      </p:pic>
      <p:pic>
        <p:nvPicPr>
          <p:cNvPr id="5" name="Picture 4">
            <a:extLst>
              <a:ext uri="{FF2B5EF4-FFF2-40B4-BE49-F238E27FC236}">
                <a16:creationId xmlns:a16="http://schemas.microsoft.com/office/drawing/2014/main" id="{8E52955B-ED1F-4710-910C-BBA986EA7E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759" y="1104900"/>
            <a:ext cx="4188237" cy="3451843"/>
          </a:xfrm>
          <a:prstGeom prst="rect">
            <a:avLst/>
          </a:prstGeom>
          <a:ln>
            <a:solidFill>
              <a:srgbClr val="080808"/>
            </a:solidFill>
          </a:ln>
          <a:effectLst>
            <a:outerShdw blurRad="76200" dir="18900000" sy="23000" kx="-1200000" algn="bl" rotWithShape="0">
              <a:prstClr val="black">
                <a:alpha val="20000"/>
              </a:prstClr>
            </a:outerShdw>
            <a:softEdge rad="0"/>
          </a:effectLst>
        </p:spPr>
      </p:pic>
      <p:sp>
        <p:nvSpPr>
          <p:cNvPr id="2" name="Callout: Up Arrow 1">
            <a:extLst>
              <a:ext uri="{FF2B5EF4-FFF2-40B4-BE49-F238E27FC236}">
                <a16:creationId xmlns:a16="http://schemas.microsoft.com/office/drawing/2014/main" id="{410BA2EA-269E-4831-8646-1BC9743A82FC}"/>
              </a:ext>
            </a:extLst>
          </p:cNvPr>
          <p:cNvSpPr/>
          <p:nvPr/>
        </p:nvSpPr>
        <p:spPr>
          <a:xfrm>
            <a:off x="432760" y="4701063"/>
            <a:ext cx="4695026" cy="1421255"/>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Two have the </a:t>
            </a:r>
            <a:r>
              <a:rPr lang="en-US" sz="2800" b="1" dirty="0" err="1"/>
              <a:t>specialTaco</a:t>
            </a:r>
            <a:r>
              <a:rPr lang="en-US" sz="2800" b="1" dirty="0"/>
              <a:t> class</a:t>
            </a:r>
          </a:p>
        </p:txBody>
      </p:sp>
    </p:spTree>
    <p:extLst>
      <p:ext uri="{BB962C8B-B14F-4D97-AF65-F5344CB8AC3E}">
        <p14:creationId xmlns:p14="http://schemas.microsoft.com/office/powerpoint/2010/main" val="3321359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30FE74-CD8E-4554-A15A-E057F13CFA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001" y="392722"/>
            <a:ext cx="4547763" cy="5067508"/>
          </a:xfrm>
          <a:prstGeom prst="rect">
            <a:avLst/>
          </a:prstGeom>
          <a:ln>
            <a:solidFill>
              <a:schemeClr val="accent1">
                <a:shade val="50000"/>
              </a:schemeClr>
            </a:solidFill>
          </a:ln>
        </p:spPr>
      </p:pic>
      <p:pic>
        <p:nvPicPr>
          <p:cNvPr id="6" name="Picture 5">
            <a:extLst>
              <a:ext uri="{FF2B5EF4-FFF2-40B4-BE49-F238E27FC236}">
                <a16:creationId xmlns:a16="http://schemas.microsoft.com/office/drawing/2014/main" id="{10BC5DDB-229E-4617-A67C-A1B3E022B6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0523" y="3586751"/>
            <a:ext cx="7137476" cy="502912"/>
          </a:xfrm>
          <a:prstGeom prst="rect">
            <a:avLst/>
          </a:prstGeom>
        </p:spPr>
      </p:pic>
      <p:sp>
        <p:nvSpPr>
          <p:cNvPr id="11" name="Callout: Up Arrow 10">
            <a:extLst>
              <a:ext uri="{FF2B5EF4-FFF2-40B4-BE49-F238E27FC236}">
                <a16:creationId xmlns:a16="http://schemas.microsoft.com/office/drawing/2014/main" id="{150A9DFC-1DD0-44AA-8B8A-ED91A17C4339}"/>
              </a:ext>
            </a:extLst>
          </p:cNvPr>
          <p:cNvSpPr/>
          <p:nvPr/>
        </p:nvSpPr>
        <p:spPr>
          <a:xfrm>
            <a:off x="2989687" y="4301281"/>
            <a:ext cx="5629655" cy="2163997"/>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We can use id</a:t>
            </a:r>
          </a:p>
          <a:p>
            <a:pPr algn="ctr"/>
            <a:r>
              <a:rPr lang="en-US" sz="2800" b="1" dirty="0"/>
              <a:t>(but it is better to use class)</a:t>
            </a:r>
          </a:p>
        </p:txBody>
      </p:sp>
      <p:pic>
        <p:nvPicPr>
          <p:cNvPr id="15" name="Picture 14">
            <a:extLst>
              <a:ext uri="{FF2B5EF4-FFF2-40B4-BE49-F238E27FC236}">
                <a16:creationId xmlns:a16="http://schemas.microsoft.com/office/drawing/2014/main" id="{560A73CE-600E-4F4B-9F0F-B6723E514E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2592" y="365129"/>
            <a:ext cx="3697749" cy="3010004"/>
          </a:xfrm>
          <a:prstGeom prst="rect">
            <a:avLst/>
          </a:prstGeom>
        </p:spPr>
      </p:pic>
    </p:spTree>
    <p:extLst>
      <p:ext uri="{BB962C8B-B14F-4D97-AF65-F5344CB8AC3E}">
        <p14:creationId xmlns:p14="http://schemas.microsoft.com/office/powerpoint/2010/main" val="2573911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F390CD-889A-400B-840D-DA4DB45D4AFF}"/>
              </a:ext>
            </a:extLst>
          </p:cNvPr>
          <p:cNvSpPr>
            <a:spLocks noGrp="1"/>
          </p:cNvSpPr>
          <p:nvPr>
            <p:ph type="ctrTitle"/>
          </p:nvPr>
        </p:nvSpPr>
        <p:spPr>
          <a:xfrm>
            <a:off x="2638269" y="599606"/>
            <a:ext cx="6425784" cy="5437681"/>
          </a:xfrm>
        </p:spPr>
        <p:txBody>
          <a:bodyPr>
            <a:normAutofit fontScale="90000"/>
          </a:bodyPr>
          <a:lstStyle/>
          <a:p>
            <a:r>
              <a:rPr lang="en-US" sz="10700" dirty="0">
                <a:latin typeface="Acumin Pro Condensed Ult Black" panose="020B0A06020202020204" pitchFamily="34" charset="0"/>
              </a:rPr>
              <a:t>Class</a:t>
            </a:r>
            <a:br>
              <a:rPr lang="en-US" dirty="0">
                <a:latin typeface="Acumin Pro Condensed Ult Black" panose="020B0A06020202020204" pitchFamily="34" charset="0"/>
              </a:rPr>
            </a:br>
            <a:r>
              <a:rPr lang="en-US" dirty="0">
                <a:latin typeface="+mn-lt"/>
              </a:rPr>
              <a:t>or</a:t>
            </a:r>
            <a:br>
              <a:rPr lang="en-US" dirty="0">
                <a:latin typeface="Acumin Pro Condensed Ult Black" panose="020B0A06020202020204" pitchFamily="34" charset="0"/>
              </a:rPr>
            </a:br>
            <a:r>
              <a:rPr lang="en-US" sz="10700" dirty="0">
                <a:latin typeface="Acumin Pro Condensed Ult Black" panose="020B0A06020202020204" pitchFamily="34" charset="0"/>
              </a:rPr>
              <a:t>ID</a:t>
            </a:r>
            <a:br>
              <a:rPr lang="en-US" dirty="0">
                <a:latin typeface="Acumin Pro Condensed Ult Black" panose="020B0A06020202020204" pitchFamily="34" charset="0"/>
              </a:rPr>
            </a:br>
            <a:br>
              <a:rPr lang="en-US" dirty="0">
                <a:latin typeface="Acumin Pro Condensed" panose="020B0806020202020204" pitchFamily="34" charset="0"/>
              </a:rPr>
            </a:br>
            <a:r>
              <a:rPr lang="en-US" dirty="0">
                <a:latin typeface="Abadi Extra Light" panose="020B0604020202020204" pitchFamily="34" charset="0"/>
              </a:rPr>
              <a:t>Which do I use?</a:t>
            </a:r>
          </a:p>
        </p:txBody>
      </p:sp>
    </p:spTree>
    <p:extLst>
      <p:ext uri="{BB962C8B-B14F-4D97-AF65-F5344CB8AC3E}">
        <p14:creationId xmlns:p14="http://schemas.microsoft.com/office/powerpoint/2010/main" val="2850929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TotalTime>
  <Words>1877</Words>
  <Application>Microsoft Office PowerPoint</Application>
  <PresentationFormat>Widescreen</PresentationFormat>
  <Paragraphs>149</Paragraphs>
  <Slides>26</Slides>
  <Notes>24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UD Digi Kyokasho NP-B</vt:lpstr>
      <vt:lpstr>Abadi Extra Light</vt:lpstr>
      <vt:lpstr>Acumin Pro Condensed</vt:lpstr>
      <vt:lpstr>Acumin Pro Condensed Ult Black</vt:lpstr>
      <vt:lpstr>Arial</vt:lpstr>
      <vt:lpstr>Calibri</vt:lpstr>
      <vt:lpstr>Calibri Light</vt:lpstr>
      <vt:lpstr>Consolas</vt:lpstr>
      <vt:lpstr>Roboto</vt:lpstr>
      <vt:lpstr>Times New Roman</vt:lpstr>
      <vt:lpstr>Verdana</vt:lpstr>
      <vt:lpstr>Office Theme</vt:lpstr>
      <vt:lpstr>Class     &amp;    ID Selectors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 or ID  Which do I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vs. ID Selectors</dc:title>
  <dc:creator>Laurence, Tamlyn</dc:creator>
  <cp:lastModifiedBy>Laurence, Tamlyn</cp:lastModifiedBy>
  <cp:revision>63</cp:revision>
  <dcterms:created xsi:type="dcterms:W3CDTF">2018-05-14T16:19:12Z</dcterms:created>
  <dcterms:modified xsi:type="dcterms:W3CDTF">2018-05-15T03:43:30Z</dcterms:modified>
</cp:coreProperties>
</file>