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257" r:id="rId5"/>
    <p:sldId id="268" r:id="rId6"/>
    <p:sldId id="269" r:id="rId7"/>
    <p:sldId id="286" r:id="rId8"/>
    <p:sldId id="287" r:id="rId9"/>
    <p:sldId id="290" r:id="rId10"/>
    <p:sldId id="323" r:id="rId11"/>
    <p:sldId id="319" r:id="rId12"/>
    <p:sldId id="321" r:id="rId13"/>
    <p:sldId id="292" r:id="rId14"/>
    <p:sldId id="293" r:id="rId15"/>
    <p:sldId id="295" r:id="rId16"/>
    <p:sldId id="297" r:id="rId17"/>
    <p:sldId id="298" r:id="rId18"/>
    <p:sldId id="299" r:id="rId19"/>
    <p:sldId id="324" r:id="rId20"/>
    <p:sldId id="348" r:id="rId21"/>
    <p:sldId id="325" r:id="rId22"/>
    <p:sldId id="327" r:id="rId23"/>
    <p:sldId id="347" r:id="rId24"/>
    <p:sldId id="328" r:id="rId25"/>
    <p:sldId id="330" r:id="rId26"/>
    <p:sldId id="331" r:id="rId27"/>
    <p:sldId id="332" r:id="rId28"/>
    <p:sldId id="334" r:id="rId29"/>
    <p:sldId id="335" r:id="rId30"/>
    <p:sldId id="337" r:id="rId31"/>
    <p:sldId id="339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99"/>
    <a:srgbClr val="E6F9B5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027" autoAdjust="0"/>
    <p:restoredTop sz="94607" autoAdjust="0"/>
  </p:normalViewPr>
  <p:slideViewPr>
    <p:cSldViewPr>
      <p:cViewPr>
        <p:scale>
          <a:sx n="75" d="100"/>
          <a:sy n="75" d="100"/>
        </p:scale>
        <p:origin x="-372" y="-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pPr/>
              <a:t>8/6/2018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8/6/2018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8/6/2018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9667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8/6/2018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59588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8/6/2018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8/6/2018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8/6/2018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5764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8/6/2018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59538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8/6/2018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1522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8/6/2018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8/6/2018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1813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8/6/2018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2343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16632"/>
            <a:ext cx="12188825" cy="93610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Software Development LifeCycle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9756" y="2636912"/>
            <a:ext cx="10441160" cy="3264768"/>
          </a:xfrm>
        </p:spPr>
        <p:txBody>
          <a:bodyPr>
            <a:normAutofit/>
          </a:bodyPr>
          <a:lstStyle/>
          <a:p>
            <a:r>
              <a:rPr lang="en-US" b="1" u="sng" cap="non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SUBMITED TO</a:t>
            </a:r>
            <a:r>
              <a:rPr lang="en-US" u="sng" cap="non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:-</a:t>
            </a:r>
          </a:p>
          <a:p>
            <a:r>
              <a:rPr lang="en-US" cap="non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Mr. Shrinath Inamdar (Project Manager)</a:t>
            </a:r>
          </a:p>
          <a:p>
            <a:r>
              <a:rPr lang="en-US" cap="non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 </a:t>
            </a:r>
            <a:endParaRPr lang="en-US" u="sng" cap="none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b="1" u="sng" cap="non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PRESENTED BY</a:t>
            </a:r>
            <a:r>
              <a:rPr lang="en-US" u="sng" cap="non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:-</a:t>
            </a:r>
          </a:p>
          <a:p>
            <a:r>
              <a:rPr lang="en-US" cap="non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</a:t>
            </a:r>
            <a:r>
              <a:rPr lang="en-US" cap="none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Divya</a:t>
            </a:r>
            <a:r>
              <a:rPr lang="en-US" cap="non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(210668)</a:t>
            </a:r>
          </a:p>
          <a:p>
            <a:r>
              <a:rPr lang="en-US" cap="non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</a:t>
            </a:r>
            <a:r>
              <a:rPr lang="en-US" cap="none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kajal</a:t>
            </a:r>
            <a:r>
              <a:rPr lang="en-US" cap="non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(210681)</a:t>
            </a:r>
          </a:p>
          <a:p>
            <a:r>
              <a:rPr lang="en-US" cap="non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</a:t>
            </a:r>
            <a:r>
              <a:rPr lang="en-US" cap="none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Rakesh</a:t>
            </a:r>
            <a:r>
              <a:rPr lang="en-US" cap="non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T (210679)</a:t>
            </a:r>
          </a:p>
          <a:p>
            <a:r>
              <a:rPr lang="en-US" cap="non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Prakash Kumar (210673)</a:t>
            </a:r>
          </a:p>
          <a:p>
            <a:endParaRPr lang="en-US" cap="none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1884" y="1363415"/>
            <a:ext cx="9433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>
                <a:solidFill>
                  <a:schemeClr val="accent3">
                    <a:lumMod val="40000"/>
                    <a:lumOff val="60000"/>
                  </a:schemeClr>
                </a:solidFill>
                <a:uFill>
                  <a:solidFill>
                    <a:schemeClr val="accent5">
                      <a:lumMod val="75000"/>
                    </a:schemeClr>
                  </a:solidFill>
                </a:uFill>
              </a:rPr>
              <a:t>SASKEN TECHNOLOGY LTD, Bangalore</a:t>
            </a:r>
            <a:endParaRPr lang="en-IN" sz="4400" dirty="0">
              <a:solidFill>
                <a:schemeClr val="accent3">
                  <a:lumMod val="40000"/>
                  <a:lumOff val="60000"/>
                </a:schemeClr>
              </a:solidFill>
              <a:uFill>
                <a:solidFill>
                  <a:schemeClr val="accent5">
                    <a:lumMod val="75000"/>
                  </a:schemeClr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03883"/>
            <a:ext cx="12188825" cy="1340595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>
                <a:solidFill>
                  <a:schemeClr val="accent4"/>
                </a:solidFill>
              </a:rPr>
              <a:t>SPIRAL MODEL</a:t>
            </a:r>
            <a:endParaRPr lang="en-IN" sz="54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820" y="908720"/>
            <a:ext cx="10360501" cy="5472608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Spiral model is a combination of iterative development process model and sequential linear development model i.e. the waterfall model.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It allows more refinement in the product through each iteration around the spiral.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The spiral model has four phases. A software project repeatedly passes through these phases in iterations called Spirals.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This phase starts with gathering the business requirements in the baseline spiral.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As the product matures and  communication between the customer and the system analyst  get satisfied the product is deployed in the identified market at the end of spiral.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2557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8792" y="571480"/>
            <a:ext cx="5380033" cy="552694"/>
          </a:xfrm>
        </p:spPr>
        <p:txBody>
          <a:bodyPr>
            <a:noAutofit/>
          </a:bodyPr>
          <a:lstStyle/>
          <a:p>
            <a:pPr algn="ctr">
              <a:tabLst>
                <a:tab pos="6115050" algn="l"/>
              </a:tabLst>
            </a:pPr>
            <a:r>
              <a:rPr lang="en-IN" sz="3200" dirty="0" smtClean="0">
                <a:solidFill>
                  <a:schemeClr val="accent4"/>
                </a:solidFill>
              </a:rPr>
              <a:t>GRAPHICAL REPRESENTATION</a:t>
            </a:r>
            <a:endParaRPr lang="en-IN" sz="3200" dirty="0">
              <a:solidFill>
                <a:schemeClr val="accent4"/>
              </a:solidFill>
            </a:endParaRPr>
          </a:p>
        </p:txBody>
      </p:sp>
      <p:pic>
        <p:nvPicPr>
          <p:cNvPr id="30722" name="Picture 2" descr="Image result for SPIRAL 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0075" y="1285860"/>
            <a:ext cx="5238750" cy="4929222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642918"/>
            <a:ext cx="5973718" cy="52513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Usage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Spiral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142984"/>
            <a:ext cx="7094544" cy="5715016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When there is a budget constraint and risk evaluation is important.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For medium to high-risk projects.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Customer is not sure of their requirements which is usually the case.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New product line which should be released in phases to get enough customer feedback.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Significant changes are expected in the product during the development cycle.</a:t>
            </a:r>
          </a:p>
        </p:txBody>
      </p:sp>
    </p:spTree>
    <p:extLst>
      <p:ext uri="{BB962C8B-B14F-4D97-AF65-F5344CB8AC3E}">
        <p14:creationId xmlns:p14="http://schemas.microsoft.com/office/powerpoint/2010/main" xmlns="" val="352557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58" y="0"/>
            <a:ext cx="6715172" cy="626239"/>
          </a:xfrm>
        </p:spPr>
        <p:txBody>
          <a:bodyPr>
            <a:normAutofit/>
          </a:bodyPr>
          <a:lstStyle/>
          <a:p>
            <a:pPr algn="ctr">
              <a:tabLst>
                <a:tab pos="2801938" algn="l"/>
              </a:tabLst>
            </a:pPr>
            <a:r>
              <a:rPr lang="en-IN" sz="3200" dirty="0" smtClean="0">
                <a:solidFill>
                  <a:schemeClr val="accent4"/>
                </a:solidFill>
              </a:rPr>
              <a:t>ADVANTAGE OF SPIRAL MODEL</a:t>
            </a:r>
            <a:endParaRPr lang="en-IN" sz="32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0042"/>
            <a:ext cx="10360501" cy="250033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Changing requirements can be accommodated.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Allows extensive use of prototypes.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Users see the system early.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Development can be divided into smaller parts and the risky parts can be developed earlier which helps in better risk management.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071810"/>
            <a:ext cx="7429552" cy="41190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DISADVANTAGE OF SPIRAL MODEL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3571876"/>
            <a:ext cx="9451998" cy="328612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Management is more complex.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suitable for small or low risk projects and could be expensive for small projects.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Spiral may go on indefinitely.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Large number of intermediate stages requires excessive documentation.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557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7424"/>
            <a:ext cx="12188825" cy="1340595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>
                <a:solidFill>
                  <a:schemeClr val="accent4"/>
                </a:solidFill>
              </a:rPr>
              <a:t>V-MODEL</a:t>
            </a:r>
            <a:endParaRPr lang="en-IN" sz="54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820" y="1052736"/>
            <a:ext cx="10360501" cy="5038336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The V-model is also known as </a:t>
            </a:r>
            <a:r>
              <a:rPr lang="en-US" b="1" dirty="0" smtClean="0"/>
              <a:t>Verification and Validation model</a:t>
            </a:r>
            <a:r>
              <a:rPr lang="en-US" dirty="0" smtClean="0"/>
              <a:t>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In this SDLC model execution of processes happens in a sequential manner in a V-shape.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Each development stage in v-model pass with the testing phase.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This is a highly-disciplined model and the next phase starts only after completion and testing of the previous phase.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This model is associate with the testing phase, so there are Verification phases on one side of the ‘V’ and Validation phases on the other side.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2557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0164" y="571480"/>
            <a:ext cx="6237287" cy="552694"/>
          </a:xfrm>
        </p:spPr>
        <p:txBody>
          <a:bodyPr>
            <a:normAutofit/>
          </a:bodyPr>
          <a:lstStyle/>
          <a:p>
            <a:pPr algn="ctr"/>
            <a:r>
              <a:rPr lang="en-IN" sz="2400" dirty="0" smtClean="0">
                <a:solidFill>
                  <a:schemeClr val="accent4"/>
                </a:solidFill>
              </a:rPr>
              <a:t>GRAPHICAL REPRESENTATION</a:t>
            </a:r>
            <a:endParaRPr lang="en-IN" sz="2400" dirty="0">
              <a:solidFill>
                <a:schemeClr val="accent4"/>
              </a:solidFill>
            </a:endParaRPr>
          </a:p>
        </p:txBody>
      </p:sp>
      <p:pic>
        <p:nvPicPr>
          <p:cNvPr id="24578" name="Picture 2" descr="Image result for V 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23106" y="1071546"/>
            <a:ext cx="5165719" cy="400052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1785926"/>
            <a:ext cx="70945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Requirements are well defined, clearly documented and fixed.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endParaRPr lang="en-US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Product definition is stable.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endParaRPr lang="en-US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Technology is not dynamic and is well understood by the project team.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endParaRPr lang="en-US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There are no ambiguous or undefined requirements.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236628" y="714356"/>
            <a:ext cx="39290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accent4"/>
                </a:solidFill>
              </a:rPr>
              <a:t>WHERE CAN WE USE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2557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3636" y="0"/>
            <a:ext cx="7094543" cy="697677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chemeClr val="accent4"/>
                </a:solidFill>
              </a:rPr>
              <a:t>ADVANTAGE OF V-MODEL</a:t>
            </a:r>
            <a:endParaRPr lang="en-IN" sz="32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85794"/>
            <a:ext cx="7523172" cy="221457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Progress goes in very systematic way.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Best suitable for small and minimum size project.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Testing starts from requirement phase.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Easy to keep track on process.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None/>
            </a:pP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335008" y="3071810"/>
            <a:ext cx="6737354" cy="76643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DISADVANTAGE OF V-MODEL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3929066"/>
            <a:ext cx="6900228" cy="2800388"/>
          </a:xfrm>
          <a:prstGeom prst="rect">
            <a:avLst/>
          </a:prstGeom>
        </p:spPr>
        <p:txBody>
          <a:bodyPr vert="horz" lIns="121899" tIns="60949" rIns="121899" bIns="60949" rtlCol="0">
            <a:normAutofit fontScale="70000" lnSpcReduction="20000"/>
          </a:bodyPr>
          <a:lstStyle/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suitable for bigger and complex projects.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a good option if Requirement changes frequently.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client sees the only final project, not intermediate modules.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Don’t scope for risk management and risk mitigation.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557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59867"/>
            <a:ext cx="12188825" cy="1340595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>
                <a:solidFill>
                  <a:schemeClr val="accent4"/>
                </a:solidFill>
              </a:rPr>
              <a:t>BIG BANG MODEL</a:t>
            </a:r>
            <a:endParaRPr lang="en-IN" sz="54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828" y="1052736"/>
            <a:ext cx="10360501" cy="558924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Big Bang Model does not follow a process/procedure and there is a very little planning required.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The development just starts with the required money and efforts as the input, and the output is the software developed which may or may not be as per customer requirement.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Even the customer is not sure about what exactly he wants and the requirements are implemented on the fly without much analysis.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This model is used for small projects with one or two developers working together and is also useful for academic or practice projects.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It is an ideal model for the product where requirements are not well understood and the final release date is not given.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2557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165850" cy="71438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chemeClr val="accent4"/>
                </a:solidFill>
              </a:rPr>
              <a:t>Usage of Big Bang 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6308726" cy="492922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Requirements are not well defined. Even customer is not clear about what he actually want.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It is suitable for small project.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It can be implemented where time limited is not justified.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 Development teams are very small.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None/>
            </a:pP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594478" y="0"/>
            <a:ext cx="5594347" cy="69557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GRAPHICAL REPRESENTATION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482" name="Picture 2" descr="Image result for big bang in sdlc 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4412" y="1000108"/>
            <a:ext cx="5786478" cy="3643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2557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7884" y="0"/>
            <a:ext cx="7951800" cy="694976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chemeClr val="accent4"/>
                </a:solidFill>
              </a:rPr>
              <a:t>ADVANTAGE OF BIG BANG MODEL</a:t>
            </a:r>
            <a:endParaRPr lang="en-IN" sz="32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2918"/>
            <a:ext cx="10360501" cy="2357454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This is a very simple model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Little or no planning required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Easy to manage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Very few resources required</a:t>
            </a:r>
          </a:p>
        </p:txBody>
      </p:sp>
      <p:sp>
        <p:nvSpPr>
          <p:cNvPr id="4" name="Rectangle 3"/>
          <p:cNvSpPr/>
          <p:nvPr/>
        </p:nvSpPr>
        <p:spPr>
          <a:xfrm>
            <a:off x="593686" y="3143248"/>
            <a:ext cx="6442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accent4"/>
                </a:solidFill>
              </a:rPr>
              <a:t>DISADVANTAGE OF BIG BANG MODEL</a:t>
            </a:r>
            <a:endParaRPr lang="en-IN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4000480"/>
            <a:ext cx="8643998" cy="28575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High risk and uncertainty.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a good model for complex and object-oriented projects.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Poor model for long and ongoing projects.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turn out to be very expensive if requirements are misunderstood.</a:t>
            </a:r>
          </a:p>
        </p:txBody>
      </p:sp>
    </p:spTree>
    <p:extLst>
      <p:ext uri="{BB962C8B-B14F-4D97-AF65-F5344CB8AC3E}">
        <p14:creationId xmlns:p14="http://schemas.microsoft.com/office/powerpoint/2010/main" xmlns="" val="352557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7424"/>
            <a:ext cx="12188825" cy="1340595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>
                <a:solidFill>
                  <a:schemeClr val="accent4"/>
                </a:solidFill>
              </a:rPr>
              <a:t>AGILE MODEL</a:t>
            </a:r>
            <a:endParaRPr lang="en-IN" sz="54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820" y="1052736"/>
            <a:ext cx="11017224" cy="56166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It </a:t>
            </a:r>
            <a:r>
              <a:rPr lang="en-US" dirty="0" smtClean="0"/>
              <a:t>is a combination of iterative and incremental process models with focus on process adaptability and customer satisfaction by rapid delivery of working software product.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Agile Methods break the product into small incremental builds. These builds are provided in iterations.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Iterative approach is applied on each build and working software build is delivered after each iteration. 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Each build is incremental in terms of features and the final build holds all the features required by the customer.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Agile thought process had started early in the software development and started becoming popular with time due to its flexibility and adaptability.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2557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6267" y="0"/>
            <a:ext cx="12188825" cy="1052736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chemeClr val="accent4"/>
                </a:solidFill>
              </a:rPr>
              <a:t>                  </a:t>
            </a:r>
            <a:br>
              <a:rPr lang="en-US" sz="5400" dirty="0" smtClean="0">
                <a:solidFill>
                  <a:schemeClr val="accent4"/>
                </a:solidFill>
              </a:rPr>
            </a:br>
            <a:r>
              <a:rPr lang="en-US" sz="5400" dirty="0" smtClean="0">
                <a:solidFill>
                  <a:schemeClr val="accent4"/>
                </a:solidFill>
              </a:rPr>
              <a:t/>
            </a:r>
            <a:br>
              <a:rPr lang="en-US" sz="5400" dirty="0" smtClean="0">
                <a:solidFill>
                  <a:schemeClr val="accent4"/>
                </a:solidFill>
              </a:rPr>
            </a:br>
            <a:r>
              <a:rPr lang="en-US" sz="5400" dirty="0" smtClean="0">
                <a:solidFill>
                  <a:schemeClr val="accent4"/>
                </a:solidFill>
              </a:rPr>
              <a:t/>
            </a:r>
            <a:br>
              <a:rPr lang="en-US" sz="5400" dirty="0" smtClean="0">
                <a:solidFill>
                  <a:schemeClr val="accent4"/>
                </a:solidFill>
              </a:rPr>
            </a:br>
            <a:r>
              <a:rPr lang="en-US" sz="5400" dirty="0" smtClean="0">
                <a:solidFill>
                  <a:schemeClr val="accent4"/>
                </a:solidFill>
              </a:rPr>
              <a:t>OUTLINES:</a:t>
            </a:r>
            <a:endParaRPr lang="en-US" sz="5400" dirty="0">
              <a:solidFill>
                <a:schemeClr val="accent4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25860" y="1052736"/>
            <a:ext cx="10360501" cy="5805264"/>
          </a:xfrm>
          <a:ln>
            <a:noFill/>
          </a:ln>
        </p:spPr>
        <p:txBody>
          <a:bodyPr>
            <a:norm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Introduction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Waterfall model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Iterative model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Spiral model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V-Model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Big Bang Model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Agile Model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RAD Model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Software Prototype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Conclusion	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911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230" y="428604"/>
            <a:ext cx="5594347" cy="695570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chemeClr val="accent4"/>
                </a:solidFill>
              </a:rPr>
              <a:t>GRAPHICAL REPRESENTATION</a:t>
            </a:r>
            <a:endParaRPr lang="en-IN" sz="3200" dirty="0">
              <a:solidFill>
                <a:schemeClr val="accent4"/>
              </a:solidFill>
            </a:endParaRPr>
          </a:p>
        </p:txBody>
      </p:sp>
      <p:pic>
        <p:nvPicPr>
          <p:cNvPr id="15362" name="Picture 2" descr="Image result for agile 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22974" y="1142984"/>
            <a:ext cx="6165851" cy="4000528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357166"/>
            <a:ext cx="5120548" cy="7394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SOME IMPORTANT FEATURES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7951800" cy="52864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Following are the Agile Manifesto principles −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b="1" dirty="0" smtClean="0">
                <a:uFill>
                  <a:solidFill>
                    <a:schemeClr val="accent1">
                      <a:lumMod val="40000"/>
                      <a:lumOff val="60000"/>
                    </a:schemeClr>
                  </a:solidFill>
                </a:uFill>
              </a:rPr>
              <a:t>Individuals and interactions</a:t>
            </a:r>
            <a:r>
              <a:rPr lang="en-US" sz="2400" dirty="0" smtClean="0">
                <a:uFill>
                  <a:solidFill>
                    <a:schemeClr val="accent1">
                      <a:lumMod val="40000"/>
                      <a:lumOff val="60000"/>
                    </a:schemeClr>
                  </a:solidFill>
                </a:uFill>
              </a:rPr>
              <a:t> </a:t>
            </a:r>
            <a:endParaRPr lang="en-US" sz="2400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b="1" dirty="0" smtClean="0">
                <a:uFill>
                  <a:solidFill>
                    <a:schemeClr val="accent1">
                      <a:lumMod val="40000"/>
                      <a:lumOff val="60000"/>
                    </a:schemeClr>
                  </a:solidFill>
                </a:uFill>
              </a:rPr>
              <a:t>Working software</a:t>
            </a:r>
            <a:r>
              <a:rPr lang="en-US" sz="2400" dirty="0" smtClean="0">
                <a:uFill>
                  <a:solidFill>
                    <a:schemeClr val="accent1">
                      <a:lumMod val="40000"/>
                      <a:lumOff val="60000"/>
                    </a:schemeClr>
                  </a:solidFill>
                </a:uFill>
              </a:rPr>
              <a:t> </a:t>
            </a:r>
            <a:r>
              <a:rPr lang="en-US" sz="2400" dirty="0" smtClean="0"/>
              <a:t>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b="1" dirty="0" smtClean="0">
                <a:uFill>
                  <a:solidFill>
                    <a:schemeClr val="accent1">
                      <a:lumMod val="40000"/>
                      <a:lumOff val="60000"/>
                    </a:schemeClr>
                  </a:solidFill>
                </a:uFill>
              </a:rPr>
              <a:t>Customer collaboration</a:t>
            </a:r>
            <a:r>
              <a:rPr lang="en-US" sz="2400" dirty="0" smtClean="0">
                <a:uFill>
                  <a:solidFill>
                    <a:schemeClr val="accent1">
                      <a:lumMod val="40000"/>
                      <a:lumOff val="60000"/>
                    </a:schemeClr>
                  </a:solidFill>
                </a:uFill>
              </a:rPr>
              <a:t> </a:t>
            </a:r>
            <a:endParaRPr lang="en-US" sz="2400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b="1" dirty="0" smtClean="0">
                <a:uFill>
                  <a:solidFill>
                    <a:schemeClr val="accent1">
                      <a:lumMod val="40000"/>
                      <a:lumOff val="60000"/>
                    </a:schemeClr>
                  </a:solidFill>
                </a:uFill>
              </a:rPr>
              <a:t>Responding to change</a:t>
            </a:r>
            <a:endParaRPr lang="en-US" sz="2400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2557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9388" y="0"/>
            <a:ext cx="7808924" cy="695000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chemeClr val="accent4"/>
                </a:solidFill>
              </a:rPr>
              <a:t>     ADVANTAGE OF AGILE MODEL</a:t>
            </a:r>
            <a:endParaRPr lang="en-IN" sz="32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2918"/>
            <a:ext cx="11206980" cy="327535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Is a very realistic approach to software development.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Customers are satisfied because of quick and continuous delivery of useful software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Regular delivery of working software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Even the late changes in the requirement can be incorporated in the software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None/>
            </a:pP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43182"/>
            <a:ext cx="6665916" cy="714379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DISADVANTAGE OF AGILE MODEL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1" y="3335822"/>
            <a:ext cx="12188825" cy="352217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suitable for handling complex dependencies.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Depends heavily on customer interaction, so if customer is not clear, team can be driven in the wrong direction.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is a very high individual dependency, since there is minimum documentation generated.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Transfer of technology to new team members may be quite challenging due to lack of documentation.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557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7424"/>
            <a:ext cx="12188825" cy="1340595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>
                <a:solidFill>
                  <a:schemeClr val="accent4"/>
                </a:solidFill>
              </a:rPr>
              <a:t>RAD MODEL</a:t>
            </a:r>
            <a:endParaRPr lang="en-IN" sz="54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805" y="980728"/>
            <a:ext cx="11233248" cy="587727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It stands for </a:t>
            </a:r>
            <a:r>
              <a:rPr lang="en-US" b="1" dirty="0" smtClean="0"/>
              <a:t>Rapid Application Development model.</a:t>
            </a:r>
            <a:endParaRPr lang="en-US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A prototype is a working model that is functionally equivalent to a component of the product.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Rapid Application Development focuses on gathering customer requirements through workshops or focus groups, early testing of the prototypes by the customer using iterative concept.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It is basically a software development methodology that uses minimal planning in favor of rapid prototyping.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It doesn’t need any detailed preplanning, it makes it easier to incorporate the changes within the development process.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52557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0842" y="285728"/>
            <a:ext cx="6357983" cy="785794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chemeClr val="accent4"/>
                </a:solidFill>
              </a:rPr>
              <a:t>GRAPHICAL REPRESENTATION</a:t>
            </a:r>
            <a:endParaRPr lang="en-IN" sz="3200" dirty="0">
              <a:solidFill>
                <a:schemeClr val="accent4"/>
              </a:solidFill>
            </a:endParaRPr>
          </a:p>
        </p:txBody>
      </p:sp>
      <p:pic>
        <p:nvPicPr>
          <p:cNvPr id="11268" name="Picture 4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0230" y="1500173"/>
            <a:ext cx="5159801" cy="5142831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357166"/>
            <a:ext cx="6334994" cy="66801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WHERE CAN WE USE ?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7094544" cy="5310922"/>
          </a:xfrm>
        </p:spPr>
        <p:txBody>
          <a:bodyPr>
            <a:normAutofit/>
          </a:bodyPr>
          <a:lstStyle/>
          <a:p>
            <a:pPr marL="0" indent="0">
              <a:buClr>
                <a:schemeClr val="accent1">
                  <a:lumMod val="40000"/>
                  <a:lumOff val="60000"/>
                </a:schemeClr>
              </a:buClr>
              <a:buNone/>
            </a:pPr>
            <a:endParaRPr lang="en-US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It should be used if there is a high availability of designers for modeling.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It should be used only if the budget permits use of automated code generating tools.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RAD SDLC model should be chosen only if domain experts are available with relevant business knowledge.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Should be used where the requirements change during the project and working prototypes are to be presented to customer in small iterations of 2-3 months.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52557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6237288" cy="785818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chemeClr val="accent4"/>
                </a:solidFill>
              </a:rPr>
              <a:t>ADVANTAGE OF RAD MODEL</a:t>
            </a:r>
            <a:endParaRPr lang="en-IN" sz="32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10801200" cy="2586074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Changing requirements can be accommodated.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It </a:t>
            </a:r>
            <a:r>
              <a:rPr lang="en-US" sz="2400" dirty="0"/>
              <a:t>is helpful when you have to reduce the overall project risk</a:t>
            </a:r>
            <a:r>
              <a:rPr lang="en-US" sz="2400" dirty="0" smtClean="0"/>
              <a:t>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Reduced development time and Increases reusability of component.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Encourages customer feedback</a:t>
            </a:r>
            <a:r>
              <a:rPr lang="en-US" dirty="0" smtClean="0"/>
              <a:t>.</a:t>
            </a:r>
          </a:p>
          <a:p>
            <a:pPr marL="0" indent="0">
              <a:buClr>
                <a:schemeClr val="accent1">
                  <a:lumMod val="40000"/>
                  <a:lumOff val="60000"/>
                </a:schemeClr>
              </a:buClr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263570" y="3071810"/>
            <a:ext cx="7308858" cy="69765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DISADVANTAGE OF RAD MODEL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3714752"/>
            <a:ext cx="8429684" cy="289858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Cant be use for smaller projects.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technical risk is high, it is not suitable.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Requires highly skilled designers or developers.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Requires user involvement throughout the life cycle.</a:t>
            </a:r>
          </a:p>
        </p:txBody>
      </p:sp>
    </p:spTree>
    <p:extLst>
      <p:ext uri="{BB962C8B-B14F-4D97-AF65-F5344CB8AC3E}">
        <p14:creationId xmlns:p14="http://schemas.microsoft.com/office/powerpoint/2010/main" xmlns="" val="352557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59867"/>
            <a:ext cx="12188825" cy="1340595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>
                <a:solidFill>
                  <a:schemeClr val="accent4"/>
                </a:solidFill>
              </a:rPr>
              <a:t>SOFTWARE PROTOTYPE MODEL</a:t>
            </a:r>
            <a:endParaRPr lang="en-IN" sz="54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820" y="1124744"/>
            <a:ext cx="10729192" cy="547260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 this model we are designing software application prototypes which displays the functionality of the product under development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prototype of application may or may not actually hold the exact logic of the original software.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Software prototyping is popular because it enables to understand customer requirements at an early stage of development.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helps get valuable feedback from the customer and helps software designers and developers understand about what exactly is expected from the product under development.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also allows the users evaluate developer proposals and try them out before implementation.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2557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06446" y="0"/>
            <a:ext cx="6929486" cy="697653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chemeClr val="accent4"/>
                </a:solidFill>
              </a:rPr>
              <a:t>DESIGN OF PROTOTYPING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796" y="980728"/>
            <a:ext cx="7044814" cy="5616624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uFill>
                  <a:solidFill>
                    <a:schemeClr val="accent1">
                      <a:lumMod val="40000"/>
                      <a:lumOff val="60000"/>
                    </a:schemeClr>
                  </a:solidFill>
                </a:uFill>
              </a:rPr>
              <a:t>Basic Requirement Identification 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uFill>
                  <a:solidFill>
                    <a:schemeClr val="accent1">
                      <a:lumMod val="40000"/>
                      <a:lumOff val="60000"/>
                    </a:schemeClr>
                  </a:solidFill>
                </a:uFill>
              </a:rPr>
              <a:t>Developing the initial Prototype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uFill>
                  <a:solidFill>
                    <a:schemeClr val="accent1">
                      <a:lumMod val="40000"/>
                      <a:lumOff val="60000"/>
                    </a:schemeClr>
                  </a:solidFill>
                </a:uFill>
              </a:rPr>
              <a:t>Review of the Prototype 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uFill>
                  <a:solidFill>
                    <a:schemeClr val="accent1">
                      <a:lumMod val="40000"/>
                      <a:lumOff val="60000"/>
                    </a:schemeClr>
                  </a:solidFill>
                </a:uFill>
              </a:rPr>
              <a:t>Revise and Enhance the Prototype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50810" y="3214686"/>
            <a:ext cx="64516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solidFill>
                  <a:schemeClr val="accent4"/>
                </a:solidFill>
              </a:rPr>
              <a:t>TYPES OF SOFTWARE PROTOTYPE</a:t>
            </a:r>
            <a:endParaRPr lang="en-IN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3686" y="3929066"/>
            <a:ext cx="7616888" cy="292893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>
                  <a:solidFill>
                    <a:schemeClr val="accent1">
                      <a:lumMod val="40000"/>
                      <a:lumOff val="60000"/>
                    </a:schemeClr>
                  </a:solidFill>
                </a:uFill>
                <a:latin typeface="+mn-lt"/>
                <a:ea typeface="+mn-ea"/>
                <a:cs typeface="+mn-cs"/>
              </a:rPr>
              <a:t>Throwaway/Rapid Prototyping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>
                  <a:solidFill>
                    <a:schemeClr val="accent1">
                      <a:lumMod val="40000"/>
                      <a:lumOff val="60000"/>
                    </a:schemeClr>
                  </a:solidFill>
                </a:uFill>
                <a:latin typeface="+mn-lt"/>
                <a:ea typeface="+mn-ea"/>
                <a:cs typeface="+mn-cs"/>
              </a:rPr>
              <a:t>Evolutionary Prototyping 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>
                  <a:solidFill>
                    <a:schemeClr val="accent1">
                      <a:lumMod val="40000"/>
                      <a:lumOff val="60000"/>
                    </a:schemeClr>
                  </a:solidFill>
                </a:uFill>
                <a:latin typeface="+mn-lt"/>
                <a:ea typeface="+mn-ea"/>
                <a:cs typeface="+mn-cs"/>
              </a:rPr>
              <a:t>Incremental Prototyping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>
                  <a:solidFill>
                    <a:schemeClr val="accent1">
                      <a:lumMod val="40000"/>
                      <a:lumOff val="60000"/>
                    </a:schemeClr>
                  </a:solidFill>
                </a:uFill>
                <a:latin typeface="+mn-lt"/>
                <a:ea typeface="+mn-ea"/>
                <a:cs typeface="+mn-cs"/>
              </a:rPr>
              <a:t>Extreme Prototyping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Ø"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557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165981" cy="642942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chemeClr val="accent4"/>
                </a:solidFill>
              </a:rPr>
              <a:t>ADVANTAGE OF SOFTWARE PROTOTYPE</a:t>
            </a:r>
            <a:endParaRPr lang="en-IN" sz="32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1480"/>
            <a:ext cx="10360501" cy="250033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Increased user involvement in the product even before its implementation.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Since a working model of the system is displayed, the users get a better understanding of the system being developed.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Reduces time and cost as the defects can be detected much earlier.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Quicker user feedback is available leading to better solutions.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263570" y="3143248"/>
            <a:ext cx="8358246" cy="55477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DISADVANTAGE OF SOFTWARE PROTOTYPE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3857628"/>
            <a:ext cx="12188825" cy="30003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Risk of insufficient requirement analysis owing to too much dependency on the prototype.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Users may get confused in the prototypes and actual systems.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Developers may try to reuse the existing prototypes to build the actual system, even when it is not technically feasible.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effort invested in building prototypes may be too much if it is not monitored properly.</a:t>
            </a:r>
          </a:p>
        </p:txBody>
      </p:sp>
    </p:spTree>
    <p:extLst>
      <p:ext uri="{BB962C8B-B14F-4D97-AF65-F5344CB8AC3E}">
        <p14:creationId xmlns:p14="http://schemas.microsoft.com/office/powerpoint/2010/main" xmlns="" val="352557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59867"/>
            <a:ext cx="12188825" cy="1340595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>
                <a:solidFill>
                  <a:schemeClr val="accent4"/>
                </a:solidFill>
              </a:rPr>
              <a:t>CONCLUSION</a:t>
            </a:r>
            <a:endParaRPr lang="en-IN" sz="54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479" y="1124744"/>
            <a:ext cx="10360501" cy="5254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So far we have discussed the different approaches for Software Development LifeCycle.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They have there own advantages and disadvantages.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One can select appropriate type of SDLC based on developer and customers requirement.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These days most frequent SDLC model used by software industry is the Agile Model.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approach used by Agile mode (i.e. divide and develop the software) is so favorable.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This model provide traceability to the software. 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2557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06512" y="214290"/>
            <a:ext cx="6786611" cy="483363"/>
          </a:xfrm>
        </p:spPr>
        <p:txBody>
          <a:bodyPr>
            <a:noAutofit/>
          </a:bodyPr>
          <a:lstStyle/>
          <a:p>
            <a:pPr algn="ctr"/>
            <a:r>
              <a:rPr lang="en-IN" sz="3200" dirty="0" smtClean="0">
                <a:solidFill>
                  <a:schemeClr val="accent4"/>
                </a:solidFill>
              </a:rPr>
              <a:t>INTRODUCTION</a:t>
            </a:r>
            <a:endParaRPr lang="en-IN" sz="32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7237420" cy="5072098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Software Development Life Cycle (SDLC) is a process used by the software industry to design, develop and test high quality software.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None/>
            </a:pPr>
            <a:endParaRPr lang="en-US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It is like a framework that defines tasks which has to be performed at each step in software development process.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None/>
            </a:pPr>
            <a:endParaRPr lang="en-US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The main aim is to produce a high-quality software that can fulfill the customer expectations </a:t>
            </a:r>
            <a:r>
              <a:rPr lang="en-US" dirty="0" smtClean="0"/>
              <a:t> and </a:t>
            </a:r>
            <a:r>
              <a:rPr lang="en-US" dirty="0" smtClean="0"/>
              <a:t>can be completed within time.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None/>
            </a:pPr>
            <a:endParaRPr lang="en-US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It also helps cost estimates of product.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endParaRPr lang="en-IN" dirty="0"/>
          </a:p>
        </p:txBody>
      </p:sp>
      <p:pic>
        <p:nvPicPr>
          <p:cNvPr id="4" name="Picture 3" descr="C:\Users\hp\Downloads\sdlc_st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4544" y="1071546"/>
            <a:ext cx="5094281" cy="4218866"/>
          </a:xfrm>
          <a:prstGeom prst="rect">
            <a:avLst/>
          </a:prstGeom>
          <a:noFill/>
        </p:spPr>
      </p:pic>
      <p:sp>
        <p:nvSpPr>
          <p:cNvPr id="6" name="Title 12"/>
          <p:cNvSpPr txBox="1">
            <a:spLocks/>
          </p:cNvSpPr>
          <p:nvPr/>
        </p:nvSpPr>
        <p:spPr>
          <a:xfrm>
            <a:off x="6308726" y="0"/>
            <a:ext cx="6022974" cy="714356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GRAPHICAL REPRESENTATION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557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1400"/>
            <a:ext cx="12188825" cy="1340595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>
                <a:solidFill>
                  <a:schemeClr val="accent4"/>
                </a:solidFill>
              </a:rPr>
              <a:t>WATERFALL MODEL</a:t>
            </a:r>
            <a:endParaRPr lang="en-IN" sz="54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820" y="1412776"/>
            <a:ext cx="10360501" cy="511256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It was first process model to be introduced.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 It is also known as Linear- sequential life cycle Model.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Waterfall model is very simple as it follow sequential structure.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In this model, the whole process of software development is divided into separate phases and each phase must be completed before moving to the next phase.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There is no overlapping in the phases.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 waterfall model is very earliest SDLC approach for software development 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2557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230" y="142852"/>
            <a:ext cx="5308595" cy="742904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chemeClr val="accent4"/>
                </a:solidFill>
              </a:rPr>
              <a:t>GRAPHICAL REPRESENTATION</a:t>
            </a:r>
            <a:endParaRPr lang="en-IN" sz="3200" dirty="0">
              <a:solidFill>
                <a:schemeClr val="accent4"/>
              </a:solidFill>
            </a:endParaRPr>
          </a:p>
        </p:txBody>
      </p:sp>
      <p:pic>
        <p:nvPicPr>
          <p:cNvPr id="4" name="Picture 3" descr="052615_1232_WhatisSDLC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54" y="1142984"/>
            <a:ext cx="5441628" cy="48577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9372" y="285728"/>
            <a:ext cx="3932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accent4"/>
                </a:solidFill>
              </a:rPr>
              <a:t>WHERE CAN WE USE ?</a:t>
            </a:r>
            <a:endParaRPr lang="en-IN" sz="3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6737354" cy="5500726"/>
          </a:xfrm>
        </p:spPr>
        <p:txBody>
          <a:bodyPr>
            <a:normAutofit fontScale="92500"/>
          </a:bodyPr>
          <a:lstStyle/>
          <a:p>
            <a:pPr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None/>
            </a:pPr>
            <a:r>
              <a:rPr lang="en-US" dirty="0" smtClean="0"/>
              <a:t>Different Software need different approach to develop it</a:t>
            </a:r>
            <a:r>
              <a:rPr lang="en-IN" dirty="0" smtClean="0"/>
              <a:t>. Following are some situation where waterfall model is suitable :-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Requirements are very well documented, clear and fixed.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Product definition is stable i.e. static.</a:t>
            </a:r>
            <a:endParaRPr lang="en-IN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Technology is understood and is not dynamic.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There are no ambiguous requirements.</a:t>
            </a:r>
          </a:p>
          <a:p>
            <a:pPr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Ample resources with required expertise are available to </a:t>
            </a:r>
          </a:p>
          <a:p>
            <a:pPr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None/>
            </a:pPr>
            <a:r>
              <a:rPr lang="en-US" dirty="0" smtClean="0"/>
              <a:t>    support the product. And product should be short.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352557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380164" cy="769115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chemeClr val="accent4"/>
                </a:solidFill>
              </a:rPr>
              <a:t>  ADVANTAGE OF WATERFALL MODEL</a:t>
            </a:r>
            <a:endParaRPr lang="en-IN" sz="32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12188824" cy="2500330"/>
          </a:xfrm>
        </p:spPr>
        <p:txBody>
          <a:bodyPr>
            <a:normAutofit fontScale="62500" lnSpcReduction="20000"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3400" dirty="0" smtClean="0"/>
              <a:t>Simple and easy to understand and use.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3400" dirty="0" smtClean="0"/>
              <a:t>Easy to manage due to the rigidity of the model. 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3400" dirty="0" smtClean="0"/>
              <a:t>Phases are processed and completed one at a time.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3400" dirty="0" smtClean="0"/>
              <a:t>Works well for smaller projects where requirements are very well understood.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3400" dirty="0" smtClean="0"/>
              <a:t>Stages and milestones are clearly defined.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3400" dirty="0" smtClean="0"/>
              <a:t>Process and results are well documented.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None/>
            </a:pPr>
            <a:endParaRPr lang="en-US" sz="3400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86124"/>
            <a:ext cx="7094543" cy="76909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DISADVANTAGE OF WATERFALL MODEL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4071918"/>
            <a:ext cx="11023634" cy="278608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 amounts of risk and uncertainty.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working software is produced until late during the life cycle.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a good model for complex and object-oriented projects.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Cannot accommodate changing requirements.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Cannot accommodate changing if required.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557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67" y="-359867"/>
            <a:ext cx="12188825" cy="1340595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>
                <a:solidFill>
                  <a:schemeClr val="accent4"/>
                </a:solidFill>
              </a:rPr>
              <a:t>ITERATIVE MODEL</a:t>
            </a:r>
            <a:endParaRPr lang="en-IN" sz="54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495" y="980728"/>
            <a:ext cx="10360501" cy="5544616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In the Iterative model, iterative process for the development of software starts with a simple implementation of a small set of the software requirements.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This model iteratively enhances the evolving versions until the complete system is implemented and ready to be deployed.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An iterative life cycle model does not attempt to start with a full specification of requirements.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Development begins by specifying and implementing just part of the software, which is then reviewed to identify further requirements.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This process is then repeated, producing a new version of the software at the end of each iteration of the model.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2557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158" y="571480"/>
            <a:ext cx="6951667" cy="453129"/>
          </a:xfrm>
        </p:spPr>
        <p:txBody>
          <a:bodyPr>
            <a:normAutofit/>
          </a:bodyPr>
          <a:lstStyle/>
          <a:p>
            <a:pPr algn="ctr"/>
            <a:r>
              <a:rPr lang="en-IN" sz="2400" dirty="0" smtClean="0">
                <a:solidFill>
                  <a:schemeClr val="accent4"/>
                </a:solidFill>
              </a:rPr>
              <a:t>GRAPHICAL REPRESENTATION</a:t>
            </a:r>
            <a:endParaRPr lang="en-IN" sz="2400" dirty="0">
              <a:solidFill>
                <a:schemeClr val="accent4"/>
              </a:solidFill>
            </a:endParaRPr>
          </a:p>
        </p:txBody>
      </p:sp>
      <p:pic>
        <p:nvPicPr>
          <p:cNvPr id="35842" name="Picture 2" descr="Image result for sdlc iterative 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3176" y="1214422"/>
            <a:ext cx="6905649" cy="371477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36562" y="642918"/>
            <a:ext cx="2991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accent4"/>
                </a:solidFill>
              </a:rPr>
              <a:t>WHERE WE CAN USE ?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0" y="1214422"/>
            <a:ext cx="65722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Requirements of the complete system 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 smtClean="0"/>
              <a:t>    are clearly defined and understood.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endParaRPr lang="en-US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Major requirements must be defined;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 smtClean="0"/>
              <a:t>    however, some functionalities or 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 smtClean="0"/>
              <a:t>    requested enhancements may evolve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 smtClean="0"/>
              <a:t>    with time.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4214818"/>
            <a:ext cx="118808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There is a time to the market constraint.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endParaRPr lang="en-US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There are some high-risk features and goals which may change in the future.</a:t>
            </a:r>
          </a:p>
        </p:txBody>
      </p:sp>
    </p:spTree>
    <p:extLst>
      <p:ext uri="{BB962C8B-B14F-4D97-AF65-F5344CB8AC3E}">
        <p14:creationId xmlns:p14="http://schemas.microsoft.com/office/powerpoint/2010/main" xmlns="" val="352557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06446" y="0"/>
            <a:ext cx="7094544" cy="552124"/>
          </a:xfrm>
        </p:spPr>
        <p:txBody>
          <a:bodyPr>
            <a:noAutofit/>
          </a:bodyPr>
          <a:lstStyle/>
          <a:p>
            <a:pPr algn="ctr"/>
            <a:r>
              <a:rPr lang="en-IN" sz="3200" dirty="0" smtClean="0">
                <a:solidFill>
                  <a:schemeClr val="accent4"/>
                </a:solidFill>
              </a:rPr>
              <a:t>ADVANTAGE OF ITERATIVE MODEL</a:t>
            </a:r>
            <a:endParaRPr lang="en-IN" sz="32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1480"/>
            <a:ext cx="7686046" cy="251914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Some working functionality can be developed quickly and early in the life cycle.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Results are obtained early and periodically.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Less costly to change the scope/requirements.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Easier to manage risk - High risk part is done first</a:t>
            </a:r>
            <a:r>
              <a:rPr lang="en-US" dirty="0" smtClean="0"/>
              <a:t>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92132" y="3143248"/>
            <a:ext cx="6523040" cy="714381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2500"/>
          </a:bodyPr>
          <a:lstStyle/>
          <a:p>
            <a:pPr marL="0" marR="0" lvl="0" indent="0" algn="ctr" defTabSz="121898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DISADVANTAGE OF ITERATIVE MODEL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4000504"/>
            <a:ext cx="7900360" cy="2377974"/>
          </a:xfrm>
          <a:prstGeom prst="rect">
            <a:avLst/>
          </a:prstGeom>
        </p:spPr>
        <p:txBody>
          <a:bodyPr vert="horz" lIns="121899" tIns="60949" rIns="121899" bIns="60949" rtlCol="0">
            <a:normAutofit fontScale="85000" lnSpcReduction="20000"/>
          </a:bodyPr>
          <a:lstStyle/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 resources may be required for further enhancement.  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Although cost of change is lesser, but it is not very suitable for changing requirements.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 management attention is required.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Defining increments may require definition of the complete system.</a:t>
            </a:r>
          </a:p>
        </p:txBody>
      </p:sp>
    </p:spTree>
    <p:extLst>
      <p:ext uri="{BB962C8B-B14F-4D97-AF65-F5344CB8AC3E}">
        <p14:creationId xmlns:p14="http://schemas.microsoft.com/office/powerpoint/2010/main" xmlns="" val="352557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3268</TotalTime>
  <Words>2013</Words>
  <Application>Microsoft Office PowerPoint</Application>
  <PresentationFormat>Custom</PresentationFormat>
  <Paragraphs>242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Tech 16x9</vt:lpstr>
      <vt:lpstr> Software Development LifeCycle</vt:lpstr>
      <vt:lpstr>                     OUTLINES:</vt:lpstr>
      <vt:lpstr>INTRODUCTION</vt:lpstr>
      <vt:lpstr>WATERFALL MODEL</vt:lpstr>
      <vt:lpstr>GRAPHICAL REPRESENTATION</vt:lpstr>
      <vt:lpstr>  ADVANTAGE OF WATERFALL MODEL</vt:lpstr>
      <vt:lpstr>ITERATIVE MODEL</vt:lpstr>
      <vt:lpstr>GRAPHICAL REPRESENTATION</vt:lpstr>
      <vt:lpstr>ADVANTAGE OF ITERATIVE MODEL</vt:lpstr>
      <vt:lpstr>SPIRAL MODEL</vt:lpstr>
      <vt:lpstr>GRAPHICAL REPRESENTATION</vt:lpstr>
      <vt:lpstr>ADVANTAGE OF SPIRAL MODEL</vt:lpstr>
      <vt:lpstr>V-MODEL</vt:lpstr>
      <vt:lpstr>GRAPHICAL REPRESENTATION</vt:lpstr>
      <vt:lpstr>ADVANTAGE OF V-MODEL</vt:lpstr>
      <vt:lpstr>BIG BANG MODEL</vt:lpstr>
      <vt:lpstr>Usage of Big Bang </vt:lpstr>
      <vt:lpstr>ADVANTAGE OF BIG BANG MODEL</vt:lpstr>
      <vt:lpstr>AGILE MODEL</vt:lpstr>
      <vt:lpstr>GRAPHICAL REPRESENTATION</vt:lpstr>
      <vt:lpstr>     ADVANTAGE OF AGILE MODEL</vt:lpstr>
      <vt:lpstr>RAD MODEL</vt:lpstr>
      <vt:lpstr>GRAPHICAL REPRESENTATION</vt:lpstr>
      <vt:lpstr>ADVANTAGE OF RAD MODEL</vt:lpstr>
      <vt:lpstr>SOFTWARE PROTOTYPE MODEL</vt:lpstr>
      <vt:lpstr>DESIGN OF PROTOTYPING</vt:lpstr>
      <vt:lpstr>ADVANTAGE OF SOFTWARE PROTOTYPE</vt:lpstr>
      <vt:lpstr>CONCLUSION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      AUTOMATED TELLER MACHINE                                            (ATM)                   BANKING SYSTEM</dc:title>
  <dc:creator>Abhishek Nirala</dc:creator>
  <cp:lastModifiedBy>Tammineni Rakesh</cp:lastModifiedBy>
  <cp:revision>271</cp:revision>
  <dcterms:created xsi:type="dcterms:W3CDTF">2016-11-21T20:34:33Z</dcterms:created>
  <dcterms:modified xsi:type="dcterms:W3CDTF">2018-08-06T08:55:53Z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