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73" r:id="rId3"/>
    <p:sldId id="277" r:id="rId4"/>
    <p:sldId id="275" r:id="rId5"/>
    <p:sldId id="280" r:id="rId6"/>
    <p:sldId id="278" r:id="rId7"/>
    <p:sldId id="28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D8C2"/>
    <a:srgbClr val="A5D8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8" autoAdjust="0"/>
    <p:restoredTop sz="82416" autoAdjust="0"/>
  </p:normalViewPr>
  <p:slideViewPr>
    <p:cSldViewPr snapToGrid="0">
      <p:cViewPr varScale="1">
        <p:scale>
          <a:sx n="87" d="100"/>
          <a:sy n="87" d="100"/>
        </p:scale>
        <p:origin x="102" y="11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F799F3-B912-41BF-A1BD-C18D90685024}" type="datetimeFigureOut">
              <a:rPr lang="en-AU" smtClean="0"/>
              <a:pPr/>
              <a:t>25/11/2020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21CC5-7D8B-4C2F-9AC5-4BAADE6CE01D}" type="slidenum">
              <a:rPr lang="en-AU" smtClean="0"/>
              <a:pPr/>
              <a:t>‹#›</a:t>
            </a:fld>
            <a:endParaRPr lang="en-AU"/>
          </a:p>
        </p:txBody>
      </p:sp>
    </p:spTree>
    <p:extLst>
      <p:ext uri="{BB962C8B-B14F-4D97-AF65-F5344CB8AC3E}">
        <p14:creationId xmlns:p14="http://schemas.microsoft.com/office/powerpoint/2010/main" val="303482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Fill in each section of the</a:t>
            </a:r>
            <a:r>
              <a:rPr lang="en-US" baseline="0" dirty="0"/>
              <a:t> cover sheet before submitting.</a:t>
            </a:r>
            <a:endParaRPr lang="en-US" dirty="0"/>
          </a:p>
        </p:txBody>
      </p:sp>
      <p:sp>
        <p:nvSpPr>
          <p:cNvPr id="4" name="Slide Number Placeholder 3"/>
          <p:cNvSpPr>
            <a:spLocks noGrp="1"/>
          </p:cNvSpPr>
          <p:nvPr>
            <p:ph type="sldNum" sz="quarter" idx="10"/>
          </p:nvPr>
        </p:nvSpPr>
        <p:spPr/>
        <p:txBody>
          <a:bodyPr/>
          <a:lstStyle/>
          <a:p>
            <a:fld id="{2AC16629-65C5-5D41-B3FF-E4ADEF104A43}" type="slidenum">
              <a:rPr lang="en-US" smtClean="0"/>
              <a:pPr/>
              <a:t>1</a:t>
            </a:fld>
            <a:endParaRPr lang="en-US"/>
          </a:p>
        </p:txBody>
      </p:sp>
    </p:spTree>
    <p:extLst>
      <p:ext uri="{BB962C8B-B14F-4D97-AF65-F5344CB8AC3E}">
        <p14:creationId xmlns:p14="http://schemas.microsoft.com/office/powerpoint/2010/main" val="303457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1221CC5-7D8B-4C2F-9AC5-4BAADE6CE01D}" type="slidenum">
              <a:rPr lang="en-AU" smtClean="0"/>
              <a:pPr/>
              <a:t>2</a:t>
            </a:fld>
            <a:endParaRPr lang="en-AU"/>
          </a:p>
        </p:txBody>
      </p:sp>
    </p:spTree>
    <p:extLst>
      <p:ext uri="{BB962C8B-B14F-4D97-AF65-F5344CB8AC3E}">
        <p14:creationId xmlns:p14="http://schemas.microsoft.com/office/powerpoint/2010/main" val="344090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A29D1D51-23F7-4645-9B63-214D0D7B7CFB}" type="datetimeFigureOut">
              <a:rPr lang="en-AU" smtClean="0"/>
              <a:pPr/>
              <a:t>25/11/2020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3483000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29D1D51-23F7-4645-9B63-214D0D7B7CFB}" type="datetimeFigureOut">
              <a:rPr lang="en-AU" smtClean="0"/>
              <a:pPr/>
              <a:t>25/11/2020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14403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29D1D51-23F7-4645-9B63-214D0D7B7CFB}" type="datetimeFigureOut">
              <a:rPr lang="en-AU" smtClean="0"/>
              <a:pPr/>
              <a:t>25/11/2020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259669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29D1D51-23F7-4645-9B63-214D0D7B7CFB}" type="datetimeFigureOut">
              <a:rPr lang="en-AU" smtClean="0"/>
              <a:pPr/>
              <a:t>25/11/2020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2258136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9D1D51-23F7-4645-9B63-214D0D7B7CFB}" type="datetimeFigureOut">
              <a:rPr lang="en-AU" smtClean="0"/>
              <a:pPr/>
              <a:t>25/11/2020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4040974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A29D1D51-23F7-4645-9B63-214D0D7B7CFB}" type="datetimeFigureOut">
              <a:rPr lang="en-AU" smtClean="0"/>
              <a:pPr/>
              <a:t>25/11/2020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1807367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A29D1D51-23F7-4645-9B63-214D0D7B7CFB}" type="datetimeFigureOut">
              <a:rPr lang="en-AU" smtClean="0"/>
              <a:pPr/>
              <a:t>25/11/2020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3311795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A29D1D51-23F7-4645-9B63-214D0D7B7CFB}" type="datetimeFigureOut">
              <a:rPr lang="en-AU" smtClean="0"/>
              <a:pPr/>
              <a:t>25/11/2020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426145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D1D51-23F7-4645-9B63-214D0D7B7CFB}" type="datetimeFigureOut">
              <a:rPr lang="en-AU" smtClean="0"/>
              <a:pPr/>
              <a:t>25/11/2020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2444850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9D1D51-23F7-4645-9B63-214D0D7B7CFB}" type="datetimeFigureOut">
              <a:rPr lang="en-AU" smtClean="0"/>
              <a:pPr/>
              <a:t>25/11/2020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511766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9D1D51-23F7-4645-9B63-214D0D7B7CFB}" type="datetimeFigureOut">
              <a:rPr lang="en-AU" smtClean="0"/>
              <a:pPr/>
              <a:t>25/11/2020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2999338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D1D51-23F7-4645-9B63-214D0D7B7CFB}" type="datetimeFigureOut">
              <a:rPr lang="en-AU" smtClean="0"/>
              <a:pPr/>
              <a:t>25/11/2020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7C0F2-9DA7-4377-AE96-28BBDAA0044A}" type="slidenum">
              <a:rPr lang="en-AU" smtClean="0"/>
              <a:pPr/>
              <a:t>‹#›</a:t>
            </a:fld>
            <a:endParaRPr lang="en-AU"/>
          </a:p>
        </p:txBody>
      </p:sp>
    </p:spTree>
    <p:extLst>
      <p:ext uri="{BB962C8B-B14F-4D97-AF65-F5344CB8AC3E}">
        <p14:creationId xmlns:p14="http://schemas.microsoft.com/office/powerpoint/2010/main" val="2537495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olicies.curtin.edu.au/documents/academic_misconduct.do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4018225552"/>
              </p:ext>
            </p:extLst>
          </p:nvPr>
        </p:nvGraphicFramePr>
        <p:xfrm>
          <a:off x="2187302" y="2081211"/>
          <a:ext cx="7733214" cy="4326375"/>
        </p:xfrm>
        <a:graphic>
          <a:graphicData uri="http://schemas.openxmlformats.org/drawingml/2006/table">
            <a:tbl>
              <a:tblPr firstRow="1" bandRow="1">
                <a:tableStyleId>{E8034E78-7F5D-4C2E-B375-FC64B27BC917}</a:tableStyleId>
              </a:tblPr>
              <a:tblGrid>
                <a:gridCol w="1294709">
                  <a:extLst>
                    <a:ext uri="{9D8B030D-6E8A-4147-A177-3AD203B41FA5}">
                      <a16:colId xmlns:a16="http://schemas.microsoft.com/office/drawing/2014/main" val="20000"/>
                    </a:ext>
                  </a:extLst>
                </a:gridCol>
                <a:gridCol w="2537055">
                  <a:extLst>
                    <a:ext uri="{9D8B030D-6E8A-4147-A177-3AD203B41FA5}">
                      <a16:colId xmlns:a16="http://schemas.microsoft.com/office/drawing/2014/main" val="20001"/>
                    </a:ext>
                  </a:extLst>
                </a:gridCol>
                <a:gridCol w="1378967">
                  <a:extLst>
                    <a:ext uri="{9D8B030D-6E8A-4147-A177-3AD203B41FA5}">
                      <a16:colId xmlns:a16="http://schemas.microsoft.com/office/drawing/2014/main" val="20002"/>
                    </a:ext>
                  </a:extLst>
                </a:gridCol>
                <a:gridCol w="2522483">
                  <a:extLst>
                    <a:ext uri="{9D8B030D-6E8A-4147-A177-3AD203B41FA5}">
                      <a16:colId xmlns:a16="http://schemas.microsoft.com/office/drawing/2014/main" val="20003"/>
                    </a:ext>
                  </a:extLst>
                </a:gridCol>
              </a:tblGrid>
              <a:tr h="276680">
                <a:tc gridSpan="4">
                  <a:txBody>
                    <a:bodyPr/>
                    <a:lstStyle/>
                    <a:p>
                      <a:r>
                        <a:rPr lang="en-US" sz="1200" b="0" dirty="0">
                          <a:solidFill>
                            <a:schemeClr val="bg1"/>
                          </a:solidFill>
                          <a:latin typeface="Arial"/>
                          <a:cs typeface="Arial"/>
                        </a:rPr>
                        <a:t>Student To Complete: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tx1">
                        <a:lumMod val="65000"/>
                        <a:lumOff val="35000"/>
                      </a:schemeClr>
                    </a:solidFill>
                  </a:tcPr>
                </a:tc>
                <a:tc hMerge="1">
                  <a:txBody>
                    <a:bodyPr/>
                    <a:lstStyle/>
                    <a:p>
                      <a:endParaRPr lang="en-US"/>
                    </a:p>
                  </a:txBody>
                  <a:tcPr/>
                </a:tc>
                <a:tc hMerge="1">
                  <a:txBody>
                    <a:bodyPr/>
                    <a:lstStyle/>
                    <a:p>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0"/>
                  </a:ext>
                </a:extLst>
              </a:tr>
              <a:tr h="473964">
                <a:tc rowSpan="2">
                  <a:txBody>
                    <a:bodyPr/>
                    <a:lstStyle/>
                    <a:p>
                      <a:r>
                        <a:rPr lang="en-US" sz="1200" dirty="0">
                          <a:solidFill>
                            <a:schemeClr val="tx1"/>
                          </a:solidFill>
                          <a:latin typeface="Arial"/>
                          <a:cs typeface="Arial"/>
                        </a:rPr>
                        <a:t>Student Name: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rowSpan="2">
                  <a:txBody>
                    <a:bodyPr/>
                    <a:lstStyle/>
                    <a:p>
                      <a:r>
                        <a:rPr lang="en-US" dirty="0">
                          <a:solidFill>
                            <a:schemeClr val="tx1"/>
                          </a:solidFill>
                        </a:rPr>
                        <a:t>Michael Tamasauskas</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sz="1200" dirty="0">
                          <a:solidFill>
                            <a:schemeClr val="tx1"/>
                          </a:solidFill>
                          <a:latin typeface="Arial"/>
                          <a:cs typeface="Arial"/>
                        </a:rPr>
                        <a:t>Curtin ID</a:t>
                      </a:r>
                      <a:r>
                        <a:rPr lang="en-US" sz="1200" baseline="0" dirty="0">
                          <a:solidFill>
                            <a:schemeClr val="tx1"/>
                          </a:solidFill>
                          <a:latin typeface="Arial"/>
                          <a:cs typeface="Arial"/>
                        </a:rPr>
                        <a:t> No.:</a:t>
                      </a:r>
                      <a:endParaRPr lang="en-US" sz="1200" dirty="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dirty="0">
                          <a:solidFill>
                            <a:schemeClr val="tx1"/>
                          </a:solidFill>
                        </a:rPr>
                        <a:t>19418799</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78348">
                <a:tc vMerge="1">
                  <a:txBody>
                    <a:bodyPr/>
                    <a:lstStyle/>
                    <a:p>
                      <a:endParaRPr lang="en-US" sz="1600" dirty="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vMerge="1">
                  <a:txBody>
                    <a:bodyPr/>
                    <a:lstStyle/>
                    <a:p>
                      <a:endParaRPr lang="en-US"/>
                    </a:p>
                  </a:txBody>
                  <a:tcPr/>
                </a:tc>
                <a:tc>
                  <a:txBody>
                    <a:bodyPr/>
                    <a:lstStyle/>
                    <a:p>
                      <a:r>
                        <a:rPr lang="en-US" sz="1200" dirty="0">
                          <a:solidFill>
                            <a:schemeClr val="tx1"/>
                          </a:solidFill>
                          <a:latin typeface="Arial"/>
                          <a:cs typeface="Arial"/>
                        </a:rPr>
                        <a:t>Email Address:</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sz="1200" dirty="0">
                          <a:solidFill>
                            <a:schemeClr val="tx1"/>
                          </a:solidFill>
                        </a:rPr>
                        <a:t>19418799@student.curtin.edu.au</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23775">
                <a:tc>
                  <a:txBody>
                    <a:bodyPr/>
                    <a:lstStyle/>
                    <a:p>
                      <a:r>
                        <a:rPr lang="en-US" sz="1200" dirty="0">
                          <a:solidFill>
                            <a:schemeClr val="tx1"/>
                          </a:solidFill>
                          <a:latin typeface="Arial"/>
                          <a:cs typeface="Arial"/>
                        </a:rPr>
                        <a:t>Unit Name: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sz="1600" dirty="0">
                          <a:solidFill>
                            <a:schemeClr val="tx1"/>
                          </a:solidFill>
                        </a:rPr>
                        <a:t>Internet Design Introduction</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sz="1200" dirty="0">
                          <a:solidFill>
                            <a:schemeClr val="tx1"/>
                          </a:solidFill>
                          <a:latin typeface="Arial"/>
                          <a:cs typeface="Arial"/>
                        </a:rPr>
                        <a:t>Unit Code: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dirty="0">
                          <a:solidFill>
                            <a:schemeClr val="tx1"/>
                          </a:solidFill>
                        </a:rPr>
                        <a:t>DIG22</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93952">
                <a:tc>
                  <a:txBody>
                    <a:bodyPr/>
                    <a:lstStyle/>
                    <a:p>
                      <a:r>
                        <a:rPr lang="en-US" sz="1200" dirty="0">
                          <a:solidFill>
                            <a:schemeClr val="tx1"/>
                          </a:solidFill>
                          <a:latin typeface="Arial"/>
                          <a:cs typeface="Arial"/>
                        </a:rPr>
                        <a:t>Tutor’s Name: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sz="1200" dirty="0">
                          <a:solidFill>
                            <a:schemeClr val="tx1"/>
                          </a:solidFill>
                          <a:latin typeface="Arial"/>
                          <a:cs typeface="Arial"/>
                        </a:rPr>
                        <a:t>Timothy Allan</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sz="1200" dirty="0">
                          <a:solidFill>
                            <a:schemeClr val="tx1"/>
                          </a:solidFill>
                          <a:latin typeface="Arial"/>
                          <a:cs typeface="Arial"/>
                        </a:rPr>
                        <a:t>Assignment</a:t>
                      </a:r>
                      <a:r>
                        <a:rPr lang="en-US" sz="1200" baseline="0" dirty="0">
                          <a:solidFill>
                            <a:schemeClr val="tx1"/>
                          </a:solidFill>
                          <a:latin typeface="Arial"/>
                          <a:cs typeface="Arial"/>
                        </a:rPr>
                        <a:t> No.:</a:t>
                      </a:r>
                      <a:endParaRPr lang="en-US" sz="1200" dirty="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dirty="0">
                          <a:solidFill>
                            <a:schemeClr val="tx1"/>
                          </a:solidFill>
                        </a:rPr>
                        <a:t>3</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78348">
                <a:tc gridSpan="4">
                  <a:txBody>
                    <a:bodyPr/>
                    <a:lstStyle/>
                    <a:p>
                      <a:r>
                        <a:rPr lang="en-AU" sz="1200" b="0" kern="1200" dirty="0">
                          <a:solidFill>
                            <a:schemeClr val="tx1"/>
                          </a:solidFill>
                          <a:latin typeface="Arial"/>
                          <a:ea typeface="+mn-ea"/>
                          <a:cs typeface="Arial"/>
                        </a:rPr>
                        <a:t>Comments to Tutor or Open Universities Australia:</a:t>
                      </a:r>
                      <a:r>
                        <a:rPr lang="en-AU" sz="1200" b="0" dirty="0">
                          <a:solidFill>
                            <a:schemeClr val="tx1"/>
                          </a:solidFill>
                          <a:latin typeface="Arial"/>
                          <a:cs typeface="Arial"/>
                        </a:rPr>
                        <a:t> </a:t>
                      </a:r>
                      <a:endParaRPr lang="en-US" sz="1200" b="0" dirty="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sz="160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5"/>
                  </a:ext>
                </a:extLst>
              </a:tr>
              <a:tr h="578348">
                <a:tc>
                  <a:txBody>
                    <a:bodyPr/>
                    <a:lstStyle/>
                    <a:p>
                      <a:r>
                        <a:rPr lang="en-US" sz="1200" dirty="0">
                          <a:solidFill>
                            <a:srgbClr val="FF0000"/>
                          </a:solidFill>
                          <a:latin typeface="Arial"/>
                          <a:cs typeface="Arial"/>
                        </a:rPr>
                        <a:t>Student</a:t>
                      </a:r>
                      <a:r>
                        <a:rPr lang="en-US" sz="1200" baseline="0" dirty="0">
                          <a:solidFill>
                            <a:srgbClr val="FF0000"/>
                          </a:solidFill>
                          <a:latin typeface="Arial"/>
                          <a:cs typeface="Arial"/>
                        </a:rPr>
                        <a:t> Declaration:</a:t>
                      </a:r>
                      <a:endParaRPr lang="en-US" sz="1200" dirty="0">
                        <a:solidFill>
                          <a:srgbClr val="FF0000"/>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gridSpan="3">
                  <a:txBody>
                    <a:bodyPr/>
                    <a:lstStyle/>
                    <a:p>
                      <a:r>
                        <a:rPr lang="en-AU" sz="1200" kern="1200" dirty="0">
                          <a:solidFill>
                            <a:srgbClr val="000000"/>
                          </a:solidFill>
                          <a:latin typeface="Arial"/>
                          <a:ea typeface="+mn-ea"/>
                          <a:cs typeface="Arial"/>
                        </a:rPr>
                        <a:t>I declare the attached assignment is my own work and has not previously been submitted for assessment.</a:t>
                      </a:r>
                      <a:r>
                        <a:rPr lang="en-AU" sz="1200" kern="1200" baseline="0" dirty="0">
                          <a:solidFill>
                            <a:srgbClr val="000000"/>
                          </a:solidFill>
                          <a:latin typeface="Arial"/>
                          <a:ea typeface="+mn-ea"/>
                          <a:cs typeface="Arial"/>
                        </a:rPr>
                        <a:t> </a:t>
                      </a:r>
                      <a:r>
                        <a:rPr lang="en-AU" sz="1200" kern="1200" dirty="0">
                          <a:solidFill>
                            <a:srgbClr val="000000"/>
                          </a:solidFill>
                          <a:latin typeface="Arial"/>
                          <a:ea typeface="+mn-ea"/>
                          <a:cs typeface="Arial"/>
                        </a:rPr>
                        <a:t>This work complies with Curtin University rules concerning plagiarism and copyright. [Refer to</a:t>
                      </a:r>
                      <a:r>
                        <a:rPr lang="en-AU" sz="1200" kern="1200" baseline="0" dirty="0">
                          <a:solidFill>
                            <a:srgbClr val="000000"/>
                          </a:solidFill>
                          <a:latin typeface="Arial"/>
                          <a:ea typeface="+mn-ea"/>
                          <a:cs typeface="Arial"/>
                        </a:rPr>
                        <a:t> </a:t>
                      </a:r>
                      <a:r>
                        <a:rPr lang="en-US" sz="1200" u="sng" kern="1200" dirty="0">
                          <a:solidFill>
                            <a:srgbClr val="000000"/>
                          </a:solidFill>
                          <a:latin typeface="Arial"/>
                          <a:ea typeface="+mn-ea"/>
                          <a:cs typeface="Arial"/>
                          <a:hlinkClick r:id="rId3"/>
                        </a:rPr>
                        <a:t>http://www.policies.curtin.edu.au/documents/academic_misconduct.doc</a:t>
                      </a:r>
                      <a:r>
                        <a:rPr lang="en-AU" sz="1200" kern="1200" dirty="0">
                          <a:solidFill>
                            <a:srgbClr val="000000"/>
                          </a:solidFill>
                          <a:latin typeface="Arial"/>
                          <a:ea typeface="+mn-ea"/>
                          <a:cs typeface="Arial"/>
                        </a:rPr>
                        <a:t>]  </a:t>
                      </a:r>
                      <a:br>
                        <a:rPr lang="en-AU" sz="1200" kern="1200" dirty="0">
                          <a:solidFill>
                            <a:srgbClr val="000000"/>
                          </a:solidFill>
                          <a:latin typeface="Arial"/>
                          <a:ea typeface="+mn-ea"/>
                          <a:cs typeface="Arial"/>
                        </a:rPr>
                      </a:br>
                      <a:r>
                        <a:rPr lang="en-AU" sz="1200" kern="1200" dirty="0">
                          <a:solidFill>
                            <a:srgbClr val="000000"/>
                          </a:solidFill>
                          <a:latin typeface="Arial"/>
                          <a:ea typeface="+mn-ea"/>
                          <a:cs typeface="Arial"/>
                        </a:rPr>
                        <a:t>I have retained a copy of this assignment for my own records.</a:t>
                      </a:r>
                      <a:r>
                        <a:rPr lang="en-AU" sz="1200" dirty="0"/>
                        <a:t> </a:t>
                      </a:r>
                      <a:endParaRPr lang="en-US" sz="1200" dirty="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sz="160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6"/>
                  </a:ext>
                </a:extLst>
              </a:tr>
              <a:tr h="578348">
                <a:tc>
                  <a:txBody>
                    <a:bodyPr/>
                    <a:lstStyle/>
                    <a:p>
                      <a:r>
                        <a:rPr lang="en-US" sz="1200" dirty="0">
                          <a:solidFill>
                            <a:srgbClr val="FF0000"/>
                          </a:solidFill>
                          <a:latin typeface="Arial"/>
                          <a:cs typeface="Arial"/>
                        </a:rPr>
                        <a:t>Sign or insert name here: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gridSpan="3">
                  <a:txBody>
                    <a:bodyPr/>
                    <a:lstStyle/>
                    <a:p>
                      <a:r>
                        <a:rPr lang="en-US" sz="1200" dirty="0">
                          <a:solidFill>
                            <a:schemeClr val="tx1"/>
                          </a:solidFill>
                          <a:latin typeface="Arial"/>
                          <a:cs typeface="Arial"/>
                        </a:rPr>
                        <a:t>Michael Tamasauskas</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bl>
          </a:graphicData>
        </a:graphic>
      </p:graphicFrame>
      <p:sp>
        <p:nvSpPr>
          <p:cNvPr id="11" name="TextBox 10"/>
          <p:cNvSpPr txBox="1"/>
          <p:nvPr/>
        </p:nvSpPr>
        <p:spPr>
          <a:xfrm>
            <a:off x="2134383" y="1252522"/>
            <a:ext cx="4603972" cy="415498"/>
          </a:xfrm>
          <a:prstGeom prst="rect">
            <a:avLst/>
          </a:prstGeom>
          <a:noFill/>
          <a:ln>
            <a:noFill/>
          </a:ln>
        </p:spPr>
        <p:txBody>
          <a:bodyPr wrap="square" rtlCol="0">
            <a:spAutoFit/>
          </a:bodyPr>
          <a:lstStyle/>
          <a:p>
            <a:r>
              <a:rPr lang="en-US" sz="2100" cap="all" dirty="0">
                <a:latin typeface="Arial"/>
                <a:cs typeface="Arial"/>
              </a:rPr>
              <a:t>Assignment Submission Form</a:t>
            </a:r>
          </a:p>
        </p:txBody>
      </p:sp>
      <p:pic>
        <p:nvPicPr>
          <p:cNvPr id="15" name="Picture 14" descr="Screen Shot 2016-11-13 at 3.57.05 pm.png"/>
          <p:cNvPicPr>
            <a:picLocks noChangeAspect="1"/>
          </p:cNvPicPr>
          <p:nvPr/>
        </p:nvPicPr>
        <p:blipFill>
          <a:blip r:embed="rId4"/>
          <a:stretch>
            <a:fillRect/>
          </a:stretch>
        </p:blipFill>
        <p:spPr>
          <a:xfrm>
            <a:off x="2187302" y="442749"/>
            <a:ext cx="4365898" cy="732006"/>
          </a:xfrm>
          <a:prstGeom prst="rect">
            <a:avLst/>
          </a:prstGeom>
        </p:spPr>
      </p:pic>
      <p:sp>
        <p:nvSpPr>
          <p:cNvPr id="16" name="TextBox 15"/>
          <p:cNvSpPr txBox="1"/>
          <p:nvPr/>
        </p:nvSpPr>
        <p:spPr>
          <a:xfrm>
            <a:off x="2152023" y="1588391"/>
            <a:ext cx="4603972" cy="369332"/>
          </a:xfrm>
          <a:prstGeom prst="rect">
            <a:avLst/>
          </a:prstGeom>
          <a:noFill/>
        </p:spPr>
        <p:txBody>
          <a:bodyPr wrap="square" rtlCol="0">
            <a:spAutoFit/>
          </a:bodyPr>
          <a:lstStyle/>
          <a:p>
            <a:r>
              <a:rPr lang="en-US" spc="300" dirty="0">
                <a:solidFill>
                  <a:srgbClr val="AE8C17"/>
                </a:solidFill>
                <a:latin typeface="Arial"/>
                <a:cs typeface="Arial"/>
              </a:rPr>
              <a:t>[Insert all required information]</a:t>
            </a:r>
          </a:p>
        </p:txBody>
      </p:sp>
      <p:sp>
        <p:nvSpPr>
          <p:cNvPr id="17" name="Slide Number Placeholder 16"/>
          <p:cNvSpPr>
            <a:spLocks noGrp="1"/>
          </p:cNvSpPr>
          <p:nvPr>
            <p:ph type="sldNum" sz="quarter" idx="12"/>
          </p:nvPr>
        </p:nvSpPr>
        <p:spPr/>
        <p:txBody>
          <a:bodyPr/>
          <a:lstStyle/>
          <a:p>
            <a:fld id="{80B911B7-BBD2-1946-BDD6-C68371E90579}" type="slidenum">
              <a:rPr lang="en-US" smtClean="0"/>
              <a:pPr/>
              <a:t>1</a:t>
            </a:fld>
            <a:endParaRPr lang="en-US"/>
          </a:p>
        </p:txBody>
      </p:sp>
    </p:spTree>
    <p:extLst>
      <p:ext uri="{BB962C8B-B14F-4D97-AF65-F5344CB8AC3E}">
        <p14:creationId xmlns:p14="http://schemas.microsoft.com/office/powerpoint/2010/main" val="11413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14100" y="180459"/>
            <a:ext cx="977900" cy="369332"/>
          </a:xfrm>
          <a:prstGeom prst="rect">
            <a:avLst/>
          </a:prstGeom>
          <a:solidFill>
            <a:schemeClr val="accent4">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DIG22</a:t>
            </a:r>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8" name="Content Placeholder 2">
            <a:extLst>
              <a:ext uri="{FF2B5EF4-FFF2-40B4-BE49-F238E27FC236}">
                <a16:creationId xmlns:a16="http://schemas.microsoft.com/office/drawing/2014/main" id="{674174A6-6332-3C47-945D-3807A7C3FAB5}"/>
              </a:ext>
            </a:extLst>
          </p:cNvPr>
          <p:cNvSpPr txBox="1">
            <a:spLocks/>
          </p:cNvSpPr>
          <p:nvPr/>
        </p:nvSpPr>
        <p:spPr>
          <a:xfrm>
            <a:off x="3102280" y="5191949"/>
            <a:ext cx="3210838" cy="491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00B050"/>
                </a:solidFill>
                <a:latin typeface="+mj-lt"/>
                <a:ea typeface="Helvetica Neue Thin" panose="020B0403020202020204" pitchFamily="34" charset="0"/>
              </a:rPr>
              <a:t>Complete</a:t>
            </a:r>
            <a:endParaRPr lang="en-AU" sz="2000" dirty="0">
              <a:solidFill>
                <a:srgbClr val="00B050"/>
              </a:solidFill>
              <a:latin typeface="+mj-lt"/>
              <a:ea typeface="Helvetica Neue Thin" panose="020B0403020202020204" pitchFamily="34" charset="0"/>
            </a:endParaRPr>
          </a:p>
        </p:txBody>
      </p:sp>
      <p:sp>
        <p:nvSpPr>
          <p:cNvPr id="13" name="Content Placeholder 2">
            <a:extLst>
              <a:ext uri="{FF2B5EF4-FFF2-40B4-BE49-F238E27FC236}">
                <a16:creationId xmlns:a16="http://schemas.microsoft.com/office/drawing/2014/main" id="{055F3BF3-4B63-D84D-98D2-678D64B57B2A}"/>
              </a:ext>
            </a:extLst>
          </p:cNvPr>
          <p:cNvSpPr txBox="1">
            <a:spLocks/>
          </p:cNvSpPr>
          <p:nvPr/>
        </p:nvSpPr>
        <p:spPr>
          <a:xfrm>
            <a:off x="3102280" y="5646061"/>
            <a:ext cx="3210838" cy="49169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lumMod val="50000"/>
                    <a:lumOff val="50000"/>
                  </a:schemeClr>
                </a:solidFill>
                <a:latin typeface="+mj-lt"/>
                <a:ea typeface="Helvetica Neue Thin" panose="020B0403020202020204" pitchFamily="34" charset="0"/>
              </a:rPr>
              <a:t>https://secondslicecafe.online/</a:t>
            </a:r>
            <a:endParaRPr lang="en-AU" sz="2000" dirty="0">
              <a:solidFill>
                <a:schemeClr val="tx1">
                  <a:lumMod val="50000"/>
                  <a:lumOff val="50000"/>
                </a:schemeClr>
              </a:solidFill>
              <a:latin typeface="+mj-lt"/>
              <a:ea typeface="Helvetica Neue Thin" panose="020B0403020202020204" pitchFamily="34" charset="0"/>
            </a:endParaRPr>
          </a:p>
        </p:txBody>
      </p:sp>
      <p:sp>
        <p:nvSpPr>
          <p:cNvPr id="14" name="Content Placeholder 2">
            <a:extLst>
              <a:ext uri="{FF2B5EF4-FFF2-40B4-BE49-F238E27FC236}">
                <a16:creationId xmlns:a16="http://schemas.microsoft.com/office/drawing/2014/main" id="{BD94CD46-8A55-F345-88D8-E8513B03CE60}"/>
              </a:ext>
            </a:extLst>
          </p:cNvPr>
          <p:cNvSpPr txBox="1">
            <a:spLocks/>
          </p:cNvSpPr>
          <p:nvPr/>
        </p:nvSpPr>
        <p:spPr>
          <a:xfrm>
            <a:off x="751562" y="5191949"/>
            <a:ext cx="2517731" cy="491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mj-lt"/>
                <a:ea typeface="Helvetica Neue Thin" panose="020B0403020202020204" pitchFamily="34" charset="0"/>
                <a:cs typeface="Helvetica Neue" panose="02000503000000020004" pitchFamily="2" charset="0"/>
              </a:rPr>
              <a:t>Status:</a:t>
            </a:r>
            <a:endParaRPr lang="en-AU" sz="2000" dirty="0">
              <a:latin typeface="+mj-lt"/>
              <a:ea typeface="Helvetica Neue Thin" panose="020B0403020202020204" pitchFamily="34" charset="0"/>
              <a:cs typeface="Helvetica Neue" panose="02000503000000020004" pitchFamily="2" charset="0"/>
            </a:endParaRPr>
          </a:p>
        </p:txBody>
      </p:sp>
      <p:sp>
        <p:nvSpPr>
          <p:cNvPr id="15" name="Content Placeholder 2">
            <a:extLst>
              <a:ext uri="{FF2B5EF4-FFF2-40B4-BE49-F238E27FC236}">
                <a16:creationId xmlns:a16="http://schemas.microsoft.com/office/drawing/2014/main" id="{502F19EB-E829-D044-AD06-AA7681C81B72}"/>
              </a:ext>
            </a:extLst>
          </p:cNvPr>
          <p:cNvSpPr txBox="1">
            <a:spLocks/>
          </p:cNvSpPr>
          <p:nvPr/>
        </p:nvSpPr>
        <p:spPr>
          <a:xfrm>
            <a:off x="751562" y="5646061"/>
            <a:ext cx="2517731" cy="491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mj-lt"/>
                <a:ea typeface="Helvetica Neue Thin" panose="020B0403020202020204" pitchFamily="34" charset="0"/>
              </a:rPr>
              <a:t>URL for live site:</a:t>
            </a:r>
            <a:endParaRPr lang="en-AU" sz="2000" dirty="0">
              <a:latin typeface="+mj-lt"/>
              <a:ea typeface="Helvetica Neue Thin" panose="020B0403020202020204" pitchFamily="34" charset="0"/>
            </a:endParaRPr>
          </a:p>
        </p:txBody>
      </p:sp>
      <p:cxnSp>
        <p:nvCxnSpPr>
          <p:cNvPr id="19" name="Straight Connector 18">
            <a:extLst>
              <a:ext uri="{FF2B5EF4-FFF2-40B4-BE49-F238E27FC236}">
                <a16:creationId xmlns:a16="http://schemas.microsoft.com/office/drawing/2014/main" id="{D0808C53-B5EE-5349-B118-EAB944B35209}"/>
              </a:ext>
            </a:extLst>
          </p:cNvPr>
          <p:cNvCxnSpPr>
            <a:cxnSpLocks/>
          </p:cNvCxnSpPr>
          <p:nvPr/>
        </p:nvCxnSpPr>
        <p:spPr>
          <a:xfrm>
            <a:off x="2793305" y="5191949"/>
            <a:ext cx="0" cy="9458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itle 21">
            <a:extLst>
              <a:ext uri="{FF2B5EF4-FFF2-40B4-BE49-F238E27FC236}">
                <a16:creationId xmlns:a16="http://schemas.microsoft.com/office/drawing/2014/main" id="{07423228-75F3-AB4F-A117-9881E721D6BF}"/>
              </a:ext>
            </a:extLst>
          </p:cNvPr>
          <p:cNvSpPr>
            <a:spLocks noGrp="1"/>
          </p:cNvSpPr>
          <p:nvPr>
            <p:ph type="ctrTitle"/>
          </p:nvPr>
        </p:nvSpPr>
        <p:spPr>
          <a:xfrm>
            <a:off x="1524000" y="1853851"/>
            <a:ext cx="9144000" cy="1568429"/>
          </a:xfrm>
        </p:spPr>
        <p:txBody>
          <a:bodyPr/>
          <a:lstStyle/>
          <a:p>
            <a:r>
              <a:rPr lang="en-US" dirty="0">
                <a:solidFill>
                  <a:srgbClr val="A5D8C2"/>
                </a:solidFill>
                <a:latin typeface="Arial" panose="020B0604020202020204" pitchFamily="34" charset="0"/>
                <a:cs typeface="Arial" panose="020B0604020202020204" pitchFamily="34" charset="0"/>
              </a:rPr>
              <a:t>SECOND SLICE</a:t>
            </a:r>
            <a:r>
              <a:rPr lang="en-US" dirty="0">
                <a:solidFill>
                  <a:srgbClr val="A5D8C2"/>
                </a:solidFill>
              </a:rPr>
              <a:t> </a:t>
            </a:r>
            <a:r>
              <a:rPr lang="en-US" sz="9600" dirty="0">
                <a:solidFill>
                  <a:srgbClr val="A5D8C2"/>
                </a:solidFill>
                <a:latin typeface="Boulevard Script DEMO" pitchFamily="2" charset="0"/>
              </a:rPr>
              <a:t>cafe</a:t>
            </a:r>
            <a:endParaRPr lang="en-US" dirty="0">
              <a:solidFill>
                <a:srgbClr val="A5D8C2"/>
              </a:solidFill>
              <a:latin typeface="Boulevard Script DEMO" pitchFamily="2" charset="0"/>
            </a:endParaRPr>
          </a:p>
        </p:txBody>
      </p:sp>
      <p:sp>
        <p:nvSpPr>
          <p:cNvPr id="23" name="Subtitle 22">
            <a:extLst>
              <a:ext uri="{FF2B5EF4-FFF2-40B4-BE49-F238E27FC236}">
                <a16:creationId xmlns:a16="http://schemas.microsoft.com/office/drawing/2014/main" id="{8ED78F70-B985-E740-8F7F-5C77CC6B2F08}"/>
              </a:ext>
            </a:extLst>
          </p:cNvPr>
          <p:cNvSpPr>
            <a:spLocks noGrp="1"/>
          </p:cNvSpPr>
          <p:nvPr>
            <p:ph type="subTitle" idx="1"/>
          </p:nvPr>
        </p:nvSpPr>
        <p:spPr>
          <a:xfrm>
            <a:off x="1524000" y="3514356"/>
            <a:ext cx="9144000" cy="857228"/>
          </a:xfrm>
        </p:spPr>
        <p:txBody>
          <a:bodyPr>
            <a:normAutofit lnSpcReduction="10000"/>
          </a:bodyPr>
          <a:lstStyle/>
          <a:p>
            <a:r>
              <a:rPr lang="en-US" dirty="0">
                <a:solidFill>
                  <a:srgbClr val="A5D8C2"/>
                </a:solidFill>
              </a:rPr>
              <a:t>Assignment 3 - Single Page Scrolling Website</a:t>
            </a:r>
          </a:p>
          <a:p>
            <a:r>
              <a:rPr lang="en-US" dirty="0">
                <a:solidFill>
                  <a:srgbClr val="A5D8C2"/>
                </a:solidFill>
              </a:rPr>
              <a:t>Michael Tamasauskas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Design Process: Deviations</a:t>
            </a:r>
          </a:p>
        </p:txBody>
      </p:sp>
      <p:sp>
        <p:nvSpPr>
          <p:cNvPr id="3" name="Content Placeholder 2"/>
          <p:cNvSpPr>
            <a:spLocks noGrp="1"/>
          </p:cNvSpPr>
          <p:nvPr>
            <p:ph idx="1"/>
          </p:nvPr>
        </p:nvSpPr>
        <p:spPr/>
        <p:txBody>
          <a:bodyPr>
            <a:normAutofit fontScale="70000" lnSpcReduction="20000"/>
          </a:bodyPr>
          <a:lstStyle/>
          <a:p>
            <a:r>
              <a:rPr lang="en-AU" dirty="0"/>
              <a:t>Call to action button remains constant through viewports and logo centred on the hero image removed. Mainly due to scale of my viewports appearing differently to how my mock-ups did. Responsive sizing for many window sizes certainly added many complications.</a:t>
            </a:r>
          </a:p>
          <a:p>
            <a:r>
              <a:rPr lang="en-AU" dirty="0"/>
              <a:t>Mobile view – small aesthetic decisions due to patching together concepts of code, avoiding breaking through further modifying under the time constraints. These would certainly be added through maintenance and upgrade patches in the future.</a:t>
            </a:r>
          </a:p>
          <a:p>
            <a:pPr lvl="1"/>
            <a:r>
              <a:rPr lang="en-AU" dirty="0"/>
              <a:t>Changed side of hamburger icon, remains constant through opening and closing the menu</a:t>
            </a:r>
          </a:p>
          <a:p>
            <a:pPr lvl="1"/>
            <a:r>
              <a:rPr lang="en-AU" dirty="0"/>
              <a:t>Removed logo and copyright from expanded mobile menu</a:t>
            </a:r>
          </a:p>
          <a:p>
            <a:r>
              <a:rPr lang="en-AU" dirty="0"/>
              <a:t>Formatting of each content section (About, menu, etc) has been simplified as my design was remarkably complicated for my skill level to be able to effectively implement responsive sizing.</a:t>
            </a:r>
          </a:p>
          <a:p>
            <a:r>
              <a:rPr lang="en-AU" dirty="0"/>
              <a:t>Inclusion of a Mission Statement download link, primarily to demonstrate the ability and include an interesting visual piece to further break up the content.</a:t>
            </a:r>
          </a:p>
          <a:p>
            <a:r>
              <a:rPr lang="en-AU" dirty="0"/>
              <a:t>A major design change I implemented was the use of a floating back to top button compared to the multiple I had planned at each subheading. This provides a cleaner view and dynamic feel, whilst also avoiding formatting issues with responsive sizing such as the squishing that occurs in my final implementation of the footer flexbox.</a:t>
            </a:r>
          </a:p>
          <a:p>
            <a:endParaRPr lang="en-AU" dirty="0"/>
          </a:p>
          <a:p>
            <a:pPr lvl="1"/>
            <a:endParaRPr lang="en-AU" dirty="0"/>
          </a:p>
        </p:txBody>
      </p:sp>
      <p:sp>
        <p:nvSpPr>
          <p:cNvPr id="4" name="TextBox 3"/>
          <p:cNvSpPr txBox="1"/>
          <p:nvPr/>
        </p:nvSpPr>
        <p:spPr>
          <a:xfrm>
            <a:off x="11214100" y="180459"/>
            <a:ext cx="977900" cy="369332"/>
          </a:xfrm>
          <a:prstGeom prst="rect">
            <a:avLst/>
          </a:prstGeom>
          <a:solidFill>
            <a:schemeClr val="accent4">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DIG22</a:t>
            </a:r>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Final Website Rationale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My final implementation resembles quite strongly of my initial design mockups and even my lo-fi sketches.</a:t>
            </a:r>
          </a:p>
          <a:p>
            <a:pPr marL="0" indent="0">
              <a:buNone/>
            </a:pPr>
            <a:r>
              <a:rPr lang="en-US" dirty="0"/>
              <a:t>Through following the client brief, with it’s included logo assets and tone of voice, I have utilized fonts similar to that in the logo to provide a sense of flow. Furthering this, I reiterated through Adobe Color to finally decide on a colour pallet that would compliment the branding of Second Slice Café and its owners. Passionate, organic and sustainable are the focus words that describe this business and the earthly tones of the aesthetics in my website tie this together, appealing to the audience base of customers who also share a passion for sustainability.</a:t>
            </a:r>
          </a:p>
          <a:p>
            <a:pPr marL="0" indent="0">
              <a:buNone/>
            </a:pPr>
            <a:r>
              <a:rPr lang="en-US" dirty="0"/>
              <a:t>Many of my changes come down to the fact that I was spending too great an amount of time fiddling with the last 5-10%, when these complications were still effective at the point of completion.</a:t>
            </a:r>
          </a:p>
          <a:p>
            <a:pPr marL="0" indent="0">
              <a:buNone/>
            </a:pPr>
            <a:r>
              <a:rPr lang="en-US" dirty="0"/>
              <a:t>The fact is that responsive scaling has influenced a significant proportion of my design changes. This is due to the complicated nature of keeping an appealing visual style, whilst remaining completely functional.</a:t>
            </a:r>
          </a:p>
          <a:p>
            <a:endParaRPr lang="en-US" dirty="0"/>
          </a:p>
          <a:p>
            <a:endParaRPr lang="en-AU" dirty="0"/>
          </a:p>
        </p:txBody>
      </p:sp>
      <p:sp>
        <p:nvSpPr>
          <p:cNvPr id="4" name="TextBox 3"/>
          <p:cNvSpPr txBox="1"/>
          <p:nvPr/>
        </p:nvSpPr>
        <p:spPr>
          <a:xfrm>
            <a:off x="11214100" y="180459"/>
            <a:ext cx="977900" cy="369332"/>
          </a:xfrm>
          <a:prstGeom prst="rect">
            <a:avLst/>
          </a:prstGeom>
          <a:solidFill>
            <a:schemeClr val="accent4">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DIG22</a:t>
            </a:r>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Final Submission Checklist</a:t>
            </a:r>
          </a:p>
        </p:txBody>
      </p:sp>
      <p:sp>
        <p:nvSpPr>
          <p:cNvPr id="4" name="TextBox 3"/>
          <p:cNvSpPr txBox="1"/>
          <p:nvPr/>
        </p:nvSpPr>
        <p:spPr>
          <a:xfrm>
            <a:off x="11214100" y="180459"/>
            <a:ext cx="977900" cy="369332"/>
          </a:xfrm>
          <a:prstGeom prst="rect">
            <a:avLst/>
          </a:prstGeom>
          <a:solidFill>
            <a:schemeClr val="accent4">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DIG22</a:t>
            </a:r>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graphicFrame>
        <p:nvGraphicFramePr>
          <p:cNvPr id="10" name="Table 9"/>
          <p:cNvGraphicFramePr>
            <a:graphicFrameLocks noGrp="1"/>
          </p:cNvGraphicFramePr>
          <p:nvPr>
            <p:extLst>
              <p:ext uri="{D42A27DB-BD31-4B8C-83A1-F6EECF244321}">
                <p14:modId xmlns:p14="http://schemas.microsoft.com/office/powerpoint/2010/main" val="2210308360"/>
              </p:ext>
            </p:extLst>
          </p:nvPr>
        </p:nvGraphicFramePr>
        <p:xfrm>
          <a:off x="992656" y="1621849"/>
          <a:ext cx="10206688" cy="4820920"/>
        </p:xfrm>
        <a:graphic>
          <a:graphicData uri="http://schemas.openxmlformats.org/drawingml/2006/table">
            <a:tbl>
              <a:tblPr firstRow="1" bandRow="1">
                <a:tableStyleId>{5C22544A-7EE6-4342-B048-85BDC9FD1C3A}</a:tableStyleId>
              </a:tblPr>
              <a:tblGrid>
                <a:gridCol w="7546825">
                  <a:extLst>
                    <a:ext uri="{9D8B030D-6E8A-4147-A177-3AD203B41FA5}">
                      <a16:colId xmlns:a16="http://schemas.microsoft.com/office/drawing/2014/main" val="20000"/>
                    </a:ext>
                  </a:extLst>
                </a:gridCol>
                <a:gridCol w="886621">
                  <a:extLst>
                    <a:ext uri="{9D8B030D-6E8A-4147-A177-3AD203B41FA5}">
                      <a16:colId xmlns:a16="http://schemas.microsoft.com/office/drawing/2014/main" val="20001"/>
                    </a:ext>
                  </a:extLst>
                </a:gridCol>
                <a:gridCol w="886621">
                  <a:extLst>
                    <a:ext uri="{9D8B030D-6E8A-4147-A177-3AD203B41FA5}">
                      <a16:colId xmlns:a16="http://schemas.microsoft.com/office/drawing/2014/main" val="20002"/>
                    </a:ext>
                  </a:extLst>
                </a:gridCol>
                <a:gridCol w="886621">
                  <a:extLst>
                    <a:ext uri="{9D8B030D-6E8A-4147-A177-3AD203B41FA5}">
                      <a16:colId xmlns:a16="http://schemas.microsoft.com/office/drawing/2014/main" val="20003"/>
                    </a:ext>
                  </a:extLst>
                </a:gridCol>
              </a:tblGrid>
              <a:tr h="370840">
                <a:tc>
                  <a:txBody>
                    <a:bodyPr/>
                    <a:lstStyle/>
                    <a:p>
                      <a:endParaRPr lang="en-US" sz="14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a:solidFill>
                            <a:srgbClr val="000000"/>
                          </a:solidFill>
                        </a:rPr>
                        <a:t>YES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a:solidFill>
                            <a:srgbClr val="000000"/>
                          </a:solidFill>
                        </a:rPr>
                        <a:t>NO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a:solidFill>
                            <a:srgbClr val="000000"/>
                          </a:solidFill>
                        </a:rPr>
                        <a:t>UNSURE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70840">
                <a:tc>
                  <a:txBody>
                    <a:bodyPr/>
                    <a:lstStyle/>
                    <a:p>
                      <a:r>
                        <a:rPr lang="en-US" sz="1400" dirty="0">
                          <a:solidFill>
                            <a:schemeClr val="tx1"/>
                          </a:solidFill>
                        </a:rPr>
                        <a:t>My website is complete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rPr>
                        <a:t>YES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4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4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My website files have been uploaded to my server space via FTP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a:solidFill>
                            <a:srgbClr val="000000"/>
                          </a:solidFill>
                        </a:rPr>
                        <a:t>YES</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4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My live website load correctly (images, layout, text, media, etc.)</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a:solidFill>
                            <a:srgbClr val="000000"/>
                          </a:solidFill>
                        </a:rPr>
                        <a:t>YES</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4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 have submitted a single page scrolling website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a:solidFill>
                            <a:srgbClr val="000000"/>
                          </a:solidFill>
                        </a:rPr>
                        <a:t>YES</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4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4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My website is fully responsive (according to the assignment requirements)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a:solidFill>
                            <a:srgbClr val="000000"/>
                          </a:solidFill>
                        </a:rPr>
                        <a:t>YES</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4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4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My menu is fully linked, consistent and easy for users to navigate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a:solidFill>
                            <a:srgbClr val="000000"/>
                          </a:solidFill>
                        </a:rPr>
                        <a:t>YES</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4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4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My </a:t>
                      </a:r>
                      <a:r>
                        <a:rPr lang="en-AU" sz="1400" noProof="0" dirty="0"/>
                        <a:t>colour</a:t>
                      </a:r>
                      <a:r>
                        <a:rPr lang="en-US" sz="1400" dirty="0"/>
                        <a:t> scheme compliments my topic and content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a:solidFill>
                            <a:srgbClr val="000000"/>
                          </a:solidFill>
                        </a:rPr>
                        <a:t>YES</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4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My typographic treatment compliments my topic and content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a:solidFill>
                            <a:srgbClr val="000000"/>
                          </a:solidFill>
                        </a:rPr>
                        <a:t>YES</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 have considered my target audience in the creation of my website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a:solidFill>
                            <a:srgbClr val="000000"/>
                          </a:solidFill>
                        </a:rPr>
                        <a:t>YES</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 have completed my Final Progress Report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a:solidFill>
                            <a:srgbClr val="000000"/>
                          </a:solidFill>
                        </a:rPr>
                        <a:t>YES</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 have included a link to my live site in my Final Progress Report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a:solidFill>
                            <a:srgbClr val="000000"/>
                          </a:solidFill>
                        </a:rPr>
                        <a:t>YES</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My website files and progress report have been submitted as a ZIP file to the assignment Drop Box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a:solidFill>
                            <a:srgbClr val="000000"/>
                          </a:solidFill>
                        </a:rPr>
                        <a:t>YES</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859985843"/>
                  </a:ext>
                </a:extLst>
              </a:tr>
            </a:tbl>
          </a:graphicData>
        </a:graphic>
      </p:graphicFrame>
    </p:spTree>
    <p:extLst>
      <p:ext uri="{BB962C8B-B14F-4D97-AF65-F5344CB8AC3E}">
        <p14:creationId xmlns:p14="http://schemas.microsoft.com/office/powerpoint/2010/main" val="1059050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Final Project Critique</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I feel that I did well to keep to my original design for the most part, the aesthetics of the desktop menu bar in particular is something that I am proud of. The colour scheme and font choices work well to be easily legible and equally stylish. The contact us section ended up surprisingly close to my initial design and once implemented, scales better than I expected it to at different viewport sizes.</a:t>
            </a:r>
          </a:p>
          <a:p>
            <a:pPr marL="0" indent="0">
              <a:buNone/>
            </a:pPr>
            <a:r>
              <a:rPr lang="en-US" dirty="0"/>
              <a:t>I certainly could have improved upon the mobile viewport responsive sizing. This does not have the same polish or professional feel to it as the larger viewports. I did try to start on a mobile first approach, however ended up focusing mainly on larger sizing. This is something I will endeavor to do next time. Furthering this, my content sections are not as initially designed. Again a mobile first approach could assist with this, as well as utilizing my gained knowledge now to approach the sections as I originally </a:t>
            </a:r>
            <a:r>
              <a:rPr lang="en-US" dirty="0" err="1"/>
              <a:t>intented</a:t>
            </a:r>
            <a:r>
              <a:rPr lang="en-US" dirty="0"/>
              <a:t>.</a:t>
            </a:r>
          </a:p>
          <a:p>
            <a:pPr marL="0" indent="0">
              <a:buNone/>
            </a:pPr>
            <a:r>
              <a:rPr lang="en-US" dirty="0"/>
              <a:t>Given more time, or especially another project, I would most certainly produce more polished, cleaner coded and most importantly functionally responsive website. The processes laid out through this unit has given me many more skills and a result that I had not thought possible on my own.</a:t>
            </a:r>
          </a:p>
          <a:p>
            <a:endParaRPr lang="en-AU" dirty="0"/>
          </a:p>
        </p:txBody>
      </p:sp>
      <p:sp>
        <p:nvSpPr>
          <p:cNvPr id="4" name="TextBox 3"/>
          <p:cNvSpPr txBox="1"/>
          <p:nvPr/>
        </p:nvSpPr>
        <p:spPr>
          <a:xfrm>
            <a:off x="11214100" y="180459"/>
            <a:ext cx="977900" cy="369332"/>
          </a:xfrm>
          <a:prstGeom prst="rect">
            <a:avLst/>
          </a:prstGeom>
          <a:solidFill>
            <a:schemeClr val="accent4">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DIG22</a:t>
            </a:r>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Tree>
    <p:extLst>
      <p:ext uri="{BB962C8B-B14F-4D97-AF65-F5344CB8AC3E}">
        <p14:creationId xmlns:p14="http://schemas.microsoft.com/office/powerpoint/2010/main" val="1059050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657"/>
            <a:ext cx="10515600" cy="1325563"/>
          </a:xfrm>
        </p:spPr>
        <p:txBody>
          <a:bodyPr/>
          <a:lstStyle/>
          <a:p>
            <a:r>
              <a:rPr lang="en-AU" dirty="0"/>
              <a:t>References</a:t>
            </a:r>
          </a:p>
        </p:txBody>
      </p:sp>
      <p:sp>
        <p:nvSpPr>
          <p:cNvPr id="3" name="Content Placeholder 2"/>
          <p:cNvSpPr>
            <a:spLocks noGrp="1"/>
          </p:cNvSpPr>
          <p:nvPr>
            <p:ph idx="1"/>
          </p:nvPr>
        </p:nvSpPr>
        <p:spPr>
          <a:xfrm>
            <a:off x="838200" y="674527"/>
            <a:ext cx="10515600" cy="5947929"/>
          </a:xfrm>
        </p:spPr>
        <p:txBody>
          <a:bodyPr>
            <a:noAutofit/>
          </a:bodyPr>
          <a:lstStyle/>
          <a:p>
            <a:pPr marL="0" indent="0">
              <a:lnSpc>
                <a:spcPct val="100000"/>
              </a:lnSpc>
              <a:spcBef>
                <a:spcPts val="100"/>
              </a:spcBef>
              <a:buNone/>
            </a:pPr>
            <a:r>
              <a:rPr lang="en-AU" sz="1000" dirty="0">
                <a:latin typeface="Corbel" panose="020B0503020204020204" pitchFamily="34" charset="0"/>
              </a:rPr>
              <a:t>		CODE</a:t>
            </a:r>
          </a:p>
          <a:p>
            <a:pPr marL="0" indent="0">
              <a:lnSpc>
                <a:spcPct val="100000"/>
              </a:lnSpc>
              <a:spcBef>
                <a:spcPts val="100"/>
              </a:spcBef>
              <a:buNone/>
            </a:pPr>
            <a:r>
              <a:rPr lang="en-AU" sz="1000" dirty="0">
                <a:latin typeface="Corbel" panose="020B0503020204020204" pitchFamily="34" charset="0"/>
              </a:rPr>
              <a:t>W3Schools. 2020 </a:t>
            </a:r>
          </a:p>
          <a:p>
            <a:pPr marL="0" indent="0">
              <a:lnSpc>
                <a:spcPct val="100000"/>
              </a:lnSpc>
              <a:spcBef>
                <a:spcPts val="100"/>
              </a:spcBef>
              <a:buNone/>
            </a:pPr>
            <a:r>
              <a:rPr lang="en-AU" sz="1000" dirty="0">
                <a:latin typeface="Corbel" panose="020B0503020204020204" pitchFamily="34" charset="0"/>
              </a:rPr>
              <a:t>	https://www.w3schools.com/</a:t>
            </a:r>
          </a:p>
          <a:p>
            <a:pPr marL="0" indent="0">
              <a:lnSpc>
                <a:spcPct val="100000"/>
              </a:lnSpc>
              <a:spcBef>
                <a:spcPts val="100"/>
              </a:spcBef>
              <a:buNone/>
            </a:pPr>
            <a:r>
              <a:rPr lang="en-AU" sz="1000" dirty="0" err="1">
                <a:latin typeface="Corbel" panose="020B0503020204020204" pitchFamily="34" charset="0"/>
              </a:rPr>
              <a:t>Embeded</a:t>
            </a:r>
            <a:r>
              <a:rPr lang="en-AU" sz="1000" dirty="0">
                <a:latin typeface="Corbel" panose="020B0503020204020204" pitchFamily="34" charset="0"/>
              </a:rPr>
              <a:t> Google Map Generator. 2020. Accessed 20th November 2020.</a:t>
            </a:r>
          </a:p>
          <a:p>
            <a:pPr marL="0" indent="0">
              <a:lnSpc>
                <a:spcPct val="100000"/>
              </a:lnSpc>
              <a:spcBef>
                <a:spcPts val="100"/>
              </a:spcBef>
              <a:buNone/>
            </a:pPr>
            <a:r>
              <a:rPr lang="en-AU" sz="1000" dirty="0">
                <a:latin typeface="Corbel" panose="020B0503020204020204" pitchFamily="34" charset="0"/>
              </a:rPr>
              <a:t>	https://www.embedgooglemap.net/</a:t>
            </a:r>
          </a:p>
          <a:p>
            <a:pPr marL="0" indent="0">
              <a:lnSpc>
                <a:spcPct val="100000"/>
              </a:lnSpc>
              <a:spcBef>
                <a:spcPts val="100"/>
              </a:spcBef>
              <a:buNone/>
            </a:pPr>
            <a:endParaRPr lang="en-AU" sz="1000" dirty="0">
              <a:latin typeface="Corbel" panose="020B0503020204020204" pitchFamily="34" charset="0"/>
            </a:endParaRPr>
          </a:p>
          <a:p>
            <a:pPr marL="0" indent="0">
              <a:lnSpc>
                <a:spcPct val="100000"/>
              </a:lnSpc>
              <a:spcBef>
                <a:spcPts val="100"/>
              </a:spcBef>
              <a:buNone/>
            </a:pPr>
            <a:r>
              <a:rPr lang="en-AU" sz="1000" dirty="0">
                <a:latin typeface="Corbel" panose="020B0503020204020204" pitchFamily="34" charset="0"/>
              </a:rPr>
              <a:t>		FONTS</a:t>
            </a:r>
          </a:p>
          <a:p>
            <a:pPr marL="0" indent="0">
              <a:lnSpc>
                <a:spcPct val="100000"/>
              </a:lnSpc>
              <a:spcBef>
                <a:spcPts val="100"/>
              </a:spcBef>
              <a:buNone/>
            </a:pPr>
            <a:r>
              <a:rPr lang="en-AU" sz="1000" dirty="0">
                <a:latin typeface="Corbel" panose="020B0503020204020204" pitchFamily="34" charset="0"/>
              </a:rPr>
              <a:t>"Boulevard Script". 2020. dafont.com.</a:t>
            </a:r>
          </a:p>
          <a:p>
            <a:pPr marL="0" indent="0">
              <a:lnSpc>
                <a:spcPct val="100000"/>
              </a:lnSpc>
              <a:spcBef>
                <a:spcPts val="100"/>
              </a:spcBef>
              <a:buNone/>
            </a:pPr>
            <a:r>
              <a:rPr lang="en-AU" sz="1000" dirty="0">
                <a:latin typeface="Corbel" panose="020B0503020204020204" pitchFamily="34" charset="0"/>
              </a:rPr>
              <a:t>	https://www.dafont.com/boulevard-script-2.font</a:t>
            </a:r>
          </a:p>
          <a:p>
            <a:pPr marL="0" indent="0">
              <a:lnSpc>
                <a:spcPct val="100000"/>
              </a:lnSpc>
              <a:spcBef>
                <a:spcPts val="100"/>
              </a:spcBef>
              <a:buNone/>
            </a:pPr>
            <a:r>
              <a:rPr lang="en-AU" sz="1000" dirty="0">
                <a:latin typeface="Corbel" panose="020B0503020204020204" pitchFamily="34" charset="0"/>
              </a:rPr>
              <a:t>"Dancing Script". 2020. Google Fonts.</a:t>
            </a:r>
          </a:p>
          <a:p>
            <a:pPr marL="0" indent="0">
              <a:lnSpc>
                <a:spcPct val="100000"/>
              </a:lnSpc>
              <a:spcBef>
                <a:spcPts val="100"/>
              </a:spcBef>
              <a:buNone/>
            </a:pPr>
            <a:r>
              <a:rPr lang="en-AU" sz="1000" dirty="0">
                <a:latin typeface="Corbel" panose="020B0503020204020204" pitchFamily="34" charset="0"/>
              </a:rPr>
              <a:t>	https://fonts.google.com/specimen/Dancing+Script</a:t>
            </a:r>
          </a:p>
          <a:p>
            <a:pPr marL="0" indent="0">
              <a:lnSpc>
                <a:spcPct val="100000"/>
              </a:lnSpc>
              <a:spcBef>
                <a:spcPts val="100"/>
              </a:spcBef>
              <a:buNone/>
            </a:pPr>
            <a:r>
              <a:rPr lang="en-AU" sz="1000" dirty="0">
                <a:latin typeface="Corbel" panose="020B0503020204020204" pitchFamily="34" charset="0"/>
              </a:rPr>
              <a:t>"Montserrat". 2020. Google Fonts.</a:t>
            </a:r>
          </a:p>
          <a:p>
            <a:pPr marL="0" indent="0">
              <a:lnSpc>
                <a:spcPct val="100000"/>
              </a:lnSpc>
              <a:spcBef>
                <a:spcPts val="100"/>
              </a:spcBef>
              <a:buNone/>
            </a:pPr>
            <a:r>
              <a:rPr lang="en-AU" sz="1000" dirty="0">
                <a:latin typeface="Corbel" panose="020B0503020204020204" pitchFamily="34" charset="0"/>
              </a:rPr>
              <a:t>	https://fonts.google.com/specimen/Montserrat#standard-styles</a:t>
            </a:r>
          </a:p>
          <a:p>
            <a:pPr marL="0" indent="0">
              <a:lnSpc>
                <a:spcPct val="100000"/>
              </a:lnSpc>
              <a:spcBef>
                <a:spcPts val="100"/>
              </a:spcBef>
              <a:buNone/>
            </a:pPr>
            <a:endParaRPr lang="en-AU" sz="1000" dirty="0">
              <a:latin typeface="Corbel" panose="020B0503020204020204" pitchFamily="34" charset="0"/>
            </a:endParaRPr>
          </a:p>
          <a:p>
            <a:pPr marL="0" indent="0">
              <a:lnSpc>
                <a:spcPct val="100000"/>
              </a:lnSpc>
              <a:spcBef>
                <a:spcPts val="100"/>
              </a:spcBef>
              <a:buNone/>
            </a:pPr>
            <a:r>
              <a:rPr lang="en-AU" sz="1000" dirty="0">
                <a:latin typeface="Corbel" panose="020B0503020204020204" pitchFamily="34" charset="0"/>
              </a:rPr>
              <a:t>		IMAGES</a:t>
            </a:r>
          </a:p>
          <a:p>
            <a:pPr marL="0" indent="0">
              <a:lnSpc>
                <a:spcPct val="100000"/>
              </a:lnSpc>
              <a:spcBef>
                <a:spcPts val="100"/>
              </a:spcBef>
              <a:buNone/>
            </a:pPr>
            <a:r>
              <a:rPr lang="en-AU" sz="1000" dirty="0">
                <a:latin typeface="Corbel" panose="020B0503020204020204" pitchFamily="34" charset="0"/>
              </a:rPr>
              <a:t>Andy Falconer. "Ready for the breakfast rush to start". </a:t>
            </a:r>
            <a:r>
              <a:rPr lang="en-AU" sz="1000" dirty="0" err="1">
                <a:latin typeface="Corbel" panose="020B0503020204020204" pitchFamily="34" charset="0"/>
              </a:rPr>
              <a:t>Unsplash</a:t>
            </a:r>
            <a:r>
              <a:rPr lang="en-AU" sz="1000" dirty="0">
                <a:latin typeface="Corbel" panose="020B0503020204020204" pitchFamily="34" charset="0"/>
              </a:rPr>
              <a:t>. Accessed 17th October 2020.</a:t>
            </a:r>
          </a:p>
          <a:p>
            <a:pPr marL="0" indent="0">
              <a:lnSpc>
                <a:spcPct val="100000"/>
              </a:lnSpc>
              <a:spcBef>
                <a:spcPts val="100"/>
              </a:spcBef>
              <a:buNone/>
            </a:pPr>
            <a:r>
              <a:rPr lang="en-AU" sz="1000" dirty="0">
                <a:latin typeface="Corbel" panose="020B0503020204020204" pitchFamily="34" charset="0"/>
              </a:rPr>
              <a:t>	https://unsplash.com/photos/dwQRixazu9I</a:t>
            </a:r>
          </a:p>
          <a:p>
            <a:pPr marL="0" indent="0">
              <a:lnSpc>
                <a:spcPct val="100000"/>
              </a:lnSpc>
              <a:spcBef>
                <a:spcPts val="100"/>
              </a:spcBef>
              <a:buNone/>
            </a:pPr>
            <a:r>
              <a:rPr lang="en-AU" sz="1000" dirty="0">
                <a:latin typeface="Corbel" panose="020B0503020204020204" pitchFamily="34" charset="0"/>
              </a:rPr>
              <a:t>Brooke Lark. </a:t>
            </a:r>
            <a:r>
              <a:rPr lang="en-AU" sz="1000" dirty="0" err="1">
                <a:latin typeface="Corbel" panose="020B0503020204020204" pitchFamily="34" charset="0"/>
              </a:rPr>
              <a:t>Unsplash</a:t>
            </a:r>
            <a:r>
              <a:rPr lang="en-AU" sz="1000" dirty="0">
                <a:latin typeface="Corbel" panose="020B0503020204020204" pitchFamily="34" charset="0"/>
              </a:rPr>
              <a:t>. Accessed 17th October 2020.</a:t>
            </a:r>
          </a:p>
          <a:p>
            <a:pPr marL="0" indent="0">
              <a:lnSpc>
                <a:spcPct val="100000"/>
              </a:lnSpc>
              <a:spcBef>
                <a:spcPts val="100"/>
              </a:spcBef>
              <a:buNone/>
            </a:pPr>
            <a:r>
              <a:rPr lang="en-AU" sz="1000" dirty="0">
                <a:latin typeface="Corbel" panose="020B0503020204020204" pitchFamily="34" charset="0"/>
              </a:rPr>
              <a:t>	https://unsplash.com/photos/YSA1IRkGAsg</a:t>
            </a:r>
          </a:p>
          <a:p>
            <a:pPr marL="0" indent="0">
              <a:lnSpc>
                <a:spcPct val="100000"/>
              </a:lnSpc>
              <a:spcBef>
                <a:spcPts val="100"/>
              </a:spcBef>
              <a:buNone/>
            </a:pPr>
            <a:r>
              <a:rPr lang="en-AU" sz="1000" dirty="0">
                <a:latin typeface="Corbel" panose="020B0503020204020204" pitchFamily="34" charset="0"/>
              </a:rPr>
              <a:t>	https://unsplash.com/photos/jUPOXXRNdcA</a:t>
            </a:r>
          </a:p>
          <a:p>
            <a:pPr marL="0" indent="0">
              <a:lnSpc>
                <a:spcPct val="100000"/>
              </a:lnSpc>
              <a:spcBef>
                <a:spcPts val="100"/>
              </a:spcBef>
              <a:buNone/>
            </a:pPr>
            <a:r>
              <a:rPr lang="en-AU" sz="1000" dirty="0" err="1">
                <a:latin typeface="Corbel" panose="020B0503020204020204" pitchFamily="34" charset="0"/>
              </a:rPr>
              <a:t>emma</a:t>
            </a:r>
            <a:r>
              <a:rPr lang="en-AU" sz="1000" dirty="0">
                <a:latin typeface="Corbel" panose="020B0503020204020204" pitchFamily="34" charset="0"/>
              </a:rPr>
              <a:t> </a:t>
            </a:r>
            <a:r>
              <a:rPr lang="en-AU" sz="1000" dirty="0" err="1">
                <a:latin typeface="Corbel" panose="020B0503020204020204" pitchFamily="34" charset="0"/>
              </a:rPr>
              <a:t>valerio</a:t>
            </a:r>
            <a:r>
              <a:rPr lang="en-AU" sz="1000" dirty="0">
                <a:latin typeface="Corbel" panose="020B0503020204020204" pitchFamily="34" charset="0"/>
              </a:rPr>
              <a:t>. "d r </a:t>
            </a:r>
            <a:r>
              <a:rPr lang="en-AU" sz="1000" dirty="0" err="1">
                <a:latin typeface="Corbel" panose="020B0503020204020204" pitchFamily="34" charset="0"/>
              </a:rPr>
              <a:t>i</a:t>
            </a:r>
            <a:r>
              <a:rPr lang="en-AU" sz="1000" dirty="0">
                <a:latin typeface="Corbel" panose="020B0503020204020204" pitchFamily="34" charset="0"/>
              </a:rPr>
              <a:t> e d". </a:t>
            </a:r>
            <a:r>
              <a:rPr lang="en-AU" sz="1000" dirty="0" err="1">
                <a:latin typeface="Corbel" panose="020B0503020204020204" pitchFamily="34" charset="0"/>
              </a:rPr>
              <a:t>Unsplash</a:t>
            </a:r>
            <a:r>
              <a:rPr lang="en-AU" sz="1000" dirty="0">
                <a:latin typeface="Corbel" panose="020B0503020204020204" pitchFamily="34" charset="0"/>
              </a:rPr>
              <a:t>. Accessed 17th October 2020.</a:t>
            </a:r>
          </a:p>
          <a:p>
            <a:pPr marL="0" indent="0">
              <a:lnSpc>
                <a:spcPct val="100000"/>
              </a:lnSpc>
              <a:spcBef>
                <a:spcPts val="100"/>
              </a:spcBef>
              <a:buNone/>
            </a:pPr>
            <a:r>
              <a:rPr lang="en-AU" sz="1000" dirty="0">
                <a:latin typeface="Corbel" panose="020B0503020204020204" pitchFamily="34" charset="0"/>
              </a:rPr>
              <a:t>	https://unsplash.com/photos/acdcAUKeA5A</a:t>
            </a:r>
          </a:p>
          <a:p>
            <a:pPr marL="0" indent="0">
              <a:lnSpc>
                <a:spcPct val="100000"/>
              </a:lnSpc>
              <a:spcBef>
                <a:spcPts val="100"/>
              </a:spcBef>
              <a:buNone/>
            </a:pPr>
            <a:r>
              <a:rPr lang="en-AU" sz="1000" dirty="0">
                <a:latin typeface="Corbel" panose="020B0503020204020204" pitchFamily="34" charset="0"/>
              </a:rPr>
              <a:t>Gabriel Jimenez. "Poor mans garden". </a:t>
            </a:r>
            <a:r>
              <a:rPr lang="en-AU" sz="1000" dirty="0" err="1">
                <a:latin typeface="Corbel" panose="020B0503020204020204" pitchFamily="34" charset="0"/>
              </a:rPr>
              <a:t>Unsplash</a:t>
            </a:r>
            <a:r>
              <a:rPr lang="en-AU" sz="1000" dirty="0">
                <a:latin typeface="Corbel" panose="020B0503020204020204" pitchFamily="34" charset="0"/>
              </a:rPr>
              <a:t>. Accessed 17th October 2020.</a:t>
            </a:r>
          </a:p>
          <a:p>
            <a:pPr marL="0" indent="0">
              <a:lnSpc>
                <a:spcPct val="100000"/>
              </a:lnSpc>
              <a:spcBef>
                <a:spcPts val="100"/>
              </a:spcBef>
              <a:buNone/>
            </a:pPr>
            <a:r>
              <a:rPr lang="en-AU" sz="1000" dirty="0">
                <a:latin typeface="Corbel" panose="020B0503020204020204" pitchFamily="34" charset="0"/>
              </a:rPr>
              <a:t>	https://unsplash.com/photos/jin4W1HqgL4</a:t>
            </a:r>
          </a:p>
          <a:p>
            <a:pPr marL="0" indent="0">
              <a:lnSpc>
                <a:spcPct val="100000"/>
              </a:lnSpc>
              <a:spcBef>
                <a:spcPts val="100"/>
              </a:spcBef>
              <a:buNone/>
            </a:pPr>
            <a:r>
              <a:rPr lang="en-AU" sz="1000" dirty="0">
                <a:latin typeface="Corbel" panose="020B0503020204020204" pitchFamily="34" charset="0"/>
              </a:rPr>
              <a:t>Kris Atomic. </a:t>
            </a:r>
            <a:r>
              <a:rPr lang="en-AU" sz="1000" dirty="0" err="1">
                <a:latin typeface="Corbel" panose="020B0503020204020204" pitchFamily="34" charset="0"/>
              </a:rPr>
              <a:t>Unsplash</a:t>
            </a:r>
            <a:r>
              <a:rPr lang="en-AU" sz="1000" dirty="0">
                <a:latin typeface="Corbel" panose="020B0503020204020204" pitchFamily="34" charset="0"/>
              </a:rPr>
              <a:t>. Accessed 17th October 2020.</a:t>
            </a:r>
          </a:p>
          <a:p>
            <a:pPr marL="0" indent="0">
              <a:lnSpc>
                <a:spcPct val="100000"/>
              </a:lnSpc>
              <a:spcBef>
                <a:spcPts val="100"/>
              </a:spcBef>
              <a:buNone/>
            </a:pPr>
            <a:r>
              <a:rPr lang="en-AU" sz="1000" dirty="0">
                <a:latin typeface="Corbel" panose="020B0503020204020204" pitchFamily="34" charset="0"/>
              </a:rPr>
              <a:t>	https://unsplash.com/photos/3b2tADGAWnU</a:t>
            </a:r>
          </a:p>
          <a:p>
            <a:pPr marL="0" indent="0">
              <a:lnSpc>
                <a:spcPct val="100000"/>
              </a:lnSpc>
              <a:spcBef>
                <a:spcPts val="100"/>
              </a:spcBef>
              <a:buNone/>
            </a:pPr>
            <a:r>
              <a:rPr lang="en-AU" sz="1000" dirty="0">
                <a:latin typeface="Corbel" panose="020B0503020204020204" pitchFamily="34" charset="0"/>
              </a:rPr>
              <a:t>Markus </a:t>
            </a:r>
            <a:r>
              <a:rPr lang="en-AU" sz="1000" dirty="0" err="1">
                <a:latin typeface="Corbel" panose="020B0503020204020204" pitchFamily="34" charset="0"/>
              </a:rPr>
              <a:t>Spiske</a:t>
            </a:r>
            <a:r>
              <a:rPr lang="en-AU" sz="1000" dirty="0">
                <a:latin typeface="Corbel" panose="020B0503020204020204" pitchFamily="34" charset="0"/>
              </a:rPr>
              <a:t>. "Support yourself – Urban Gardening – self-supply – self-sufficiency". </a:t>
            </a:r>
            <a:r>
              <a:rPr lang="en-AU" sz="1000" dirty="0" err="1">
                <a:latin typeface="Corbel" panose="020B0503020204020204" pitchFamily="34" charset="0"/>
              </a:rPr>
              <a:t>Unsplash</a:t>
            </a:r>
            <a:r>
              <a:rPr lang="en-AU" sz="1000" dirty="0">
                <a:latin typeface="Corbel" panose="020B0503020204020204" pitchFamily="34" charset="0"/>
              </a:rPr>
              <a:t>. Accessed 17th October 2020.</a:t>
            </a:r>
          </a:p>
          <a:p>
            <a:pPr marL="0" indent="0">
              <a:lnSpc>
                <a:spcPct val="100000"/>
              </a:lnSpc>
              <a:spcBef>
                <a:spcPts val="100"/>
              </a:spcBef>
              <a:buNone/>
            </a:pPr>
            <a:r>
              <a:rPr lang="en-AU" sz="1000" dirty="0">
                <a:latin typeface="Corbel" panose="020B0503020204020204" pitchFamily="34" charset="0"/>
              </a:rPr>
              <a:t>	https://unsplash.com/photos/sFydXGrt5OA</a:t>
            </a:r>
          </a:p>
          <a:p>
            <a:pPr marL="0" indent="0">
              <a:lnSpc>
                <a:spcPct val="100000"/>
              </a:lnSpc>
              <a:spcBef>
                <a:spcPts val="100"/>
              </a:spcBef>
              <a:buNone/>
            </a:pPr>
            <a:r>
              <a:rPr lang="en-AU" sz="1000" dirty="0">
                <a:latin typeface="Corbel" panose="020B0503020204020204" pitchFamily="34" charset="0"/>
              </a:rPr>
              <a:t>Mike Kenneally. </a:t>
            </a:r>
            <a:r>
              <a:rPr lang="en-AU" sz="1000" dirty="0" err="1">
                <a:latin typeface="Corbel" panose="020B0503020204020204" pitchFamily="34" charset="0"/>
              </a:rPr>
              <a:t>Unsplash</a:t>
            </a:r>
            <a:r>
              <a:rPr lang="en-AU" sz="1000" dirty="0">
                <a:latin typeface="Corbel" panose="020B0503020204020204" pitchFamily="34" charset="0"/>
              </a:rPr>
              <a:t>. Accessed 17th October 2020.</a:t>
            </a:r>
          </a:p>
          <a:p>
            <a:pPr marL="0" indent="0">
              <a:lnSpc>
                <a:spcPct val="100000"/>
              </a:lnSpc>
              <a:spcBef>
                <a:spcPts val="100"/>
              </a:spcBef>
              <a:buNone/>
            </a:pPr>
            <a:r>
              <a:rPr lang="en-AU" sz="1000" dirty="0">
                <a:latin typeface="Corbel" panose="020B0503020204020204" pitchFamily="34" charset="0"/>
              </a:rPr>
              <a:t>	https://unsplash.com/photos/TD4DBagg2wE</a:t>
            </a:r>
          </a:p>
          <a:p>
            <a:pPr marL="0" indent="0">
              <a:lnSpc>
                <a:spcPct val="100000"/>
              </a:lnSpc>
              <a:spcBef>
                <a:spcPts val="100"/>
              </a:spcBef>
              <a:buNone/>
            </a:pPr>
            <a:r>
              <a:rPr lang="en-AU" sz="1000" dirty="0">
                <a:latin typeface="Corbel" panose="020B0503020204020204" pitchFamily="34" charset="0"/>
              </a:rPr>
              <a:t>	https://unsplash.com/photos/tNALoIZhqVM</a:t>
            </a:r>
          </a:p>
          <a:p>
            <a:pPr marL="0" indent="0">
              <a:lnSpc>
                <a:spcPct val="100000"/>
              </a:lnSpc>
              <a:spcBef>
                <a:spcPts val="100"/>
              </a:spcBef>
              <a:buNone/>
            </a:pPr>
            <a:r>
              <a:rPr lang="en-AU" sz="1000" dirty="0">
                <a:latin typeface="Corbel" panose="020B0503020204020204" pitchFamily="34" charset="0"/>
              </a:rPr>
              <a:t>Nathan Dumlao. </a:t>
            </a:r>
            <a:r>
              <a:rPr lang="en-AU" sz="1000" dirty="0" err="1">
                <a:latin typeface="Corbel" panose="020B0503020204020204" pitchFamily="34" charset="0"/>
              </a:rPr>
              <a:t>Unsplash</a:t>
            </a:r>
            <a:r>
              <a:rPr lang="en-AU" sz="1000" dirty="0">
                <a:latin typeface="Corbel" panose="020B0503020204020204" pitchFamily="34" charset="0"/>
              </a:rPr>
              <a:t>. Accessed 17th October 2020.</a:t>
            </a:r>
          </a:p>
          <a:p>
            <a:pPr marL="0" indent="0">
              <a:lnSpc>
                <a:spcPct val="100000"/>
              </a:lnSpc>
              <a:spcBef>
                <a:spcPts val="100"/>
              </a:spcBef>
              <a:buNone/>
            </a:pPr>
            <a:r>
              <a:rPr lang="en-AU" sz="1000" dirty="0">
                <a:latin typeface="Corbel" panose="020B0503020204020204" pitchFamily="34" charset="0"/>
              </a:rPr>
              <a:t>	https://unsplash.com/photos/nBJHO6wmRWw</a:t>
            </a:r>
          </a:p>
          <a:p>
            <a:pPr marL="0" indent="0">
              <a:lnSpc>
                <a:spcPct val="100000"/>
              </a:lnSpc>
              <a:spcBef>
                <a:spcPts val="100"/>
              </a:spcBef>
              <a:buNone/>
            </a:pPr>
            <a:r>
              <a:rPr lang="en-AU" sz="1000" dirty="0">
                <a:latin typeface="Corbel" panose="020B0503020204020204" pitchFamily="34" charset="0"/>
              </a:rPr>
              <a:t>	https://unsplash.com/photos/pnmRtTHWqDM</a:t>
            </a:r>
          </a:p>
          <a:p>
            <a:pPr marL="0" indent="0">
              <a:lnSpc>
                <a:spcPct val="100000"/>
              </a:lnSpc>
              <a:spcBef>
                <a:spcPts val="100"/>
              </a:spcBef>
              <a:buNone/>
            </a:pPr>
            <a:r>
              <a:rPr lang="en-AU" sz="1000" dirty="0">
                <a:latin typeface="Corbel" panose="020B0503020204020204" pitchFamily="34" charset="0"/>
              </a:rPr>
              <a:t>Phil Hearing. </a:t>
            </a:r>
            <a:r>
              <a:rPr lang="en-AU" sz="1000" dirty="0" err="1">
                <a:latin typeface="Corbel" panose="020B0503020204020204" pitchFamily="34" charset="0"/>
              </a:rPr>
              <a:t>Unsplash</a:t>
            </a:r>
            <a:r>
              <a:rPr lang="en-AU" sz="1000" dirty="0">
                <a:latin typeface="Corbel" panose="020B0503020204020204" pitchFamily="34" charset="0"/>
              </a:rPr>
              <a:t>. Accessed 17th October 2020.</a:t>
            </a:r>
          </a:p>
          <a:p>
            <a:pPr marL="0" indent="0">
              <a:lnSpc>
                <a:spcPct val="100000"/>
              </a:lnSpc>
              <a:spcBef>
                <a:spcPts val="100"/>
              </a:spcBef>
              <a:buNone/>
            </a:pPr>
            <a:r>
              <a:rPr lang="en-AU" sz="1000" dirty="0">
                <a:latin typeface="Corbel" panose="020B0503020204020204" pitchFamily="34" charset="0"/>
              </a:rPr>
              <a:t>	https://unsplash.com/photos/kQ8tDksUyu4</a:t>
            </a:r>
          </a:p>
        </p:txBody>
      </p:sp>
      <p:sp>
        <p:nvSpPr>
          <p:cNvPr id="6" name="TextBox 5"/>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A2</a:t>
            </a:r>
          </a:p>
        </p:txBody>
      </p:sp>
      <p:sp>
        <p:nvSpPr>
          <p:cNvPr id="7" name="TextBox 6"/>
          <p:cNvSpPr txBox="1"/>
          <p:nvPr/>
        </p:nvSpPr>
        <p:spPr>
          <a:xfrm>
            <a:off x="11214100" y="180459"/>
            <a:ext cx="977900" cy="369332"/>
          </a:xfrm>
          <a:prstGeom prst="rect">
            <a:avLst/>
          </a:prstGeom>
          <a:solidFill>
            <a:schemeClr val="accent4">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DIG22</a:t>
            </a:r>
          </a:p>
        </p:txBody>
      </p:sp>
    </p:spTree>
    <p:extLst>
      <p:ext uri="{BB962C8B-B14F-4D97-AF65-F5344CB8AC3E}">
        <p14:creationId xmlns:p14="http://schemas.microsoft.com/office/powerpoint/2010/main" val="3875914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1347</Words>
  <Application>Microsoft Office PowerPoint</Application>
  <PresentationFormat>Widescreen</PresentationFormat>
  <Paragraphs>127</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Boulevard Script DEMO</vt:lpstr>
      <vt:lpstr>Calibri</vt:lpstr>
      <vt:lpstr>Calibri Light</vt:lpstr>
      <vt:lpstr>Corbel</vt:lpstr>
      <vt:lpstr>Office Theme</vt:lpstr>
      <vt:lpstr>PowerPoint Presentation</vt:lpstr>
      <vt:lpstr>SECOND SLICE cafe</vt:lpstr>
      <vt:lpstr>Design Process: Deviations</vt:lpstr>
      <vt:lpstr>Final Website Rationale</vt:lpstr>
      <vt:lpstr>Final Submission Checklist</vt:lpstr>
      <vt:lpstr>Final Project Critique</vt:lpstr>
      <vt:lpstr>References</vt:lpstr>
    </vt:vector>
  </TitlesOfParts>
  <Company>Curtin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Harriet Perryer</dc:creator>
  <cp:lastModifiedBy>Mike Tamasauskas</cp:lastModifiedBy>
  <cp:revision>36</cp:revision>
  <dcterms:created xsi:type="dcterms:W3CDTF">2018-05-08T07:58:07Z</dcterms:created>
  <dcterms:modified xsi:type="dcterms:W3CDTF">2020-11-25T05:47:37Z</dcterms:modified>
</cp:coreProperties>
</file>