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2" r:id="rId6"/>
    <p:sldId id="283" r:id="rId7"/>
    <p:sldId id="284" r:id="rId8"/>
    <p:sldId id="257" r:id="rId9"/>
    <p:sldId id="258" r:id="rId10"/>
    <p:sldId id="259" r:id="rId11"/>
    <p:sldId id="260" r:id="rId12"/>
    <p:sldId id="262" r:id="rId13"/>
    <p:sldId id="264" r:id="rId14"/>
    <p:sldId id="265" r:id="rId15"/>
    <p:sldId id="266" r:id="rId16"/>
    <p:sldId id="267" r:id="rId17"/>
    <p:sldId id="268" r:id="rId18"/>
    <p:sldId id="269" r:id="rId19"/>
    <p:sldId id="271" r:id="rId20"/>
    <p:sldId id="274" r:id="rId21"/>
    <p:sldId id="278" r:id="rId22"/>
    <p:sldId id="280" r:id="rId23"/>
    <p:sldId id="285" r:id="rId24"/>
    <p:sldId id="286" r:id="rId25"/>
    <p:sldId id="287" r:id="rId26"/>
    <p:sldId id="288" r:id="rId27"/>
    <p:sldId id="289" r:id="rId28"/>
    <p:sldId id="276" r:id="rId29"/>
    <p:sldId id="277" r:id="rId30"/>
    <p:sldId id="281" r:id="rId31"/>
    <p:sldId id="27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8" autoAdjust="0"/>
    <p:restoredTop sz="94660"/>
  </p:normalViewPr>
  <p:slideViewPr>
    <p:cSldViewPr snapToGrid="0">
      <p:cViewPr varScale="1">
        <p:scale>
          <a:sx n="49" d="100"/>
          <a:sy n="49" d="100"/>
        </p:scale>
        <p:origin x="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38907F-30AB-4CAE-A5E5-9F20C8FA4E35}"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C5A8-6928-4383-9EDE-550C6887BB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3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8907F-30AB-4CAE-A5E5-9F20C8FA4E35}"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C5A8-6928-4383-9EDE-550C6887BB07}" type="slidenum">
              <a:rPr lang="en-US" smtClean="0"/>
              <a:t>‹#›</a:t>
            </a:fld>
            <a:endParaRPr lang="en-US"/>
          </a:p>
        </p:txBody>
      </p:sp>
    </p:spTree>
    <p:extLst>
      <p:ext uri="{BB962C8B-B14F-4D97-AF65-F5344CB8AC3E}">
        <p14:creationId xmlns:p14="http://schemas.microsoft.com/office/powerpoint/2010/main" val="283767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8907F-30AB-4CAE-A5E5-9F20C8FA4E35}"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C5A8-6928-4383-9EDE-550C6887BB07}" type="slidenum">
              <a:rPr lang="en-US" smtClean="0"/>
              <a:t>‹#›</a:t>
            </a:fld>
            <a:endParaRPr lang="en-US"/>
          </a:p>
        </p:txBody>
      </p:sp>
    </p:spTree>
    <p:extLst>
      <p:ext uri="{BB962C8B-B14F-4D97-AF65-F5344CB8AC3E}">
        <p14:creationId xmlns:p14="http://schemas.microsoft.com/office/powerpoint/2010/main" val="54727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8907F-30AB-4CAE-A5E5-9F20C8FA4E35}"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C5A8-6928-4383-9EDE-550C6887BB07}" type="slidenum">
              <a:rPr lang="en-US" smtClean="0"/>
              <a:t>‹#›</a:t>
            </a:fld>
            <a:endParaRPr lang="en-US"/>
          </a:p>
        </p:txBody>
      </p:sp>
    </p:spTree>
    <p:extLst>
      <p:ext uri="{BB962C8B-B14F-4D97-AF65-F5344CB8AC3E}">
        <p14:creationId xmlns:p14="http://schemas.microsoft.com/office/powerpoint/2010/main" val="104159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8907F-30AB-4CAE-A5E5-9F20C8FA4E35}"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C5A8-6928-4383-9EDE-550C6887BB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23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38907F-30AB-4CAE-A5E5-9F20C8FA4E35}"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BC5A8-6928-4383-9EDE-550C6887BB07}" type="slidenum">
              <a:rPr lang="en-US" smtClean="0"/>
              <a:t>‹#›</a:t>
            </a:fld>
            <a:endParaRPr lang="en-US"/>
          </a:p>
        </p:txBody>
      </p:sp>
    </p:spTree>
    <p:extLst>
      <p:ext uri="{BB962C8B-B14F-4D97-AF65-F5344CB8AC3E}">
        <p14:creationId xmlns:p14="http://schemas.microsoft.com/office/powerpoint/2010/main" val="4181124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38907F-30AB-4CAE-A5E5-9F20C8FA4E35}"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BC5A8-6928-4383-9EDE-550C6887BB07}" type="slidenum">
              <a:rPr lang="en-US" smtClean="0"/>
              <a:t>‹#›</a:t>
            </a:fld>
            <a:endParaRPr lang="en-US"/>
          </a:p>
        </p:txBody>
      </p:sp>
    </p:spTree>
    <p:extLst>
      <p:ext uri="{BB962C8B-B14F-4D97-AF65-F5344CB8AC3E}">
        <p14:creationId xmlns:p14="http://schemas.microsoft.com/office/powerpoint/2010/main" val="12547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38907F-30AB-4CAE-A5E5-9F20C8FA4E35}"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BC5A8-6928-4383-9EDE-550C6887BB07}" type="slidenum">
              <a:rPr lang="en-US" smtClean="0"/>
              <a:t>‹#›</a:t>
            </a:fld>
            <a:endParaRPr lang="en-US"/>
          </a:p>
        </p:txBody>
      </p:sp>
    </p:spTree>
    <p:extLst>
      <p:ext uri="{BB962C8B-B14F-4D97-AF65-F5344CB8AC3E}">
        <p14:creationId xmlns:p14="http://schemas.microsoft.com/office/powerpoint/2010/main" val="349555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8907F-30AB-4CAE-A5E5-9F20C8FA4E35}" type="datetimeFigureOut">
              <a:rPr lang="en-US" smtClean="0"/>
              <a:t>11/3/2021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0EBC5A8-6928-4383-9EDE-550C6887BB07}" type="slidenum">
              <a:rPr lang="en-US" smtClean="0"/>
              <a:t>‹#›</a:t>
            </a:fld>
            <a:endParaRPr lang="en-US"/>
          </a:p>
        </p:txBody>
      </p:sp>
    </p:spTree>
    <p:extLst>
      <p:ext uri="{BB962C8B-B14F-4D97-AF65-F5344CB8AC3E}">
        <p14:creationId xmlns:p14="http://schemas.microsoft.com/office/powerpoint/2010/main" val="158894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8907F-30AB-4CAE-A5E5-9F20C8FA4E35}" type="datetimeFigureOut">
              <a:rPr lang="en-US" smtClean="0"/>
              <a:t>11/3/2021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0EBC5A8-6928-4383-9EDE-550C6887BB07}" type="slidenum">
              <a:rPr lang="en-US" smtClean="0"/>
              <a:t>‹#›</a:t>
            </a:fld>
            <a:endParaRPr lang="en-US"/>
          </a:p>
        </p:txBody>
      </p:sp>
    </p:spTree>
    <p:extLst>
      <p:ext uri="{BB962C8B-B14F-4D97-AF65-F5344CB8AC3E}">
        <p14:creationId xmlns:p14="http://schemas.microsoft.com/office/powerpoint/2010/main" val="181078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38907F-30AB-4CAE-A5E5-9F20C8FA4E35}"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BC5A8-6928-4383-9EDE-550C6887BB07}" type="slidenum">
              <a:rPr lang="en-US" smtClean="0"/>
              <a:t>‹#›</a:t>
            </a:fld>
            <a:endParaRPr lang="en-US"/>
          </a:p>
        </p:txBody>
      </p:sp>
    </p:spTree>
    <p:extLst>
      <p:ext uri="{BB962C8B-B14F-4D97-AF65-F5344CB8AC3E}">
        <p14:creationId xmlns:p14="http://schemas.microsoft.com/office/powerpoint/2010/main" val="147220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8907F-30AB-4CAE-A5E5-9F20C8FA4E35}" type="datetimeFigureOut">
              <a:rPr lang="en-US" smtClean="0"/>
              <a:t>11/3/2021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0EBC5A8-6928-4383-9EDE-550C6887BB0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348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3.epa.gov/ttnchie1/conference/ei13/mobile/hodan.pdf" TargetMode="External"/><Relationship Id="rId7" Type="http://schemas.openxmlformats.org/officeDocument/2006/relationships/hyperlink" Target="https://www.who.int/health-topics/air-pollution#tab=tab_1" TargetMode="External"/><Relationship Id="rId2" Type="http://schemas.openxmlformats.org/officeDocument/2006/relationships/hyperlink" Target="https://www.researchgate.net/publication/353420971_Effect_of_environmental_pollutants_PM25_CO_No2_and_O3_on_the_incidence_and_mortality_of_SARS-CoV-2_infection_in_five_regions_of_the_USA" TargetMode="External"/><Relationship Id="rId1" Type="http://schemas.openxmlformats.org/officeDocument/2006/relationships/slideLayout" Target="../slideLayouts/slideLayout7.xml"/><Relationship Id="rId6" Type="http://schemas.openxmlformats.org/officeDocument/2006/relationships/hyperlink" Target="https://www.ncdc.noaa.gov/cdo-web/orders?id=2737063&amp;email=aeiouaeiouEnglish@gmail.com" TargetMode="External"/><Relationship Id="rId5" Type="http://schemas.openxmlformats.org/officeDocument/2006/relationships/hyperlink" Target="https://pubmed.ncbi.nlm.nih.gov/15828668/" TargetMode="External"/><Relationship Id="rId4" Type="http://schemas.openxmlformats.org/officeDocument/2006/relationships/hyperlink" Target="https://www.iqair.com/us/usa/washington-d-c/washingt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8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D174DBA1-F7D0-4EF2-A175-683A4C4FF7E1}"/>
              </a:ext>
            </a:extLst>
          </p:cNvPr>
          <p:cNvSpPr txBox="1"/>
          <p:nvPr/>
        </p:nvSpPr>
        <p:spPr>
          <a:xfrm>
            <a:off x="4809208" y="594101"/>
            <a:ext cx="6669852" cy="641272"/>
          </a:xfrm>
          <a:prstGeom prst="rect">
            <a:avLst/>
          </a:prstGeom>
        </p:spPr>
        <p:txBody>
          <a:bodyPr vert="horz" lIns="0" tIns="45720" rIns="0" bIns="45720" rtlCol="0">
            <a:normAutofit fontScale="92500"/>
          </a:bodyPr>
          <a:lstStyle/>
          <a:p>
            <a:pPr marR="0" algn="ctr" defTabSz="914400">
              <a:lnSpc>
                <a:spcPct val="90000"/>
              </a:lnSpc>
              <a:spcBef>
                <a:spcPts val="1200"/>
              </a:spcBef>
              <a:spcAft>
                <a:spcPts val="200"/>
              </a:spcAft>
              <a:buClr>
                <a:schemeClr val="accent1"/>
              </a:buClr>
              <a:buSzPct val="100000"/>
              <a:buFont typeface="Calibri" panose="020F0502020204030204" pitchFamily="34" charset="0"/>
            </a:pPr>
            <a:r>
              <a:rPr lang="en-US" b="1" cap="all" spc="200" dirty="0">
                <a:effectLst/>
              </a:rPr>
              <a:t>Investigation of Particulate Matter 2.5 and Other Air   Pollutants impact on COVID-19 Pandemic </a:t>
            </a:r>
          </a:p>
        </p:txBody>
      </p:sp>
      <p:sp>
        <p:nvSpPr>
          <p:cNvPr id="87" name="Rectangle 8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4" name="Graphic 73" descr="Scientist">
            <a:extLst>
              <a:ext uri="{FF2B5EF4-FFF2-40B4-BE49-F238E27FC236}">
                <a16:creationId xmlns:a16="http://schemas.microsoft.com/office/drawing/2014/main" id="{C936D0E1-46EE-4E83-9A10-091F813612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634" y="1350233"/>
            <a:ext cx="3267841" cy="3267841"/>
          </a:xfrm>
          <a:prstGeom prst="rect">
            <a:avLst/>
          </a:prstGeom>
        </p:spPr>
      </p:pic>
      <p:sp>
        <p:nvSpPr>
          <p:cNvPr id="33" name="TextBox 32">
            <a:extLst>
              <a:ext uri="{FF2B5EF4-FFF2-40B4-BE49-F238E27FC236}">
                <a16:creationId xmlns:a16="http://schemas.microsoft.com/office/drawing/2014/main" id="{7BAD7CE9-D321-4C51-9E02-874441297537}"/>
              </a:ext>
            </a:extLst>
          </p:cNvPr>
          <p:cNvSpPr txBox="1"/>
          <p:nvPr/>
        </p:nvSpPr>
        <p:spPr>
          <a:xfrm>
            <a:off x="-3168386" y="2799876"/>
            <a:ext cx="10058400" cy="1143000"/>
          </a:xfrm>
          <a:prstGeom prst="rect">
            <a:avLst/>
          </a:prstGeom>
        </p:spPr>
        <p:txBody>
          <a:bodyPr vert="horz" lIns="91440" tIns="45720" rIns="91440" bIns="45720" rtlCol="0">
            <a:normAutofit/>
          </a:bodyPr>
          <a:lstStyle/>
          <a:p>
            <a:pPr marR="0" algn="ctr" defTabSz="914400">
              <a:lnSpc>
                <a:spcPct val="90000"/>
              </a:lnSpc>
              <a:spcBef>
                <a:spcPts val="1200"/>
              </a:spcBef>
              <a:spcAft>
                <a:spcPts val="200"/>
              </a:spcAft>
              <a:buClr>
                <a:schemeClr val="accent1"/>
              </a:buClr>
              <a:buSzPct val="100000"/>
            </a:pPr>
            <a:r>
              <a:rPr lang="en-US" sz="2400" b="1" cap="all" spc="200" dirty="0">
                <a:solidFill>
                  <a:srgbClr val="FFFFFF"/>
                </a:solidFill>
                <a:latin typeface="+mj-lt"/>
              </a:rPr>
              <a:t>capstone Project</a:t>
            </a:r>
          </a:p>
          <a:p>
            <a:pPr marR="0" algn="ctr" defTabSz="914400">
              <a:lnSpc>
                <a:spcPct val="90000"/>
              </a:lnSpc>
              <a:spcBef>
                <a:spcPts val="1200"/>
              </a:spcBef>
              <a:spcAft>
                <a:spcPts val="200"/>
              </a:spcAft>
              <a:buClr>
                <a:schemeClr val="accent1"/>
              </a:buClr>
              <a:buSzPct val="100000"/>
            </a:pPr>
            <a:r>
              <a:rPr lang="en-US" sz="2400" b="1" cap="all" spc="200" dirty="0">
                <a:solidFill>
                  <a:srgbClr val="FFFFFF"/>
                </a:solidFill>
                <a:effectLst/>
                <a:latin typeface="+mj-lt"/>
              </a:rPr>
              <a:t>Course</a:t>
            </a:r>
            <a:r>
              <a:rPr lang="en-US" sz="2400" b="1" cap="all" spc="200" dirty="0">
                <a:solidFill>
                  <a:srgbClr val="FFFFFF"/>
                </a:solidFill>
                <a:latin typeface="+mj-lt"/>
              </a:rPr>
              <a:t> data-606</a:t>
            </a:r>
            <a:endParaRPr lang="en-US" sz="2400" b="1" cap="all" spc="200" dirty="0">
              <a:solidFill>
                <a:srgbClr val="FFFFFF"/>
              </a:solidFill>
              <a:effectLst/>
              <a:latin typeface="+mj-lt"/>
            </a:endParaRPr>
          </a:p>
        </p:txBody>
      </p:sp>
      <p:sp>
        <p:nvSpPr>
          <p:cNvPr id="7" name="TextBox 6">
            <a:extLst>
              <a:ext uri="{FF2B5EF4-FFF2-40B4-BE49-F238E27FC236}">
                <a16:creationId xmlns:a16="http://schemas.microsoft.com/office/drawing/2014/main" id="{2B1314FF-6AB7-4B6F-8FDD-CD2B9DE9BFAF}"/>
              </a:ext>
            </a:extLst>
          </p:cNvPr>
          <p:cNvSpPr txBox="1"/>
          <p:nvPr/>
        </p:nvSpPr>
        <p:spPr>
          <a:xfrm>
            <a:off x="4839586" y="4887233"/>
            <a:ext cx="6983293" cy="1973811"/>
          </a:xfrm>
          <a:prstGeom prst="rect">
            <a:avLst/>
          </a:prstGeom>
        </p:spPr>
        <p:txBody>
          <a:bodyPr vert="horz" lIns="91440" tIns="45720" rIns="91440" bIns="45720" rtlCol="0" anchor="ctr">
            <a:normAutofit/>
          </a:bodyPr>
          <a:lstStyle/>
          <a:p>
            <a:pPr marR="0" defTabSz="914400">
              <a:lnSpc>
                <a:spcPct val="90000"/>
              </a:lnSpc>
              <a:spcBef>
                <a:spcPts val="1200"/>
              </a:spcBef>
              <a:spcAft>
                <a:spcPts val="200"/>
              </a:spcAft>
              <a:buClr>
                <a:schemeClr val="accent1"/>
              </a:buClr>
              <a:buSzPct val="100000"/>
            </a:pPr>
            <a:r>
              <a:rPr lang="en-US" sz="1700" b="1" cap="all" spc="200" dirty="0"/>
              <a:t>By: </a:t>
            </a:r>
          </a:p>
          <a:p>
            <a:pPr marR="0" defTabSz="914400">
              <a:lnSpc>
                <a:spcPct val="90000"/>
              </a:lnSpc>
              <a:spcBef>
                <a:spcPts val="1200"/>
              </a:spcBef>
              <a:spcAft>
                <a:spcPts val="200"/>
              </a:spcAft>
              <a:buClr>
                <a:schemeClr val="accent1"/>
              </a:buClr>
              <a:buSzPct val="100000"/>
            </a:pPr>
            <a:r>
              <a:rPr lang="en-US" sz="1700" b="1" cap="all" spc="200" dirty="0"/>
              <a:t>Niko Darby, Snehika Pandey, and Tamrat Workineh</a:t>
            </a:r>
          </a:p>
        </p:txBody>
      </p:sp>
    </p:spTree>
    <p:extLst>
      <p:ext uri="{BB962C8B-B14F-4D97-AF65-F5344CB8AC3E}">
        <p14:creationId xmlns:p14="http://schemas.microsoft.com/office/powerpoint/2010/main" val="293772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A11A45-F196-4B11-B5A7-FABCD2134445}"/>
              </a:ext>
            </a:extLst>
          </p:cNvPr>
          <p:cNvPicPr>
            <a:picLocks noChangeAspect="1"/>
          </p:cNvPicPr>
          <p:nvPr/>
        </p:nvPicPr>
        <p:blipFill>
          <a:blip r:embed="rId2"/>
          <a:stretch>
            <a:fillRect/>
          </a:stretch>
        </p:blipFill>
        <p:spPr>
          <a:xfrm>
            <a:off x="643467" y="1554214"/>
            <a:ext cx="10905066" cy="3189732"/>
          </a:xfrm>
          <a:prstGeom prst="rect">
            <a:avLst/>
          </a:prstGeom>
          <a:ln>
            <a:noFill/>
          </a:ln>
        </p:spPr>
      </p:pic>
      <p:sp>
        <p:nvSpPr>
          <p:cNvPr id="4" name="TextBox 3">
            <a:extLst>
              <a:ext uri="{FF2B5EF4-FFF2-40B4-BE49-F238E27FC236}">
                <a16:creationId xmlns:a16="http://schemas.microsoft.com/office/drawing/2014/main" id="{175BF5D9-33FA-4BD7-A223-DF4688284FE2}"/>
              </a:ext>
            </a:extLst>
          </p:cNvPr>
          <p:cNvSpPr txBox="1"/>
          <p:nvPr/>
        </p:nvSpPr>
        <p:spPr>
          <a:xfrm>
            <a:off x="1849120" y="740418"/>
            <a:ext cx="7132320" cy="461665"/>
          </a:xfrm>
          <a:prstGeom prst="rect">
            <a:avLst/>
          </a:prstGeom>
          <a:noFill/>
        </p:spPr>
        <p:txBody>
          <a:bodyPr wrap="square" rtlCol="0">
            <a:spAutoFit/>
          </a:bodyPr>
          <a:lstStyle/>
          <a:p>
            <a:r>
              <a:rPr lang="en-US" sz="2400" b="1" dirty="0"/>
              <a:t>Partial View of  workable dataset</a:t>
            </a:r>
          </a:p>
        </p:txBody>
      </p:sp>
    </p:spTree>
    <p:extLst>
      <p:ext uri="{BB962C8B-B14F-4D97-AF65-F5344CB8AC3E}">
        <p14:creationId xmlns:p14="http://schemas.microsoft.com/office/powerpoint/2010/main" val="310105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8551F-382E-469D-993C-546927188AC7}"/>
              </a:ext>
            </a:extLst>
          </p:cNvPr>
          <p:cNvPicPr>
            <a:picLocks noChangeAspect="1"/>
          </p:cNvPicPr>
          <p:nvPr/>
        </p:nvPicPr>
        <p:blipFill>
          <a:blip r:embed="rId2"/>
          <a:stretch>
            <a:fillRect/>
          </a:stretch>
        </p:blipFill>
        <p:spPr>
          <a:xfrm>
            <a:off x="739208" y="643467"/>
            <a:ext cx="10713584" cy="5571065"/>
          </a:xfrm>
          <a:prstGeom prst="rect">
            <a:avLst/>
          </a:prstGeom>
          <a:ln>
            <a:noFill/>
          </a:ln>
        </p:spPr>
      </p:pic>
    </p:spTree>
    <p:extLst>
      <p:ext uri="{BB962C8B-B14F-4D97-AF65-F5344CB8AC3E}">
        <p14:creationId xmlns:p14="http://schemas.microsoft.com/office/powerpoint/2010/main" val="401462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8888A-4056-4D7F-AC3C-C2F775166E47}"/>
              </a:ext>
            </a:extLst>
          </p:cNvPr>
          <p:cNvPicPr>
            <a:picLocks noChangeAspect="1"/>
          </p:cNvPicPr>
          <p:nvPr/>
        </p:nvPicPr>
        <p:blipFill>
          <a:blip r:embed="rId2"/>
          <a:stretch>
            <a:fillRect/>
          </a:stretch>
        </p:blipFill>
        <p:spPr>
          <a:xfrm>
            <a:off x="2401073" y="643467"/>
            <a:ext cx="7389853" cy="5571065"/>
          </a:xfrm>
          <a:prstGeom prst="rect">
            <a:avLst/>
          </a:prstGeom>
          <a:ln>
            <a:noFill/>
          </a:ln>
        </p:spPr>
      </p:pic>
    </p:spTree>
    <p:extLst>
      <p:ext uri="{BB962C8B-B14F-4D97-AF65-F5344CB8AC3E}">
        <p14:creationId xmlns:p14="http://schemas.microsoft.com/office/powerpoint/2010/main" val="21834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90F66-B117-49D8-BBEE-1DD6902E4863}"/>
              </a:ext>
            </a:extLst>
          </p:cNvPr>
          <p:cNvPicPr>
            <a:picLocks noChangeAspect="1"/>
          </p:cNvPicPr>
          <p:nvPr/>
        </p:nvPicPr>
        <p:blipFill>
          <a:blip r:embed="rId2"/>
          <a:stretch>
            <a:fillRect/>
          </a:stretch>
        </p:blipFill>
        <p:spPr>
          <a:xfrm>
            <a:off x="2096261" y="643467"/>
            <a:ext cx="7999477" cy="5571065"/>
          </a:xfrm>
          <a:prstGeom prst="rect">
            <a:avLst/>
          </a:prstGeom>
          <a:ln>
            <a:noFill/>
          </a:ln>
        </p:spPr>
      </p:pic>
    </p:spTree>
    <p:extLst>
      <p:ext uri="{BB962C8B-B14F-4D97-AF65-F5344CB8AC3E}">
        <p14:creationId xmlns:p14="http://schemas.microsoft.com/office/powerpoint/2010/main" val="136342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989A52-6B93-4915-AAFF-815A49E48E9F}"/>
              </a:ext>
            </a:extLst>
          </p:cNvPr>
          <p:cNvPicPr>
            <a:picLocks noChangeAspect="1"/>
          </p:cNvPicPr>
          <p:nvPr/>
        </p:nvPicPr>
        <p:blipFill>
          <a:blip r:embed="rId2"/>
          <a:stretch>
            <a:fillRect/>
          </a:stretch>
        </p:blipFill>
        <p:spPr>
          <a:xfrm>
            <a:off x="1341120" y="609600"/>
            <a:ext cx="10099040" cy="5923004"/>
          </a:xfrm>
          <a:prstGeom prst="rect">
            <a:avLst/>
          </a:prstGeom>
        </p:spPr>
      </p:pic>
    </p:spTree>
    <p:extLst>
      <p:ext uri="{BB962C8B-B14F-4D97-AF65-F5344CB8AC3E}">
        <p14:creationId xmlns:p14="http://schemas.microsoft.com/office/powerpoint/2010/main" val="4011028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FAF775-BB5F-4C29-842C-10CA1C06E288}"/>
              </a:ext>
            </a:extLst>
          </p:cNvPr>
          <p:cNvPicPr>
            <a:picLocks noChangeAspect="1"/>
          </p:cNvPicPr>
          <p:nvPr/>
        </p:nvPicPr>
        <p:blipFill>
          <a:blip r:embed="rId2"/>
          <a:stretch>
            <a:fillRect/>
          </a:stretch>
        </p:blipFill>
        <p:spPr>
          <a:xfrm>
            <a:off x="937606" y="643467"/>
            <a:ext cx="10316788" cy="5571065"/>
          </a:xfrm>
          <a:prstGeom prst="rect">
            <a:avLst/>
          </a:prstGeom>
          <a:ln>
            <a:noFill/>
          </a:ln>
        </p:spPr>
      </p:pic>
    </p:spTree>
    <p:extLst>
      <p:ext uri="{BB962C8B-B14F-4D97-AF65-F5344CB8AC3E}">
        <p14:creationId xmlns:p14="http://schemas.microsoft.com/office/powerpoint/2010/main" val="34097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2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4" name="Rectangle 3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33DFCEEC-587D-4DB9-9911-CD9B55C4ED43}"/>
              </a:ext>
            </a:extLst>
          </p:cNvPr>
          <p:cNvSpPr txBox="1"/>
          <p:nvPr/>
        </p:nvSpPr>
        <p:spPr>
          <a:xfrm>
            <a:off x="492371" y="2653800"/>
            <a:ext cx="3084844" cy="3335519"/>
          </a:xfrm>
          <a:prstGeom prst="rect">
            <a:avLst/>
          </a:prstGeom>
        </p:spPr>
        <p:txBody>
          <a:bodyPr vert="horz" lIns="0" tIns="45720" rIns="0" bIns="45720" rtlCol="0">
            <a:normAutofit/>
          </a:bodyPr>
          <a:lstStyle/>
          <a:p>
            <a:pPr indent="-228600" defTabSz="914400">
              <a:lnSpc>
                <a:spcPct val="90000"/>
              </a:lnSpc>
              <a:spcAft>
                <a:spcPts val="600"/>
              </a:spcAft>
              <a:buClr>
                <a:schemeClr val="accent1"/>
              </a:buClr>
              <a:buFont typeface="Calibri" panose="020F0502020204030204" pitchFamily="34" charset="0"/>
              <a:buChar char="•"/>
            </a:pPr>
            <a:r>
              <a:rPr lang="en-US" sz="1500">
                <a:solidFill>
                  <a:srgbClr val="FFFFFF"/>
                </a:solidFill>
              </a:rPr>
              <a:t>The heat map depicting the relationship of the gaseous elements</a:t>
            </a:r>
          </a:p>
        </p:txBody>
      </p:sp>
      <p:sp>
        <p:nvSpPr>
          <p:cNvPr id="45" name="Rectangle 3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9248D1B2-ED55-4E2D-9823-13BBC5164646}"/>
              </a:ext>
            </a:extLst>
          </p:cNvPr>
          <p:cNvPicPr>
            <a:picLocks noChangeAspect="1"/>
          </p:cNvPicPr>
          <p:nvPr/>
        </p:nvPicPr>
        <p:blipFill>
          <a:blip r:embed="rId2"/>
          <a:stretch>
            <a:fillRect/>
          </a:stretch>
        </p:blipFill>
        <p:spPr>
          <a:xfrm>
            <a:off x="4742017" y="1058169"/>
            <a:ext cx="6798082" cy="4741662"/>
          </a:xfrm>
          <a:prstGeom prst="rect">
            <a:avLst/>
          </a:prstGeom>
        </p:spPr>
      </p:pic>
    </p:spTree>
    <p:extLst>
      <p:ext uri="{BB962C8B-B14F-4D97-AF65-F5344CB8AC3E}">
        <p14:creationId xmlns:p14="http://schemas.microsoft.com/office/powerpoint/2010/main" val="299655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79560FF-806E-4B88-9E5C-3DE22CD946A0}"/>
              </a:ext>
            </a:extLst>
          </p:cNvPr>
          <p:cNvSpPr txBox="1"/>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b="1" spc="-50">
                <a:solidFill>
                  <a:schemeClr val="tx1">
                    <a:lumMod val="85000"/>
                    <a:lumOff val="15000"/>
                  </a:schemeClr>
                </a:solidFill>
                <a:latin typeface="+mj-lt"/>
                <a:ea typeface="+mj-ea"/>
                <a:cs typeface="+mj-cs"/>
              </a:rPr>
              <a:t>Regression Analysis Model </a:t>
            </a:r>
          </a:p>
        </p:txBody>
      </p:sp>
      <p:sp>
        <p:nvSpPr>
          <p:cNvPr id="37"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376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D80A7B-1397-40AC-8859-EB2C2F2DBA64}"/>
              </a:ext>
            </a:extLst>
          </p:cNvPr>
          <p:cNvPicPr>
            <a:picLocks noChangeAspect="1"/>
          </p:cNvPicPr>
          <p:nvPr/>
        </p:nvPicPr>
        <p:blipFill>
          <a:blip r:embed="rId2"/>
          <a:stretch>
            <a:fillRect/>
          </a:stretch>
        </p:blipFill>
        <p:spPr>
          <a:xfrm>
            <a:off x="1004344" y="1280160"/>
            <a:ext cx="9147362" cy="3553777"/>
          </a:xfrm>
          <a:prstGeom prst="rect">
            <a:avLst/>
          </a:prstGeom>
        </p:spPr>
      </p:pic>
      <p:sp>
        <p:nvSpPr>
          <p:cNvPr id="4" name="TextBox 3">
            <a:extLst>
              <a:ext uri="{FF2B5EF4-FFF2-40B4-BE49-F238E27FC236}">
                <a16:creationId xmlns:a16="http://schemas.microsoft.com/office/drawing/2014/main" id="{18F32DC7-1123-426C-96C4-36C5F922B6F9}"/>
              </a:ext>
            </a:extLst>
          </p:cNvPr>
          <p:cNvSpPr txBox="1"/>
          <p:nvPr/>
        </p:nvSpPr>
        <p:spPr>
          <a:xfrm>
            <a:off x="1004344" y="345440"/>
            <a:ext cx="7448776" cy="369332"/>
          </a:xfrm>
          <a:prstGeom prst="rect">
            <a:avLst/>
          </a:prstGeom>
          <a:noFill/>
        </p:spPr>
        <p:txBody>
          <a:bodyPr wrap="square" rtlCol="0">
            <a:spAutoFit/>
          </a:bodyPr>
          <a:lstStyle/>
          <a:p>
            <a:r>
              <a:rPr lang="en-US" dirty="0"/>
              <a:t>Train Test Split </a:t>
            </a:r>
          </a:p>
        </p:txBody>
      </p:sp>
    </p:spTree>
    <p:extLst>
      <p:ext uri="{BB962C8B-B14F-4D97-AF65-F5344CB8AC3E}">
        <p14:creationId xmlns:p14="http://schemas.microsoft.com/office/powerpoint/2010/main" val="2411241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0BDD6D-1F98-4BD2-A0BB-4B386E3A1BBD}"/>
              </a:ext>
            </a:extLst>
          </p:cNvPr>
          <p:cNvPicPr>
            <a:picLocks noChangeAspect="1"/>
          </p:cNvPicPr>
          <p:nvPr/>
        </p:nvPicPr>
        <p:blipFill>
          <a:blip r:embed="rId2"/>
          <a:stretch>
            <a:fillRect/>
          </a:stretch>
        </p:blipFill>
        <p:spPr>
          <a:xfrm>
            <a:off x="1158240" y="595399"/>
            <a:ext cx="9001760" cy="5053561"/>
          </a:xfrm>
          <a:prstGeom prst="rect">
            <a:avLst/>
          </a:prstGeom>
        </p:spPr>
      </p:pic>
    </p:spTree>
    <p:extLst>
      <p:ext uri="{BB962C8B-B14F-4D97-AF65-F5344CB8AC3E}">
        <p14:creationId xmlns:p14="http://schemas.microsoft.com/office/powerpoint/2010/main" val="245157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4A30E2-CB86-4E49-BBAB-AF582D9EFD81}"/>
              </a:ext>
            </a:extLst>
          </p:cNvPr>
          <p:cNvSpPr txBox="1"/>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b="1" spc="-50" dirty="0">
                <a:solidFill>
                  <a:schemeClr val="tx1">
                    <a:lumMod val="85000"/>
                    <a:lumOff val="15000"/>
                  </a:schemeClr>
                </a:solidFill>
                <a:effectLst/>
                <a:latin typeface="+mj-lt"/>
                <a:ea typeface="+mj-ea"/>
                <a:cs typeface="+mj-cs"/>
              </a:rPr>
              <a:t>Introduction</a:t>
            </a:r>
            <a:endParaRPr lang="en-US" sz="8000" b="1" spc="-50" dirty="0">
              <a:solidFill>
                <a:schemeClr val="tx1">
                  <a:lumMod val="85000"/>
                  <a:lumOff val="15000"/>
                </a:schemeClr>
              </a:solidFill>
              <a:latin typeface="+mj-lt"/>
              <a:ea typeface="+mj-ea"/>
              <a:cs typeface="+mj-cs"/>
            </a:endParaRPr>
          </a:p>
        </p:txBody>
      </p:sp>
      <p:sp>
        <p:nvSpPr>
          <p:cNvPr id="35" name="Rectangle 3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8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E84D311-A994-43FF-9081-C6B09C2238D4}"/>
              </a:ext>
            </a:extLst>
          </p:cNvPr>
          <p:cNvSpPr txBox="1"/>
          <p:nvPr/>
        </p:nvSpPr>
        <p:spPr>
          <a:xfrm>
            <a:off x="1097279" y="1845734"/>
            <a:ext cx="6454987" cy="402336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800" b="1" i="0" dirty="0">
                <a:solidFill>
                  <a:schemeClr val="tx1">
                    <a:lumMod val="75000"/>
                    <a:lumOff val="25000"/>
                  </a:schemeClr>
                </a:solidFill>
                <a:effectLst/>
              </a:rPr>
              <a:t>Evaluating the </a:t>
            </a:r>
            <a:r>
              <a:rPr lang="en-US" sz="2800" b="1" dirty="0">
                <a:solidFill>
                  <a:schemeClr val="tx1">
                    <a:lumMod val="75000"/>
                    <a:lumOff val="25000"/>
                  </a:schemeClr>
                </a:solidFill>
              </a:rPr>
              <a:t>R</a:t>
            </a:r>
            <a:r>
              <a:rPr lang="en-US" sz="2800" b="1" i="0" dirty="0">
                <a:solidFill>
                  <a:schemeClr val="tx1">
                    <a:lumMod val="75000"/>
                    <a:lumOff val="25000"/>
                  </a:schemeClr>
                </a:solidFill>
                <a:effectLst/>
              </a:rPr>
              <a:t>egression Model  </a:t>
            </a:r>
            <a:endParaRPr lang="en-US" sz="2800" b="1" dirty="0">
              <a:solidFill>
                <a:schemeClr val="tx1">
                  <a:lumMod val="75000"/>
                  <a:lumOff val="25000"/>
                </a:schemeClr>
              </a:solidFill>
            </a:endParaRPr>
          </a:p>
        </p:txBody>
      </p:sp>
      <p:pic>
        <p:nvPicPr>
          <p:cNvPr id="6" name="Graphic 5" descr="Bar chart">
            <a:extLst>
              <a:ext uri="{FF2B5EF4-FFF2-40B4-BE49-F238E27FC236}">
                <a16:creationId xmlns:a16="http://schemas.microsoft.com/office/drawing/2014/main" id="{928BE272-A5DC-4AF8-AE06-B82EB0E66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94567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608056-B441-4995-9B18-404591DD8170}"/>
              </a:ext>
            </a:extLst>
          </p:cNvPr>
          <p:cNvPicPr>
            <a:picLocks noChangeAspect="1"/>
          </p:cNvPicPr>
          <p:nvPr/>
        </p:nvPicPr>
        <p:blipFill>
          <a:blip r:embed="rId2"/>
          <a:stretch>
            <a:fillRect/>
          </a:stretch>
        </p:blipFill>
        <p:spPr>
          <a:xfrm>
            <a:off x="1730151" y="643467"/>
            <a:ext cx="8731697" cy="5050225"/>
          </a:xfrm>
          <a:prstGeom prst="rect">
            <a:avLst/>
          </a:prstGeom>
        </p:spPr>
      </p:pic>
    </p:spTree>
    <p:extLst>
      <p:ext uri="{BB962C8B-B14F-4D97-AF65-F5344CB8AC3E}">
        <p14:creationId xmlns:p14="http://schemas.microsoft.com/office/powerpoint/2010/main" val="2158913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F1D8D-2840-42A1-94BC-4AE2135D6548}"/>
              </a:ext>
            </a:extLst>
          </p:cNvPr>
          <p:cNvSpPr txBox="1"/>
          <p:nvPr/>
        </p:nvSpPr>
        <p:spPr>
          <a:xfrm>
            <a:off x="916020" y="505998"/>
            <a:ext cx="7027830" cy="461665"/>
          </a:xfrm>
          <a:prstGeom prst="rect">
            <a:avLst/>
          </a:prstGeom>
          <a:noFill/>
        </p:spPr>
        <p:txBody>
          <a:bodyPr wrap="square">
            <a:spAutoFit/>
          </a:bodyPr>
          <a:lstStyle/>
          <a:p>
            <a:r>
              <a:rPr lang="en-US" dirty="0"/>
              <a:t>  </a:t>
            </a:r>
            <a:r>
              <a:rPr lang="en-US" sz="2400" b="1" dirty="0"/>
              <a:t>MSE ,R Square, Adjusted R Square, RMSE, MAE</a:t>
            </a:r>
            <a:endParaRPr lang="en-US" b="1" dirty="0"/>
          </a:p>
        </p:txBody>
      </p:sp>
      <p:pic>
        <p:nvPicPr>
          <p:cNvPr id="6" name="Picture 5">
            <a:extLst>
              <a:ext uri="{FF2B5EF4-FFF2-40B4-BE49-F238E27FC236}">
                <a16:creationId xmlns:a16="http://schemas.microsoft.com/office/drawing/2014/main" id="{90B98D9C-C940-462E-8F07-CAD27B90B9A7}"/>
              </a:ext>
            </a:extLst>
          </p:cNvPr>
          <p:cNvPicPr>
            <a:picLocks noChangeAspect="1"/>
          </p:cNvPicPr>
          <p:nvPr/>
        </p:nvPicPr>
        <p:blipFill>
          <a:blip r:embed="rId2"/>
          <a:stretch>
            <a:fillRect/>
          </a:stretch>
        </p:blipFill>
        <p:spPr>
          <a:xfrm>
            <a:off x="1506570" y="1517516"/>
            <a:ext cx="7444902" cy="4221804"/>
          </a:xfrm>
          <a:prstGeom prst="rect">
            <a:avLst/>
          </a:prstGeom>
        </p:spPr>
      </p:pic>
    </p:spTree>
    <p:extLst>
      <p:ext uri="{BB962C8B-B14F-4D97-AF65-F5344CB8AC3E}">
        <p14:creationId xmlns:p14="http://schemas.microsoft.com/office/powerpoint/2010/main" val="1149912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5096F6-23BD-4730-A048-2286F09296E7}"/>
              </a:ext>
            </a:extLst>
          </p:cNvPr>
          <p:cNvPicPr>
            <a:picLocks noChangeAspect="1"/>
          </p:cNvPicPr>
          <p:nvPr/>
        </p:nvPicPr>
        <p:blipFill>
          <a:blip r:embed="rId2"/>
          <a:stretch>
            <a:fillRect/>
          </a:stretch>
        </p:blipFill>
        <p:spPr>
          <a:xfrm>
            <a:off x="1633944" y="642024"/>
            <a:ext cx="8991498" cy="4727643"/>
          </a:xfrm>
          <a:prstGeom prst="rect">
            <a:avLst/>
          </a:prstGeom>
        </p:spPr>
      </p:pic>
    </p:spTree>
    <p:extLst>
      <p:ext uri="{BB962C8B-B14F-4D97-AF65-F5344CB8AC3E}">
        <p14:creationId xmlns:p14="http://schemas.microsoft.com/office/powerpoint/2010/main" val="2167770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74A26D-40A2-4D1E-AD8A-222F3DEFE04C}"/>
              </a:ext>
            </a:extLst>
          </p:cNvPr>
          <p:cNvPicPr>
            <a:picLocks noChangeAspect="1"/>
          </p:cNvPicPr>
          <p:nvPr/>
        </p:nvPicPr>
        <p:blipFill>
          <a:blip r:embed="rId2"/>
          <a:stretch>
            <a:fillRect/>
          </a:stretch>
        </p:blipFill>
        <p:spPr>
          <a:xfrm>
            <a:off x="833995" y="933855"/>
            <a:ext cx="10524009" cy="3626999"/>
          </a:xfrm>
          <a:prstGeom prst="rect">
            <a:avLst/>
          </a:prstGeom>
        </p:spPr>
      </p:pic>
    </p:spTree>
    <p:extLst>
      <p:ext uri="{BB962C8B-B14F-4D97-AF65-F5344CB8AC3E}">
        <p14:creationId xmlns:p14="http://schemas.microsoft.com/office/powerpoint/2010/main" val="862535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874406-D7E9-411F-B287-E3F7BBC9374A}"/>
              </a:ext>
            </a:extLst>
          </p:cNvPr>
          <p:cNvSpPr txBox="1"/>
          <p:nvPr/>
        </p:nvSpPr>
        <p:spPr>
          <a:xfrm>
            <a:off x="222380" y="755137"/>
            <a:ext cx="11747240" cy="923330"/>
          </a:xfrm>
          <a:prstGeom prst="rect">
            <a:avLst/>
          </a:prstGeom>
          <a:noFill/>
        </p:spPr>
        <p:txBody>
          <a:bodyPr wrap="square">
            <a:spAutoFit/>
          </a:bodyPr>
          <a:lstStyle/>
          <a:p>
            <a:r>
              <a:rPr lang="en-US" b="0" i="0" dirty="0">
                <a:solidFill>
                  <a:srgbClr val="111111"/>
                </a:solidFill>
                <a:effectLst/>
                <a:latin typeface="Roboto" panose="02000000000000000000" pitchFamily="2" charset="0"/>
              </a:rPr>
              <a:t>The regression equation for the linear model takes the following form:</a:t>
            </a:r>
            <a:r>
              <a:rPr lang="en-US" b="1" i="0" dirty="0">
                <a:solidFill>
                  <a:srgbClr val="111111"/>
                </a:solidFill>
                <a:effectLst/>
                <a:latin typeface="Roboto" panose="02000000000000000000" pitchFamily="2" charset="0"/>
              </a:rPr>
              <a:t> y = b 0 + b 1 x 1</a:t>
            </a:r>
            <a:r>
              <a:rPr lang="en-US" b="0" i="0" dirty="0">
                <a:solidFill>
                  <a:srgbClr val="111111"/>
                </a:solidFill>
                <a:effectLst/>
                <a:latin typeface="Roboto" panose="02000000000000000000" pitchFamily="2" charset="0"/>
              </a:rPr>
              <a:t>. In the regression equation, y is the response variable, b 0 is the constant or intercept, b 1 is the estimated coefficient for the linear term (also known as the slope of the line), and x 1 is the value of the term.</a:t>
            </a:r>
            <a:endParaRPr lang="en-US" dirty="0"/>
          </a:p>
        </p:txBody>
      </p:sp>
      <p:sp>
        <p:nvSpPr>
          <p:cNvPr id="8" name="TextBox 7">
            <a:extLst>
              <a:ext uri="{FF2B5EF4-FFF2-40B4-BE49-F238E27FC236}">
                <a16:creationId xmlns:a16="http://schemas.microsoft.com/office/drawing/2014/main" id="{1F393A22-061C-4CD8-A574-E04589F5153C}"/>
              </a:ext>
            </a:extLst>
          </p:cNvPr>
          <p:cNvSpPr txBox="1"/>
          <p:nvPr/>
        </p:nvSpPr>
        <p:spPr>
          <a:xfrm>
            <a:off x="102636" y="1783109"/>
            <a:ext cx="7837715" cy="369332"/>
          </a:xfrm>
          <a:prstGeom prst="rect">
            <a:avLst/>
          </a:prstGeom>
          <a:noFill/>
        </p:spPr>
        <p:txBody>
          <a:bodyPr wrap="square">
            <a:spAutoFit/>
          </a:bodyPr>
          <a:lstStyle/>
          <a:p>
            <a:r>
              <a:rPr lang="en-US" dirty="0"/>
              <a:t>  Taking PM2.5 as  feature  and   Increase death due to Covid as a target   </a:t>
            </a:r>
          </a:p>
        </p:txBody>
      </p:sp>
      <p:sp>
        <p:nvSpPr>
          <p:cNvPr id="14" name="TextBox 13">
            <a:extLst>
              <a:ext uri="{FF2B5EF4-FFF2-40B4-BE49-F238E27FC236}">
                <a16:creationId xmlns:a16="http://schemas.microsoft.com/office/drawing/2014/main" id="{43132F01-CA88-4AA0-B5FA-374B25A355A1}"/>
              </a:ext>
            </a:extLst>
          </p:cNvPr>
          <p:cNvSpPr txBox="1"/>
          <p:nvPr/>
        </p:nvSpPr>
        <p:spPr>
          <a:xfrm>
            <a:off x="2006859" y="2125192"/>
            <a:ext cx="6092890" cy="369332"/>
          </a:xfrm>
          <a:prstGeom prst="rect">
            <a:avLst/>
          </a:prstGeom>
          <a:noFill/>
        </p:spPr>
        <p:txBody>
          <a:bodyPr wrap="square">
            <a:spAutoFit/>
          </a:bodyPr>
          <a:lstStyle/>
          <a:p>
            <a:r>
              <a:rPr lang="en-US" dirty="0"/>
              <a:t>PM2.5</a:t>
            </a:r>
            <a:r>
              <a:rPr lang="en-US" sz="1800" dirty="0">
                <a:solidFill>
                  <a:srgbClr val="000000"/>
                </a:solidFill>
                <a:effectLst/>
                <a:latin typeface="Segoe UI" panose="020B0502040204020203" pitchFamily="34" charset="0"/>
                <a:ea typeface="Times New Roman" panose="02020603050405020304" pitchFamily="18" charset="0"/>
              </a:rPr>
              <a:t> and </a:t>
            </a:r>
            <a:r>
              <a:rPr lang="en-US" dirty="0"/>
              <a:t>  Increase death due to Covid</a:t>
            </a:r>
            <a:r>
              <a:rPr lang="en-US" sz="1800" dirty="0">
                <a:solidFill>
                  <a:srgbClr val="000000"/>
                </a:solidFill>
                <a:effectLst/>
                <a:latin typeface="Segoe UI" panose="020B0502040204020203" pitchFamily="34" charset="0"/>
                <a:ea typeface="Times New Roman" panose="02020603050405020304" pitchFamily="18" charset="0"/>
              </a:rPr>
              <a:t> relationship</a:t>
            </a:r>
            <a:endParaRPr lang="en-US" dirty="0"/>
          </a:p>
        </p:txBody>
      </p:sp>
      <p:sp>
        <p:nvSpPr>
          <p:cNvPr id="16" name="TextBox 15">
            <a:extLst>
              <a:ext uri="{FF2B5EF4-FFF2-40B4-BE49-F238E27FC236}">
                <a16:creationId xmlns:a16="http://schemas.microsoft.com/office/drawing/2014/main" id="{4623D46E-9ACD-4733-A3AA-2C73A3BCA5F5}"/>
              </a:ext>
            </a:extLst>
          </p:cNvPr>
          <p:cNvSpPr txBox="1"/>
          <p:nvPr/>
        </p:nvSpPr>
        <p:spPr>
          <a:xfrm>
            <a:off x="1754156" y="4126791"/>
            <a:ext cx="6092890" cy="369332"/>
          </a:xfrm>
          <a:prstGeom prst="rect">
            <a:avLst/>
          </a:prstGeom>
          <a:noFill/>
        </p:spPr>
        <p:txBody>
          <a:bodyPr wrap="square">
            <a:spAutoFit/>
          </a:bodyPr>
          <a:lstStyle/>
          <a:p>
            <a:r>
              <a:rPr lang="en-US" sz="1800" dirty="0">
                <a:solidFill>
                  <a:srgbClr val="212529"/>
                </a:solidFill>
                <a:effectLst/>
                <a:latin typeface="Segoe UI" panose="020B0502040204020203" pitchFamily="34" charset="0"/>
                <a:ea typeface="Times New Roman" panose="02020603050405020304" pitchFamily="18" charset="0"/>
              </a:rPr>
              <a:t>R Square (R</a:t>
            </a:r>
            <a:r>
              <a:rPr lang="en-US" sz="1100" baseline="30000" dirty="0">
                <a:solidFill>
                  <a:srgbClr val="212529"/>
                </a:solidFill>
                <a:effectLst/>
                <a:latin typeface="Segoe UI" panose="020B0502040204020203" pitchFamily="34" charset="0"/>
                <a:ea typeface="Times New Roman" panose="02020603050405020304" pitchFamily="18" charset="0"/>
              </a:rPr>
              <a:t>2</a:t>
            </a:r>
            <a:r>
              <a:rPr lang="en-US" sz="1800" dirty="0">
                <a:solidFill>
                  <a:srgbClr val="212529"/>
                </a:solidFill>
                <a:effectLst/>
                <a:latin typeface="Segoe UI" panose="020B0502040204020203" pitchFamily="34" charset="0"/>
                <a:ea typeface="Times New Roman" panose="02020603050405020304" pitchFamily="18" charset="0"/>
              </a:rPr>
              <a:t>) equals </a:t>
            </a:r>
            <a:r>
              <a:rPr lang="en-US" sz="1800" b="1" dirty="0">
                <a:solidFill>
                  <a:srgbClr val="BF344E"/>
                </a:solidFill>
                <a:effectLst/>
                <a:latin typeface="Segoe UI" panose="020B0502040204020203" pitchFamily="34" charset="0"/>
                <a:ea typeface="Times New Roman" panose="02020603050405020304" pitchFamily="18" charset="0"/>
              </a:rPr>
              <a:t>1.0</a:t>
            </a:r>
            <a:endParaRPr lang="en-US" dirty="0"/>
          </a:p>
        </p:txBody>
      </p:sp>
      <p:sp>
        <p:nvSpPr>
          <p:cNvPr id="18" name="TextBox 17">
            <a:extLst>
              <a:ext uri="{FF2B5EF4-FFF2-40B4-BE49-F238E27FC236}">
                <a16:creationId xmlns:a16="http://schemas.microsoft.com/office/drawing/2014/main" id="{BFAA4FB0-CDC3-4BEF-A62F-D0ABDB82B270}"/>
              </a:ext>
            </a:extLst>
          </p:cNvPr>
          <p:cNvSpPr txBox="1"/>
          <p:nvPr/>
        </p:nvSpPr>
        <p:spPr>
          <a:xfrm>
            <a:off x="1754156" y="4653540"/>
            <a:ext cx="6092890" cy="369332"/>
          </a:xfrm>
          <a:prstGeom prst="rect">
            <a:avLst/>
          </a:prstGeom>
          <a:noFill/>
        </p:spPr>
        <p:txBody>
          <a:bodyPr wrap="square">
            <a:spAutoFit/>
          </a:bodyPr>
          <a:lstStyle/>
          <a:p>
            <a:r>
              <a:rPr lang="en-US" dirty="0">
                <a:solidFill>
                  <a:srgbClr val="212529"/>
                </a:solidFill>
                <a:latin typeface="Segoe UI" panose="020B0502040204020203" pitchFamily="34" charset="0"/>
                <a:ea typeface="Times New Roman" panose="02020603050405020304" pitchFamily="18" charset="0"/>
              </a:rPr>
              <a:t>C</a:t>
            </a:r>
            <a:r>
              <a:rPr lang="en-US" sz="1800" dirty="0">
                <a:solidFill>
                  <a:srgbClr val="212529"/>
                </a:solidFill>
                <a:effectLst/>
                <a:latin typeface="Segoe UI" panose="020B0502040204020203" pitchFamily="34" charset="0"/>
                <a:ea typeface="Times New Roman" panose="02020603050405020304" pitchFamily="18" charset="0"/>
              </a:rPr>
              <a:t>orrelation (R) equals </a:t>
            </a:r>
            <a:r>
              <a:rPr lang="en-US" sz="1800" b="1" dirty="0">
                <a:solidFill>
                  <a:srgbClr val="BF344E"/>
                </a:solidFill>
                <a:effectLst/>
                <a:latin typeface="Segoe UI" panose="020B0502040204020203" pitchFamily="34" charset="0"/>
                <a:ea typeface="Times New Roman" panose="02020603050405020304" pitchFamily="18" charset="0"/>
              </a:rPr>
              <a:t>0.8777</a:t>
            </a:r>
            <a:endParaRPr lang="en-US" dirty="0"/>
          </a:p>
        </p:txBody>
      </p:sp>
      <p:sp>
        <p:nvSpPr>
          <p:cNvPr id="20" name="TextBox 19">
            <a:extLst>
              <a:ext uri="{FF2B5EF4-FFF2-40B4-BE49-F238E27FC236}">
                <a16:creationId xmlns:a16="http://schemas.microsoft.com/office/drawing/2014/main" id="{11A29706-39EB-4AC3-B369-B7D32BCFA77D}"/>
              </a:ext>
            </a:extLst>
          </p:cNvPr>
          <p:cNvSpPr txBox="1"/>
          <p:nvPr/>
        </p:nvSpPr>
        <p:spPr>
          <a:xfrm>
            <a:off x="976479" y="5331836"/>
            <a:ext cx="9977401" cy="37369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It means that there is a </a:t>
            </a:r>
            <a:r>
              <a:rPr lang="en-US" sz="1800" b="1"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very good direct relationship</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between the  predictor and the predict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C5D27D07-0AFD-4F83-89CC-41A072FCF6A1}"/>
              </a:ext>
            </a:extLst>
          </p:cNvPr>
          <p:cNvSpPr txBox="1"/>
          <p:nvPr/>
        </p:nvSpPr>
        <p:spPr>
          <a:xfrm>
            <a:off x="1754156" y="2599166"/>
            <a:ext cx="4879911" cy="126278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b</a:t>
            </a:r>
            <a:r>
              <a:rPr lang="en-US" sz="1200" baseline="-25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0</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 ȳ - b</a:t>
            </a:r>
            <a:r>
              <a:rPr lang="en-US" sz="1200" baseline="-25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1</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x̄</a:t>
            </a:r>
            <a:b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b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x̄ = 24.0434</a:t>
            </a:r>
            <a:b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b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ȳ = 35.8837</a:t>
            </a:r>
            <a:b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b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b</a:t>
            </a:r>
            <a:r>
              <a:rPr lang="en-US" sz="1200" baseline="-25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0</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 35.8837 -0.7944*24.0434 = 16.7833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Picture 23">
            <a:extLst>
              <a:ext uri="{FF2B5EF4-FFF2-40B4-BE49-F238E27FC236}">
                <a16:creationId xmlns:a16="http://schemas.microsoft.com/office/drawing/2014/main" id="{F3BEC0B6-2291-408D-81F1-0E142B23687E}"/>
              </a:ext>
            </a:extLst>
          </p:cNvPr>
          <p:cNvPicPr>
            <a:picLocks noChangeAspect="1"/>
          </p:cNvPicPr>
          <p:nvPr/>
        </p:nvPicPr>
        <p:blipFill>
          <a:blip r:embed="rId2"/>
          <a:stretch>
            <a:fillRect/>
          </a:stretch>
        </p:blipFill>
        <p:spPr>
          <a:xfrm>
            <a:off x="5965180" y="2601213"/>
            <a:ext cx="2581662" cy="923329"/>
          </a:xfrm>
          <a:prstGeom prst="rect">
            <a:avLst/>
          </a:prstGeom>
        </p:spPr>
      </p:pic>
    </p:spTree>
    <p:extLst>
      <p:ext uri="{BB962C8B-B14F-4D97-AF65-F5344CB8AC3E}">
        <p14:creationId xmlns:p14="http://schemas.microsoft.com/office/powerpoint/2010/main" val="2224498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D5D39-32F2-46EE-8727-45FDE94B1C78}"/>
              </a:ext>
            </a:extLst>
          </p:cNvPr>
          <p:cNvPicPr>
            <a:picLocks noChangeAspect="1"/>
          </p:cNvPicPr>
          <p:nvPr/>
        </p:nvPicPr>
        <p:blipFill rotWithShape="1">
          <a:blip r:embed="rId2"/>
          <a:srcRect t="4514" r="1" b="1"/>
          <a:stretch/>
        </p:blipFill>
        <p:spPr>
          <a:xfrm>
            <a:off x="643467" y="643467"/>
            <a:ext cx="10905066" cy="5050225"/>
          </a:xfrm>
          <a:prstGeom prst="rect">
            <a:avLst/>
          </a:prstGeom>
        </p:spPr>
      </p:pic>
    </p:spTree>
    <p:extLst>
      <p:ext uri="{BB962C8B-B14F-4D97-AF65-F5344CB8AC3E}">
        <p14:creationId xmlns:p14="http://schemas.microsoft.com/office/powerpoint/2010/main" val="3935567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63761E8-483E-41F6-8AB6-8525DEFD62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43" r="1" b="1"/>
          <a:stretch/>
        </p:blipFill>
        <p:spPr bwMode="auto">
          <a:xfrm>
            <a:off x="1300479" y="816887"/>
            <a:ext cx="9062721" cy="419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824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84C6C6-EE2A-468A-84FA-66489A567759}"/>
              </a:ext>
            </a:extLst>
          </p:cNvPr>
          <p:cNvSpPr txBox="1"/>
          <p:nvPr/>
        </p:nvSpPr>
        <p:spPr>
          <a:xfrm>
            <a:off x="391885" y="323482"/>
            <a:ext cx="10972800" cy="5849807"/>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References: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Effect of environmental pollutants PM2.5, CO, No2, and O3 on the incidence and mortality of SARS-CoV-2 infection in five regions of the USA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(PDF) Effect of environmental pollutants PM2.5, CO, No2, and O3 on the incidence and mortality of SARS-CoV-2 infection in five regions of the USA (researchgate.net)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Evaluating the Contribution of PM2.5 Precursor Gases and Re-entrained Road Emissions to Mobile Source PM2.5 Particulate Matter Emissions (epa.gov)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4"/>
              </a:rPr>
              <a:t>Washington Air Quality Index (AQI) and Washington, D.C. Air Pollution | AirVisual (iqair.com)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5"/>
              </a:rPr>
              <a:t>Effects of SO2 and NOx emission reductions on PM2.5 mass concentrations in the southeastern United States - PubMed (nih.gov)</a:t>
            </a:r>
            <a:r>
              <a:rPr lang="en-US" sz="1800"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6"/>
              </a:rPr>
              <a:t>Order History | Climate Data Online (CDO) | National Climatic Data Center (NCDC) (noaa.gov)</a:t>
            </a:r>
            <a:r>
              <a:rPr lang="en-US" sz="1800"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Effect of Environmental Pollutants PM2.5, CO, NO2, and O3 on the Incidence and Mortality of SARS-CoV-2 Infection in Five Regions of the USA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World Health Organization, </a:t>
            </a:r>
            <a:r>
              <a:rPr lang="en-US" sz="18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7"/>
              </a:rPr>
              <a:t>Air pollution (who.int)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87631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AA164585-3148-4BD0-B99B-310D9DC77C8B}"/>
              </a:ext>
            </a:extLst>
          </p:cNvPr>
          <p:cNvSpPr txBox="1"/>
          <p:nvPr/>
        </p:nvSpPr>
        <p:spPr>
          <a:xfrm>
            <a:off x="164767" y="1248007"/>
            <a:ext cx="3716221" cy="769441"/>
          </a:xfrm>
          <a:prstGeom prst="rect">
            <a:avLst/>
          </a:prstGeom>
          <a:noFill/>
        </p:spPr>
        <p:txBody>
          <a:bodyPr wrap="square">
            <a:spAutoFit/>
          </a:bodyPr>
          <a:lstStyle/>
          <a:p>
            <a:pPr>
              <a:spcAft>
                <a:spcPts val="600"/>
              </a:spcAft>
            </a:pPr>
            <a:r>
              <a:rPr lang="en-US" sz="4400" b="1" dirty="0">
                <a:solidFill>
                  <a:schemeClr val="bg1"/>
                </a:solidFill>
                <a:latin typeface="Times New Roman" panose="02020603050405020304" pitchFamily="18" charset="0"/>
              </a:rPr>
              <a:t>Why PM2.5 ?</a:t>
            </a:r>
          </a:p>
        </p:txBody>
      </p:sp>
      <p:sp>
        <p:nvSpPr>
          <p:cNvPr id="15" name="TextBox 14">
            <a:extLst>
              <a:ext uri="{FF2B5EF4-FFF2-40B4-BE49-F238E27FC236}">
                <a16:creationId xmlns:a16="http://schemas.microsoft.com/office/drawing/2014/main" id="{844E29CE-F138-4527-93FA-821422054E12}"/>
              </a:ext>
            </a:extLst>
          </p:cNvPr>
          <p:cNvSpPr txBox="1"/>
          <p:nvPr/>
        </p:nvSpPr>
        <p:spPr>
          <a:xfrm>
            <a:off x="4417580" y="1355728"/>
            <a:ext cx="7455233" cy="1323439"/>
          </a:xfrm>
          <a:prstGeom prst="rect">
            <a:avLst/>
          </a:prstGeom>
          <a:noFill/>
        </p:spPr>
        <p:txBody>
          <a:bodyPr wrap="square">
            <a:spAutoFit/>
          </a:bodyPr>
          <a:lstStyle/>
          <a:p>
            <a:r>
              <a:rPr lang="en-US" sz="2000" b="1" dirty="0">
                <a:solidFill>
                  <a:srgbClr val="000000"/>
                </a:solidFill>
                <a:latin typeface="Calibri Light" panose="020F0302020204030204" pitchFamily="34" charset="0"/>
              </a:rPr>
              <a:t>The team, concerned with the increasing number of deaths of the target residents due to    the Covid – 19, initiated this project to investigate if there is association between the  gaseous elements (PM2.5) and covid disease.  To contribute for the  Environment advocates </a:t>
            </a:r>
            <a:r>
              <a:rPr lang="en-US" sz="2000" dirty="0">
                <a:solidFill>
                  <a:srgbClr val="000000"/>
                </a:solidFill>
                <a:latin typeface="Calibri Light" panose="020F0302020204030204" pitchFamily="34" charset="0"/>
              </a:rPr>
              <a:t>.</a:t>
            </a:r>
          </a:p>
        </p:txBody>
      </p:sp>
    </p:spTree>
    <p:extLst>
      <p:ext uri="{BB962C8B-B14F-4D97-AF65-F5344CB8AC3E}">
        <p14:creationId xmlns:p14="http://schemas.microsoft.com/office/powerpoint/2010/main" val="45637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E943C31E-7B9F-42EB-AC02-1B97BB4F3D58}"/>
              </a:ext>
            </a:extLst>
          </p:cNvPr>
          <p:cNvSpPr txBox="1"/>
          <p:nvPr/>
        </p:nvSpPr>
        <p:spPr>
          <a:xfrm>
            <a:off x="4604563" y="396346"/>
            <a:ext cx="7081267" cy="3604154"/>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sz="2400" b="0" dirty="0">
                <a:solidFill>
                  <a:schemeClr val="tx1">
                    <a:lumMod val="75000"/>
                    <a:lumOff val="25000"/>
                  </a:schemeClr>
                </a:solidFill>
                <a:effectLst/>
              </a:rPr>
              <a:t>The Goal ‘as a part of the team project ‘ is to examine if  PM2.5 influences the increase or decrease of COVID-19 transmission rates - while also taking COVID-19 mortalities into consideration</a:t>
            </a:r>
            <a:r>
              <a:rPr lang="en-US" b="0" dirty="0">
                <a:solidFill>
                  <a:schemeClr val="tx1">
                    <a:lumMod val="75000"/>
                    <a:lumOff val="25000"/>
                  </a:schemeClr>
                </a:solidFill>
                <a:effectLst/>
              </a:rPr>
              <a:t>.</a:t>
            </a:r>
            <a:endParaRPr lang="en-US" dirty="0">
              <a:solidFill>
                <a:schemeClr val="tx1">
                  <a:lumMod val="75000"/>
                  <a:lumOff val="25000"/>
                </a:schemeClr>
              </a:solidFill>
            </a:endParaRPr>
          </a:p>
        </p:txBody>
      </p:sp>
      <p:sp>
        <p:nvSpPr>
          <p:cNvPr id="7" name="TextBox 6">
            <a:extLst>
              <a:ext uri="{FF2B5EF4-FFF2-40B4-BE49-F238E27FC236}">
                <a16:creationId xmlns:a16="http://schemas.microsoft.com/office/drawing/2014/main" id="{E38E916A-491E-4FF0-9C9A-BF5463DC0393}"/>
              </a:ext>
            </a:extLst>
          </p:cNvPr>
          <p:cNvSpPr txBox="1"/>
          <p:nvPr/>
        </p:nvSpPr>
        <p:spPr>
          <a:xfrm>
            <a:off x="1665156" y="1428982"/>
            <a:ext cx="2124673" cy="769441"/>
          </a:xfrm>
          <a:prstGeom prst="rect">
            <a:avLst/>
          </a:prstGeom>
          <a:noFill/>
        </p:spPr>
        <p:txBody>
          <a:bodyPr wrap="square">
            <a:spAutoFit/>
          </a:bodyPr>
          <a:lstStyle/>
          <a:p>
            <a:pPr>
              <a:spcAft>
                <a:spcPts val="600"/>
              </a:spcAft>
            </a:pPr>
            <a:r>
              <a:rPr lang="en-US" b="1" dirty="0">
                <a:solidFill>
                  <a:schemeClr val="bg1"/>
                </a:solidFill>
                <a:effectLst/>
                <a:latin typeface="Times New Roman" panose="02020603050405020304" pitchFamily="18" charset="0"/>
                <a:ea typeface="Times New Roman" panose="02020603050405020304" pitchFamily="18" charset="0"/>
              </a:rPr>
              <a:t> </a:t>
            </a:r>
            <a:r>
              <a:rPr lang="en-US" sz="4400" b="1" dirty="0">
                <a:solidFill>
                  <a:schemeClr val="bg1"/>
                </a:solidFill>
                <a:latin typeface="Times New Roman" panose="02020603050405020304" pitchFamily="18" charset="0"/>
              </a:rPr>
              <a:t>Goal</a:t>
            </a:r>
            <a:r>
              <a:rPr lang="en-US" b="0" dirty="0">
                <a:solidFill>
                  <a:schemeClr val="bg1"/>
                </a:solidFill>
                <a:effectLst/>
                <a:latin typeface="Times New Roman" panose="02020603050405020304" pitchFamily="18" charset="0"/>
                <a:ea typeface="Times New Roman" panose="02020603050405020304" pitchFamily="18" charset="0"/>
              </a:rPr>
              <a:t> </a:t>
            </a:r>
            <a:r>
              <a:rPr lang="en-US" sz="3600" b="1" dirty="0">
                <a:solidFill>
                  <a:schemeClr val="bg1"/>
                </a:solidFill>
                <a:effectLst/>
                <a:latin typeface="Times New Roman" panose="02020603050405020304" pitchFamily="18" charset="0"/>
                <a:ea typeface="Times New Roman" panose="02020603050405020304" pitchFamily="18" charset="0"/>
              </a:rPr>
              <a:t>:</a:t>
            </a:r>
            <a:endParaRPr lang="en-US" b="1" dirty="0">
              <a:solidFill>
                <a:schemeClr val="bg1"/>
              </a:solidFill>
            </a:endParaRPr>
          </a:p>
        </p:txBody>
      </p:sp>
    </p:spTree>
    <p:extLst>
      <p:ext uri="{BB962C8B-B14F-4D97-AF65-F5344CB8AC3E}">
        <p14:creationId xmlns:p14="http://schemas.microsoft.com/office/powerpoint/2010/main" val="264232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7C33841C-61E0-46E5-A642-5869CF561E52}"/>
              </a:ext>
            </a:extLst>
          </p:cNvPr>
          <p:cNvSpPr txBox="1"/>
          <p:nvPr/>
        </p:nvSpPr>
        <p:spPr>
          <a:xfrm>
            <a:off x="326103" y="2844225"/>
            <a:ext cx="3751340" cy="584775"/>
          </a:xfrm>
          <a:prstGeom prst="rect">
            <a:avLst/>
          </a:prstGeom>
          <a:noFill/>
        </p:spPr>
        <p:txBody>
          <a:bodyPr wrap="square">
            <a:spAutoFit/>
          </a:bodyPr>
          <a:lstStyle/>
          <a:p>
            <a:pPr>
              <a:spcAft>
                <a:spcPts val="600"/>
              </a:spcAft>
            </a:pPr>
            <a:r>
              <a:rPr lang="en-US" sz="3200" b="1" dirty="0">
                <a:solidFill>
                  <a:schemeClr val="bg1"/>
                </a:solidFill>
                <a:latin typeface="Times New Roman" panose="02020603050405020304" pitchFamily="18" charset="0"/>
              </a:rPr>
              <a:t>Project Description:</a:t>
            </a:r>
            <a:r>
              <a:rPr lang="en-US"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dirty="0"/>
          </a:p>
        </p:txBody>
      </p:sp>
      <p:sp>
        <p:nvSpPr>
          <p:cNvPr id="17" name="TextBox 16">
            <a:extLst>
              <a:ext uri="{FF2B5EF4-FFF2-40B4-BE49-F238E27FC236}">
                <a16:creationId xmlns:a16="http://schemas.microsoft.com/office/drawing/2014/main" id="{9E638E76-E67C-4F7C-AB79-66FE6187C8D2}"/>
              </a:ext>
            </a:extLst>
          </p:cNvPr>
          <p:cNvSpPr txBox="1"/>
          <p:nvPr/>
        </p:nvSpPr>
        <p:spPr>
          <a:xfrm>
            <a:off x="3626358" y="3008885"/>
            <a:ext cx="8239539" cy="757130"/>
          </a:xfrm>
          <a:prstGeom prst="rect">
            <a:avLst/>
          </a:prstGeom>
          <a:noFill/>
        </p:spPr>
        <p:txBody>
          <a:bodyPr wrap="square">
            <a:spAutoFit/>
          </a:bodyPr>
          <a:lstStyle/>
          <a:p>
            <a:pPr marL="800100" marR="0" indent="-1314450" defTabSz="914400">
              <a:lnSpc>
                <a:spcPct val="90000"/>
              </a:lnSpc>
              <a:spcBef>
                <a:spcPts val="0"/>
              </a:spcBef>
              <a:spcAft>
                <a:spcPts val="800"/>
              </a:spcAft>
              <a:buClr>
                <a:schemeClr val="accent1"/>
              </a:buClr>
              <a:buFont typeface="Calibri" panose="020F0502020204030204" pitchFamily="34" charset="0"/>
            </a:pPr>
            <a:r>
              <a:rPr lang="en-US" dirty="0">
                <a:solidFill>
                  <a:schemeClr val="tx1">
                    <a:lumMod val="75000"/>
                    <a:lumOff val="25000"/>
                  </a:schemeClr>
                </a:solidFill>
                <a:effectLst/>
              </a:rPr>
              <a:t>               </a:t>
            </a:r>
            <a:r>
              <a:rPr lang="en-US" sz="2400" dirty="0">
                <a:solidFill>
                  <a:schemeClr val="tx1">
                    <a:lumMod val="75000"/>
                    <a:lumOff val="25000"/>
                  </a:schemeClr>
                </a:solidFill>
                <a:effectLst/>
              </a:rPr>
              <a:t>The datasets were collected from the US –Environmental  Protection Agency (US- EPA).  </a:t>
            </a:r>
            <a:endParaRPr lang="en-US" sz="2800" dirty="0">
              <a:solidFill>
                <a:schemeClr val="tx1">
                  <a:lumMod val="75000"/>
                  <a:lumOff val="25000"/>
                </a:schemeClr>
              </a:solidFill>
              <a:effectLst/>
            </a:endParaRPr>
          </a:p>
        </p:txBody>
      </p:sp>
    </p:spTree>
    <p:extLst>
      <p:ext uri="{BB962C8B-B14F-4D97-AF65-F5344CB8AC3E}">
        <p14:creationId xmlns:p14="http://schemas.microsoft.com/office/powerpoint/2010/main" val="13045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00678-54AC-473A-8D6C-38B4779CA3AA}"/>
              </a:ext>
            </a:extLst>
          </p:cNvPr>
          <p:cNvSpPr txBox="1"/>
          <p:nvPr/>
        </p:nvSpPr>
        <p:spPr>
          <a:xfrm>
            <a:off x="953277" y="1961431"/>
            <a:ext cx="10954139" cy="3785652"/>
          </a:xfrm>
          <a:prstGeom prst="rect">
            <a:avLst/>
          </a:prstGeom>
          <a:noFill/>
        </p:spPr>
        <p:txBody>
          <a:bodyPr wrap="square" numCol="3">
            <a:spAutoFit/>
          </a:bodyPr>
          <a:lstStyle/>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State Code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Address</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Longitude </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Latitude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Parameter Occurrence Code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Datum</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County Code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Site Num</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Longitude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Parameter Name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Sample Duration</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Pollutant Standard</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Date Local</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Units_ of_ Measure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Event Type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Observation Count</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Observation Percent</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Date of Last Change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AQI </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Method Code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Method Name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Arithmetic Mean</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1</a:t>
            </a:r>
            <a:r>
              <a:rPr lang="en-US" sz="1800" b="0" baseline="30000" dirty="0">
                <a:solidFill>
                  <a:srgbClr val="000000"/>
                </a:solidFill>
                <a:effectLst/>
                <a:latin typeface="Times New Roman" panose="02020603050405020304" pitchFamily="18" charset="0"/>
                <a:ea typeface="Times New Roman" panose="02020603050405020304" pitchFamily="18" charset="0"/>
              </a:rPr>
              <a:t>st</a:t>
            </a:r>
            <a:r>
              <a:rPr lang="en-US" sz="1800" b="0" dirty="0">
                <a:solidFill>
                  <a:srgbClr val="000000"/>
                </a:solidFill>
                <a:effectLst/>
                <a:latin typeface="Times New Roman" panose="02020603050405020304" pitchFamily="18" charset="0"/>
                <a:ea typeface="Times New Roman" panose="02020603050405020304" pitchFamily="18" charset="0"/>
              </a:rPr>
              <a:t> Max Value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1</a:t>
            </a:r>
            <a:r>
              <a:rPr lang="en-US" sz="1800" b="0" baseline="30000" dirty="0">
                <a:solidFill>
                  <a:srgbClr val="000000"/>
                </a:solidFill>
                <a:effectLst/>
                <a:latin typeface="Times New Roman" panose="02020603050405020304" pitchFamily="18" charset="0"/>
                <a:ea typeface="Times New Roman" panose="02020603050405020304" pitchFamily="18" charset="0"/>
              </a:rPr>
              <a:t>st</a:t>
            </a:r>
            <a:r>
              <a:rPr lang="en-US" sz="1800" b="0" dirty="0">
                <a:solidFill>
                  <a:srgbClr val="000000"/>
                </a:solidFill>
                <a:effectLst/>
                <a:latin typeface="Times New Roman" panose="02020603050405020304" pitchFamily="18" charset="0"/>
                <a:ea typeface="Times New Roman" panose="02020603050405020304" pitchFamily="18" charset="0"/>
              </a:rPr>
              <a:t> Max Hour</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Local Site Name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State_ Name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br>
              <a:rPr lang="en-US" sz="1800" dirty="0">
                <a:effectLst/>
                <a:latin typeface="Times New Roman" panose="02020603050405020304" pitchFamily="18" charset="0"/>
                <a:ea typeface="Times New Roman" panose="02020603050405020304" pitchFamily="18" charset="0"/>
              </a:rPr>
            </a:br>
            <a:r>
              <a:rPr lang="en-US" sz="1800" b="0" dirty="0">
                <a:solidFill>
                  <a:srgbClr val="000000"/>
                </a:solidFill>
                <a:effectLst/>
                <a:latin typeface="Times New Roman" panose="02020603050405020304" pitchFamily="18" charset="0"/>
                <a:ea typeface="Times New Roman" panose="02020603050405020304" pitchFamily="18" charset="0"/>
              </a:rPr>
              <a:t>County _Name</a:t>
            </a:r>
            <a:endParaRPr lang="en-US" sz="1800" b="1" dirty="0">
              <a:effectLst/>
              <a:latin typeface="Times New Roman" panose="02020603050405020304" pitchFamily="18" charset="0"/>
              <a:ea typeface="Times New Roman" panose="02020603050405020304" pitchFamily="18" charset="0"/>
            </a:endParaRPr>
          </a:p>
          <a:p>
            <a:pPr marL="342900" marR="0" lvl="0" indent="-342900">
              <a:spcBef>
                <a:spcPts val="765"/>
              </a:spcBef>
              <a:spcAft>
                <a:spcPts val="0"/>
              </a:spcAft>
              <a:buFont typeface="+mj-lt"/>
              <a:buAutoNum type="arabicPeriod"/>
            </a:pPr>
            <a:r>
              <a:rPr lang="en-US" sz="1800" b="0" dirty="0">
                <a:solidFill>
                  <a:srgbClr val="000000"/>
                </a:solidFill>
                <a:effectLst/>
                <a:latin typeface="Times New Roman" panose="02020603050405020304" pitchFamily="18" charset="0"/>
                <a:ea typeface="Times New Roman" panose="02020603050405020304" pitchFamily="18" charset="0"/>
              </a:rPr>
              <a:t>City Name</a:t>
            </a:r>
            <a:endParaRPr lang="en-US" sz="18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FA1A8C2-65E5-477E-94BC-3B5E94A10065}"/>
              </a:ext>
            </a:extLst>
          </p:cNvPr>
          <p:cNvSpPr txBox="1"/>
          <p:nvPr/>
        </p:nvSpPr>
        <p:spPr>
          <a:xfrm>
            <a:off x="1143000" y="1116934"/>
            <a:ext cx="9906000" cy="369332"/>
          </a:xfrm>
          <a:prstGeom prst="rect">
            <a:avLst/>
          </a:prstGeom>
          <a:noFill/>
        </p:spPr>
        <p:txBody>
          <a:bodyPr wrap="square">
            <a:spAutoFit/>
          </a:bodyPr>
          <a:lstStyle/>
          <a:p>
            <a:r>
              <a:rPr lang="en-US" sz="1800" b="1" dirty="0">
                <a:effectLst/>
                <a:latin typeface="Calibri Light" panose="020F0302020204030204" pitchFamily="34" charset="0"/>
                <a:ea typeface="Calibri" panose="020F0502020204030204" pitchFamily="34" charset="0"/>
              </a:rPr>
              <a:t>Initially the dataset collected contained 879, 531 Columns and 29</a:t>
            </a:r>
            <a:r>
              <a:rPr lang="en-US"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US" sz="1800" b="1" dirty="0">
                <a:effectLst/>
                <a:latin typeface="Calibri Light" panose="020F0302020204030204" pitchFamily="34" charset="0"/>
                <a:ea typeface="Calibri" panose="020F0502020204030204" pitchFamily="34" charset="0"/>
              </a:rPr>
              <a:t>Rows</a:t>
            </a:r>
            <a:endParaRPr lang="en-US" b="1" dirty="0"/>
          </a:p>
        </p:txBody>
      </p:sp>
    </p:spTree>
    <p:extLst>
      <p:ext uri="{BB962C8B-B14F-4D97-AF65-F5344CB8AC3E}">
        <p14:creationId xmlns:p14="http://schemas.microsoft.com/office/powerpoint/2010/main" val="101429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552AF9-5603-4D21-BF57-7BA745E3C2F7}"/>
              </a:ext>
            </a:extLst>
          </p:cNvPr>
          <p:cNvSpPr>
            <a:spLocks noGrp="1"/>
          </p:cNvSpPr>
          <p:nvPr>
            <p:ph type="title"/>
          </p:nvPr>
        </p:nvSpPr>
        <p:spPr>
          <a:xfrm>
            <a:off x="0" y="605896"/>
            <a:ext cx="3912054" cy="5646208"/>
          </a:xfrm>
        </p:spPr>
        <p:txBody>
          <a:bodyPr vert="horz" lIns="91440" tIns="45720" rIns="91440" bIns="45720" rtlCol="0" anchor="ctr">
            <a:normAutofit/>
          </a:bodyPr>
          <a:lstStyle/>
          <a:p>
            <a:r>
              <a:rPr lang="en-US" sz="3600" b="1" dirty="0">
                <a:solidFill>
                  <a:srgbClr val="FFFFFF"/>
                </a:solidFill>
              </a:rPr>
              <a:t>What Study Show </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A415C620-4E72-4BA6-A72E-F3A41A97C6A4}"/>
              </a:ext>
            </a:extLst>
          </p:cNvPr>
          <p:cNvSpPr txBox="1"/>
          <p:nvPr/>
        </p:nvSpPr>
        <p:spPr>
          <a:xfrm>
            <a:off x="4742016" y="605896"/>
            <a:ext cx="6413663" cy="5646208"/>
          </a:xfrm>
          <a:prstGeom prst="rect">
            <a:avLst/>
          </a:prstGeom>
        </p:spPr>
        <p:txBody>
          <a:bodyPr vert="horz" lIns="0" tIns="45720" rIns="0" bIns="45720" rtlCol="0" anchor="ctr">
            <a:normAutofit/>
          </a:bodyPr>
          <a:lstStyle/>
          <a:p>
            <a:pPr marL="1085850" marR="0" indent="-1485900"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effectLst/>
              </a:rPr>
              <a:t>     </a:t>
            </a:r>
            <a:r>
              <a:rPr lang="en-US" b="1">
                <a:solidFill>
                  <a:schemeClr val="tx1">
                    <a:lumMod val="75000"/>
                    <a:lumOff val="25000"/>
                  </a:schemeClr>
                </a:solidFill>
                <a:effectLst/>
              </a:rPr>
              <a:t>“ </a:t>
            </a:r>
            <a:r>
              <a:rPr lang="en-US" b="0">
                <a:solidFill>
                  <a:schemeClr val="tx1">
                    <a:lumMod val="75000"/>
                    <a:lumOff val="25000"/>
                  </a:schemeClr>
                </a:solidFill>
                <a:effectLst/>
              </a:rPr>
              <a:t>Outdoor and indoor air pollution cause respiratory and other diseases and is an important source of morbidity and mortality. </a:t>
            </a:r>
            <a:r>
              <a:rPr lang="en-US" b="1">
                <a:solidFill>
                  <a:schemeClr val="tx1">
                    <a:lumMod val="75000"/>
                    <a:lumOff val="25000"/>
                  </a:schemeClr>
                </a:solidFill>
                <a:effectLst/>
              </a:rPr>
              <a:t>”    WHO</a:t>
            </a:r>
          </a:p>
        </p:txBody>
      </p:sp>
    </p:spTree>
    <p:extLst>
      <p:ext uri="{BB962C8B-B14F-4D97-AF65-F5344CB8AC3E}">
        <p14:creationId xmlns:p14="http://schemas.microsoft.com/office/powerpoint/2010/main" val="157659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F0B686D1-58A0-46EC-9346-B1FC1D9BC136}"/>
              </a:ext>
            </a:extLst>
          </p:cNvPr>
          <p:cNvSpPr txBox="1"/>
          <p:nvPr/>
        </p:nvSpPr>
        <p:spPr>
          <a:xfrm>
            <a:off x="1132572" y="2224869"/>
            <a:ext cx="10027920" cy="2150299"/>
          </a:xfrm>
          <a:prstGeom prst="rect">
            <a:avLst/>
          </a:prstGeom>
        </p:spPr>
        <p:txBody>
          <a:bodyPr vert="horz" lIns="0" tIns="45720" rIns="0" bIns="45720" rtlCol="0">
            <a:normAutofit/>
          </a:bodyPr>
          <a:lstStyle/>
          <a:p>
            <a:pPr marL="457200" marR="0" indent="-1371600" defTabSz="914400">
              <a:lnSpc>
                <a:spcPct val="90000"/>
              </a:lnSpc>
              <a:spcBef>
                <a:spcPts val="765"/>
              </a:spcBef>
              <a:spcAft>
                <a:spcPts val="0"/>
              </a:spcAft>
              <a:buClr>
                <a:schemeClr val="accent1"/>
              </a:buClr>
              <a:buFont typeface="Calibri" panose="020F0502020204030204" pitchFamily="34" charset="0"/>
            </a:pPr>
            <a:r>
              <a:rPr lang="en-US" b="0" dirty="0">
                <a:solidFill>
                  <a:schemeClr val="tx1">
                    <a:lumMod val="75000"/>
                    <a:lumOff val="25000"/>
                  </a:schemeClr>
                </a:solidFill>
                <a:effectLst/>
              </a:rPr>
              <a:t> </a:t>
            </a:r>
            <a:r>
              <a:rPr lang="en-US" dirty="0">
                <a:solidFill>
                  <a:schemeClr val="tx1">
                    <a:lumMod val="75000"/>
                    <a:lumOff val="25000"/>
                  </a:schemeClr>
                </a:solidFill>
                <a:effectLst/>
              </a:rPr>
              <a:t>             </a:t>
            </a:r>
          </a:p>
          <a:p>
            <a:pPr marL="457200" marR="0" defTabSz="914400">
              <a:lnSpc>
                <a:spcPct val="90000"/>
              </a:lnSpc>
              <a:spcBef>
                <a:spcPts val="765"/>
              </a:spcBef>
              <a:spcAft>
                <a:spcPts val="0"/>
              </a:spcAft>
              <a:buClr>
                <a:schemeClr val="accent1"/>
              </a:buClr>
              <a:buFont typeface="Calibri" panose="020F0502020204030204" pitchFamily="34" charset="0"/>
            </a:pPr>
            <a:r>
              <a:rPr lang="en-US" b="0" dirty="0">
                <a:solidFill>
                  <a:schemeClr val="tx1">
                    <a:lumMod val="75000"/>
                    <a:lumOff val="25000"/>
                  </a:schemeClr>
                </a:solidFill>
                <a:effectLst/>
              </a:rPr>
              <a:t>To evaluate the Environmental Pollutants PM2.5, CO, NO2, and O3 on the Incidence and Mortality of Covid 19 in DMV, the study use historical data obtained from Environmental Protection Agency and National Climate data Center. Data Visualization, Machine Learning, Prediction and Linear Regression model and correlation analysis of PM2.5, CO, NO2, and O3 data will be made to determine their impact on the Pandemic. </a:t>
            </a:r>
            <a:endParaRPr lang="en-US" dirty="0">
              <a:solidFill>
                <a:schemeClr val="tx1">
                  <a:lumMod val="75000"/>
                  <a:lumOff val="25000"/>
                </a:schemeClr>
              </a:solidFill>
            </a:endParaRPr>
          </a:p>
        </p:txBody>
      </p:sp>
      <p:sp>
        <p:nvSpPr>
          <p:cNvPr id="35" name="Rectangle 34">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4078DE3-9469-40A9-B4A6-3752A38716A2}"/>
              </a:ext>
            </a:extLst>
          </p:cNvPr>
          <p:cNvSpPr txBox="1"/>
          <p:nvPr/>
        </p:nvSpPr>
        <p:spPr>
          <a:xfrm>
            <a:off x="1450429" y="1727890"/>
            <a:ext cx="1513490" cy="369332"/>
          </a:xfrm>
          <a:prstGeom prst="rect">
            <a:avLst/>
          </a:prstGeom>
          <a:noFill/>
        </p:spPr>
        <p:txBody>
          <a:bodyPr wrap="square">
            <a:spAutoFit/>
          </a:bodyPr>
          <a:lstStyle/>
          <a:p>
            <a:pPr marL="457200" marR="0" indent="-1371600">
              <a:spcBef>
                <a:spcPts val="765"/>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Method:</a:t>
            </a:r>
            <a:endParaRPr lang="en-US" sz="2800" b="1" dirty="0">
              <a:effectLst/>
              <a:latin typeface="Times New Roman" panose="02020603050405020304" pitchFamily="18" charset="0"/>
              <a:ea typeface="Times New Roman" panose="02020603050405020304" pitchFamily="18" charset="0"/>
            </a:endParaRPr>
          </a:p>
        </p:txBody>
      </p:sp>
      <p:pic>
        <p:nvPicPr>
          <p:cNvPr id="19" name="Picture 18">
            <a:extLst>
              <a:ext uri="{FF2B5EF4-FFF2-40B4-BE49-F238E27FC236}">
                <a16:creationId xmlns:a16="http://schemas.microsoft.com/office/drawing/2014/main" id="{1E9C3F87-01BD-4639-A03F-815830A75D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341" y="345659"/>
            <a:ext cx="11825118" cy="970915"/>
          </a:xfrm>
          <a:prstGeom prst="rect">
            <a:avLst/>
          </a:prstGeom>
          <a:noFill/>
          <a:ln>
            <a:noFill/>
          </a:ln>
        </p:spPr>
      </p:pic>
    </p:spTree>
    <p:extLst>
      <p:ext uri="{BB962C8B-B14F-4D97-AF65-F5344CB8AC3E}">
        <p14:creationId xmlns:p14="http://schemas.microsoft.com/office/powerpoint/2010/main" val="62318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B4E270-69FF-47CF-828B-B11F1CD92A20}"/>
              </a:ext>
            </a:extLst>
          </p:cNvPr>
          <p:cNvSpPr txBox="1"/>
          <p:nvPr/>
        </p:nvSpPr>
        <p:spPr>
          <a:xfrm>
            <a:off x="357717" y="762899"/>
            <a:ext cx="6096000" cy="424732"/>
          </a:xfrm>
          <a:prstGeom prst="rect">
            <a:avLst/>
          </a:prstGeom>
          <a:noFill/>
        </p:spPr>
        <p:txBody>
          <a:bodyPr wrap="square">
            <a:spAutoFit/>
          </a:bodyPr>
          <a:lstStyle/>
          <a:p>
            <a:pPr marR="0">
              <a:lnSpc>
                <a:spcPct val="90000"/>
              </a:lnSpc>
              <a:spcBef>
                <a:spcPts val="2400"/>
              </a:spcBef>
              <a:spcAft>
                <a:spcPts val="0"/>
              </a:spcAft>
            </a:pPr>
            <a:r>
              <a:rPr lang="en-US" sz="2400" b="1" i="0" dirty="0">
                <a:effectLst/>
              </a:rPr>
              <a:t>Dimension Reduction</a:t>
            </a:r>
            <a:r>
              <a:rPr lang="en-US" sz="2400" b="1" i="1" dirty="0">
                <a:effectLst/>
              </a:rPr>
              <a:t>:</a:t>
            </a:r>
          </a:p>
        </p:txBody>
      </p:sp>
      <p:sp>
        <p:nvSpPr>
          <p:cNvPr id="6" name="TextBox 5">
            <a:extLst>
              <a:ext uri="{FF2B5EF4-FFF2-40B4-BE49-F238E27FC236}">
                <a16:creationId xmlns:a16="http://schemas.microsoft.com/office/drawing/2014/main" id="{8813DB01-6E78-4817-B0AC-B7F1721B31DE}"/>
              </a:ext>
            </a:extLst>
          </p:cNvPr>
          <p:cNvSpPr txBox="1"/>
          <p:nvPr/>
        </p:nvSpPr>
        <p:spPr>
          <a:xfrm>
            <a:off x="557212" y="1421146"/>
            <a:ext cx="11077575" cy="590931"/>
          </a:xfrm>
          <a:prstGeom prst="rect">
            <a:avLst/>
          </a:prstGeom>
          <a:noFill/>
        </p:spPr>
        <p:txBody>
          <a:bodyPr wrap="square">
            <a:spAutoFit/>
          </a:bodyPr>
          <a:lstStyle/>
          <a:p>
            <a:pPr marL="342900" marR="0" lvl="0" indent="-342900">
              <a:lnSpc>
                <a:spcPct val="90000"/>
              </a:lnSpc>
              <a:spcBef>
                <a:spcPts val="0"/>
              </a:spcBef>
              <a:spcAft>
                <a:spcPts val="0"/>
              </a:spcAft>
              <a:buFont typeface="Arial" panose="020B0604020202020204" pitchFamily="34" charset="0"/>
              <a:buChar char="•"/>
              <a:tabLst>
                <a:tab pos="457200" algn="l"/>
              </a:tabLst>
            </a:pPr>
            <a:r>
              <a:rPr lang="en-US"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Reduction improves the interpretation of the parameters of the machine learning model by removing irrelevant data.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5F5F312-C9EF-477E-B6F6-85D91F97CCF8}"/>
              </a:ext>
            </a:extLst>
          </p:cNvPr>
          <p:cNvSpPr txBox="1"/>
          <p:nvPr/>
        </p:nvSpPr>
        <p:spPr>
          <a:xfrm>
            <a:off x="939271" y="2245592"/>
            <a:ext cx="6096000" cy="480131"/>
          </a:xfrm>
          <a:prstGeom prst="rect">
            <a:avLst/>
          </a:prstGeom>
          <a:noFill/>
        </p:spPr>
        <p:txBody>
          <a:bodyPr wrap="square">
            <a:spAutoFit/>
          </a:bodyPr>
          <a:lstStyle/>
          <a:p>
            <a:pPr marR="0">
              <a:lnSpc>
                <a:spcPct val="90000"/>
              </a:lnSpc>
              <a:spcBef>
                <a:spcPts val="0"/>
              </a:spcBef>
              <a:spcAft>
                <a:spcPts val="800"/>
              </a:spcAft>
            </a:pPr>
            <a:r>
              <a:rPr lang="en-US" sz="2800" dirty="0">
                <a:effectLst/>
              </a:rPr>
              <a:t> </a:t>
            </a:r>
            <a:r>
              <a:rPr lang="en-US" sz="2000" b="1" dirty="0">
                <a:effectLst/>
              </a:rPr>
              <a:t>Workable Datasets</a:t>
            </a:r>
            <a:r>
              <a:rPr lang="en-US" sz="2400" b="1" dirty="0">
                <a:effectLst/>
              </a:rPr>
              <a:t>:</a:t>
            </a:r>
            <a:r>
              <a:rPr lang="en-US" sz="2800" b="1" dirty="0">
                <a:effectLst/>
              </a:rPr>
              <a:t> </a:t>
            </a:r>
          </a:p>
        </p:txBody>
      </p:sp>
      <p:sp>
        <p:nvSpPr>
          <p:cNvPr id="8" name="TextBox 7">
            <a:extLst>
              <a:ext uri="{FF2B5EF4-FFF2-40B4-BE49-F238E27FC236}">
                <a16:creationId xmlns:a16="http://schemas.microsoft.com/office/drawing/2014/main" id="{2CF08EBD-BA88-4F51-ADBD-D3345A24B03A}"/>
              </a:ext>
            </a:extLst>
          </p:cNvPr>
          <p:cNvSpPr txBox="1"/>
          <p:nvPr/>
        </p:nvSpPr>
        <p:spPr>
          <a:xfrm>
            <a:off x="1403879" y="3096202"/>
            <a:ext cx="9384242" cy="3212412"/>
          </a:xfrm>
          <a:prstGeom prst="rect">
            <a:avLst/>
          </a:prstGeom>
        </p:spPr>
        <p:txBody>
          <a:bodyPr vert="horz" lIns="91440" tIns="45720" rIns="91440" bIns="45720" rtlCol="0">
            <a:normAutofit fontScale="77500" lnSpcReduction="20000"/>
          </a:bodyPr>
          <a:lstStyle/>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DeathIncrease:     Monthly Death Rate of the target due to Covid</a:t>
            </a: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Ozone_ Contain:   Monthly Ozone Concentration of Ozone </a:t>
            </a: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NO2_Contn:          Monthly Ozone Concentration of Nitrogen Oxide      </a:t>
            </a: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CO_ Concn:           Monthly Ozone Concentration of Carbon Monoxide </a:t>
            </a: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Temp_ Avg:            Monthly Ozone Concentration of Temperature  </a:t>
            </a: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SO2 _Content:      Monthly Ozone Concentration of Sulfur Dioxide </a:t>
            </a:r>
          </a:p>
          <a:p>
            <a:pPr marL="342900" marR="0" lvl="0" indent="-342900">
              <a:lnSpc>
                <a:spcPct val="150000"/>
              </a:lnSpc>
              <a:spcBef>
                <a:spcPts val="0"/>
              </a:spcBef>
              <a:spcAft>
                <a:spcPts val="800"/>
              </a:spcAft>
              <a:buFont typeface="Symbol" panose="05050102010706020507" pitchFamily="18" charset="2"/>
              <a:buChar char=""/>
            </a:pPr>
            <a:r>
              <a:rPr lang="en-US" sz="2600" dirty="0">
                <a:effectLst/>
                <a:latin typeface="Calibri" panose="020F0502020204030204" pitchFamily="34" charset="0"/>
                <a:ea typeface="Calibri" panose="020F0502020204030204" pitchFamily="34" charset="0"/>
                <a:cs typeface="Times New Roman" panose="02020603050405020304" pitchFamily="18" charset="0"/>
              </a:rPr>
              <a:t>PM2.5_Contn       Monthly Ozone Concentration of PM2.5</a:t>
            </a:r>
          </a:p>
          <a:p>
            <a:pPr lvl="1">
              <a:lnSpc>
                <a:spcPct val="90000"/>
              </a:lnSpc>
              <a:spcAft>
                <a:spcPts val="800"/>
              </a:spcAft>
            </a:pPr>
            <a:endParaRPr lang="en-US" sz="2000" dirty="0"/>
          </a:p>
        </p:txBody>
      </p:sp>
    </p:spTree>
    <p:extLst>
      <p:ext uri="{BB962C8B-B14F-4D97-AF65-F5344CB8AC3E}">
        <p14:creationId xmlns:p14="http://schemas.microsoft.com/office/powerpoint/2010/main" val="22815745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511044D64B5D41B5A5BE0FCAABCC63" ma:contentTypeVersion="9" ma:contentTypeDescription="Create a new document." ma:contentTypeScope="" ma:versionID="35c5746c7ff5c901a0ad5f417874f912">
  <xsd:schema xmlns:xsd="http://www.w3.org/2001/XMLSchema" xmlns:xs="http://www.w3.org/2001/XMLSchema" xmlns:p="http://schemas.microsoft.com/office/2006/metadata/properties" xmlns:ns3="b87ae1e0-2b2b-4573-97db-6b384629a7d6" xmlns:ns4="06cd5b89-ff34-4b9c-b43c-25f65a5481ee" targetNamespace="http://schemas.microsoft.com/office/2006/metadata/properties" ma:root="true" ma:fieldsID="c706f75fb7509cb21d8c9d43ab406c49" ns3:_="" ns4:_="">
    <xsd:import namespace="b87ae1e0-2b2b-4573-97db-6b384629a7d6"/>
    <xsd:import namespace="06cd5b89-ff34-4b9c-b43c-25f65a5481e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7ae1e0-2b2b-4573-97db-6b384629a7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cd5b89-ff34-4b9c-b43c-25f65a5481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1FBAAE-88AE-465D-A984-54D8CC2D76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7ae1e0-2b2b-4573-97db-6b384629a7d6"/>
    <ds:schemaRef ds:uri="06cd5b89-ff34-4b9c-b43c-25f65a548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D6BAF9-AF20-4F7C-ACE8-73D5F823026A}">
  <ds:schemaRefs>
    <ds:schemaRef ds:uri="http://www.w3.org/XML/1998/namespace"/>
    <ds:schemaRef ds:uri="http://purl.org/dc/terms/"/>
    <ds:schemaRef ds:uri="http://schemas.openxmlformats.org/package/2006/metadata/core-properties"/>
    <ds:schemaRef ds:uri="http://schemas.microsoft.com/office/2006/documentManagement/types"/>
    <ds:schemaRef ds:uri="b87ae1e0-2b2b-4573-97db-6b384629a7d6"/>
    <ds:schemaRef ds:uri="http://purl.org/dc/elements/1.1/"/>
    <ds:schemaRef ds:uri="http://schemas.microsoft.com/office/infopath/2007/PartnerControls"/>
    <ds:schemaRef ds:uri="06cd5b89-ff34-4b9c-b43c-25f65a5481e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F4B374F-0191-4AFA-B5F1-F22CAAAB4E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9234</TotalTime>
  <Words>781</Words>
  <Application>Microsoft Office PowerPoint</Application>
  <PresentationFormat>Widescreen</PresentationFormat>
  <Paragraphs>78</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Helvetica</vt:lpstr>
      <vt:lpstr>Roboto</vt:lpstr>
      <vt:lpstr>Segoe UI</vt:lpstr>
      <vt:lpstr>Symbol</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What Study Show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Tamrat Workineh</dc:creator>
  <cp:lastModifiedBy>Tamrat Workineh</cp:lastModifiedBy>
  <cp:revision>11</cp:revision>
  <dcterms:created xsi:type="dcterms:W3CDTF">2021-10-27T20:33:10Z</dcterms:created>
  <dcterms:modified xsi:type="dcterms:W3CDTF">2021-11-03T18:12:35Z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0x010100C0511044D64B5D41B5A5BE0FCAABCC63</vt:lpwstr>
  </property>
</Properties>
</file>