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65" r:id="rId4"/>
    <p:sldId id="268" r:id="rId5"/>
    <p:sldId id="266" r:id="rId6"/>
    <p:sldId id="258" r:id="rId7"/>
    <p:sldId id="260" r:id="rId8"/>
    <p:sldId id="261" r:id="rId9"/>
    <p:sldId id="262" r:id="rId10"/>
    <p:sldId id="264" r:id="rId11"/>
    <p:sldId id="269" r:id="rId12"/>
    <p:sldId id="270" r:id="rId13"/>
    <p:sldId id="267" r:id="rId14"/>
    <p:sldId id="282" r:id="rId15"/>
    <p:sldId id="271" r:id="rId16"/>
    <p:sldId id="272" r:id="rId17"/>
    <p:sldId id="273" r:id="rId18"/>
    <p:sldId id="274" r:id="rId19"/>
    <p:sldId id="276" r:id="rId20"/>
    <p:sldId id="279" r:id="rId21"/>
    <p:sldId id="275" r:id="rId22"/>
    <p:sldId id="277" r:id="rId23"/>
    <p:sldId id="278" r:id="rId24"/>
    <p:sldId id="284" r:id="rId25"/>
    <p:sldId id="285" r:id="rId26"/>
    <p:sldId id="286" r:id="rId27"/>
    <p:sldId id="287" r:id="rId28"/>
    <p:sldId id="288" r:id="rId29"/>
    <p:sldId id="280" r:id="rId30"/>
    <p:sldId id="281"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08" y="63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2C4B-805E-4F8F-A825-8F742BCA2DB4}"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8688A-055F-4AF9-B7B0-3FF4C5F74EBB}" type="slidenum">
              <a:rPr lang="en-US" smtClean="0"/>
              <a:t>‹#›</a:t>
            </a:fld>
            <a:endParaRPr lang="en-US"/>
          </a:p>
        </p:txBody>
      </p:sp>
    </p:spTree>
    <p:extLst>
      <p:ext uri="{BB962C8B-B14F-4D97-AF65-F5344CB8AC3E}">
        <p14:creationId xmlns:p14="http://schemas.microsoft.com/office/powerpoint/2010/main" val="230261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E8688A-055F-4AF9-B7B0-3FF4C5F74EBB}" type="slidenum">
              <a:rPr lang="en-US" smtClean="0"/>
              <a:t>1</a:t>
            </a:fld>
            <a:endParaRPr lang="en-US"/>
          </a:p>
        </p:txBody>
      </p:sp>
    </p:spTree>
    <p:extLst>
      <p:ext uri="{BB962C8B-B14F-4D97-AF65-F5344CB8AC3E}">
        <p14:creationId xmlns:p14="http://schemas.microsoft.com/office/powerpoint/2010/main" val="113983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5DF0A8-B352-BB4B-9E87-F7ECB2068BB4}"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65890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31277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2526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66882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DF0A8-B352-BB4B-9E87-F7ECB2068BB4}"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81985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5DF0A8-B352-BB4B-9E87-F7ECB2068BB4}"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65165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5DF0A8-B352-BB4B-9E87-F7ECB2068BB4}"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289858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5DF0A8-B352-BB4B-9E87-F7ECB2068BB4}"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409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DF0A8-B352-BB4B-9E87-F7ECB2068BB4}"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16314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DF0A8-B352-BB4B-9E87-F7ECB2068BB4}"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711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DF0A8-B352-BB4B-9E87-F7ECB2068BB4}"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90461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5DF0A8-B352-BB4B-9E87-F7ECB2068BB4}" type="datetimeFigureOut">
              <a:rPr lang="en-US" smtClean="0"/>
              <a:t>11/4/2021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B454D94-F0C9-3F4C-A096-62D59DB764D3}" type="slidenum">
              <a:rPr lang="en-US" smtClean="0"/>
              <a:t>‹#›</a:t>
            </a:fld>
            <a:endParaRPr lang="en-US"/>
          </a:p>
        </p:txBody>
      </p:sp>
    </p:spTree>
    <p:extLst>
      <p:ext uri="{BB962C8B-B14F-4D97-AF65-F5344CB8AC3E}">
        <p14:creationId xmlns:p14="http://schemas.microsoft.com/office/powerpoint/2010/main" val="351992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6x9-template-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2592"/>
            <a:ext cx="9144000" cy="4574895"/>
          </a:xfrm>
          <a:prstGeom prst="rect">
            <a:avLst/>
          </a:prstGeom>
        </p:spPr>
      </p:pic>
      <p:sp>
        <p:nvSpPr>
          <p:cNvPr id="4" name="Title 1">
            <a:extLst>
              <a:ext uri="{FF2B5EF4-FFF2-40B4-BE49-F238E27FC236}">
                <a16:creationId xmlns:a16="http://schemas.microsoft.com/office/drawing/2014/main" id="{D83DD9C3-8337-8D41-8F94-3E45E3DF2C53}"/>
              </a:ext>
            </a:extLst>
          </p:cNvPr>
          <p:cNvSpPr>
            <a:spLocks noGrp="1"/>
          </p:cNvSpPr>
          <p:nvPr>
            <p:ph type="ctrTitle"/>
          </p:nvPr>
        </p:nvSpPr>
        <p:spPr>
          <a:xfrm>
            <a:off x="294287" y="1266259"/>
            <a:ext cx="8468713" cy="1095942"/>
          </a:xfrm>
        </p:spPr>
        <p:txBody>
          <a:bodyPr>
            <a:normAutofit fontScale="90000"/>
          </a:bodyPr>
          <a:lstStyle/>
          <a:p>
            <a:pPr rtl="0">
              <a:spcBef>
                <a:spcPts val="0"/>
              </a:spcBef>
              <a:spcAft>
                <a:spcPts val="0"/>
              </a:spcAft>
            </a:pPr>
            <a:br>
              <a:rPr lang="en-US" dirty="0">
                <a:solidFill>
                  <a:schemeClr val="bg1"/>
                </a:solidFill>
              </a:rPr>
            </a:br>
            <a:r>
              <a:rPr lang="en-US" sz="2700" b="1" i="0" u="none" strike="noStrike" dirty="0">
                <a:solidFill>
                  <a:schemeClr val="bg1"/>
                </a:solidFill>
                <a:effectLst/>
                <a:latin typeface="Arial" panose="020B0604020202020204" pitchFamily="34" charset="0"/>
              </a:rPr>
              <a:t>An Investigation of Particulate Matter 2.5 in the District of Columbia During the COVID-19 Pandemic</a:t>
            </a:r>
            <a:br>
              <a:rPr lang="en-US" b="1" dirty="0">
                <a:solidFill>
                  <a:schemeClr val="bg1"/>
                </a:solidFill>
                <a:effectLst/>
              </a:rPr>
            </a:br>
            <a:endParaRPr lang="en-US" b="1" dirty="0">
              <a:solidFill>
                <a:schemeClr val="bg1"/>
              </a:solidFill>
            </a:endParaRPr>
          </a:p>
        </p:txBody>
      </p:sp>
      <p:pic>
        <p:nvPicPr>
          <p:cNvPr id="8" name="Picture 7" descr="UMBC-primary-logo-CMYK-on-bl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287" y="184328"/>
            <a:ext cx="1828808" cy="421317"/>
          </a:xfrm>
          <a:prstGeom prst="rect">
            <a:avLst/>
          </a:prstGeom>
        </p:spPr>
      </p:pic>
      <p:sp>
        <p:nvSpPr>
          <p:cNvPr id="2" name="TextBox 1"/>
          <p:cNvSpPr txBox="1"/>
          <p:nvPr/>
        </p:nvSpPr>
        <p:spPr>
          <a:xfrm>
            <a:off x="1957995" y="2805868"/>
            <a:ext cx="5750905" cy="400110"/>
          </a:xfrm>
          <a:prstGeom prst="rect">
            <a:avLst/>
          </a:prstGeom>
          <a:noFill/>
        </p:spPr>
        <p:txBody>
          <a:bodyPr wrap="square" rtlCol="0">
            <a:spAutoFit/>
          </a:bodyPr>
          <a:lstStyle/>
          <a:p>
            <a:pPr rtl="0">
              <a:spcBef>
                <a:spcPts val="0"/>
              </a:spcBef>
              <a:spcAft>
                <a:spcPts val="0"/>
              </a:spcAft>
            </a:pPr>
            <a:r>
              <a:rPr lang="en-US" sz="2000" dirty="0">
                <a:solidFill>
                  <a:schemeClr val="bg1"/>
                </a:solidFill>
              </a:rPr>
              <a:t>Niko Darby, Snehika Pandey, and Tamrat Workineh</a:t>
            </a:r>
            <a:endParaRPr lang="en-US" i="1" dirty="0">
              <a:solidFill>
                <a:schemeClr val="bg1"/>
              </a:solidFill>
            </a:endParaRPr>
          </a:p>
        </p:txBody>
      </p:sp>
      <p:sp>
        <p:nvSpPr>
          <p:cNvPr id="7" name="Title 1">
            <a:extLst>
              <a:ext uri="{FF2B5EF4-FFF2-40B4-BE49-F238E27FC236}">
                <a16:creationId xmlns:a16="http://schemas.microsoft.com/office/drawing/2014/main" id="{357B6FE2-AF88-4DAF-AF4A-716C35D7F4D0}"/>
              </a:ext>
            </a:extLst>
          </p:cNvPr>
          <p:cNvSpPr txBox="1">
            <a:spLocks/>
          </p:cNvSpPr>
          <p:nvPr/>
        </p:nvSpPr>
        <p:spPr>
          <a:xfrm>
            <a:off x="501649" y="2293781"/>
            <a:ext cx="8140701" cy="721665"/>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br>
              <a:rPr lang="en-US" dirty="0">
                <a:solidFill>
                  <a:schemeClr val="bg1"/>
                </a:solidFill>
              </a:rPr>
            </a:br>
            <a:r>
              <a:rPr lang="en-US" sz="6400" b="1" dirty="0">
                <a:solidFill>
                  <a:schemeClr val="bg1"/>
                </a:solidFill>
                <a:latin typeface="BlinkMacSystemFont"/>
              </a:rPr>
              <a:t>A  Capstone Project  in partial fulfillment of the course DATA - 606</a:t>
            </a:r>
          </a:p>
          <a:p>
            <a:pPr>
              <a:spcBef>
                <a:spcPts val="0"/>
              </a:spcBef>
            </a:pPr>
            <a:endParaRPr lang="en-US" sz="2700" dirty="0">
              <a:solidFill>
                <a:schemeClr val="bg1"/>
              </a:solidFill>
              <a:latin typeface="Arial" panose="020B0604020202020204" pitchFamily="34" charset="0"/>
            </a:endParaRPr>
          </a:p>
          <a:p>
            <a:pPr>
              <a:spcBef>
                <a:spcPts val="0"/>
              </a:spcBef>
            </a:pPr>
            <a:endParaRPr lang="en-US" sz="2700" dirty="0">
              <a:solidFill>
                <a:schemeClr val="bg1"/>
              </a:solidFill>
              <a:latin typeface="Arial" panose="020B0604020202020204" pitchFamily="34" charset="0"/>
            </a:endParaRPr>
          </a:p>
          <a:p>
            <a:pPr>
              <a:spcBef>
                <a:spcPts val="0"/>
              </a:spcBef>
            </a:pPr>
            <a:br>
              <a:rPr lang="en-US" dirty="0">
                <a:solidFill>
                  <a:schemeClr val="bg1"/>
                </a:solidFill>
              </a:rPr>
            </a:br>
            <a:endParaRPr lang="en-US" dirty="0">
              <a:solidFill>
                <a:schemeClr val="bg1"/>
              </a:solidFill>
            </a:endParaRPr>
          </a:p>
        </p:txBody>
      </p:sp>
      <p:sp>
        <p:nvSpPr>
          <p:cNvPr id="9" name="TextBox 8">
            <a:extLst>
              <a:ext uri="{FF2B5EF4-FFF2-40B4-BE49-F238E27FC236}">
                <a16:creationId xmlns:a16="http://schemas.microsoft.com/office/drawing/2014/main" id="{7372B23B-E74A-418A-A774-7ED177A2BB1E}"/>
              </a:ext>
            </a:extLst>
          </p:cNvPr>
          <p:cNvSpPr txBox="1"/>
          <p:nvPr/>
        </p:nvSpPr>
        <p:spPr>
          <a:xfrm>
            <a:off x="2889250" y="3328901"/>
            <a:ext cx="4660900" cy="369332"/>
          </a:xfrm>
          <a:prstGeom prst="rect">
            <a:avLst/>
          </a:prstGeom>
          <a:noFill/>
        </p:spPr>
        <p:txBody>
          <a:bodyPr wrap="square">
            <a:spAutoFit/>
          </a:bodyPr>
          <a:lstStyle/>
          <a:p>
            <a:r>
              <a:rPr lang="en-US" sz="1800" dirty="0">
                <a:solidFill>
                  <a:schemeClr val="bg1"/>
                </a:solidFill>
                <a:latin typeface="Arial" panose="020B0604020202020204" pitchFamily="34" charset="0"/>
              </a:rPr>
              <a:t>Advisor : </a:t>
            </a:r>
            <a:r>
              <a:rPr lang="en-US" sz="1800" b="1" i="0" dirty="0">
                <a:solidFill>
                  <a:schemeClr val="bg1"/>
                </a:solidFill>
                <a:effectLst/>
                <a:latin typeface="arial" panose="020B0604020202020204" pitchFamily="34" charset="0"/>
              </a:rPr>
              <a:t>Dr. Ozgur Ozturk</a:t>
            </a:r>
            <a:endParaRPr lang="en-US" dirty="0"/>
          </a:p>
        </p:txBody>
      </p:sp>
      <p:sp>
        <p:nvSpPr>
          <p:cNvPr id="10" name="TextBox 9">
            <a:extLst>
              <a:ext uri="{FF2B5EF4-FFF2-40B4-BE49-F238E27FC236}">
                <a16:creationId xmlns:a16="http://schemas.microsoft.com/office/drawing/2014/main" id="{51B96E92-DCB3-4894-A468-EE2BF558721A}"/>
              </a:ext>
            </a:extLst>
          </p:cNvPr>
          <p:cNvSpPr txBox="1"/>
          <p:nvPr/>
        </p:nvSpPr>
        <p:spPr>
          <a:xfrm>
            <a:off x="2889250" y="3879178"/>
            <a:ext cx="4660900" cy="369332"/>
          </a:xfrm>
          <a:prstGeom prst="rect">
            <a:avLst/>
          </a:prstGeom>
          <a:noFill/>
        </p:spPr>
        <p:txBody>
          <a:bodyPr wrap="square">
            <a:spAutoFit/>
          </a:bodyPr>
          <a:lstStyle/>
          <a:p>
            <a:r>
              <a:rPr lang="en-US" sz="1800" dirty="0">
                <a:solidFill>
                  <a:schemeClr val="bg1"/>
                </a:solidFill>
                <a:latin typeface="Arial" panose="020B0604020202020204" pitchFamily="34" charset="0"/>
              </a:rPr>
              <a:t>        November /2021</a:t>
            </a:r>
            <a:endParaRPr lang="en-US" dirty="0"/>
          </a:p>
        </p:txBody>
      </p:sp>
    </p:spTree>
    <p:extLst>
      <p:ext uri="{BB962C8B-B14F-4D97-AF65-F5344CB8AC3E}">
        <p14:creationId xmlns:p14="http://schemas.microsoft.com/office/powerpoint/2010/main" val="114501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620343" y="1617073"/>
            <a:ext cx="7871982" cy="330956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a:solidFill>
                <a:srgbClr val="000000"/>
              </a:solidFill>
            </a:endParaRP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3074" name="Picture 2">
            <a:extLst>
              <a:ext uri="{FF2B5EF4-FFF2-40B4-BE49-F238E27FC236}">
                <a16:creationId xmlns:a16="http://schemas.microsoft.com/office/drawing/2014/main" id="{67473A81-1723-47C3-99CD-FD3036A02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47" y="1365250"/>
            <a:ext cx="7954778" cy="2495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5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80">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1FCE6D9-EB85-4094-97CE-0E22029DB2CE}"/>
              </a:ext>
            </a:extLst>
          </p:cNvPr>
          <p:cNvSpPr txBox="1"/>
          <p:nvPr/>
        </p:nvSpPr>
        <p:spPr>
          <a:xfrm>
            <a:off x="340850" y="1517332"/>
            <a:ext cx="1852218" cy="213455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b="0" i="0" u="none" strike="noStrike" dirty="0">
                <a:effectLst/>
                <a:latin typeface="+mj-lt"/>
                <a:ea typeface="+mj-ea"/>
                <a:cs typeface="+mj-cs"/>
              </a:rPr>
              <a:t>EDA: Patterns and Trends I</a:t>
            </a:r>
            <a:endParaRPr lang="en-US" sz="2600" b="0" dirty="0">
              <a:effectLst/>
              <a:latin typeface="+mj-lt"/>
              <a:ea typeface="+mj-ea"/>
              <a:cs typeface="+mj-cs"/>
            </a:endParaRPr>
          </a:p>
          <a:p>
            <a:pPr defTabSz="914400">
              <a:lnSpc>
                <a:spcPct val="90000"/>
              </a:lnSpc>
              <a:spcBef>
                <a:spcPct val="0"/>
              </a:spcBef>
              <a:spcAft>
                <a:spcPts val="600"/>
              </a:spcAft>
            </a:pPr>
            <a:br>
              <a:rPr lang="en-US" sz="2600" dirty="0">
                <a:latin typeface="+mj-lt"/>
                <a:ea typeface="+mj-ea"/>
                <a:cs typeface="+mj-cs"/>
              </a:rPr>
            </a:br>
            <a:endParaRPr lang="en-US" sz="2600" dirty="0">
              <a:latin typeface="+mj-lt"/>
              <a:ea typeface="+mj-ea"/>
              <a:cs typeface="+mj-cs"/>
            </a:endParaRPr>
          </a:p>
        </p:txBody>
      </p:sp>
      <p:sp>
        <p:nvSpPr>
          <p:cNvPr id="4111" name="Rectangle 8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91860" y="2544073"/>
            <a:ext cx="1289304"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81912" y="-620425"/>
            <a:ext cx="1286609"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3" name="Rectangle 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462" y="498231"/>
            <a:ext cx="6061974" cy="420025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a:extLst>
              <a:ext uri="{FF2B5EF4-FFF2-40B4-BE49-F238E27FC236}">
                <a16:creationId xmlns:a16="http://schemas.microsoft.com/office/drawing/2014/main" id="{797DB41B-2D08-4BD1-AD3A-270F6F1A6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64" r="3" b="15679"/>
          <a:stretch/>
        </p:blipFill>
        <p:spPr bwMode="auto">
          <a:xfrm>
            <a:off x="3040688" y="850319"/>
            <a:ext cx="2777490" cy="15173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4709414-A1B9-4EAF-AF97-745FE0ECA8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57" r="-2" b="16254"/>
          <a:stretch/>
        </p:blipFill>
        <p:spPr bwMode="auto">
          <a:xfrm>
            <a:off x="5945679" y="940732"/>
            <a:ext cx="2777490" cy="133653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8412F16-3A1E-479E-A684-98E1846B6C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130" r="-2" b="17262"/>
          <a:stretch/>
        </p:blipFill>
        <p:spPr bwMode="auto">
          <a:xfrm>
            <a:off x="3040688" y="2952590"/>
            <a:ext cx="2777490" cy="1335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A16CEFF-968D-40B2-9B2E-93E762C75AA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98" r="1" b="15670"/>
          <a:stretch/>
        </p:blipFill>
        <p:spPr bwMode="auto">
          <a:xfrm>
            <a:off x="5949748" y="2862259"/>
            <a:ext cx="2777490" cy="1515748"/>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36DE479A-6F5B-451F-B50A-B8758B1DC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2825" y="-1265238"/>
            <a:ext cx="3686175" cy="26479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CE985D6-A747-49F5-AE3B-CD738A65ED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70338" y="-1265238"/>
            <a:ext cx="3695700" cy="264795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64F7527B-4485-4356-A47C-6CDF9E3E1878}"/>
              </a:ext>
            </a:extLst>
          </p:cNvPr>
          <p:cNvSpPr txBox="1"/>
          <p:nvPr/>
        </p:nvSpPr>
        <p:spPr>
          <a:xfrm>
            <a:off x="1582766" y="77385"/>
            <a:ext cx="5204823" cy="461665"/>
          </a:xfrm>
          <a:prstGeom prst="rect">
            <a:avLst/>
          </a:prstGeom>
          <a:noFill/>
        </p:spPr>
        <p:txBody>
          <a:bodyPr wrap="square" rtlCol="0">
            <a:spAutoFit/>
          </a:bodyPr>
          <a:lstStyle/>
          <a:p>
            <a:r>
              <a:rPr lang="en-US" sz="2400" b="1" dirty="0"/>
              <a:t>Partial View of  Workable datasets</a:t>
            </a:r>
          </a:p>
        </p:txBody>
      </p:sp>
    </p:spTree>
    <p:extLst>
      <p:ext uri="{BB962C8B-B14F-4D97-AF65-F5344CB8AC3E}">
        <p14:creationId xmlns:p14="http://schemas.microsoft.com/office/powerpoint/2010/main" val="409625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137">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9E233D2-6C8E-4D5B-8890-3523A922A055}"/>
              </a:ext>
            </a:extLst>
          </p:cNvPr>
          <p:cNvSpPr>
            <a:spLocks noChangeArrowheads="1"/>
          </p:cNvSpPr>
          <p:nvPr/>
        </p:nvSpPr>
        <p:spPr bwMode="auto">
          <a:xfrm>
            <a:off x="80700" y="-83044"/>
            <a:ext cx="5558136" cy="12603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defTabSz="914400" fontAlgn="base">
              <a:lnSpc>
                <a:spcPct val="90000"/>
              </a:lnSpc>
              <a:spcBef>
                <a:spcPct val="0"/>
              </a:spcBef>
              <a:spcAft>
                <a:spcPts val="600"/>
              </a:spcAft>
              <a:buClrTx/>
              <a:buSzTx/>
              <a:tabLst/>
            </a:pPr>
            <a:r>
              <a:rPr lang="en-US" altLang="en-US" sz="2600" dirty="0">
                <a:latin typeface="+mj-lt"/>
                <a:ea typeface="+mj-ea"/>
                <a:cs typeface="+mj-cs"/>
              </a:rPr>
              <a:t>EDA: Patterns and Trends II         </a:t>
            </a:r>
          </a:p>
        </p:txBody>
      </p:sp>
      <p:pic>
        <p:nvPicPr>
          <p:cNvPr id="5122" name="Picture 2">
            <a:extLst>
              <a:ext uri="{FF2B5EF4-FFF2-40B4-BE49-F238E27FC236}">
                <a16:creationId xmlns:a16="http://schemas.microsoft.com/office/drawing/2014/main" id="{71B5C729-E5E1-4230-80DE-DC8EB84D10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55" r="14032" b="3"/>
          <a:stretch/>
        </p:blipFill>
        <p:spPr bwMode="auto">
          <a:xfrm>
            <a:off x="55299" y="1177345"/>
            <a:ext cx="4281387" cy="342245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3A0E3B79-27CC-418C-8C0A-7CC15524F6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15100" y="1177345"/>
            <a:ext cx="4648200" cy="342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9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8" name="Picture 7">
            <a:extLst>
              <a:ext uri="{FF2B5EF4-FFF2-40B4-BE49-F238E27FC236}">
                <a16:creationId xmlns:a16="http://schemas.microsoft.com/office/drawing/2014/main" id="{1370C302-0D23-432C-A8B1-FC45534FEBB4}"/>
              </a:ext>
            </a:extLst>
          </p:cNvPr>
          <p:cNvPicPr>
            <a:picLocks noChangeAspect="1"/>
          </p:cNvPicPr>
          <p:nvPr/>
        </p:nvPicPr>
        <p:blipFill>
          <a:blip r:embed="rId4"/>
          <a:stretch>
            <a:fillRect/>
          </a:stretch>
        </p:blipFill>
        <p:spPr>
          <a:xfrm>
            <a:off x="689965" y="1206500"/>
            <a:ext cx="6990427" cy="2705100"/>
          </a:xfrm>
          <a:prstGeom prst="rect">
            <a:avLst/>
          </a:prstGeom>
          <a:ln>
            <a:noFill/>
          </a:ln>
        </p:spPr>
      </p:pic>
    </p:spTree>
    <p:extLst>
      <p:ext uri="{BB962C8B-B14F-4D97-AF65-F5344CB8AC3E}">
        <p14:creationId xmlns:p14="http://schemas.microsoft.com/office/powerpoint/2010/main" val="36343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37F8F-AF31-4F33-87A0-C1E07B315F04}"/>
              </a:ext>
            </a:extLst>
          </p:cNvPr>
          <p:cNvSpPr txBox="1"/>
          <p:nvPr/>
        </p:nvSpPr>
        <p:spPr>
          <a:xfrm>
            <a:off x="171271" y="1153075"/>
            <a:ext cx="8801457" cy="2150299"/>
          </a:xfrm>
          <a:prstGeom prst="rect">
            <a:avLst/>
          </a:prstGeom>
        </p:spPr>
        <p:txBody>
          <a:bodyPr vert="horz" lIns="0" tIns="45720" rIns="0" bIns="45720" rtlCol="0">
            <a:normAutofit/>
          </a:bodyPr>
          <a:lstStyle/>
          <a:p>
            <a:pPr marL="457200" marR="0" indent="-1371600" defTabSz="914400">
              <a:lnSpc>
                <a:spcPct val="90000"/>
              </a:lnSpc>
              <a:spcBef>
                <a:spcPts val="765"/>
              </a:spcBef>
              <a:spcAft>
                <a:spcPts val="0"/>
              </a:spcAft>
              <a:buClr>
                <a:schemeClr val="accent1"/>
              </a:buClr>
              <a:buFont typeface="Calibri" panose="020F0502020204030204" pitchFamily="34" charset="0"/>
            </a:pPr>
            <a:r>
              <a:rPr lang="en-US" b="0" dirty="0">
                <a:solidFill>
                  <a:schemeClr val="tx1">
                    <a:lumMod val="75000"/>
                    <a:lumOff val="25000"/>
                  </a:schemeClr>
                </a:solidFill>
                <a:effectLst/>
              </a:rPr>
              <a:t> </a:t>
            </a:r>
            <a:r>
              <a:rPr lang="en-US" dirty="0">
                <a:solidFill>
                  <a:schemeClr val="tx1">
                    <a:lumMod val="75000"/>
                    <a:lumOff val="25000"/>
                  </a:schemeClr>
                </a:solidFill>
                <a:effectLst/>
              </a:rPr>
              <a:t>             </a:t>
            </a:r>
          </a:p>
          <a:p>
            <a:pPr marL="457200" marR="0" defTabSz="914400">
              <a:lnSpc>
                <a:spcPct val="90000"/>
              </a:lnSpc>
              <a:spcBef>
                <a:spcPts val="765"/>
              </a:spcBef>
              <a:spcAft>
                <a:spcPts val="0"/>
              </a:spcAft>
              <a:buClr>
                <a:schemeClr val="accent1"/>
              </a:buClr>
              <a:buFont typeface="Calibri" panose="020F0502020204030204" pitchFamily="34" charset="0"/>
            </a:pPr>
            <a:r>
              <a:rPr lang="en-US" b="0" dirty="0">
                <a:solidFill>
                  <a:schemeClr val="tx1">
                    <a:lumMod val="75000"/>
                    <a:lumOff val="25000"/>
                  </a:schemeClr>
                </a:solidFill>
                <a:effectLst/>
                <a:latin typeface="Calibri Light" panose="020F0302020204030204" pitchFamily="34" charset="0"/>
                <a:cs typeface="Calibri Light" panose="020F0302020204030204" pitchFamily="34" charset="0"/>
              </a:rPr>
              <a:t>To evaluate the Environmental Pollutants PM2.5, CO, NO2, and O3 on the Incidence and Mortality of Covid 19 in DMV, the study use historical data obtained from Environmental Protection Agency and National Climate data Center. Data Visualization, Machine Learning, Prediction and Linear Regression model and correlation analysis of PM2.5, CO, NO2, and O3 data will be made to determine their impact on the Pandemic. </a:t>
            </a:r>
            <a:endParaRPr lang="en-US"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7287B307-B1BA-4A1A-BA42-7D4945A63501}"/>
              </a:ext>
            </a:extLst>
          </p:cNvPr>
          <p:cNvSpPr txBox="1"/>
          <p:nvPr/>
        </p:nvSpPr>
        <p:spPr>
          <a:xfrm>
            <a:off x="536029" y="635690"/>
            <a:ext cx="1513490" cy="492443"/>
          </a:xfrm>
          <a:prstGeom prst="rect">
            <a:avLst/>
          </a:prstGeom>
          <a:noFill/>
        </p:spPr>
        <p:txBody>
          <a:bodyPr wrap="square">
            <a:spAutoFit/>
          </a:bodyPr>
          <a:lstStyle/>
          <a:p>
            <a:pPr marL="457200" marR="0" indent="-1371600">
              <a:spcBef>
                <a:spcPts val="765"/>
              </a:spcBef>
              <a:spcAft>
                <a:spcPts val="0"/>
              </a:spcAft>
            </a:pPr>
            <a:r>
              <a:rPr lang="en-US" sz="2600" dirty="0">
                <a:latin typeface="+mj-lt"/>
                <a:ea typeface="+mj-ea"/>
                <a:cs typeface="+mj-cs"/>
              </a:rPr>
              <a:t>Method</a:t>
            </a:r>
            <a:r>
              <a:rPr lang="en-US" sz="1800" b="1" dirty="0">
                <a:solidFill>
                  <a:srgbClr val="000000"/>
                </a:solidFill>
                <a:effectLst/>
                <a:latin typeface="Times New Roman" panose="02020603050405020304" pitchFamily="18" charset="0"/>
                <a:ea typeface="Times New Roman" panose="02020603050405020304" pitchFamily="18" charset="0"/>
              </a:rPr>
              <a:t>:</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51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65C838-2A7A-40E3-ABD7-C4BFC9FEBE70}"/>
              </a:ext>
            </a:extLst>
          </p:cNvPr>
          <p:cNvSpPr>
            <a:spLocks noChangeArrowheads="1"/>
          </p:cNvSpPr>
          <p:nvPr/>
        </p:nvSpPr>
        <p:spPr bwMode="auto">
          <a:xfrm>
            <a:off x="684448" y="336648"/>
            <a:ext cx="7634200" cy="10532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defTabSz="914400" fontAlgn="base">
              <a:lnSpc>
                <a:spcPct val="90000"/>
              </a:lnSpc>
              <a:spcBef>
                <a:spcPct val="0"/>
              </a:spcBef>
              <a:spcAft>
                <a:spcPts val="600"/>
              </a:spcAft>
              <a:buClrTx/>
              <a:buSzTx/>
              <a:tabLst/>
            </a:pPr>
            <a:r>
              <a:rPr kumimoji="0" lang="en-US" altLang="en-US" sz="3000" b="0" i="0" u="none" strike="noStrike" kern="1200" cap="none" normalizeH="0" baseline="0" dirty="0">
                <a:ln>
                  <a:noFill/>
                </a:ln>
                <a:solidFill>
                  <a:schemeClr val="tx1"/>
                </a:solidFill>
                <a:effectLst/>
                <a:latin typeface="+mj-lt"/>
                <a:ea typeface="+mj-ea"/>
                <a:cs typeface="+mj-cs"/>
              </a:rPr>
              <a:t>EDA: Patterns and Trends III</a:t>
            </a:r>
          </a:p>
          <a:p>
            <a:pPr marL="0" marR="0" lvl="0" indent="0" algn="ctr" defTabSz="914400" fontAlgn="base">
              <a:lnSpc>
                <a:spcPct val="90000"/>
              </a:lnSpc>
              <a:spcBef>
                <a:spcPct val="0"/>
              </a:spcBef>
              <a:spcAft>
                <a:spcPts val="600"/>
              </a:spcAft>
              <a:buClrTx/>
              <a:buSzTx/>
              <a:tabLst/>
            </a:pPr>
            <a:r>
              <a:rPr kumimoji="0" lang="en-US" altLang="en-US" sz="3000" b="0" i="0" u="none" strike="noStrike" kern="1200" cap="none" normalizeH="0" baseline="0" dirty="0">
                <a:ln>
                  <a:noFill/>
                </a:ln>
                <a:solidFill>
                  <a:schemeClr val="tx1"/>
                </a:solidFill>
                <a:effectLst/>
                <a:latin typeface="+mj-lt"/>
                <a:ea typeface="+mj-ea"/>
                <a:cs typeface="+mj-cs"/>
              </a:rPr>
              <a:t>                     </a:t>
            </a:r>
          </a:p>
        </p:txBody>
      </p:sp>
      <p:pic>
        <p:nvPicPr>
          <p:cNvPr id="6147" name="Picture 3">
            <a:extLst>
              <a:ext uri="{FF2B5EF4-FFF2-40B4-BE49-F238E27FC236}">
                <a16:creationId xmlns:a16="http://schemas.microsoft.com/office/drawing/2014/main" id="{4A2DE0C6-458C-4DC6-B0B4-B8DF8E34A8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18" b="-2"/>
          <a:stretch/>
        </p:blipFill>
        <p:spPr bwMode="auto">
          <a:xfrm>
            <a:off x="218363" y="1117892"/>
            <a:ext cx="4352493" cy="291776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396ED92D-1B69-4739-98FC-C52705352C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20" r="5345" b="2"/>
          <a:stretch/>
        </p:blipFill>
        <p:spPr bwMode="auto">
          <a:xfrm>
            <a:off x="4650604" y="882796"/>
            <a:ext cx="4352492" cy="29177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482D80-F219-48D2-8740-12999574EC78}"/>
              </a:ext>
            </a:extLst>
          </p:cNvPr>
          <p:cNvSpPr txBox="1"/>
          <p:nvPr/>
        </p:nvSpPr>
        <p:spPr>
          <a:xfrm>
            <a:off x="1419878" y="4037028"/>
            <a:ext cx="6461451" cy="646331"/>
          </a:xfrm>
          <a:prstGeom prst="rect">
            <a:avLst/>
          </a:prstGeom>
          <a:noFill/>
        </p:spPr>
        <p:txBody>
          <a:bodyPr wrap="square">
            <a:spAutoFit/>
          </a:bodyPr>
          <a:lstStyle/>
          <a:p>
            <a:pPr algn="l"/>
            <a:r>
              <a:rPr lang="en-US" sz="1200" b="0" i="0" dirty="0">
                <a:effectLst/>
                <a:latin typeface="BlinkMacSystemFont"/>
              </a:rPr>
              <a:t>Graphs showing the correlation of  concentration  of </a:t>
            </a:r>
            <a:r>
              <a:rPr lang="en-US" sz="1200" dirty="0">
                <a:latin typeface="BlinkMacSystemFont"/>
              </a:rPr>
              <a:t>feature </a:t>
            </a:r>
            <a:r>
              <a:rPr lang="en-US" sz="1200" b="0" i="0" dirty="0">
                <a:effectLst/>
                <a:latin typeface="BlinkMacSystemFont"/>
              </a:rPr>
              <a:t>values of  Ozone,N</a:t>
            </a:r>
            <a:r>
              <a:rPr lang="en-US" sz="1200" dirty="0">
                <a:latin typeface="BlinkMacSystemFont"/>
              </a:rPr>
              <a:t>02,Temp ,SO2 ,</a:t>
            </a:r>
            <a:r>
              <a:rPr lang="en-US" sz="1200" b="0" i="0" dirty="0">
                <a:effectLst/>
                <a:latin typeface="BlinkMacSystemFont"/>
              </a:rPr>
              <a:t>PM2.5 and the target (Death Increase due to Covid pandemic. The green color refers to high correlation as opposed  to the red color which shows less correlation.</a:t>
            </a:r>
          </a:p>
        </p:txBody>
      </p:sp>
    </p:spTree>
    <p:extLst>
      <p:ext uri="{BB962C8B-B14F-4D97-AF65-F5344CB8AC3E}">
        <p14:creationId xmlns:p14="http://schemas.microsoft.com/office/powerpoint/2010/main" val="2944794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1A668A1-3CFB-4168-B265-7CB196DDA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47700"/>
            <a:ext cx="65532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4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a:extLst>
              <a:ext uri="{FF2B5EF4-FFF2-40B4-BE49-F238E27FC236}">
                <a16:creationId xmlns:a16="http://schemas.microsoft.com/office/drawing/2014/main" id="{B5405D6D-5881-4BE3-B292-19A8109E27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 b="4643"/>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37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3420"/>
            <a:ext cx="1396390" cy="208335"/>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73222"/>
            <a:ext cx="1396390" cy="208334"/>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8" name="Freeform: Shape 3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86760" cy="220794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Freeform: Shape 3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86760" cy="220794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2" name="Freeform: Shape 4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3905" y="3397208"/>
            <a:ext cx="1820095" cy="174629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3905" y="3397208"/>
            <a:ext cx="1820095" cy="174629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Rectangle 4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423" y="614584"/>
            <a:ext cx="6563528" cy="4051847"/>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423" y="614584"/>
            <a:ext cx="6563528" cy="4051847"/>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0236" y="545826"/>
            <a:ext cx="6563527" cy="405184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084F1C-ADEE-4927-B93C-8D0659496C03}"/>
              </a:ext>
            </a:extLst>
          </p:cNvPr>
          <p:cNvSpPr txBox="1"/>
          <p:nvPr/>
        </p:nvSpPr>
        <p:spPr>
          <a:xfrm>
            <a:off x="1786150" y="1008228"/>
            <a:ext cx="5588759" cy="213277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100" b="1" kern="1200" spc="-50">
                <a:solidFill>
                  <a:schemeClr val="bg1"/>
                </a:solidFill>
                <a:latin typeface="+mj-lt"/>
                <a:ea typeface="+mj-ea"/>
                <a:cs typeface="+mj-cs"/>
              </a:rPr>
              <a:t>Regression Analysis Model </a:t>
            </a:r>
          </a:p>
        </p:txBody>
      </p:sp>
      <p:sp>
        <p:nvSpPr>
          <p:cNvPr id="52" name="Oval 5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084" y="3590059"/>
            <a:ext cx="465545" cy="465545"/>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084" y="3590059"/>
            <a:ext cx="465545" cy="46554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5883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378A0-3163-4E79-8C93-F36D2E268786}"/>
              </a:ext>
            </a:extLst>
          </p:cNvPr>
          <p:cNvSpPr txBox="1"/>
          <p:nvPr/>
        </p:nvSpPr>
        <p:spPr>
          <a:xfrm>
            <a:off x="-139700" y="419858"/>
            <a:ext cx="6127737" cy="1041470"/>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2700" b="1" kern="1200" spc="-50" dirty="0">
                <a:solidFill>
                  <a:srgbClr val="080808"/>
                </a:solidFill>
                <a:latin typeface="+mj-lt"/>
                <a:ea typeface="+mj-ea"/>
                <a:cs typeface="+mj-cs"/>
              </a:rPr>
              <a:t>Why Regression Analysis Model ?  </a:t>
            </a:r>
          </a:p>
        </p:txBody>
      </p:sp>
      <p:sp>
        <p:nvSpPr>
          <p:cNvPr id="7" name="TextBox 6">
            <a:extLst>
              <a:ext uri="{FF2B5EF4-FFF2-40B4-BE49-F238E27FC236}">
                <a16:creationId xmlns:a16="http://schemas.microsoft.com/office/drawing/2014/main" id="{1AE52471-B7E9-42F5-AAC4-4F63F97CB174}"/>
              </a:ext>
            </a:extLst>
          </p:cNvPr>
          <p:cNvSpPr txBox="1"/>
          <p:nvPr/>
        </p:nvSpPr>
        <p:spPr>
          <a:xfrm>
            <a:off x="761999" y="1795681"/>
            <a:ext cx="7950201" cy="2215991"/>
          </a:xfrm>
          <a:prstGeom prst="rect">
            <a:avLst/>
          </a:prstGeom>
          <a:noFill/>
        </p:spPr>
        <p:txBody>
          <a:bodyPr wrap="square">
            <a:spAutoFit/>
          </a:bodyPr>
          <a:lstStyle/>
          <a:p>
            <a:pPr algn="just">
              <a:lnSpc>
                <a:spcPct val="200000"/>
              </a:lnSpc>
            </a:pPr>
            <a:r>
              <a:rPr lang="en-US" b="0" i="0" dirty="0">
                <a:solidFill>
                  <a:srgbClr val="111111"/>
                </a:solidFill>
                <a:effectLst/>
                <a:latin typeface="Roboto" panose="02000000000000000000" pitchFamily="2" charset="0"/>
              </a:rPr>
              <a:t>	</a:t>
            </a:r>
            <a:r>
              <a:rPr lang="en-US" sz="1400" b="0" i="0" dirty="0">
                <a:solidFill>
                  <a:srgbClr val="111111"/>
                </a:solidFill>
                <a:effectLst/>
                <a:latin typeface="Roboto" panose="02000000000000000000" pitchFamily="2" charset="0"/>
              </a:rPr>
              <a:t>The study team  attempted to use different models , but  Regression analysis model </a:t>
            </a:r>
            <a:r>
              <a:rPr lang="en-US" sz="1400" b="1" i="0" dirty="0">
                <a:solidFill>
                  <a:srgbClr val="343544"/>
                </a:solidFill>
                <a:effectLst/>
                <a:latin typeface="nunito-sans"/>
              </a:rPr>
              <a:t>provides detailed insight and </a:t>
            </a:r>
            <a:r>
              <a:rPr lang="en-US" sz="1400" b="0" i="0" dirty="0">
                <a:solidFill>
                  <a:srgbClr val="2F3135"/>
                </a:solidFill>
                <a:effectLst/>
                <a:latin typeface="nunito-sans"/>
              </a:rPr>
              <a:t>a reliable method of identifying which variables have impact . </a:t>
            </a:r>
            <a:r>
              <a:rPr lang="en-US" sz="1400" dirty="0">
                <a:solidFill>
                  <a:srgbClr val="2F3135"/>
                </a:solidFill>
                <a:latin typeface="nunito-sans"/>
              </a:rPr>
              <a:t>Furthermore , </a:t>
            </a:r>
            <a:r>
              <a:rPr lang="en-US" sz="1400" b="0" i="0" dirty="0">
                <a:solidFill>
                  <a:srgbClr val="2F3135"/>
                </a:solidFill>
                <a:effectLst/>
                <a:latin typeface="nunito-sans"/>
              </a:rPr>
              <a:t>performing a regression allows you to confidently determine which factors matter most, which factors can be ignored, and how these factors influence each other.</a:t>
            </a:r>
            <a:endParaRPr lang="en-US" sz="1400" b="1" i="0" dirty="0">
              <a:solidFill>
                <a:srgbClr val="343544"/>
              </a:solidFill>
              <a:effectLst/>
              <a:latin typeface="nunito-sans"/>
            </a:endParaRPr>
          </a:p>
          <a:p>
            <a:r>
              <a:rPr lang="en-US" b="0" i="0" dirty="0">
                <a:solidFill>
                  <a:srgbClr val="111111"/>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333169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5" name="TextBox 4">
            <a:extLst>
              <a:ext uri="{FF2B5EF4-FFF2-40B4-BE49-F238E27FC236}">
                <a16:creationId xmlns:a16="http://schemas.microsoft.com/office/drawing/2014/main" id="{CBDC0B94-AAAB-40C6-8577-4545FF96033A}"/>
              </a:ext>
            </a:extLst>
          </p:cNvPr>
          <p:cNvSpPr txBox="1"/>
          <p:nvPr/>
        </p:nvSpPr>
        <p:spPr>
          <a:xfrm>
            <a:off x="294287" y="489166"/>
            <a:ext cx="9764113" cy="99538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2400" b="1" spc="-50" dirty="0">
                <a:solidFill>
                  <a:schemeClr val="tx1">
                    <a:lumMod val="85000"/>
                    <a:lumOff val="15000"/>
                  </a:schemeClr>
                </a:solidFill>
                <a:effectLst/>
                <a:latin typeface="+mj-lt"/>
                <a:ea typeface="+mj-ea"/>
                <a:cs typeface="+mj-cs"/>
              </a:rPr>
              <a:t>Introduction</a:t>
            </a:r>
            <a:endParaRPr lang="en-US" sz="4000" b="1" spc="-50" dirty="0">
              <a:solidFill>
                <a:schemeClr val="tx1">
                  <a:lumMod val="85000"/>
                  <a:lumOff val="15000"/>
                </a:schemeClr>
              </a:solidFill>
              <a:latin typeface="+mj-lt"/>
              <a:ea typeface="+mj-ea"/>
              <a:cs typeface="+mj-cs"/>
            </a:endParaRPr>
          </a:p>
        </p:txBody>
      </p:sp>
      <p:sp>
        <p:nvSpPr>
          <p:cNvPr id="9" name="TextBox 8">
            <a:extLst>
              <a:ext uri="{FF2B5EF4-FFF2-40B4-BE49-F238E27FC236}">
                <a16:creationId xmlns:a16="http://schemas.microsoft.com/office/drawing/2014/main" id="{D1BF45B5-3E39-4E7C-A350-0ADCF5FD40C9}"/>
              </a:ext>
            </a:extLst>
          </p:cNvPr>
          <p:cNvSpPr txBox="1"/>
          <p:nvPr/>
        </p:nvSpPr>
        <p:spPr>
          <a:xfrm>
            <a:off x="1545969" y="1735647"/>
            <a:ext cx="6470073" cy="969496"/>
          </a:xfrm>
          <a:prstGeom prst="rect">
            <a:avLst/>
          </a:prstGeom>
          <a:noFill/>
        </p:spPr>
        <p:txBody>
          <a:bodyPr wrap="square">
            <a:spAutoFit/>
          </a:bodyPr>
          <a:lstStyle/>
          <a:p>
            <a:pPr fontAlgn="base"/>
            <a:r>
              <a:rPr lang="en-US" sz="1600" dirty="0">
                <a:solidFill>
                  <a:srgbClr val="000000"/>
                </a:solidFill>
                <a:latin typeface="Calibri Light" panose="020F0302020204030204" pitchFamily="34" charset="0"/>
              </a:rPr>
              <a:t>Particulate Matter 2.5 is a small particle such as dirt, soot, dust, or smoke that is about 2.5 ug/m3 LC (EPA, 2021). Particulate Matter 2.5 has been linked to  COVID-19 and cancer</a:t>
            </a:r>
            <a:r>
              <a:rPr lang="en-US" sz="2000" dirty="0">
                <a:solidFill>
                  <a:srgbClr val="000000"/>
                </a:solidFill>
                <a:latin typeface="Calibri Light" panose="020F0302020204030204" pitchFamily="34" charset="0"/>
              </a:rPr>
              <a:t>: </a:t>
            </a:r>
          </a:p>
          <a:p>
            <a:pPr marL="457200" marR="0" fontAlgn="base">
              <a:spcBef>
                <a:spcPts val="0"/>
              </a:spcBef>
              <a:spcAft>
                <a:spcPts val="0"/>
              </a:spcAft>
            </a:pPr>
            <a:r>
              <a:rPr lang="en-US" sz="500" kern="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1CD28C5B-654B-4633-8A5B-C60DD8E592E2}"/>
              </a:ext>
            </a:extLst>
          </p:cNvPr>
          <p:cNvSpPr txBox="1"/>
          <p:nvPr/>
        </p:nvSpPr>
        <p:spPr>
          <a:xfrm>
            <a:off x="1854927" y="2805272"/>
            <a:ext cx="6988628" cy="1754326"/>
          </a:xfrm>
          <a:prstGeom prst="rect">
            <a:avLst/>
          </a:prstGeom>
          <a:noFill/>
        </p:spPr>
        <p:txBody>
          <a:bodyPr wrap="square">
            <a:spAutoFit/>
          </a:bodyPr>
          <a:lstStyle/>
          <a:p>
            <a:pPr marL="342900" marR="0" lvl="0" indent="-342900" fontAlgn="base">
              <a:spcBef>
                <a:spcPts val="0"/>
              </a:spcBef>
              <a:spcAft>
                <a:spcPts val="0"/>
              </a:spcAft>
              <a:buFont typeface="Arial" panose="020B0604020202020204" pitchFamily="34" charset="0"/>
              <a:buChar char="•"/>
              <a:tabLst>
                <a:tab pos="914400" algn="l"/>
              </a:tabLst>
            </a:pPr>
            <a:r>
              <a:rPr lang="en-US" sz="1800" kern="12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Higher COVID-19 transmissions (Shafinaz et al., 2021; Comunian et al. 2020)</a:t>
            </a:r>
            <a:endParaRPr lang="en-US"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marR="0" lvl="0" indent="-342900" fontAlgn="base">
              <a:spcBef>
                <a:spcPts val="0"/>
              </a:spcBef>
              <a:spcAft>
                <a:spcPts val="0"/>
              </a:spcAft>
              <a:buFont typeface="Arial" panose="020B0604020202020204" pitchFamily="34" charset="0"/>
              <a:buChar char="•"/>
              <a:tabLst>
                <a:tab pos="914400" algn="l"/>
              </a:tabLst>
            </a:pPr>
            <a:r>
              <a:rPr lang="en-US" sz="1800" kern="12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COVID-19 RNA has been found on PM2.5 fragments (Shafinaz et al., 2021; Comunian et al. 2020)</a:t>
            </a:r>
            <a:endParaRPr lang="en-US"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marR="0" lvl="0" indent="-342900" fontAlgn="base">
              <a:spcBef>
                <a:spcPts val="0"/>
              </a:spcBef>
              <a:spcAft>
                <a:spcPts val="0"/>
              </a:spcAft>
              <a:buFont typeface="Arial" panose="020B0604020202020204" pitchFamily="34" charset="0"/>
              <a:buChar char="•"/>
              <a:tabLst>
                <a:tab pos="914400" algn="l"/>
              </a:tabLst>
            </a:pPr>
            <a:r>
              <a:rPr lang="en-US" sz="1800" kern="12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PM2.5 is also linked to the oncogenesis of various cancers (Shafinaz et al., 2021; Comunian et al. 2020)</a:t>
            </a:r>
            <a:endParaRPr lang="en-US" sz="1600" dirty="0">
              <a:effectLst/>
              <a:latin typeface="Calibri Light" panose="020F0302020204030204" pitchFamily="34" charset="0"/>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3977930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6A5345-7705-4269-AB42-AE9711CB0445}"/>
              </a:ext>
            </a:extLst>
          </p:cNvPr>
          <p:cNvSpPr txBox="1"/>
          <p:nvPr/>
        </p:nvSpPr>
        <p:spPr>
          <a:xfrm>
            <a:off x="358485" y="841772"/>
            <a:ext cx="3017520" cy="2403100"/>
          </a:xfrm>
          <a:prstGeom prst="rect">
            <a:avLst/>
          </a:prstGeom>
        </p:spPr>
        <p:txBody>
          <a:bodyPr vert="horz" lIns="91440" tIns="45720" rIns="91440" bIns="45720" rtlCol="0" anchor="b">
            <a:normAutofit/>
          </a:bodyPr>
          <a:lstStyle/>
          <a:p>
            <a:pPr defTabSz="914400">
              <a:lnSpc>
                <a:spcPct val="90000"/>
              </a:lnSpc>
              <a:spcBef>
                <a:spcPct val="0"/>
              </a:spcBef>
              <a:spcAft>
                <a:spcPts val="600"/>
              </a:spcAft>
              <a:buClr>
                <a:schemeClr val="accent1"/>
              </a:buClr>
            </a:pPr>
            <a:r>
              <a:rPr lang="en-US" sz="3600" b="1" kern="1200" spc="-50">
                <a:solidFill>
                  <a:schemeClr val="tx1"/>
                </a:solidFill>
                <a:latin typeface="+mj-lt"/>
                <a:ea typeface="+mj-ea"/>
                <a:cs typeface="+mj-cs"/>
              </a:rPr>
              <a:t>Evaluating</a:t>
            </a:r>
            <a:r>
              <a:rPr lang="en-US" sz="3600" b="1" i="0" kern="1200">
                <a:solidFill>
                  <a:schemeClr val="tx1"/>
                </a:solidFill>
                <a:effectLst/>
                <a:latin typeface="+mj-lt"/>
                <a:ea typeface="+mj-ea"/>
                <a:cs typeface="+mj-cs"/>
              </a:rPr>
              <a:t> </a:t>
            </a:r>
            <a:r>
              <a:rPr lang="en-US" sz="3600" b="1" kern="1200" spc="-50">
                <a:solidFill>
                  <a:schemeClr val="tx1"/>
                </a:solidFill>
                <a:latin typeface="+mj-lt"/>
                <a:ea typeface="+mj-ea"/>
                <a:cs typeface="+mj-cs"/>
              </a:rPr>
              <a:t>the Regression Model  </a:t>
            </a: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42" name="Picture 2">
            <a:extLst>
              <a:ext uri="{FF2B5EF4-FFF2-40B4-BE49-F238E27FC236}">
                <a16:creationId xmlns:a16="http://schemas.microsoft.com/office/drawing/2014/main" id="{F3E4461D-89C8-4D0E-9022-17BE380084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6900" y="724278"/>
            <a:ext cx="5646328" cy="39383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9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F89272E-6A70-44BC-B0BF-1581BA42A026}"/>
              </a:ext>
            </a:extLst>
          </p:cNvPr>
          <p:cNvSpPr txBox="1"/>
          <p:nvPr/>
        </p:nvSpPr>
        <p:spPr>
          <a:xfrm>
            <a:off x="479161" y="479394"/>
            <a:ext cx="2678858" cy="268013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500" b="1" kern="1200" spc="-50">
                <a:solidFill>
                  <a:schemeClr val="tx1"/>
                </a:solidFill>
                <a:latin typeface="+mj-lt"/>
                <a:ea typeface="+mj-ea"/>
                <a:cs typeface="+mj-cs"/>
              </a:rPr>
              <a:t>Visualizing the regression analysis result   </a:t>
            </a:r>
          </a:p>
        </p:txBody>
      </p:sp>
      <p:sp>
        <p:nvSpPr>
          <p:cNvPr id="7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1" name="Picture 5">
            <a:extLst>
              <a:ext uri="{FF2B5EF4-FFF2-40B4-BE49-F238E27FC236}">
                <a16:creationId xmlns:a16="http://schemas.microsoft.com/office/drawing/2014/main" id="{0E234ECF-F7AA-4E6C-8C88-5B4CAD22A1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919271"/>
            <a:ext cx="5410962" cy="328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6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07019A-6388-4932-8F18-F9C85DDECB88}"/>
              </a:ext>
            </a:extLst>
          </p:cNvPr>
          <p:cNvSpPr txBox="1"/>
          <p:nvPr/>
        </p:nvSpPr>
        <p:spPr>
          <a:xfrm>
            <a:off x="1165878" y="4360193"/>
            <a:ext cx="6461451" cy="646331"/>
          </a:xfrm>
          <a:prstGeom prst="rect">
            <a:avLst/>
          </a:prstGeom>
          <a:noFill/>
        </p:spPr>
        <p:txBody>
          <a:bodyPr wrap="square">
            <a:spAutoFit/>
          </a:bodyPr>
          <a:lstStyle/>
          <a:p>
            <a:pPr algn="l"/>
            <a:r>
              <a:rPr lang="en-US" sz="1200" b="0" i="0" dirty="0">
                <a:effectLst/>
                <a:latin typeface="BlinkMacSystemFont"/>
              </a:rPr>
              <a:t>Graphs showing the correlation of  concentration  of </a:t>
            </a:r>
            <a:r>
              <a:rPr lang="en-US" sz="1200" dirty="0">
                <a:latin typeface="BlinkMacSystemFont"/>
              </a:rPr>
              <a:t>feature </a:t>
            </a:r>
            <a:r>
              <a:rPr lang="en-US" sz="1200" b="0" i="0" dirty="0">
                <a:effectLst/>
                <a:latin typeface="BlinkMacSystemFont"/>
              </a:rPr>
              <a:t>values of  Ozone,N</a:t>
            </a:r>
            <a:r>
              <a:rPr lang="en-US" sz="1200" dirty="0">
                <a:latin typeface="BlinkMacSystemFont"/>
              </a:rPr>
              <a:t>02,Temp ,SO2 ,</a:t>
            </a:r>
            <a:r>
              <a:rPr lang="en-US" sz="1200" b="0" i="0" dirty="0">
                <a:effectLst/>
                <a:latin typeface="BlinkMacSystemFont"/>
              </a:rPr>
              <a:t>PM2.5 and the target (Death Increase due to Covid pandemic. From the graph it can be deduced that  Death Increase  highly correlates to N</a:t>
            </a:r>
            <a:r>
              <a:rPr lang="en-US" sz="1200" dirty="0">
                <a:latin typeface="BlinkMacSystemFont"/>
              </a:rPr>
              <a:t>02,SO2 ,</a:t>
            </a:r>
            <a:r>
              <a:rPr lang="en-US" sz="1200" b="0" i="0" dirty="0">
                <a:effectLst/>
                <a:latin typeface="BlinkMacSystemFont"/>
              </a:rPr>
              <a:t>PM2.5 .</a:t>
            </a:r>
          </a:p>
        </p:txBody>
      </p:sp>
      <p:pic>
        <p:nvPicPr>
          <p:cNvPr id="4" name="Picture 3">
            <a:extLst>
              <a:ext uri="{FF2B5EF4-FFF2-40B4-BE49-F238E27FC236}">
                <a16:creationId xmlns:a16="http://schemas.microsoft.com/office/drawing/2014/main" id="{FFD1981C-49A5-454D-B8F0-123F215D878B}"/>
              </a:ext>
            </a:extLst>
          </p:cNvPr>
          <p:cNvPicPr>
            <a:picLocks noChangeAspect="1"/>
          </p:cNvPicPr>
          <p:nvPr/>
        </p:nvPicPr>
        <p:blipFill>
          <a:blip r:embed="rId2"/>
          <a:stretch>
            <a:fillRect/>
          </a:stretch>
        </p:blipFill>
        <p:spPr>
          <a:xfrm>
            <a:off x="601356" y="241299"/>
            <a:ext cx="7247244" cy="4068581"/>
          </a:xfrm>
          <a:prstGeom prst="rect">
            <a:avLst/>
          </a:prstGeom>
        </p:spPr>
      </p:pic>
    </p:spTree>
    <p:extLst>
      <p:ext uri="{BB962C8B-B14F-4D97-AF65-F5344CB8AC3E}">
        <p14:creationId xmlns:p14="http://schemas.microsoft.com/office/powerpoint/2010/main" val="175429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FCECDCEA-1783-4F41-9204-15E1B7C83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19113"/>
            <a:ext cx="84963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01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A75936-28FD-4D37-AEDA-BAEF7318915E}"/>
              </a:ext>
            </a:extLst>
          </p:cNvPr>
          <p:cNvPicPr>
            <a:picLocks noChangeAspect="1"/>
          </p:cNvPicPr>
          <p:nvPr/>
        </p:nvPicPr>
        <p:blipFill>
          <a:blip r:embed="rId2"/>
          <a:stretch>
            <a:fillRect/>
          </a:stretch>
        </p:blipFill>
        <p:spPr>
          <a:xfrm>
            <a:off x="774700" y="369431"/>
            <a:ext cx="7058248" cy="4082338"/>
          </a:xfrm>
          <a:prstGeom prst="rect">
            <a:avLst/>
          </a:prstGeom>
        </p:spPr>
      </p:pic>
    </p:spTree>
    <p:extLst>
      <p:ext uri="{BB962C8B-B14F-4D97-AF65-F5344CB8AC3E}">
        <p14:creationId xmlns:p14="http://schemas.microsoft.com/office/powerpoint/2010/main" val="3496224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A87F0-8B56-410C-9598-30CF6DC2B226}"/>
              </a:ext>
            </a:extLst>
          </p:cNvPr>
          <p:cNvSpPr txBox="1"/>
          <p:nvPr/>
        </p:nvSpPr>
        <p:spPr>
          <a:xfrm>
            <a:off x="509620" y="175798"/>
            <a:ext cx="7027830" cy="461665"/>
          </a:xfrm>
          <a:prstGeom prst="rect">
            <a:avLst/>
          </a:prstGeom>
          <a:noFill/>
        </p:spPr>
        <p:txBody>
          <a:bodyPr wrap="square">
            <a:spAutoFit/>
          </a:bodyPr>
          <a:lstStyle/>
          <a:p>
            <a:r>
              <a:rPr lang="en-US" dirty="0"/>
              <a:t>  </a:t>
            </a:r>
            <a:r>
              <a:rPr lang="en-US" sz="2400" b="1" dirty="0"/>
              <a:t>MSE ,R Square, Adjusted R Square, RMSE, MAE</a:t>
            </a:r>
            <a:endParaRPr lang="en-US" b="1" dirty="0"/>
          </a:p>
        </p:txBody>
      </p:sp>
      <p:pic>
        <p:nvPicPr>
          <p:cNvPr id="3" name="Picture 2">
            <a:extLst>
              <a:ext uri="{FF2B5EF4-FFF2-40B4-BE49-F238E27FC236}">
                <a16:creationId xmlns:a16="http://schemas.microsoft.com/office/drawing/2014/main" id="{61A9417B-6D81-4E3B-AE1D-16705730700C}"/>
              </a:ext>
            </a:extLst>
          </p:cNvPr>
          <p:cNvPicPr>
            <a:picLocks noChangeAspect="1"/>
          </p:cNvPicPr>
          <p:nvPr/>
        </p:nvPicPr>
        <p:blipFill>
          <a:blip r:embed="rId2"/>
          <a:stretch>
            <a:fillRect/>
          </a:stretch>
        </p:blipFill>
        <p:spPr>
          <a:xfrm>
            <a:off x="719170" y="764814"/>
            <a:ext cx="7444902" cy="4221804"/>
          </a:xfrm>
          <a:prstGeom prst="rect">
            <a:avLst/>
          </a:prstGeom>
        </p:spPr>
      </p:pic>
    </p:spTree>
    <p:extLst>
      <p:ext uri="{BB962C8B-B14F-4D97-AF65-F5344CB8AC3E}">
        <p14:creationId xmlns:p14="http://schemas.microsoft.com/office/powerpoint/2010/main" val="302943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112570-498A-4298-B02A-2C54D66C0775}"/>
              </a:ext>
            </a:extLst>
          </p:cNvPr>
          <p:cNvPicPr>
            <a:picLocks noChangeAspect="1"/>
          </p:cNvPicPr>
          <p:nvPr/>
        </p:nvPicPr>
        <p:blipFill>
          <a:blip r:embed="rId2"/>
          <a:stretch>
            <a:fillRect/>
          </a:stretch>
        </p:blipFill>
        <p:spPr>
          <a:xfrm>
            <a:off x="652542" y="508750"/>
            <a:ext cx="7457916" cy="4126000"/>
          </a:xfrm>
          <a:prstGeom prst="rect">
            <a:avLst/>
          </a:prstGeom>
        </p:spPr>
      </p:pic>
    </p:spTree>
    <p:extLst>
      <p:ext uri="{BB962C8B-B14F-4D97-AF65-F5344CB8AC3E}">
        <p14:creationId xmlns:p14="http://schemas.microsoft.com/office/powerpoint/2010/main" val="65788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97FEA-B46B-4A6B-A038-4C55A454FB0B}"/>
              </a:ext>
            </a:extLst>
          </p:cNvPr>
          <p:cNvPicPr>
            <a:picLocks noChangeAspect="1"/>
          </p:cNvPicPr>
          <p:nvPr/>
        </p:nvPicPr>
        <p:blipFill>
          <a:blip r:embed="rId2"/>
          <a:stretch>
            <a:fillRect/>
          </a:stretch>
        </p:blipFill>
        <p:spPr>
          <a:xfrm>
            <a:off x="558800" y="745550"/>
            <a:ext cx="8390722" cy="3445449"/>
          </a:xfrm>
          <a:prstGeom prst="rect">
            <a:avLst/>
          </a:prstGeom>
        </p:spPr>
      </p:pic>
    </p:spTree>
    <p:extLst>
      <p:ext uri="{BB962C8B-B14F-4D97-AF65-F5344CB8AC3E}">
        <p14:creationId xmlns:p14="http://schemas.microsoft.com/office/powerpoint/2010/main" val="2423369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624DE-2D59-41F5-A2CE-39CF586714E3}"/>
              </a:ext>
            </a:extLst>
          </p:cNvPr>
          <p:cNvSpPr txBox="1"/>
          <p:nvPr/>
        </p:nvSpPr>
        <p:spPr>
          <a:xfrm>
            <a:off x="589838" y="124167"/>
            <a:ext cx="7723280" cy="1200329"/>
          </a:xfrm>
          <a:prstGeom prst="rect">
            <a:avLst/>
          </a:prstGeom>
          <a:noFill/>
        </p:spPr>
        <p:txBody>
          <a:bodyPr wrap="square">
            <a:spAutoFit/>
          </a:bodyPr>
          <a:lstStyle/>
          <a:p>
            <a:r>
              <a:rPr lang="en-US" b="0" i="0" dirty="0">
                <a:solidFill>
                  <a:srgbClr val="111111"/>
                </a:solidFill>
                <a:effectLst/>
                <a:latin typeface="Roboto" panose="02000000000000000000" pitchFamily="2" charset="0"/>
              </a:rPr>
              <a:t>The regression equation for the linear model takes the following form:</a:t>
            </a:r>
            <a:r>
              <a:rPr lang="en-US" b="1" i="0" dirty="0">
                <a:solidFill>
                  <a:srgbClr val="111111"/>
                </a:solidFill>
                <a:effectLst/>
                <a:latin typeface="Roboto" panose="02000000000000000000" pitchFamily="2" charset="0"/>
              </a:rPr>
              <a:t> y = b 0 + b 1 x 1</a:t>
            </a:r>
            <a:r>
              <a:rPr lang="en-US" b="0" i="0" dirty="0">
                <a:solidFill>
                  <a:srgbClr val="111111"/>
                </a:solidFill>
                <a:effectLst/>
                <a:latin typeface="Roboto" panose="02000000000000000000" pitchFamily="2" charset="0"/>
              </a:rPr>
              <a:t>. In the regression equation, y is the response variable, b 0 is the constant or intercept, b 1 is the estimated coefficient for the linear term (also known as the slope of the line), and x 1 is the value of the term.</a:t>
            </a:r>
            <a:endParaRPr lang="en-US" dirty="0"/>
          </a:p>
        </p:txBody>
      </p:sp>
      <p:sp>
        <p:nvSpPr>
          <p:cNvPr id="3" name="TextBox 2">
            <a:extLst>
              <a:ext uri="{FF2B5EF4-FFF2-40B4-BE49-F238E27FC236}">
                <a16:creationId xmlns:a16="http://schemas.microsoft.com/office/drawing/2014/main" id="{38DD354C-AF61-4BC0-9C63-BEB9BB9C20CA}"/>
              </a:ext>
            </a:extLst>
          </p:cNvPr>
          <p:cNvSpPr txBox="1"/>
          <p:nvPr/>
        </p:nvSpPr>
        <p:spPr>
          <a:xfrm>
            <a:off x="475403" y="1291238"/>
            <a:ext cx="7837715" cy="369332"/>
          </a:xfrm>
          <a:prstGeom prst="rect">
            <a:avLst/>
          </a:prstGeom>
          <a:noFill/>
        </p:spPr>
        <p:txBody>
          <a:bodyPr wrap="square">
            <a:spAutoFit/>
          </a:bodyPr>
          <a:lstStyle/>
          <a:p>
            <a:r>
              <a:rPr lang="en-US" dirty="0"/>
              <a:t>  Taking PM2.5 as  feature  and   Increase death due to Covid as a target   </a:t>
            </a:r>
          </a:p>
        </p:txBody>
      </p:sp>
      <p:sp>
        <p:nvSpPr>
          <p:cNvPr id="4" name="TextBox 3">
            <a:extLst>
              <a:ext uri="{FF2B5EF4-FFF2-40B4-BE49-F238E27FC236}">
                <a16:creationId xmlns:a16="http://schemas.microsoft.com/office/drawing/2014/main" id="{A0A48899-B4A8-45C2-A368-F4F5F216A65A}"/>
              </a:ext>
            </a:extLst>
          </p:cNvPr>
          <p:cNvSpPr txBox="1"/>
          <p:nvPr/>
        </p:nvSpPr>
        <p:spPr>
          <a:xfrm>
            <a:off x="589838" y="1668023"/>
            <a:ext cx="6092890" cy="369332"/>
          </a:xfrm>
          <a:prstGeom prst="rect">
            <a:avLst/>
          </a:prstGeom>
          <a:noFill/>
        </p:spPr>
        <p:txBody>
          <a:bodyPr wrap="square">
            <a:spAutoFit/>
          </a:bodyPr>
          <a:lstStyle/>
          <a:p>
            <a:r>
              <a:rPr lang="en-US" dirty="0"/>
              <a:t>PM2.5</a:t>
            </a:r>
            <a:r>
              <a:rPr lang="en-US" sz="1800" dirty="0">
                <a:solidFill>
                  <a:srgbClr val="000000"/>
                </a:solidFill>
                <a:effectLst/>
                <a:latin typeface="Segoe UI" panose="020B0502040204020203" pitchFamily="34" charset="0"/>
                <a:ea typeface="Times New Roman" panose="02020603050405020304" pitchFamily="18" charset="0"/>
              </a:rPr>
              <a:t> and </a:t>
            </a:r>
            <a:r>
              <a:rPr lang="en-US" dirty="0"/>
              <a:t>  Increase death due to Covid</a:t>
            </a:r>
            <a:r>
              <a:rPr lang="en-US" sz="1800" dirty="0">
                <a:solidFill>
                  <a:srgbClr val="000000"/>
                </a:solidFill>
                <a:effectLst/>
                <a:latin typeface="Segoe UI" panose="020B0502040204020203" pitchFamily="34" charset="0"/>
                <a:ea typeface="Times New Roman" panose="02020603050405020304" pitchFamily="18" charset="0"/>
              </a:rPr>
              <a:t> relationship</a:t>
            </a:r>
            <a:endParaRPr lang="en-US" dirty="0"/>
          </a:p>
        </p:txBody>
      </p:sp>
      <p:sp>
        <p:nvSpPr>
          <p:cNvPr id="5" name="TextBox 4">
            <a:extLst>
              <a:ext uri="{FF2B5EF4-FFF2-40B4-BE49-F238E27FC236}">
                <a16:creationId xmlns:a16="http://schemas.microsoft.com/office/drawing/2014/main" id="{6FCDB1A9-1ECA-40EF-A9A8-1DC55EC205A5}"/>
              </a:ext>
            </a:extLst>
          </p:cNvPr>
          <p:cNvSpPr txBox="1"/>
          <p:nvPr/>
        </p:nvSpPr>
        <p:spPr>
          <a:xfrm>
            <a:off x="589838" y="3379908"/>
            <a:ext cx="6092890" cy="369332"/>
          </a:xfrm>
          <a:prstGeom prst="rect">
            <a:avLst/>
          </a:prstGeom>
          <a:noFill/>
        </p:spPr>
        <p:txBody>
          <a:bodyPr wrap="square">
            <a:spAutoFit/>
          </a:bodyPr>
          <a:lstStyle/>
          <a:p>
            <a:r>
              <a:rPr lang="en-US" sz="1800" dirty="0">
                <a:solidFill>
                  <a:srgbClr val="212529"/>
                </a:solidFill>
                <a:effectLst/>
                <a:latin typeface="Segoe UI" panose="020B0502040204020203" pitchFamily="34" charset="0"/>
                <a:ea typeface="Times New Roman" panose="02020603050405020304" pitchFamily="18" charset="0"/>
              </a:rPr>
              <a:t>R Square (R</a:t>
            </a:r>
            <a:r>
              <a:rPr lang="en-US" sz="1100" baseline="30000" dirty="0">
                <a:solidFill>
                  <a:srgbClr val="212529"/>
                </a:solidFill>
                <a:effectLst/>
                <a:latin typeface="Segoe UI" panose="020B0502040204020203" pitchFamily="34" charset="0"/>
                <a:ea typeface="Times New Roman" panose="02020603050405020304" pitchFamily="18" charset="0"/>
              </a:rPr>
              <a:t>2</a:t>
            </a:r>
            <a:r>
              <a:rPr lang="en-US" sz="1800" dirty="0">
                <a:solidFill>
                  <a:srgbClr val="212529"/>
                </a:solidFill>
                <a:effectLst/>
                <a:latin typeface="Segoe UI" panose="020B0502040204020203" pitchFamily="34" charset="0"/>
                <a:ea typeface="Times New Roman" panose="02020603050405020304" pitchFamily="18" charset="0"/>
              </a:rPr>
              <a:t>) equals </a:t>
            </a:r>
            <a:r>
              <a:rPr lang="en-US" sz="1800" b="1" dirty="0">
                <a:solidFill>
                  <a:srgbClr val="BF344E"/>
                </a:solidFill>
                <a:effectLst/>
                <a:latin typeface="Segoe UI" panose="020B0502040204020203" pitchFamily="34" charset="0"/>
                <a:ea typeface="Times New Roman" panose="02020603050405020304" pitchFamily="18" charset="0"/>
              </a:rPr>
              <a:t>1.0</a:t>
            </a:r>
            <a:endParaRPr lang="en-US" dirty="0"/>
          </a:p>
        </p:txBody>
      </p:sp>
      <p:sp>
        <p:nvSpPr>
          <p:cNvPr id="6" name="TextBox 5">
            <a:extLst>
              <a:ext uri="{FF2B5EF4-FFF2-40B4-BE49-F238E27FC236}">
                <a16:creationId xmlns:a16="http://schemas.microsoft.com/office/drawing/2014/main" id="{BDE3F69C-C110-46D2-A0CC-0428406F28B7}"/>
              </a:ext>
            </a:extLst>
          </p:cNvPr>
          <p:cNvSpPr txBox="1"/>
          <p:nvPr/>
        </p:nvSpPr>
        <p:spPr>
          <a:xfrm>
            <a:off x="589838" y="3752357"/>
            <a:ext cx="6092890" cy="369332"/>
          </a:xfrm>
          <a:prstGeom prst="rect">
            <a:avLst/>
          </a:prstGeom>
          <a:noFill/>
        </p:spPr>
        <p:txBody>
          <a:bodyPr wrap="square">
            <a:spAutoFit/>
          </a:bodyPr>
          <a:lstStyle/>
          <a:p>
            <a:r>
              <a:rPr lang="en-US" dirty="0">
                <a:solidFill>
                  <a:srgbClr val="212529"/>
                </a:solidFill>
                <a:latin typeface="Segoe UI" panose="020B0502040204020203" pitchFamily="34" charset="0"/>
                <a:ea typeface="Times New Roman" panose="02020603050405020304" pitchFamily="18" charset="0"/>
              </a:rPr>
              <a:t>C</a:t>
            </a:r>
            <a:r>
              <a:rPr lang="en-US" sz="1800" dirty="0">
                <a:solidFill>
                  <a:srgbClr val="212529"/>
                </a:solidFill>
                <a:effectLst/>
                <a:latin typeface="Segoe UI" panose="020B0502040204020203" pitchFamily="34" charset="0"/>
                <a:ea typeface="Times New Roman" panose="02020603050405020304" pitchFamily="18" charset="0"/>
              </a:rPr>
              <a:t>orrelation (R) equals </a:t>
            </a:r>
            <a:r>
              <a:rPr lang="en-US" sz="1800" b="1" dirty="0">
                <a:solidFill>
                  <a:srgbClr val="BF344E"/>
                </a:solidFill>
                <a:effectLst/>
                <a:latin typeface="Segoe UI" panose="020B0502040204020203" pitchFamily="34" charset="0"/>
                <a:ea typeface="Times New Roman" panose="02020603050405020304" pitchFamily="18" charset="0"/>
              </a:rPr>
              <a:t>0.8777</a:t>
            </a:r>
            <a:endParaRPr lang="en-US" dirty="0"/>
          </a:p>
        </p:txBody>
      </p:sp>
      <p:sp>
        <p:nvSpPr>
          <p:cNvPr id="7" name="TextBox 6">
            <a:extLst>
              <a:ext uri="{FF2B5EF4-FFF2-40B4-BE49-F238E27FC236}">
                <a16:creationId xmlns:a16="http://schemas.microsoft.com/office/drawing/2014/main" id="{13FB3C8E-6D14-4A7B-AB03-D384B19EC483}"/>
              </a:ext>
            </a:extLst>
          </p:cNvPr>
          <p:cNvSpPr txBox="1"/>
          <p:nvPr/>
        </p:nvSpPr>
        <p:spPr>
          <a:xfrm>
            <a:off x="507190" y="4121689"/>
            <a:ext cx="8408210" cy="67005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It means that there is a </a:t>
            </a:r>
            <a:r>
              <a:rPr lang="en-US" sz="18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very good direct relationship</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between the  predictor and the predict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9DD3956-9D30-4679-BD80-7D6CC5BF84FC}"/>
              </a:ext>
            </a:extLst>
          </p:cNvPr>
          <p:cNvSpPr txBox="1"/>
          <p:nvPr/>
        </p:nvSpPr>
        <p:spPr>
          <a:xfrm>
            <a:off x="1423956" y="2117781"/>
            <a:ext cx="4879911" cy="126278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0</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 ȳ - 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1</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x̄</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x̄ = 24.0434</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ȳ = 35.8837</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0</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 35.8837 -0.7944*24.0434 = 16.7833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5228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3">
            <a:extLst>
              <a:ext uri="{FF2B5EF4-FFF2-40B4-BE49-F238E27FC236}">
                <a16:creationId xmlns:a16="http://schemas.microsoft.com/office/drawing/2014/main" id="{64F8A3E0-562F-4395-BA1D-D8468BE2E3B4}"/>
              </a:ext>
            </a:extLst>
          </p:cNvPr>
          <p:cNvSpPr>
            <a:spLocks noChangeArrowheads="1"/>
          </p:cNvSpPr>
          <p:nvPr/>
        </p:nvSpPr>
        <p:spPr bwMode="auto">
          <a:xfrm>
            <a:off x="626359" y="392849"/>
            <a:ext cx="7552849" cy="5441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62500" lnSpcReduction="20000"/>
          </a:bodyPr>
          <a:lstStyle/>
          <a:p>
            <a:pPr marL="0" marR="0" lvl="0" indent="0" algn="ctr" defTabSz="914400" fontAlgn="base">
              <a:lnSpc>
                <a:spcPct val="90000"/>
              </a:lnSpc>
              <a:spcBef>
                <a:spcPct val="0"/>
              </a:spcBef>
              <a:spcAft>
                <a:spcPts val="600"/>
              </a:spcAft>
              <a:buClrTx/>
              <a:buSzTx/>
              <a:tabLst/>
            </a:pPr>
            <a:r>
              <a:rPr kumimoji="0" lang="en-US" altLang="en-US" sz="2700" b="1" i="0" u="none" strike="noStrike" kern="1200" cap="none" normalizeH="0" baseline="0" dirty="0">
                <a:ln>
                  <a:noFill/>
                </a:ln>
                <a:solidFill>
                  <a:schemeClr val="tx1"/>
                </a:solidFill>
                <a:effectLst/>
                <a:latin typeface="+mj-lt"/>
                <a:ea typeface="+mj-ea"/>
                <a:cs typeface="+mj-cs"/>
              </a:rPr>
              <a:t>Regression Analysis: PM2.5 and COVID-19 Deaths</a:t>
            </a:r>
            <a:endParaRPr kumimoji="0" lang="en-US" altLang="en-US" sz="2700" b="0" i="0" u="none" strike="noStrike" kern="1200" cap="none" normalizeH="0" baseline="0" dirty="0">
              <a:ln>
                <a:noFill/>
              </a:ln>
              <a:solidFill>
                <a:schemeClr val="tx1"/>
              </a:solidFill>
              <a:effectLst/>
              <a:latin typeface="+mj-lt"/>
              <a:ea typeface="+mj-ea"/>
              <a:cs typeface="+mj-cs"/>
            </a:endParaRPr>
          </a:p>
          <a:p>
            <a:pPr marL="0" marR="0" lvl="0" indent="0" algn="ctr" defTabSz="914400" fontAlgn="base">
              <a:lnSpc>
                <a:spcPct val="90000"/>
              </a:lnSpc>
              <a:spcBef>
                <a:spcPct val="0"/>
              </a:spcBef>
              <a:spcAft>
                <a:spcPts val="600"/>
              </a:spcAft>
              <a:buClrTx/>
              <a:buSzTx/>
              <a:tabLst/>
            </a:pPr>
            <a:r>
              <a:rPr kumimoji="0" lang="en-US" altLang="en-US" sz="2700" b="0" i="0" u="none" strike="noStrike" kern="1200" cap="none" normalizeH="0" baseline="0" dirty="0">
                <a:ln>
                  <a:noFill/>
                </a:ln>
                <a:solidFill>
                  <a:schemeClr val="tx1"/>
                </a:solidFill>
                <a:effectLst/>
                <a:latin typeface="+mj-lt"/>
                <a:ea typeface="+mj-ea"/>
                <a:cs typeface="+mj-cs"/>
              </a:rPr>
              <a:t>             </a:t>
            </a:r>
          </a:p>
        </p:txBody>
      </p:sp>
      <p:pic>
        <p:nvPicPr>
          <p:cNvPr id="13316" name="Picture 4">
            <a:extLst>
              <a:ext uri="{FF2B5EF4-FFF2-40B4-BE49-F238E27FC236}">
                <a16:creationId xmlns:a16="http://schemas.microsoft.com/office/drawing/2014/main" id="{40937E80-94FA-4D9E-AC3E-0B5AEA2E50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2501" y="902886"/>
            <a:ext cx="7216707" cy="361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9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294287" y="1266014"/>
            <a:ext cx="2380086" cy="63770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spcAft>
                <a:spcPts val="600"/>
              </a:spcAft>
            </a:pPr>
            <a:r>
              <a:rPr lang="en-US" sz="2400" b="1" spc="-50" dirty="0">
                <a:solidFill>
                  <a:schemeClr val="tx1">
                    <a:lumMod val="85000"/>
                    <a:lumOff val="15000"/>
                  </a:schemeClr>
                </a:solidFill>
              </a:rPr>
              <a:t>Why PM2.5 ?</a:t>
            </a: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8" name="TextBox 7">
            <a:extLst>
              <a:ext uri="{FF2B5EF4-FFF2-40B4-BE49-F238E27FC236}">
                <a16:creationId xmlns:a16="http://schemas.microsoft.com/office/drawing/2014/main" id="{81C8AAA9-807D-48AA-B7C1-3FC6FEAE910E}"/>
              </a:ext>
            </a:extLst>
          </p:cNvPr>
          <p:cNvSpPr txBox="1"/>
          <p:nvPr/>
        </p:nvSpPr>
        <p:spPr>
          <a:xfrm>
            <a:off x="1455185" y="1791243"/>
            <a:ext cx="7455233" cy="1785104"/>
          </a:xfrm>
          <a:prstGeom prst="rect">
            <a:avLst/>
          </a:prstGeom>
          <a:noFill/>
        </p:spPr>
        <p:txBody>
          <a:bodyPr wrap="square">
            <a:spAutoFit/>
          </a:bodyPr>
          <a:lstStyle/>
          <a:p>
            <a:pPr>
              <a:lnSpc>
                <a:spcPct val="150000"/>
              </a:lnSpc>
            </a:pPr>
            <a:r>
              <a:rPr lang="en-US" sz="2000" dirty="0">
                <a:solidFill>
                  <a:srgbClr val="000000"/>
                </a:solidFill>
                <a:latin typeface="Calibri Light" panose="020F0302020204030204" pitchFamily="34" charset="0"/>
              </a:rPr>
              <a:t>The team, concerned with the increasing number of deaths of the target residents due to    the Covid – 19, initiated this project to investigate if there is association between PM2.5 and covid disease. </a:t>
            </a:r>
          </a:p>
          <a:p>
            <a:endParaRPr lang="en-US" sz="2000" dirty="0">
              <a:solidFill>
                <a:srgbClr val="000000"/>
              </a:solidFill>
              <a:latin typeface="Calibri Light" panose="020F0302020204030204" pitchFamily="34" charset="0"/>
            </a:endParaRPr>
          </a:p>
        </p:txBody>
      </p:sp>
    </p:spTree>
    <p:extLst>
      <p:ext uri="{BB962C8B-B14F-4D97-AF65-F5344CB8AC3E}">
        <p14:creationId xmlns:p14="http://schemas.microsoft.com/office/powerpoint/2010/main" val="1503917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6217247E-621A-427A-9A7B-82E16BEC426D}"/>
              </a:ext>
            </a:extLst>
          </p:cNvPr>
          <p:cNvSpPr txBox="1"/>
          <p:nvPr/>
        </p:nvSpPr>
        <p:spPr>
          <a:xfrm>
            <a:off x="1171241" y="1848226"/>
            <a:ext cx="8579104" cy="1899026"/>
          </a:xfrm>
          <a:prstGeom prst="rect">
            <a:avLst/>
          </a:prstGeom>
        </p:spPr>
        <p:txBody>
          <a:bodyPr vert="horz" lIns="91440" tIns="45720" rIns="91440" bIns="45720" rtlCol="0">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    </a:t>
            </a:r>
            <a:r>
              <a:rPr lang="en-US" sz="1600" i="0" u="none" strike="noStrike" dirty="0">
                <a:solidFill>
                  <a:srgbClr val="595959"/>
                </a:solidFill>
                <a:effectLst/>
                <a:latin typeface="Times New Roman" panose="02020603050405020304" pitchFamily="18" charset="0"/>
                <a:cs typeface="Times New Roman" panose="02020603050405020304" pitchFamily="18" charset="0"/>
              </a:rPr>
              <a:t>Add  more features as  per the professor’s good advice and interpreted the results </a:t>
            </a:r>
          </a:p>
          <a:p>
            <a:pPr rtl="0" fontAlgn="base">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Continue and complete the Django Full-Stack Development integration (HTML,</a:t>
            </a:r>
          </a:p>
          <a:p>
            <a:pPr rtl="0" fontAlgn="base">
              <a:spcBef>
                <a:spcPts val="0"/>
              </a:spcBef>
              <a:spcAft>
                <a:spcPts val="0"/>
              </a:spcAft>
            </a:pPr>
            <a:r>
              <a:rPr lang="en-US" sz="1600" dirty="0">
                <a:latin typeface="Times New Roman" panose="02020603050405020304" pitchFamily="18" charset="0"/>
                <a:cs typeface="Times New Roman" panose="02020603050405020304" pitchFamily="18" charset="0"/>
              </a:rPr>
              <a:t>       CSS, JavaScript, Python)  </a:t>
            </a:r>
          </a:p>
          <a:p>
            <a:pPr rtl="0" fontAlgn="base">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Integrate a user input system</a:t>
            </a:r>
          </a:p>
          <a:p>
            <a:pPr rtl="0" fontAlgn="base">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Port the completed website to the World Wide Web</a:t>
            </a:r>
          </a:p>
          <a:p>
            <a:pPr indent="-228600" defTabSz="914400">
              <a:lnSpc>
                <a:spcPct val="90000"/>
              </a:lnSpc>
              <a:spcBef>
                <a:spcPts val="0"/>
              </a:spcBef>
              <a:spcAft>
                <a:spcPts val="600"/>
              </a:spcAft>
              <a:buFont typeface="Arial" panose="020B0604020202020204" pitchFamily="34" charset="0"/>
              <a:buChar char="•"/>
            </a:pPr>
            <a:endParaRPr lang="en-US" sz="1700" dirty="0"/>
          </a:p>
        </p:txBody>
      </p:sp>
      <p:sp>
        <p:nvSpPr>
          <p:cNvPr id="9" name="TextBox 8">
            <a:extLst>
              <a:ext uri="{FF2B5EF4-FFF2-40B4-BE49-F238E27FC236}">
                <a16:creationId xmlns:a16="http://schemas.microsoft.com/office/drawing/2014/main" id="{9FB295BF-7AE3-414B-903F-EE4DF7FF9E63}"/>
              </a:ext>
            </a:extLst>
          </p:cNvPr>
          <p:cNvSpPr txBox="1"/>
          <p:nvPr/>
        </p:nvSpPr>
        <p:spPr>
          <a:xfrm>
            <a:off x="888793" y="969679"/>
            <a:ext cx="4572000" cy="369332"/>
          </a:xfrm>
          <a:prstGeom prst="rect">
            <a:avLst/>
          </a:prstGeom>
          <a:noFill/>
        </p:spPr>
        <p:txBody>
          <a:bodyPr wrap="square">
            <a:spAutoFit/>
          </a:bodyPr>
          <a:lstStyle/>
          <a:p>
            <a:r>
              <a:rPr lang="en-US" b="1" i="0" u="none" strike="noStrike" dirty="0">
                <a:effectLst/>
              </a:rPr>
              <a:t>Next Steps</a:t>
            </a:r>
            <a:endParaRPr lang="en-US" dirty="0"/>
          </a:p>
        </p:txBody>
      </p:sp>
    </p:spTree>
    <p:extLst>
      <p:ext uri="{BB962C8B-B14F-4D97-AF65-F5344CB8AC3E}">
        <p14:creationId xmlns:p14="http://schemas.microsoft.com/office/powerpoint/2010/main" val="387460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8B886-6BCB-4BEB-988F-6F9033C6D185}"/>
              </a:ext>
            </a:extLst>
          </p:cNvPr>
          <p:cNvSpPr txBox="1"/>
          <p:nvPr/>
        </p:nvSpPr>
        <p:spPr>
          <a:xfrm>
            <a:off x="451042" y="804783"/>
            <a:ext cx="4572000" cy="461665"/>
          </a:xfrm>
          <a:prstGeom prst="rect">
            <a:avLst/>
          </a:prstGeom>
          <a:noFill/>
        </p:spPr>
        <p:txBody>
          <a:bodyPr wrap="square">
            <a:spAutoFit/>
          </a:bodyPr>
          <a:lstStyle/>
          <a:p>
            <a:r>
              <a:rPr lang="en-US" sz="2400" b="1" dirty="0">
                <a:latin typeface="Times New Roman" panose="02020603050405020304" pitchFamily="18" charset="0"/>
              </a:rPr>
              <a:t>What Study Show: </a:t>
            </a:r>
          </a:p>
        </p:txBody>
      </p:sp>
      <p:sp>
        <p:nvSpPr>
          <p:cNvPr id="3" name="TextBox 2">
            <a:extLst>
              <a:ext uri="{FF2B5EF4-FFF2-40B4-BE49-F238E27FC236}">
                <a16:creationId xmlns:a16="http://schemas.microsoft.com/office/drawing/2014/main" id="{FCF76BF6-FEC2-4D17-AC25-F67E4635C54E}"/>
              </a:ext>
            </a:extLst>
          </p:cNvPr>
          <p:cNvSpPr txBox="1"/>
          <p:nvPr/>
        </p:nvSpPr>
        <p:spPr>
          <a:xfrm>
            <a:off x="3081895" y="1313792"/>
            <a:ext cx="6062105" cy="923330"/>
          </a:xfrm>
          <a:prstGeom prst="rect">
            <a:avLst/>
          </a:prstGeom>
          <a:noFill/>
        </p:spPr>
        <p:txBody>
          <a:bodyPr wrap="square">
            <a:spAutoFit/>
          </a:bodyPr>
          <a:lstStyle/>
          <a:p>
            <a:r>
              <a:rPr lang="en-US" b="1" dirty="0">
                <a:solidFill>
                  <a:schemeClr val="tx1">
                    <a:lumMod val="75000"/>
                    <a:lumOff val="25000"/>
                  </a:schemeClr>
                </a:solidFill>
                <a:effectLst/>
              </a:rPr>
              <a:t> </a:t>
            </a:r>
            <a:r>
              <a:rPr lang="en-US" sz="1800" b="1" dirty="0">
                <a:solidFill>
                  <a:schemeClr val="tx1">
                    <a:lumMod val="75000"/>
                    <a:lumOff val="25000"/>
                  </a:schemeClr>
                </a:solidFill>
                <a:effectLst/>
              </a:rPr>
              <a:t>“ </a:t>
            </a:r>
            <a:r>
              <a:rPr lang="en-US" sz="1800" b="0" dirty="0">
                <a:solidFill>
                  <a:schemeClr val="tx1">
                    <a:lumMod val="75000"/>
                    <a:lumOff val="25000"/>
                  </a:schemeClr>
                </a:solidFill>
                <a:effectLst/>
              </a:rPr>
              <a:t>Outdoor and indoor air pollution cause respiratory and   other diseases and is an important source of morbidity and mortality. </a:t>
            </a:r>
            <a:r>
              <a:rPr lang="en-US" sz="1800" b="1" dirty="0">
                <a:solidFill>
                  <a:schemeClr val="tx1">
                    <a:lumMod val="75000"/>
                    <a:lumOff val="25000"/>
                  </a:schemeClr>
                </a:solidFill>
                <a:effectLst/>
              </a:rPr>
              <a:t>”    WHO</a:t>
            </a:r>
            <a:endParaRPr lang="en-US" dirty="0"/>
          </a:p>
        </p:txBody>
      </p:sp>
      <p:sp>
        <p:nvSpPr>
          <p:cNvPr id="4" name="TextBox 3">
            <a:extLst>
              <a:ext uri="{FF2B5EF4-FFF2-40B4-BE49-F238E27FC236}">
                <a16:creationId xmlns:a16="http://schemas.microsoft.com/office/drawing/2014/main" id="{8A78AF6E-9D63-4251-A885-494BE89DD90D}"/>
              </a:ext>
            </a:extLst>
          </p:cNvPr>
          <p:cNvSpPr txBox="1"/>
          <p:nvPr/>
        </p:nvSpPr>
        <p:spPr>
          <a:xfrm>
            <a:off x="3081895" y="2387084"/>
            <a:ext cx="6062105" cy="369332"/>
          </a:xfrm>
          <a:prstGeom prst="rect">
            <a:avLst/>
          </a:prstGeom>
          <a:noFill/>
        </p:spPr>
        <p:txBody>
          <a:bodyPr wrap="square">
            <a:spAutoFit/>
          </a:bodyPr>
          <a:lstStyle/>
          <a:p>
            <a:r>
              <a:rPr lang="en-US" b="0" i="0" dirty="0">
                <a:solidFill>
                  <a:srgbClr val="212121"/>
                </a:solidFill>
                <a:effectLst/>
                <a:latin typeface="BlinkMacSystemFont"/>
              </a:rPr>
              <a:t>“ PM</a:t>
            </a:r>
            <a:r>
              <a:rPr lang="en-US" b="0" i="0" baseline="-25000" dirty="0">
                <a:solidFill>
                  <a:srgbClr val="212121"/>
                </a:solidFill>
                <a:effectLst/>
                <a:latin typeface="BlinkMacSystemFont"/>
              </a:rPr>
              <a:t>2.5</a:t>
            </a:r>
            <a:r>
              <a:rPr lang="en-US" b="0" i="0" dirty="0">
                <a:solidFill>
                  <a:srgbClr val="212121"/>
                </a:solidFill>
                <a:effectLst/>
                <a:latin typeface="BlinkMacSystemFont"/>
              </a:rPr>
              <a:t>, PM</a:t>
            </a:r>
            <a:r>
              <a:rPr lang="en-US" b="0" i="0" baseline="-25000" dirty="0">
                <a:solidFill>
                  <a:srgbClr val="212121"/>
                </a:solidFill>
                <a:effectLst/>
                <a:latin typeface="BlinkMacSystemFont"/>
              </a:rPr>
              <a:t>10</a:t>
            </a:r>
            <a:r>
              <a:rPr lang="en-US" b="0" i="0" dirty="0">
                <a:solidFill>
                  <a:srgbClr val="212121"/>
                </a:solidFill>
                <a:effectLst/>
                <a:latin typeface="BlinkMacSystemFont"/>
              </a:rPr>
              <a:t> and NO</a:t>
            </a:r>
            <a:r>
              <a:rPr lang="en-US" b="0" i="0" baseline="-25000" dirty="0">
                <a:solidFill>
                  <a:srgbClr val="212121"/>
                </a:solidFill>
                <a:effectLst/>
                <a:latin typeface="BlinkMacSystemFont"/>
              </a:rPr>
              <a:t>2</a:t>
            </a:r>
            <a:r>
              <a:rPr lang="en-US" b="0" i="0" dirty="0">
                <a:solidFill>
                  <a:srgbClr val="212121"/>
                </a:solidFill>
                <a:effectLst/>
                <a:latin typeface="BlinkMacSystemFont"/>
              </a:rPr>
              <a:t>, in COVID-19 spread and lethality ”</a:t>
            </a:r>
            <a:endParaRPr lang="en-US" dirty="0"/>
          </a:p>
        </p:txBody>
      </p:sp>
      <p:sp>
        <p:nvSpPr>
          <p:cNvPr id="5" name="TextBox 4">
            <a:extLst>
              <a:ext uri="{FF2B5EF4-FFF2-40B4-BE49-F238E27FC236}">
                <a16:creationId xmlns:a16="http://schemas.microsoft.com/office/drawing/2014/main" id="{AE37CB59-2C0C-4AF2-A501-F54AE0C4ECAB}"/>
              </a:ext>
            </a:extLst>
          </p:cNvPr>
          <p:cNvSpPr txBox="1"/>
          <p:nvPr/>
        </p:nvSpPr>
        <p:spPr>
          <a:xfrm>
            <a:off x="1953270" y="2784361"/>
            <a:ext cx="4572000" cy="523220"/>
          </a:xfrm>
          <a:prstGeom prst="rect">
            <a:avLst/>
          </a:prstGeom>
          <a:noFill/>
        </p:spPr>
        <p:txBody>
          <a:bodyPr wrap="square">
            <a:spAutoFit/>
          </a:bodyPr>
          <a:lstStyle/>
          <a:p>
            <a:r>
              <a:rPr lang="en-US" sz="2800" b="1" dirty="0">
                <a:latin typeface="Times New Roman" panose="02020603050405020304" pitchFamily="18" charset="0"/>
              </a:rPr>
              <a:t> </a:t>
            </a:r>
            <a:r>
              <a:rPr lang="en-US" sz="2400" b="1" dirty="0">
                <a:latin typeface="Times New Roman" panose="02020603050405020304" pitchFamily="18" charset="0"/>
              </a:rPr>
              <a:t>Gaps: </a:t>
            </a:r>
            <a:endParaRPr lang="en-US" sz="2800" b="1" dirty="0">
              <a:latin typeface="Times New Roman" panose="02020603050405020304" pitchFamily="18" charset="0"/>
            </a:endParaRPr>
          </a:p>
        </p:txBody>
      </p:sp>
      <p:sp>
        <p:nvSpPr>
          <p:cNvPr id="7" name="TextBox 6">
            <a:extLst>
              <a:ext uri="{FF2B5EF4-FFF2-40B4-BE49-F238E27FC236}">
                <a16:creationId xmlns:a16="http://schemas.microsoft.com/office/drawing/2014/main" id="{0D61EC60-CDA2-4305-81E2-1AE7A283829B}"/>
              </a:ext>
            </a:extLst>
          </p:cNvPr>
          <p:cNvSpPr txBox="1"/>
          <p:nvPr/>
        </p:nvSpPr>
        <p:spPr>
          <a:xfrm>
            <a:off x="3081895" y="2968738"/>
            <a:ext cx="6062104" cy="880369"/>
          </a:xfrm>
          <a:prstGeom prst="rect">
            <a:avLst/>
          </a:prstGeom>
          <a:noFill/>
        </p:spPr>
        <p:txBody>
          <a:bodyPr wrap="square">
            <a:spAutoFit/>
          </a:bodyPr>
          <a:lstStyle/>
          <a:p>
            <a:pPr>
              <a:lnSpc>
                <a:spcPct val="150000"/>
              </a:lnSpc>
            </a:pPr>
            <a:r>
              <a:rPr lang="en-US" dirty="0">
                <a:solidFill>
                  <a:schemeClr val="tx1">
                    <a:lumMod val="75000"/>
                    <a:lumOff val="25000"/>
                  </a:schemeClr>
                </a:solidFill>
              </a:rPr>
              <a:t>Conducted research   who first investigated research methods  not all include confounding factors. </a:t>
            </a:r>
          </a:p>
        </p:txBody>
      </p:sp>
      <p:sp>
        <p:nvSpPr>
          <p:cNvPr id="8" name="TextBox 7">
            <a:extLst>
              <a:ext uri="{FF2B5EF4-FFF2-40B4-BE49-F238E27FC236}">
                <a16:creationId xmlns:a16="http://schemas.microsoft.com/office/drawing/2014/main" id="{646EDB37-7732-48E9-A8D3-9A9C1AAADDE1}"/>
              </a:ext>
            </a:extLst>
          </p:cNvPr>
          <p:cNvSpPr txBox="1"/>
          <p:nvPr/>
        </p:nvSpPr>
        <p:spPr>
          <a:xfrm>
            <a:off x="3081896" y="3877052"/>
            <a:ext cx="6062104" cy="880369"/>
          </a:xfrm>
          <a:prstGeom prst="rect">
            <a:avLst/>
          </a:prstGeom>
          <a:noFill/>
        </p:spPr>
        <p:txBody>
          <a:bodyPr wrap="square">
            <a:spAutoFit/>
          </a:bodyPr>
          <a:lstStyle/>
          <a:p>
            <a:pPr>
              <a:lnSpc>
                <a:spcPct val="150000"/>
              </a:lnSpc>
            </a:pPr>
            <a:r>
              <a:rPr lang="en-US" dirty="0">
                <a:solidFill>
                  <a:schemeClr val="tx1">
                    <a:lumMod val="75000"/>
                    <a:lumOff val="25000"/>
                  </a:schemeClr>
                </a:solidFill>
              </a:rPr>
              <a:t> There are  no  research conducted  specifically for  Washington DC metro areas .  </a:t>
            </a:r>
          </a:p>
        </p:txBody>
      </p:sp>
    </p:spTree>
    <p:extLst>
      <p:ext uri="{BB962C8B-B14F-4D97-AF65-F5344CB8AC3E}">
        <p14:creationId xmlns:p14="http://schemas.microsoft.com/office/powerpoint/2010/main" val="424649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9" name="TextBox 8">
            <a:extLst>
              <a:ext uri="{FF2B5EF4-FFF2-40B4-BE49-F238E27FC236}">
                <a16:creationId xmlns:a16="http://schemas.microsoft.com/office/drawing/2014/main" id="{B7F66DA9-ED41-46AD-9C8D-E2A4D1E7DA77}"/>
              </a:ext>
            </a:extLst>
          </p:cNvPr>
          <p:cNvSpPr txBox="1"/>
          <p:nvPr/>
        </p:nvSpPr>
        <p:spPr>
          <a:xfrm>
            <a:off x="857978" y="871592"/>
            <a:ext cx="2371121" cy="461665"/>
          </a:xfrm>
          <a:prstGeom prst="rect">
            <a:avLst/>
          </a:prstGeom>
          <a:noFill/>
        </p:spPr>
        <p:txBody>
          <a:bodyPr wrap="square">
            <a:spAutoFit/>
          </a:bodyPr>
          <a:lstStyle/>
          <a:p>
            <a:pPr>
              <a:spcAft>
                <a:spcPts val="600"/>
              </a:spcAft>
            </a:pPr>
            <a:r>
              <a:rPr lang="en-US" b="1" dirty="0">
                <a:solidFill>
                  <a:schemeClr val="bg1"/>
                </a:solidFill>
                <a:effectLst/>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rPr>
              <a:t>Goal</a:t>
            </a:r>
            <a:r>
              <a:rPr lang="en-US" sz="2400" dirty="0">
                <a:latin typeface="Times New Roman" panose="02020603050405020304" pitchFamily="18" charset="0"/>
              </a:rPr>
              <a:t>:</a:t>
            </a:r>
            <a:r>
              <a:rPr lang="en-US" sz="2400" b="1" dirty="0">
                <a:solidFill>
                  <a:schemeClr val="bg1"/>
                </a:solidFill>
                <a:effectLst/>
                <a:latin typeface="Times New Roman" panose="02020603050405020304" pitchFamily="18" charset="0"/>
                <a:ea typeface="Times New Roman" panose="02020603050405020304" pitchFamily="18" charset="0"/>
              </a:rPr>
              <a:t>:</a:t>
            </a:r>
            <a:endParaRPr lang="en-US" b="1" dirty="0">
              <a:solidFill>
                <a:schemeClr val="bg1"/>
              </a:solidFill>
            </a:endParaRPr>
          </a:p>
        </p:txBody>
      </p:sp>
      <p:sp>
        <p:nvSpPr>
          <p:cNvPr id="12" name="TextBox 11">
            <a:extLst>
              <a:ext uri="{FF2B5EF4-FFF2-40B4-BE49-F238E27FC236}">
                <a16:creationId xmlns:a16="http://schemas.microsoft.com/office/drawing/2014/main" id="{ACFDC533-CB4E-4E2C-A3D7-92BA6E098ADB}"/>
              </a:ext>
            </a:extLst>
          </p:cNvPr>
          <p:cNvSpPr txBox="1"/>
          <p:nvPr/>
        </p:nvSpPr>
        <p:spPr>
          <a:xfrm>
            <a:off x="1926558" y="975083"/>
            <a:ext cx="6571043" cy="923330"/>
          </a:xfrm>
          <a:prstGeom prst="rect">
            <a:avLst/>
          </a:prstGeom>
          <a:noFill/>
        </p:spPr>
        <p:txBody>
          <a:bodyPr wrap="square">
            <a:spAutoFit/>
          </a:bodyPr>
          <a:lstStyle/>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Light" panose="020F0302020204030204" pitchFamily="34" charset="0"/>
                <a:cs typeface="Calibri Light" panose="020F0302020204030204" pitchFamily="34" charset="0"/>
              </a:rPr>
              <a:t>Investigate Particulate Matter 2.5, with the confounding factors of PM10,  CO, SO2, and NO2 concentrations  in the District of Columbia and its impact on the COVID-19 pandemic.</a:t>
            </a:r>
          </a:p>
        </p:txBody>
      </p:sp>
      <p:sp>
        <p:nvSpPr>
          <p:cNvPr id="14" name="TextBox 13">
            <a:extLst>
              <a:ext uri="{FF2B5EF4-FFF2-40B4-BE49-F238E27FC236}">
                <a16:creationId xmlns:a16="http://schemas.microsoft.com/office/drawing/2014/main" id="{A9D8AAFB-A365-4FD7-96E0-7F045546A752}"/>
              </a:ext>
            </a:extLst>
          </p:cNvPr>
          <p:cNvSpPr txBox="1"/>
          <p:nvPr/>
        </p:nvSpPr>
        <p:spPr>
          <a:xfrm>
            <a:off x="1932290" y="1926830"/>
            <a:ext cx="6355878" cy="64633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dirty="0">
                <a:solidFill>
                  <a:srgbClr val="000000"/>
                </a:solidFill>
                <a:latin typeface="Calibri Light" panose="020F0302020204030204" pitchFamily="34" charset="0"/>
                <a:cs typeface="Calibri Light" panose="020F0302020204030204" pitchFamily="34" charset="0"/>
              </a:rPr>
              <a:t>  Predict the trends of PM2.5 over various spans of</a:t>
            </a:r>
          </a:p>
          <a:p>
            <a:pPr rtl="0" fontAlgn="base">
              <a:spcBef>
                <a:spcPts val="0"/>
              </a:spcBef>
              <a:spcAft>
                <a:spcPts val="0"/>
              </a:spcAft>
            </a:pPr>
            <a:r>
              <a:rPr lang="en-US" dirty="0">
                <a:solidFill>
                  <a:srgbClr val="000000"/>
                </a:solidFill>
                <a:latin typeface="Calibri Light" panose="020F0302020204030204" pitchFamily="34" charset="0"/>
                <a:cs typeface="Calibri Light" panose="020F0302020204030204" pitchFamily="34" charset="0"/>
              </a:rPr>
              <a:t>    time proceeding the pandemic.</a:t>
            </a:r>
          </a:p>
        </p:txBody>
      </p:sp>
      <p:sp>
        <p:nvSpPr>
          <p:cNvPr id="16" name="TextBox 15">
            <a:extLst>
              <a:ext uri="{FF2B5EF4-FFF2-40B4-BE49-F238E27FC236}">
                <a16:creationId xmlns:a16="http://schemas.microsoft.com/office/drawing/2014/main" id="{EA7E4A42-E388-4868-92E1-5E51CAEF9DE3}"/>
              </a:ext>
            </a:extLst>
          </p:cNvPr>
          <p:cNvSpPr txBox="1"/>
          <p:nvPr/>
        </p:nvSpPr>
        <p:spPr>
          <a:xfrm>
            <a:off x="1904096" y="2702872"/>
            <a:ext cx="6826141"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latin typeface="Calibri Light" panose="020F0302020204030204" pitchFamily="34" charset="0"/>
                <a:cs typeface="Calibri Light" panose="020F0302020204030204" pitchFamily="34" charset="0"/>
              </a:rPr>
              <a:t>During the COVID-19 pandemic, the rates of PM2.5 could have fluctuated due to the quarantine that occurred in 2020. Constructing a predictive model will aid in scrutinizing the trends of PM2.5 overtime (2021-2022 and onward)</a:t>
            </a:r>
          </a:p>
        </p:txBody>
      </p:sp>
      <p:sp>
        <p:nvSpPr>
          <p:cNvPr id="18" name="TextBox 17">
            <a:extLst>
              <a:ext uri="{FF2B5EF4-FFF2-40B4-BE49-F238E27FC236}">
                <a16:creationId xmlns:a16="http://schemas.microsoft.com/office/drawing/2014/main" id="{F3A57449-D90A-4F4B-8F0A-96A459B3C63D}"/>
              </a:ext>
            </a:extLst>
          </p:cNvPr>
          <p:cNvSpPr txBox="1"/>
          <p:nvPr/>
        </p:nvSpPr>
        <p:spPr>
          <a:xfrm>
            <a:off x="1949018" y="3985535"/>
            <a:ext cx="6781219"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latin typeface="Calibri Light" panose="020F0302020204030204" pitchFamily="34" charset="0"/>
                <a:cs typeface="Calibri Light" panose="020F0302020204030204" pitchFamily="34" charset="0"/>
              </a:rPr>
              <a:t>to examine if  PM2.5 influences the increase or decrease of COVID-19 transmission rates - while also taking COVID-19 mortalities into consideration.</a:t>
            </a:r>
          </a:p>
        </p:txBody>
      </p:sp>
    </p:spTree>
    <p:extLst>
      <p:ext uri="{BB962C8B-B14F-4D97-AF65-F5344CB8AC3E}">
        <p14:creationId xmlns:p14="http://schemas.microsoft.com/office/powerpoint/2010/main" val="30046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13" name="TextBox 12">
            <a:extLst>
              <a:ext uri="{FF2B5EF4-FFF2-40B4-BE49-F238E27FC236}">
                <a16:creationId xmlns:a16="http://schemas.microsoft.com/office/drawing/2014/main" id="{8C301936-690E-4D29-81B2-6E114B3962D0}"/>
              </a:ext>
            </a:extLst>
          </p:cNvPr>
          <p:cNvSpPr txBox="1"/>
          <p:nvPr/>
        </p:nvSpPr>
        <p:spPr>
          <a:xfrm>
            <a:off x="70695" y="800445"/>
            <a:ext cx="3751340" cy="461665"/>
          </a:xfrm>
          <a:prstGeom prst="rect">
            <a:avLst/>
          </a:prstGeom>
          <a:noFill/>
        </p:spPr>
        <p:txBody>
          <a:bodyPr wrap="square">
            <a:spAutoFit/>
          </a:bodyPr>
          <a:lstStyle/>
          <a:p>
            <a:pPr>
              <a:spcAft>
                <a:spcPts val="600"/>
              </a:spcAft>
            </a:pPr>
            <a:r>
              <a:rPr lang="en-US" sz="2400" b="1" dirty="0">
                <a:latin typeface="Times New Roman" panose="02020603050405020304" pitchFamily="18" charset="0"/>
              </a:rPr>
              <a:t>Project Description:</a:t>
            </a:r>
            <a:r>
              <a:rPr lang="en-US" sz="14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400" dirty="0"/>
          </a:p>
        </p:txBody>
      </p:sp>
      <p:sp>
        <p:nvSpPr>
          <p:cNvPr id="14" name="TextBox 13">
            <a:extLst>
              <a:ext uri="{FF2B5EF4-FFF2-40B4-BE49-F238E27FC236}">
                <a16:creationId xmlns:a16="http://schemas.microsoft.com/office/drawing/2014/main" id="{70726B7B-7BC5-41FF-9DFA-8D359057FC37}"/>
              </a:ext>
            </a:extLst>
          </p:cNvPr>
          <p:cNvSpPr txBox="1"/>
          <p:nvPr/>
        </p:nvSpPr>
        <p:spPr>
          <a:xfrm>
            <a:off x="1795661" y="1146571"/>
            <a:ext cx="7052611" cy="1773819"/>
          </a:xfrm>
          <a:prstGeom prst="rect">
            <a:avLst/>
          </a:prstGeom>
          <a:noFill/>
        </p:spPr>
        <p:txBody>
          <a:bodyPr wrap="square">
            <a:spAutoFit/>
          </a:bodyPr>
          <a:lstStyle/>
          <a:p>
            <a:pPr marL="800100" indent="-1314450" defTabSz="914400">
              <a:lnSpc>
                <a:spcPct val="150000"/>
              </a:lnSpc>
              <a:spcAft>
                <a:spcPts val="800"/>
              </a:spcAft>
              <a:buClr>
                <a:schemeClr val="accent1"/>
              </a:buClr>
            </a:pPr>
            <a:r>
              <a:rPr lang="en-US" dirty="0">
                <a:solidFill>
                  <a:schemeClr val="tx1">
                    <a:lumMod val="75000"/>
                    <a:lumOff val="25000"/>
                  </a:schemeClr>
                </a:solidFill>
                <a:effectLst/>
              </a:rPr>
              <a:t>               </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The datasets were collected from the US –Environmental  Protection Agency (US- EPA)</a:t>
            </a:r>
            <a:r>
              <a:rPr lang="en-US" b="0" i="0" u="none" strike="noStrike" dirty="0">
                <a:solidFill>
                  <a:srgbClr val="595959"/>
                </a:solidFill>
                <a:effectLst/>
                <a:latin typeface="Times New Roman" panose="02020603050405020304" pitchFamily="18" charset="0"/>
                <a:cs typeface="Times New Roman" panose="02020603050405020304" pitchFamily="18" charset="0"/>
              </a:rPr>
              <a:t> and COVID-19 data was procured from Johns Hopkins University (JHU). </a:t>
            </a: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marL="800100" marR="0" indent="-1314450" defTabSz="914400">
              <a:lnSpc>
                <a:spcPct val="90000"/>
              </a:lnSpc>
              <a:spcBef>
                <a:spcPts val="0"/>
              </a:spcBef>
              <a:spcAft>
                <a:spcPts val="800"/>
              </a:spcAft>
              <a:buClr>
                <a:schemeClr val="accent1"/>
              </a:buClr>
              <a:buFont typeface="Calibri" panose="020F0502020204030204" pitchFamily="34" charset="0"/>
            </a:pPr>
            <a:r>
              <a:rPr lang="en-US" sz="2400" dirty="0">
                <a:solidFill>
                  <a:schemeClr val="tx1">
                    <a:lumMod val="75000"/>
                    <a:lumOff val="25000"/>
                  </a:schemeClr>
                </a:solidFill>
                <a:effectLst/>
              </a:rPr>
              <a:t>  </a:t>
            </a:r>
            <a:endParaRPr lang="en-US" sz="2800" dirty="0">
              <a:solidFill>
                <a:schemeClr val="tx1">
                  <a:lumMod val="75000"/>
                  <a:lumOff val="25000"/>
                </a:schemeClr>
              </a:solidFill>
              <a:effectLst/>
            </a:endParaRPr>
          </a:p>
        </p:txBody>
      </p:sp>
      <p:sp>
        <p:nvSpPr>
          <p:cNvPr id="17" name="TextBox 16">
            <a:extLst>
              <a:ext uri="{FF2B5EF4-FFF2-40B4-BE49-F238E27FC236}">
                <a16:creationId xmlns:a16="http://schemas.microsoft.com/office/drawing/2014/main" id="{10EF9B68-926D-4E8E-8B1F-E0D4C9846116}"/>
              </a:ext>
            </a:extLst>
          </p:cNvPr>
          <p:cNvSpPr txBox="1"/>
          <p:nvPr/>
        </p:nvSpPr>
        <p:spPr>
          <a:xfrm>
            <a:off x="2501900" y="3387803"/>
            <a:ext cx="5179060" cy="2086725"/>
          </a:xfrm>
          <a:prstGeom prst="rect">
            <a:avLst/>
          </a:prstGeom>
          <a:noFill/>
        </p:spPr>
        <p:txBody>
          <a:bodyPr wrap="square">
            <a:spAutoFit/>
          </a:bodyPr>
          <a:lstStyle/>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EPA Dataset Size</a:t>
            </a:r>
            <a:r>
              <a:rPr lang="en-US" sz="1800" b="0" i="0" u="none" strike="noStrike" dirty="0">
                <a:solidFill>
                  <a:srgbClr val="595959"/>
                </a:solidFill>
                <a:effectLst/>
                <a:latin typeface="Calibri Light" panose="020F0302020204030204" pitchFamily="34" charset="0"/>
                <a:cs typeface="Calibri Light" panose="020F0302020204030204" pitchFamily="34" charset="0"/>
              </a:rPr>
              <a:t>: &gt; 30,000 Data Points</a:t>
            </a:r>
            <a:r>
              <a:rPr lang="en-US" sz="1800" b="1" i="0" u="none" strike="noStrike" dirty="0">
                <a:solidFill>
                  <a:srgbClr val="595959"/>
                </a:solidFill>
                <a:effectLst/>
                <a:latin typeface="Calibri Light" panose="020F0302020204030204" pitchFamily="34" charset="0"/>
                <a:cs typeface="Calibri Light" panose="020F0302020204030204" pitchFamily="34" charset="0"/>
              </a:rPr>
              <a:t> </a:t>
            </a:r>
          </a:p>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JHU Dataset Size: </a:t>
            </a:r>
            <a:r>
              <a:rPr lang="en-US" sz="1800" b="0" i="0" u="none" strike="noStrike" dirty="0">
                <a:solidFill>
                  <a:srgbClr val="595959"/>
                </a:solidFill>
                <a:effectLst/>
                <a:latin typeface="Calibri Light" panose="020F0302020204030204" pitchFamily="34" charset="0"/>
                <a:cs typeface="Calibri Light" panose="020F0302020204030204" pitchFamily="34" charset="0"/>
              </a:rPr>
              <a:t>&gt; 800,000 data points</a:t>
            </a:r>
            <a:endParaRPr lang="en-US" sz="1800" b="1" i="0" u="none" strike="noStrike" dirty="0">
              <a:solidFill>
                <a:srgbClr val="595959"/>
              </a:solidFill>
              <a:effectLst/>
              <a:latin typeface="Calibri Light" panose="020F0302020204030204" pitchFamily="34" charset="0"/>
              <a:cs typeface="Calibri Light" panose="020F0302020204030204" pitchFamily="34" charset="0"/>
            </a:endParaRPr>
          </a:p>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EPA Condensed Size:  </a:t>
            </a:r>
            <a:r>
              <a:rPr lang="en-US" sz="1800" b="0" i="0" u="none" strike="noStrike" dirty="0">
                <a:solidFill>
                  <a:srgbClr val="595959"/>
                </a:solidFill>
                <a:effectLst/>
                <a:latin typeface="Calibri Light" panose="020F0302020204030204" pitchFamily="34" charset="0"/>
                <a:cs typeface="Calibri Light" panose="020F0302020204030204" pitchFamily="34" charset="0"/>
              </a:rPr>
              <a:t>&gt;70 Data Rows </a:t>
            </a:r>
          </a:p>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JHU Condensed Size: </a:t>
            </a:r>
            <a:r>
              <a:rPr lang="en-US" sz="1800" b="0" i="0" u="none" strike="noStrike" dirty="0">
                <a:solidFill>
                  <a:srgbClr val="595959"/>
                </a:solidFill>
                <a:effectLst/>
                <a:latin typeface="Calibri Light" panose="020F0302020204030204" pitchFamily="34" charset="0"/>
                <a:cs typeface="Calibri Light" panose="020F0302020204030204" pitchFamily="34" charset="0"/>
              </a:rPr>
              <a:t>&gt; 149 Data Rows</a:t>
            </a:r>
            <a:endParaRPr lang="en-US" sz="1800" b="1" i="0" u="none" strike="noStrike" dirty="0">
              <a:solidFill>
                <a:srgbClr val="595959"/>
              </a:solidFill>
              <a:effectLst/>
              <a:latin typeface="Calibri Light" panose="020F0302020204030204" pitchFamily="34" charset="0"/>
              <a:cs typeface="Calibri Light" panose="020F0302020204030204" pitchFamily="34" charset="0"/>
            </a:endParaRPr>
          </a:p>
          <a:p>
            <a:pPr marL="800100" marR="0" indent="-1314450" defTabSz="914400">
              <a:lnSpc>
                <a:spcPct val="90000"/>
              </a:lnSpc>
              <a:spcBef>
                <a:spcPts val="0"/>
              </a:spcBef>
              <a:spcAft>
                <a:spcPts val="800"/>
              </a:spcAft>
              <a:buClr>
                <a:schemeClr val="accent1"/>
              </a:buClr>
              <a:buFont typeface="Calibri" panose="020F0502020204030204" pitchFamily="34" charset="0"/>
            </a:pPr>
            <a:r>
              <a:rPr lang="en-US" sz="2400" dirty="0">
                <a:solidFill>
                  <a:schemeClr val="tx1">
                    <a:lumMod val="75000"/>
                    <a:lumOff val="25000"/>
                  </a:schemeClr>
                </a:solidFill>
                <a:effectLst/>
              </a:rPr>
              <a:t>  </a:t>
            </a:r>
            <a:endParaRPr lang="en-US" sz="2800" dirty="0">
              <a:solidFill>
                <a:schemeClr val="tx1">
                  <a:lumMod val="75000"/>
                  <a:lumOff val="25000"/>
                </a:schemeClr>
              </a:solidFill>
              <a:effectLst/>
            </a:endParaRPr>
          </a:p>
        </p:txBody>
      </p:sp>
      <p:sp>
        <p:nvSpPr>
          <p:cNvPr id="18" name="TextBox 17">
            <a:extLst>
              <a:ext uri="{FF2B5EF4-FFF2-40B4-BE49-F238E27FC236}">
                <a16:creationId xmlns:a16="http://schemas.microsoft.com/office/drawing/2014/main" id="{EB3A4508-AC2B-441F-ABF9-0F2A53944812}"/>
              </a:ext>
            </a:extLst>
          </p:cNvPr>
          <p:cNvSpPr txBox="1"/>
          <p:nvPr/>
        </p:nvSpPr>
        <p:spPr>
          <a:xfrm>
            <a:off x="295729" y="3031582"/>
            <a:ext cx="7052611" cy="369332"/>
          </a:xfrm>
          <a:prstGeom prst="rect">
            <a:avLst/>
          </a:prstGeom>
          <a:noFill/>
        </p:spPr>
        <p:txBody>
          <a:bodyPr wrap="square">
            <a:spAutoFit/>
          </a:bodyPr>
          <a:lstStyle/>
          <a:p>
            <a:r>
              <a:rPr lang="en-US" sz="1800" b="1" dirty="0">
                <a:effectLst/>
                <a:latin typeface="Calibri Light" panose="020F0302020204030204" pitchFamily="34" charset="0"/>
                <a:ea typeface="Calibri" panose="020F0502020204030204" pitchFamily="34" charset="0"/>
              </a:rPr>
              <a:t>Initially the dataset collected contained 879, 531 Columns and 29</a:t>
            </a:r>
            <a:r>
              <a:rPr lang="en-US"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US" sz="1800" b="1" dirty="0">
                <a:effectLst/>
                <a:latin typeface="Calibri Light" panose="020F0302020204030204" pitchFamily="34" charset="0"/>
                <a:ea typeface="Calibri" panose="020F0502020204030204" pitchFamily="34" charset="0"/>
              </a:rPr>
              <a:t>Rows:</a:t>
            </a:r>
            <a:endParaRPr lang="en-US" b="1" dirty="0"/>
          </a:p>
        </p:txBody>
      </p:sp>
      <p:pic>
        <p:nvPicPr>
          <p:cNvPr id="19" name="Picture 18">
            <a:extLst>
              <a:ext uri="{FF2B5EF4-FFF2-40B4-BE49-F238E27FC236}">
                <a16:creationId xmlns:a16="http://schemas.microsoft.com/office/drawing/2014/main" id="{B4571F57-8BE9-4A42-9C4E-2236757F144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06401" y="2444838"/>
            <a:ext cx="8051800" cy="408631"/>
          </a:xfrm>
          <a:prstGeom prst="rect">
            <a:avLst/>
          </a:prstGeom>
          <a:noFill/>
          <a:ln>
            <a:noFill/>
          </a:ln>
        </p:spPr>
      </p:pic>
    </p:spTree>
    <p:extLst>
      <p:ext uri="{BB962C8B-B14F-4D97-AF65-F5344CB8AC3E}">
        <p14:creationId xmlns:p14="http://schemas.microsoft.com/office/powerpoint/2010/main" val="318071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10" name="TextBox 9">
            <a:extLst>
              <a:ext uri="{FF2B5EF4-FFF2-40B4-BE49-F238E27FC236}">
                <a16:creationId xmlns:a16="http://schemas.microsoft.com/office/drawing/2014/main" id="{3FED07C7-4BC1-4841-BECC-19FF27BD16BF}"/>
              </a:ext>
            </a:extLst>
          </p:cNvPr>
          <p:cNvSpPr txBox="1"/>
          <p:nvPr/>
        </p:nvSpPr>
        <p:spPr>
          <a:xfrm>
            <a:off x="814761" y="1242591"/>
            <a:ext cx="7818120" cy="3785652"/>
          </a:xfrm>
          <a:prstGeom prst="rect">
            <a:avLst/>
          </a:prstGeom>
          <a:noFill/>
        </p:spPr>
        <p:txBody>
          <a:bodyPr wrap="square" numCol="3">
            <a:spAutoFit/>
          </a:bodyPr>
          <a:lstStyle/>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State Code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Address</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Longitude </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Latitude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Parameter Occurrence Code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Datum</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County Code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Site Num</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Longitude </a:t>
            </a: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Parameter Name</a:t>
            </a:r>
          </a:p>
          <a:p>
            <a:pPr marL="342900" marR="0" lvl="0" indent="-342900">
              <a:spcBef>
                <a:spcPts val="765"/>
              </a:spcBef>
              <a:spcAft>
                <a:spcPts val="0"/>
              </a:spcAft>
              <a:buFont typeface="+mj-lt"/>
              <a:buAutoNum type="arabicPeriod"/>
            </a:pPr>
            <a:endParaRPr lang="en-US" sz="14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endParaRPr lang="en-US" sz="14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Sample Duration</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Pollutant Standard</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Date Local</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Units_ of_ Measure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Event Type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Observation Count</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Observation Percent</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Date of Last Change </a:t>
            </a:r>
            <a:endParaRPr lang="en-US" sz="14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AQI </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Method Code</a:t>
            </a:r>
          </a:p>
          <a:p>
            <a:pPr marL="342900" marR="0" lvl="0" indent="-342900">
              <a:spcBef>
                <a:spcPts val="765"/>
              </a:spcBef>
              <a:spcAft>
                <a:spcPts val="0"/>
              </a:spcAft>
              <a:buFont typeface="+mj-lt"/>
              <a:buAutoNum type="arabicPeriod"/>
            </a:pPr>
            <a:endParaRPr lang="en-US" sz="14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Method 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Arithmetic Mean</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1</a:t>
            </a:r>
            <a:r>
              <a:rPr lang="en-US" sz="1400" b="0" baseline="30000" dirty="0">
                <a:solidFill>
                  <a:srgbClr val="000000"/>
                </a:solidFill>
                <a:effectLst/>
                <a:latin typeface="Times New Roman" panose="02020603050405020304" pitchFamily="18" charset="0"/>
                <a:ea typeface="Times New Roman" panose="02020603050405020304" pitchFamily="18" charset="0"/>
              </a:rPr>
              <a:t>st</a:t>
            </a:r>
            <a:r>
              <a:rPr lang="en-US" sz="1400" b="0" dirty="0">
                <a:solidFill>
                  <a:srgbClr val="000000"/>
                </a:solidFill>
                <a:effectLst/>
                <a:latin typeface="Times New Roman" panose="02020603050405020304" pitchFamily="18" charset="0"/>
                <a:ea typeface="Times New Roman" panose="02020603050405020304" pitchFamily="18" charset="0"/>
              </a:rPr>
              <a:t> Max Value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1</a:t>
            </a:r>
            <a:r>
              <a:rPr lang="en-US" sz="1400" b="0" baseline="30000" dirty="0">
                <a:solidFill>
                  <a:srgbClr val="000000"/>
                </a:solidFill>
                <a:effectLst/>
                <a:latin typeface="Times New Roman" panose="02020603050405020304" pitchFamily="18" charset="0"/>
                <a:ea typeface="Times New Roman" panose="02020603050405020304" pitchFamily="18" charset="0"/>
              </a:rPr>
              <a:t>st</a:t>
            </a:r>
            <a:r>
              <a:rPr lang="en-US" sz="1400" b="0" dirty="0">
                <a:solidFill>
                  <a:srgbClr val="000000"/>
                </a:solidFill>
                <a:effectLst/>
                <a:latin typeface="Times New Roman" panose="02020603050405020304" pitchFamily="18" charset="0"/>
                <a:ea typeface="Times New Roman" panose="02020603050405020304" pitchFamily="18" charset="0"/>
              </a:rPr>
              <a:t> Max Hour</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Local Site 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State_ 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County _Name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City Name</a:t>
            </a:r>
            <a:endParaRPr lang="en-US"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374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10" name="TextBox 9">
            <a:extLst>
              <a:ext uri="{FF2B5EF4-FFF2-40B4-BE49-F238E27FC236}">
                <a16:creationId xmlns:a16="http://schemas.microsoft.com/office/drawing/2014/main" id="{41F17E48-B8F9-4CF5-9F18-1BF9E940902F}"/>
              </a:ext>
            </a:extLst>
          </p:cNvPr>
          <p:cNvSpPr txBox="1"/>
          <p:nvPr/>
        </p:nvSpPr>
        <p:spPr>
          <a:xfrm>
            <a:off x="275065" y="802284"/>
            <a:ext cx="5538651" cy="1015663"/>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EDA: Data Cleaning and Manipulation</a:t>
            </a:r>
            <a:endParaRPr lang="en-US" sz="2400" b="0" dirty="0">
              <a:effectLst/>
            </a:endParaRPr>
          </a:p>
          <a:p>
            <a:br>
              <a:rPr lang="en-US" dirty="0"/>
            </a:br>
            <a:endParaRPr lang="en-US" dirty="0"/>
          </a:p>
        </p:txBody>
      </p:sp>
      <p:sp>
        <p:nvSpPr>
          <p:cNvPr id="12" name="TextBox 11">
            <a:extLst>
              <a:ext uri="{FF2B5EF4-FFF2-40B4-BE49-F238E27FC236}">
                <a16:creationId xmlns:a16="http://schemas.microsoft.com/office/drawing/2014/main" id="{35D55CBE-1407-4DC7-B06F-35AE8A1BAF7F}"/>
              </a:ext>
            </a:extLst>
          </p:cNvPr>
          <p:cNvSpPr txBox="1"/>
          <p:nvPr/>
        </p:nvSpPr>
        <p:spPr>
          <a:xfrm>
            <a:off x="404949" y="1363857"/>
            <a:ext cx="8130304" cy="738664"/>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sz="1400" dirty="0">
                <a:solidFill>
                  <a:srgbClr val="000000"/>
                </a:solidFill>
                <a:latin typeface="Calibri Light" panose="020F0302020204030204" pitchFamily="34" charset="0"/>
                <a:ea typeface="Calibri" panose="020F0502020204030204" pitchFamily="34" charset="0"/>
              </a:rPr>
              <a:t>T</a:t>
            </a:r>
            <a:r>
              <a:rPr lang="en-US" sz="1400" dirty="0">
                <a:solidFill>
                  <a:srgbClr val="000000"/>
                </a:solidFill>
                <a:effectLst/>
                <a:latin typeface="Calibri Light" panose="020F0302020204030204" pitchFamily="34" charset="0"/>
                <a:ea typeface="Calibri" panose="020F0502020204030204" pitchFamily="34" charset="0"/>
              </a:rPr>
              <a:t>he collected dataset had many attributes some of which were irrelevant to data mining, or some are redundant., the study used attribute Subset Selection Method to reduces the volume of data by eliminating the redundant and irrelevant attribute.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4FB3404-374D-455B-BDDA-C5489CF05AB2}"/>
              </a:ext>
            </a:extLst>
          </p:cNvPr>
          <p:cNvSpPr txBox="1"/>
          <p:nvPr/>
        </p:nvSpPr>
        <p:spPr>
          <a:xfrm>
            <a:off x="183625" y="2142238"/>
            <a:ext cx="6096000" cy="480131"/>
          </a:xfrm>
          <a:prstGeom prst="rect">
            <a:avLst/>
          </a:prstGeom>
          <a:noFill/>
        </p:spPr>
        <p:txBody>
          <a:bodyPr wrap="square">
            <a:spAutoFit/>
          </a:bodyPr>
          <a:lstStyle/>
          <a:p>
            <a:pPr marR="0">
              <a:lnSpc>
                <a:spcPct val="90000"/>
              </a:lnSpc>
              <a:spcBef>
                <a:spcPts val="0"/>
              </a:spcBef>
              <a:spcAft>
                <a:spcPts val="800"/>
              </a:spcAft>
            </a:pPr>
            <a:r>
              <a:rPr lang="en-US" sz="2800" dirty="0">
                <a:effectLst/>
              </a:rPr>
              <a:t> </a:t>
            </a:r>
            <a:r>
              <a:rPr lang="en-US" sz="2000" b="1" dirty="0">
                <a:effectLst/>
              </a:rPr>
              <a:t>Workable Datasets</a:t>
            </a:r>
            <a:r>
              <a:rPr lang="en-US" sz="2400" b="1" dirty="0">
                <a:effectLst/>
              </a:rPr>
              <a:t>:</a:t>
            </a:r>
            <a:r>
              <a:rPr lang="en-US" sz="2800" b="1" dirty="0">
                <a:effectLst/>
              </a:rPr>
              <a:t> </a:t>
            </a:r>
          </a:p>
        </p:txBody>
      </p:sp>
      <p:sp>
        <p:nvSpPr>
          <p:cNvPr id="14" name="TextBox 13">
            <a:extLst>
              <a:ext uri="{FF2B5EF4-FFF2-40B4-BE49-F238E27FC236}">
                <a16:creationId xmlns:a16="http://schemas.microsoft.com/office/drawing/2014/main" id="{503E1EFB-D573-41DA-AC3B-ABDA36D0949D}"/>
              </a:ext>
            </a:extLst>
          </p:cNvPr>
          <p:cNvSpPr txBox="1"/>
          <p:nvPr/>
        </p:nvSpPr>
        <p:spPr>
          <a:xfrm>
            <a:off x="1168913" y="2622369"/>
            <a:ext cx="7923001" cy="2277168"/>
          </a:xfrm>
          <a:prstGeom prst="rect">
            <a:avLst/>
          </a:prstGeom>
        </p:spPr>
        <p:txBody>
          <a:bodyPr vert="horz" lIns="91440" tIns="45720" rIns="91440" bIns="45720" rtlCol="0">
            <a:normAutofit fontScale="325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DeathIncrease:     Monthly Death Rate of the target due to Covid</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Ozone_ Contain:   Monthly Ozone Concentration of Ozone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NO2_Contn:          Monthly Ozone Concentration of Nitrogen Oxide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CO_ Concn:           Monthly Ozone Concentration of Carbon Monoxide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Temp_ Avg:            Monthly Ozone Concentration of Temperature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SO2 _Content:      Monthly Ozone Concentration of Sulfur Dioxide </a:t>
            </a:r>
          </a:p>
          <a:p>
            <a:pPr marL="342900" marR="0" lvl="0" indent="-342900">
              <a:lnSpc>
                <a:spcPct val="150000"/>
              </a:lnSpc>
              <a:spcBef>
                <a:spcPts val="0"/>
              </a:spcBef>
              <a:spcAft>
                <a:spcPts val="80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PM2.5_Contn       Monthly Ozone Concentration of PM2.5</a:t>
            </a:r>
          </a:p>
          <a:p>
            <a:pPr lvl="1">
              <a:lnSpc>
                <a:spcPct val="90000"/>
              </a:lnSpc>
              <a:spcAft>
                <a:spcPts val="800"/>
              </a:spcAft>
            </a:pPr>
            <a:endParaRPr lang="en-US" sz="2000" dirty="0"/>
          </a:p>
        </p:txBody>
      </p:sp>
    </p:spTree>
    <p:extLst>
      <p:ext uri="{BB962C8B-B14F-4D97-AF65-F5344CB8AC3E}">
        <p14:creationId xmlns:p14="http://schemas.microsoft.com/office/powerpoint/2010/main" val="56470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2053" name="Picture 5">
            <a:extLst>
              <a:ext uri="{FF2B5EF4-FFF2-40B4-BE49-F238E27FC236}">
                <a16:creationId xmlns:a16="http://schemas.microsoft.com/office/drawing/2014/main" id="{A470EC00-AC23-45F5-B4B8-4AE03A34C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82" y="799087"/>
            <a:ext cx="8171234" cy="38969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4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760</TotalTime>
  <Words>1125</Words>
  <Application>Microsoft Office PowerPoint</Application>
  <PresentationFormat>On-screen Show (16:9)</PresentationFormat>
  <Paragraphs>114</Paragraphs>
  <Slides>30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Arial</vt:lpstr>
      <vt:lpstr>BlinkMacSystemFont</vt:lpstr>
      <vt:lpstr>Calibri</vt:lpstr>
      <vt:lpstr>Calibri Light</vt:lpstr>
      <vt:lpstr>Helvetica</vt:lpstr>
      <vt:lpstr>nunito-sans</vt:lpstr>
      <vt:lpstr>Roboto</vt:lpstr>
      <vt:lpstr>Segoe UI</vt:lpstr>
      <vt:lpstr>Symbol</vt:lpstr>
      <vt:lpstr>Times New Roman</vt:lpstr>
      <vt:lpstr>Office Theme</vt:lpstr>
      <vt:lpstr> An Investigation of Particulate Matter 2.5 in the District of Columbia During the COVID-19 Pandemic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Jim Lord</dc:creator>
  <cp:lastModifiedBy>Tamrat Workineh</cp:lastModifiedBy>
  <cp:revision>34</cp:revision>
  <dcterms:created xsi:type="dcterms:W3CDTF">2019-04-02T18:59:22Z</dcterms:created>
  <dcterms:modified xsi:type="dcterms:W3CDTF">2021-11-05T02:58:26Z</dcterms:modified>
</cp:coreProperties>
</file>