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5" r:id="rId3"/>
    <p:sldId id="301" r:id="rId4"/>
    <p:sldId id="297" r:id="rId5"/>
    <p:sldId id="296" r:id="rId6"/>
    <p:sldId id="302" r:id="rId7"/>
    <p:sldId id="321" r:id="rId8"/>
    <p:sldId id="300" r:id="rId9"/>
    <p:sldId id="299" r:id="rId10"/>
    <p:sldId id="315" r:id="rId11"/>
    <p:sldId id="319" r:id="rId12"/>
    <p:sldId id="313" r:id="rId13"/>
    <p:sldId id="25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7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777777"/>
    <a:srgbClr val="DDDDDD"/>
    <a:srgbClr val="C0C0C0"/>
    <a:srgbClr val="5F5F5F"/>
    <a:srgbClr val="EAEAEA"/>
    <a:srgbClr val="F8F8F8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56"/>
      </p:cViewPr>
      <p:guideLst>
        <p:guide orient="horz" pos="2070"/>
        <p:guide pos="37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nmin\Downloads\&#19994;&#21153;&#38656;&#27714;%201544669251810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月度需求受理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Sheet1!$M$56</c:f>
              <c:strCache>
                <c:ptCount val="1"/>
                <c:pt idx="0">
                  <c:v>需求个数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Sheet1!$N$55:$Y$55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Sheet1!$N$56:$Y$56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E-4AE1-BB5C-F3D07EDE2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258360"/>
        <c:axId val="247260280"/>
      </c:lineChart>
      <c:catAx>
        <c:axId val="24725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260280"/>
        <c:crosses val="autoZero"/>
        <c:auto val="1"/>
        <c:lblAlgn val="ctr"/>
        <c:lblOffset val="100"/>
        <c:noMultiLvlLbl val="0"/>
      </c:catAx>
      <c:valAx>
        <c:axId val="247260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258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月度需求发布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Sheet1!$E$31</c:f>
              <c:strCache>
                <c:ptCount val="1"/>
                <c:pt idx="0">
                  <c:v>需求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Sheet1!$F$30:$Q$30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Sheet1!$F$31:$Q$31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1</c:v>
                </c:pt>
                <c:pt idx="8">
                  <c:v>4</c:v>
                </c:pt>
                <c:pt idx="9">
                  <c:v>2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8-4829-9FCE-5491F2A7142A}"/>
            </c:ext>
          </c:extLst>
        </c:ser>
        <c:ser>
          <c:idx val="1"/>
          <c:order val="1"/>
          <c:tx>
            <c:strRef>
              <c:f>Sheet1!$E$32</c:f>
              <c:strCache>
                <c:ptCount val="1"/>
                <c:pt idx="0">
                  <c:v>问题单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Sheet1!$F$30:$Q$30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Sheet1!$F$32:$Q$32</c:f>
              <c:numCache>
                <c:formatCode>General</c:formatCode>
                <c:ptCount val="12"/>
                <c:pt idx="0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7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8-4829-9FCE-5491F2A71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6765880"/>
        <c:axId val="556766200"/>
      </c:barChart>
      <c:catAx>
        <c:axId val="556765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766200"/>
        <c:crosses val="autoZero"/>
        <c:auto val="1"/>
        <c:lblAlgn val="ctr"/>
        <c:lblOffset val="100"/>
        <c:noMultiLvlLbl val="0"/>
      </c:catAx>
      <c:valAx>
        <c:axId val="55676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76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需求类别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6-4238-8C88-0254F84EC9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6-4238-8C88-0254F84EC9A5}"/>
              </c:ext>
            </c:extLst>
          </c:dPt>
          <c:dLbls>
            <c:dLbl>
              <c:idx val="0"/>
              <c:layout>
                <c:manualLayout>
                  <c:x val="-0.12777777777777777"/>
                  <c:y val="4.948745990084568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34%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30555555555556"/>
                      <c:h val="0.100694444444444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796-4238-8C88-0254F84EC9A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 sz="1050" dirty="0">
                        <a:solidFill>
                          <a:schemeClr val="bg1"/>
                        </a:solidFill>
                      </a:rPr>
                      <a:t>66</a:t>
                    </a:r>
                    <a:r>
                      <a:rPr lang="en-US" altLang="zh-CN" dirty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96-4238-8C88-0254F84EC9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Sheet2!$H$6:$H$7</c:f>
              <c:strCache>
                <c:ptCount val="2"/>
                <c:pt idx="0">
                  <c:v>新增需求</c:v>
                </c:pt>
                <c:pt idx="1">
                  <c:v>需求变更</c:v>
                </c:pt>
              </c:strCache>
            </c:strRef>
          </c:cat>
          <c:val>
            <c:numRef>
              <c:f>Sheet2!$I$6:$I$7</c:f>
              <c:numCache>
                <c:formatCode>General</c:formatCode>
                <c:ptCount val="2"/>
                <c:pt idx="0">
                  <c:v>17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6-4238-8C88-0254F84EC9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工单类别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F6-4C59-872D-2F8B75F3C3F5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F6-4C59-872D-2F8B75F3C3F5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F6-4C59-872D-2F8B75F3C3F5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F6-4C59-872D-2F8B75F3C3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Sheet1!$H$13:$H$16</c:f>
              <c:strCache>
                <c:ptCount val="4"/>
                <c:pt idx="0">
                  <c:v>程序缺陷</c:v>
                </c:pt>
                <c:pt idx="1">
                  <c:v>程序优化</c:v>
                </c:pt>
                <c:pt idx="2">
                  <c:v>账号检验</c:v>
                </c:pt>
                <c:pt idx="3">
                  <c:v>系统操作</c:v>
                </c:pt>
              </c:strCache>
            </c:strRef>
          </c:cat>
          <c:val>
            <c:numRef>
              <c:f>Sheet1!$I$13:$I$16</c:f>
              <c:numCache>
                <c:formatCode>General</c:formatCode>
                <c:ptCount val="4"/>
                <c:pt idx="0">
                  <c:v>10</c:v>
                </c:pt>
                <c:pt idx="1">
                  <c:v>26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F6-4C59-872D-2F8B75F3C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需求个数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Sheet1!$F$37:$J$37</c:f>
              <c:strCache>
                <c:ptCount val="5"/>
                <c:pt idx="0">
                  <c:v>1周</c:v>
                </c:pt>
                <c:pt idx="1">
                  <c:v>2周</c:v>
                </c:pt>
                <c:pt idx="2">
                  <c:v>3周</c:v>
                </c:pt>
                <c:pt idx="3">
                  <c:v>4周</c:v>
                </c:pt>
                <c:pt idx="4">
                  <c:v>5周+</c:v>
                </c:pt>
              </c:strCache>
            </c:strRef>
          </c:cat>
          <c:val>
            <c:numRef>
              <c:f>Sheet1!$F$38:$J$38</c:f>
              <c:numCache>
                <c:formatCode>General</c:formatCode>
                <c:ptCount val="5"/>
                <c:pt idx="0">
                  <c:v>9</c:v>
                </c:pt>
                <c:pt idx="1">
                  <c:v>18</c:v>
                </c:pt>
                <c:pt idx="2">
                  <c:v>12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C-4CA2-B2A4-66DA5F62D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352336"/>
        <c:axId val="709356176"/>
      </c:barChart>
      <c:catAx>
        <c:axId val="70935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9356176"/>
        <c:crosses val="autoZero"/>
        <c:auto val="1"/>
        <c:lblAlgn val="ctr"/>
        <c:lblOffset val="100"/>
        <c:noMultiLvlLbl val="0"/>
      </c:catAx>
      <c:valAx>
        <c:axId val="7093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935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Sheet1!$E$38</c:f>
              <c:strCache>
                <c:ptCount val="1"/>
                <c:pt idx="0">
                  <c:v>需求个数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B-410C-B66F-E2D03FD68EC6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B-410C-B66F-E2D03FD68EC6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B-410C-B66F-E2D03FD68EC6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B-410C-B66F-E2D03FD68EC6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0B-410C-B66F-E2D03FD68EC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20%</a:t>
                    </a:r>
                    <a:endParaRPr lang="en-US" altLang="zh-CN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0B-410C-B66F-E2D03FD68EC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39%</a:t>
                    </a:r>
                    <a:endParaRPr lang="en-US" altLang="zh-CN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0B-410C-B66F-E2D03FD68EC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/>
                      <a:t>26%</a:t>
                    </a:r>
                    <a:endParaRPr lang="en-US" altLang="zh-CN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0B-410C-B66F-E2D03FD68EC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10B-410C-B66F-E2D03FD68EC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10B-410C-B66F-E2D03FD68E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Sheet1!$F$37:$J$37</c:f>
              <c:strCache>
                <c:ptCount val="5"/>
                <c:pt idx="0">
                  <c:v>1周</c:v>
                </c:pt>
                <c:pt idx="1">
                  <c:v>2周</c:v>
                </c:pt>
                <c:pt idx="2">
                  <c:v>3周</c:v>
                </c:pt>
                <c:pt idx="3">
                  <c:v>4周</c:v>
                </c:pt>
                <c:pt idx="4">
                  <c:v>5周+</c:v>
                </c:pt>
              </c:strCache>
            </c:strRef>
          </c:cat>
          <c:val>
            <c:numRef>
              <c:f>Sheet1!$F$38:$J$38</c:f>
              <c:numCache>
                <c:formatCode>General</c:formatCode>
                <c:ptCount val="5"/>
                <c:pt idx="0">
                  <c:v>9</c:v>
                </c:pt>
                <c:pt idx="1">
                  <c:v>18</c:v>
                </c:pt>
                <c:pt idx="2">
                  <c:v>12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0B-410C-B66F-E2D03FD68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Sheet1!$E$66</c:f>
              <c:strCache>
                <c:ptCount val="1"/>
                <c:pt idx="0">
                  <c:v>个人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Sheet1!$F$65:$H$65</c:f>
              <c:strCache>
                <c:ptCount val="3"/>
                <c:pt idx="0">
                  <c:v>需求分析</c:v>
                </c:pt>
                <c:pt idx="1">
                  <c:v>开发</c:v>
                </c:pt>
                <c:pt idx="2">
                  <c:v>需求测试</c:v>
                </c:pt>
              </c:strCache>
            </c:strRef>
          </c:cat>
          <c:val>
            <c:numRef>
              <c:f>Sheet1!$F$66:$H$66</c:f>
              <c:numCache>
                <c:formatCode>General</c:formatCode>
                <c:ptCount val="3"/>
                <c:pt idx="0">
                  <c:v>30</c:v>
                </c:pt>
                <c:pt idx="1">
                  <c:v>14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3-43C4-9B77-85D359E05BFF}"/>
            </c:ext>
          </c:extLst>
        </c:ser>
        <c:ser>
          <c:idx val="1"/>
          <c:order val="1"/>
          <c:tx>
            <c:strRef>
              <c:f>Sheet1!$E$67</c:f>
              <c:strCache>
                <c:ptCount val="1"/>
                <c:pt idx="0">
                  <c:v>总量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Sheet1!$F$65:$H$65</c:f>
              <c:strCache>
                <c:ptCount val="3"/>
                <c:pt idx="0">
                  <c:v>需求分析</c:v>
                </c:pt>
                <c:pt idx="1">
                  <c:v>开发</c:v>
                </c:pt>
                <c:pt idx="2">
                  <c:v>需求测试</c:v>
                </c:pt>
              </c:strCache>
            </c:strRef>
          </c:cat>
          <c:val>
            <c:numRef>
              <c:f>Sheet1!$F$67:$H$67</c:f>
              <c:numCache>
                <c:formatCode>General</c:formatCode>
                <c:ptCount val="3"/>
                <c:pt idx="0">
                  <c:v>46</c:v>
                </c:pt>
                <c:pt idx="1">
                  <c:v>46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3-43C4-9B77-85D359E05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7123056"/>
        <c:axId val="327123696"/>
      </c:barChart>
      <c:catAx>
        <c:axId val="32712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123696"/>
        <c:crosses val="autoZero"/>
        <c:auto val="1"/>
        <c:lblAlgn val="ctr"/>
        <c:lblOffset val="100"/>
        <c:noMultiLvlLbl val="0"/>
      </c:catAx>
      <c:valAx>
        <c:axId val="32712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12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D4A21-D6F3-4230-A7CE-3971CACE1B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90FFC-0C87-4931-A49D-219F0502E4FE}">
      <dgm:prSet phldrT="[文本]" custT="1"/>
      <dgm:spPr/>
      <dgm:t>
        <a:bodyPr/>
        <a:lstStyle/>
        <a:p>
          <a:r>
            <a:rPr lang="zh-CN" altLang="en-US" sz="3200" dirty="0">
              <a:latin typeface="宋体" panose="02010600030101010101" pitchFamily="2" charset="-122"/>
              <a:ea typeface="宋体" panose="02010600030101010101" pitchFamily="2" charset="-122"/>
            </a:rPr>
            <a:t>规范开发管理流程</a:t>
          </a:r>
        </a:p>
      </dgm:t>
    </dgm:pt>
    <dgm:pt modelId="{FDEE1E8D-5F5D-41E9-9779-C4F4878F0FA8}" type="parTrans" cxnId="{6E7F99B0-B6E6-462D-B648-65474E92D4B2}">
      <dgm:prSet/>
      <dgm:spPr/>
      <dgm:t>
        <a:bodyPr/>
        <a:lstStyle/>
        <a:p>
          <a:endParaRPr lang="zh-CN" altLang="en-US"/>
        </a:p>
      </dgm:t>
    </dgm:pt>
    <dgm:pt modelId="{D891BF40-7E85-4E0C-ABD2-1F922FE6ACCE}" type="sibTrans" cxnId="{6E7F99B0-B6E6-462D-B648-65474E92D4B2}">
      <dgm:prSet/>
      <dgm:spPr/>
      <dgm:t>
        <a:bodyPr/>
        <a:lstStyle/>
        <a:p>
          <a:endParaRPr lang="zh-CN" altLang="en-US"/>
        </a:p>
      </dgm:t>
    </dgm:pt>
    <dgm:pt modelId="{C620BE64-CC54-4D6A-8769-FD366A6F9B64}">
      <dgm:prSet phldrT="[文本]" custT="1"/>
      <dgm:spPr>
        <a:solidFill>
          <a:srgbClr val="046FB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60213" tIns="81280" rIns="81280" bIns="81280" numCol="1" spcCol="1270" anchor="ctr" anchorCtr="0"/>
        <a:lstStyle/>
        <a:p>
          <a:r>
            <a:rPr lang="zh-CN" altLang="en-US" sz="3200" kern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提高开发设计质量</a:t>
          </a:r>
        </a:p>
      </dgm:t>
    </dgm:pt>
    <dgm:pt modelId="{C1E576E3-B942-46F2-AA16-035F84094D98}" type="parTrans" cxnId="{4A2ABED2-74C2-4264-AEB1-938B2639BDE2}">
      <dgm:prSet/>
      <dgm:spPr/>
      <dgm:t>
        <a:bodyPr/>
        <a:lstStyle/>
        <a:p>
          <a:endParaRPr lang="zh-CN" altLang="en-US"/>
        </a:p>
      </dgm:t>
    </dgm:pt>
    <dgm:pt modelId="{FCAB1C0C-B50A-41E5-A93A-A1004FFA27E0}" type="sibTrans" cxnId="{4A2ABED2-74C2-4264-AEB1-938B2639BDE2}">
      <dgm:prSet/>
      <dgm:spPr/>
      <dgm:t>
        <a:bodyPr/>
        <a:lstStyle/>
        <a:p>
          <a:endParaRPr lang="zh-CN" altLang="en-US"/>
        </a:p>
      </dgm:t>
    </dgm:pt>
    <dgm:pt modelId="{1B171D5F-D5B5-4457-9B33-83FEBFCED1EC}">
      <dgm:prSet phldrT="[文本]" custT="1"/>
      <dgm:spPr/>
      <dgm:t>
        <a:bodyPr/>
        <a:lstStyle/>
        <a:p>
          <a:r>
            <a:rPr lang="zh-CN" altLang="en-US" sz="3200" kern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丰富业务知识技能</a:t>
          </a:r>
        </a:p>
      </dgm:t>
    </dgm:pt>
    <dgm:pt modelId="{E22139F0-FFEB-4594-B7DD-E55B39F31E62}" type="parTrans" cxnId="{8087BA1C-0767-4A11-BBEA-7B680996C0ED}">
      <dgm:prSet/>
      <dgm:spPr/>
      <dgm:t>
        <a:bodyPr/>
        <a:lstStyle/>
        <a:p>
          <a:endParaRPr lang="zh-CN" altLang="en-US"/>
        </a:p>
      </dgm:t>
    </dgm:pt>
    <dgm:pt modelId="{0C173872-EE43-4A9B-A522-0532C6D57789}" type="sibTrans" cxnId="{8087BA1C-0767-4A11-BBEA-7B680996C0ED}">
      <dgm:prSet/>
      <dgm:spPr/>
      <dgm:t>
        <a:bodyPr/>
        <a:lstStyle/>
        <a:p>
          <a:endParaRPr lang="zh-CN" altLang="en-US"/>
        </a:p>
      </dgm:t>
    </dgm:pt>
    <dgm:pt modelId="{B16F474F-F747-4C97-BE20-FF4C198510F6}" type="pres">
      <dgm:prSet presAssocID="{A53D4A21-D6F3-4230-A7CE-3971CACE1BE0}" presName="Name0" presStyleCnt="0">
        <dgm:presLayoutVars>
          <dgm:chMax val="7"/>
          <dgm:chPref val="7"/>
          <dgm:dir/>
        </dgm:presLayoutVars>
      </dgm:prSet>
      <dgm:spPr/>
    </dgm:pt>
    <dgm:pt modelId="{8FEC06CE-04C0-4CDB-892D-1A66088D9A45}" type="pres">
      <dgm:prSet presAssocID="{A53D4A21-D6F3-4230-A7CE-3971CACE1BE0}" presName="Name1" presStyleCnt="0"/>
      <dgm:spPr/>
    </dgm:pt>
    <dgm:pt modelId="{C2FF7278-B5C4-41FC-8723-8782EC955860}" type="pres">
      <dgm:prSet presAssocID="{A53D4A21-D6F3-4230-A7CE-3971CACE1BE0}" presName="cycle" presStyleCnt="0"/>
      <dgm:spPr/>
    </dgm:pt>
    <dgm:pt modelId="{3C2704ED-3433-4EC9-98F2-B9B74D2E91B5}" type="pres">
      <dgm:prSet presAssocID="{A53D4A21-D6F3-4230-A7CE-3971CACE1BE0}" presName="srcNode" presStyleLbl="node1" presStyleIdx="0" presStyleCnt="3"/>
      <dgm:spPr/>
    </dgm:pt>
    <dgm:pt modelId="{6D5B61A6-24F2-40A9-A282-81F5FC84E307}" type="pres">
      <dgm:prSet presAssocID="{A53D4A21-D6F3-4230-A7CE-3971CACE1BE0}" presName="conn" presStyleLbl="parChTrans1D2" presStyleIdx="0" presStyleCnt="1"/>
      <dgm:spPr/>
    </dgm:pt>
    <dgm:pt modelId="{70EB6BE8-C429-44AC-8970-2FD8592E838D}" type="pres">
      <dgm:prSet presAssocID="{A53D4A21-D6F3-4230-A7CE-3971CACE1BE0}" presName="extraNode" presStyleLbl="node1" presStyleIdx="0" presStyleCnt="3"/>
      <dgm:spPr/>
    </dgm:pt>
    <dgm:pt modelId="{C27CC8B6-ED88-42B6-9E0E-C2D07F75A8C8}" type="pres">
      <dgm:prSet presAssocID="{A53D4A21-D6F3-4230-A7CE-3971CACE1BE0}" presName="dstNode" presStyleLbl="node1" presStyleIdx="0" presStyleCnt="3"/>
      <dgm:spPr/>
    </dgm:pt>
    <dgm:pt modelId="{B917FFDC-1E54-48CE-8CBE-5D2A4F9851A0}" type="pres">
      <dgm:prSet presAssocID="{76790FFC-0C87-4931-A49D-219F0502E4FE}" presName="text_1" presStyleLbl="node1" presStyleIdx="0" presStyleCnt="3">
        <dgm:presLayoutVars>
          <dgm:bulletEnabled val="1"/>
        </dgm:presLayoutVars>
      </dgm:prSet>
      <dgm:spPr/>
    </dgm:pt>
    <dgm:pt modelId="{F279FF42-F524-4FFA-B594-2E614D953CBF}" type="pres">
      <dgm:prSet presAssocID="{76790FFC-0C87-4931-A49D-219F0502E4FE}" presName="accent_1" presStyleCnt="0"/>
      <dgm:spPr/>
    </dgm:pt>
    <dgm:pt modelId="{2B0CD823-3EA1-4A38-BC3B-59029AFE78CA}" type="pres">
      <dgm:prSet presAssocID="{76790FFC-0C87-4931-A49D-219F0502E4FE}" presName="accentRepeatNode" presStyleLbl="solidFgAcc1" presStyleIdx="0" presStyleCnt="3"/>
      <dgm:spPr/>
    </dgm:pt>
    <dgm:pt modelId="{F9C8E85C-B4D8-4F27-9BEB-4AF64A2D87AB}" type="pres">
      <dgm:prSet presAssocID="{C620BE64-CC54-4D6A-8769-FD366A6F9B64}" presName="text_2" presStyleLbl="node1" presStyleIdx="1" presStyleCnt="3">
        <dgm:presLayoutVars>
          <dgm:bulletEnabled val="1"/>
        </dgm:presLayoutVars>
      </dgm:prSet>
      <dgm:spPr>
        <a:xfrm>
          <a:off x="1146048" y="2167466"/>
          <a:ext cx="6907174" cy="1083733"/>
        </a:xfrm>
        <a:prstGeom prst="rect">
          <a:avLst/>
        </a:prstGeom>
      </dgm:spPr>
    </dgm:pt>
    <dgm:pt modelId="{09FFCF49-FD69-4FBD-9AC8-976747BB6DB2}" type="pres">
      <dgm:prSet presAssocID="{C620BE64-CC54-4D6A-8769-FD366A6F9B64}" presName="accent_2" presStyleCnt="0"/>
      <dgm:spPr/>
    </dgm:pt>
    <dgm:pt modelId="{771FA985-97EB-4884-AF61-F0FBC277196B}" type="pres">
      <dgm:prSet presAssocID="{C620BE64-CC54-4D6A-8769-FD366A6F9B64}" presName="accentRepeatNode" presStyleLbl="solidFgAcc1" presStyleIdx="1" presStyleCnt="3"/>
      <dgm:spPr/>
    </dgm:pt>
    <dgm:pt modelId="{7CC1CF23-D3D6-4FF4-8187-41E6003C06E8}" type="pres">
      <dgm:prSet presAssocID="{1B171D5F-D5B5-4457-9B33-83FEBFCED1EC}" presName="text_3" presStyleLbl="node1" presStyleIdx="2" presStyleCnt="3">
        <dgm:presLayoutVars>
          <dgm:bulletEnabled val="1"/>
        </dgm:presLayoutVars>
      </dgm:prSet>
      <dgm:spPr/>
    </dgm:pt>
    <dgm:pt modelId="{6218A4F9-9CFA-457A-B911-D122DD101B7F}" type="pres">
      <dgm:prSet presAssocID="{1B171D5F-D5B5-4457-9B33-83FEBFCED1EC}" presName="accent_3" presStyleCnt="0"/>
      <dgm:spPr/>
    </dgm:pt>
    <dgm:pt modelId="{D2098895-AD1C-4B38-A73D-6B0B9E165BF2}" type="pres">
      <dgm:prSet presAssocID="{1B171D5F-D5B5-4457-9B33-83FEBFCED1EC}" presName="accentRepeatNode" presStyleLbl="solidFgAcc1" presStyleIdx="2" presStyleCnt="3"/>
      <dgm:spPr/>
    </dgm:pt>
  </dgm:ptLst>
  <dgm:cxnLst>
    <dgm:cxn modelId="{F2973E0E-BA06-4DA9-807B-675AE59FD8B2}" type="presOf" srcId="{D891BF40-7E85-4E0C-ABD2-1F922FE6ACCE}" destId="{6D5B61A6-24F2-40A9-A282-81F5FC84E307}" srcOrd="0" destOrd="0" presId="urn:microsoft.com/office/officeart/2008/layout/VerticalCurvedList"/>
    <dgm:cxn modelId="{3075A416-4EAD-486C-9599-F3E58D8BAA3F}" type="presOf" srcId="{1B171D5F-D5B5-4457-9B33-83FEBFCED1EC}" destId="{7CC1CF23-D3D6-4FF4-8187-41E6003C06E8}" srcOrd="0" destOrd="0" presId="urn:microsoft.com/office/officeart/2008/layout/VerticalCurvedList"/>
    <dgm:cxn modelId="{8087BA1C-0767-4A11-BBEA-7B680996C0ED}" srcId="{A53D4A21-D6F3-4230-A7CE-3971CACE1BE0}" destId="{1B171D5F-D5B5-4457-9B33-83FEBFCED1EC}" srcOrd="2" destOrd="0" parTransId="{E22139F0-FFEB-4594-B7DD-E55B39F31E62}" sibTransId="{0C173872-EE43-4A9B-A522-0532C6D57789}"/>
    <dgm:cxn modelId="{33E1E932-9842-4A51-845A-395C5126E89C}" type="presOf" srcId="{A53D4A21-D6F3-4230-A7CE-3971CACE1BE0}" destId="{B16F474F-F747-4C97-BE20-FF4C198510F6}" srcOrd="0" destOrd="0" presId="urn:microsoft.com/office/officeart/2008/layout/VerticalCurvedList"/>
    <dgm:cxn modelId="{966D8DA2-CA5E-4DBB-998E-3F5E0C18CA32}" type="presOf" srcId="{C620BE64-CC54-4D6A-8769-FD366A6F9B64}" destId="{F9C8E85C-B4D8-4F27-9BEB-4AF64A2D87AB}" srcOrd="0" destOrd="0" presId="urn:microsoft.com/office/officeart/2008/layout/VerticalCurvedList"/>
    <dgm:cxn modelId="{6E7F99B0-B6E6-462D-B648-65474E92D4B2}" srcId="{A53D4A21-D6F3-4230-A7CE-3971CACE1BE0}" destId="{76790FFC-0C87-4931-A49D-219F0502E4FE}" srcOrd="0" destOrd="0" parTransId="{FDEE1E8D-5F5D-41E9-9779-C4F4878F0FA8}" sibTransId="{D891BF40-7E85-4E0C-ABD2-1F922FE6ACCE}"/>
    <dgm:cxn modelId="{7CD09EB2-E6C7-437F-A334-54DBA7A60F23}" type="presOf" srcId="{76790FFC-0C87-4931-A49D-219F0502E4FE}" destId="{B917FFDC-1E54-48CE-8CBE-5D2A4F9851A0}" srcOrd="0" destOrd="0" presId="urn:microsoft.com/office/officeart/2008/layout/VerticalCurvedList"/>
    <dgm:cxn modelId="{4A2ABED2-74C2-4264-AEB1-938B2639BDE2}" srcId="{A53D4A21-D6F3-4230-A7CE-3971CACE1BE0}" destId="{C620BE64-CC54-4D6A-8769-FD366A6F9B64}" srcOrd="1" destOrd="0" parTransId="{C1E576E3-B942-46F2-AA16-035F84094D98}" sibTransId="{FCAB1C0C-B50A-41E5-A93A-A1004FFA27E0}"/>
    <dgm:cxn modelId="{5497942C-D253-4C14-BEFE-10893D79A738}" type="presParOf" srcId="{B16F474F-F747-4C97-BE20-FF4C198510F6}" destId="{8FEC06CE-04C0-4CDB-892D-1A66088D9A45}" srcOrd="0" destOrd="0" presId="urn:microsoft.com/office/officeart/2008/layout/VerticalCurvedList"/>
    <dgm:cxn modelId="{8EFBF099-569C-472D-8325-51A822461939}" type="presParOf" srcId="{8FEC06CE-04C0-4CDB-892D-1A66088D9A45}" destId="{C2FF7278-B5C4-41FC-8723-8782EC955860}" srcOrd="0" destOrd="0" presId="urn:microsoft.com/office/officeart/2008/layout/VerticalCurvedList"/>
    <dgm:cxn modelId="{D79AF840-0A2F-438E-8F47-87C4A918A9AE}" type="presParOf" srcId="{C2FF7278-B5C4-41FC-8723-8782EC955860}" destId="{3C2704ED-3433-4EC9-98F2-B9B74D2E91B5}" srcOrd="0" destOrd="0" presId="urn:microsoft.com/office/officeart/2008/layout/VerticalCurvedList"/>
    <dgm:cxn modelId="{8F3B9AD9-B2DC-43C5-A3B4-837D72264303}" type="presParOf" srcId="{C2FF7278-B5C4-41FC-8723-8782EC955860}" destId="{6D5B61A6-24F2-40A9-A282-81F5FC84E307}" srcOrd="1" destOrd="0" presId="urn:microsoft.com/office/officeart/2008/layout/VerticalCurvedList"/>
    <dgm:cxn modelId="{AD414CF9-AE14-4729-86E5-E5BC6931D262}" type="presParOf" srcId="{C2FF7278-B5C4-41FC-8723-8782EC955860}" destId="{70EB6BE8-C429-44AC-8970-2FD8592E838D}" srcOrd="2" destOrd="0" presId="urn:microsoft.com/office/officeart/2008/layout/VerticalCurvedList"/>
    <dgm:cxn modelId="{303E1D39-E04A-40F3-9CD8-BED4C1D83618}" type="presParOf" srcId="{C2FF7278-B5C4-41FC-8723-8782EC955860}" destId="{C27CC8B6-ED88-42B6-9E0E-C2D07F75A8C8}" srcOrd="3" destOrd="0" presId="urn:microsoft.com/office/officeart/2008/layout/VerticalCurvedList"/>
    <dgm:cxn modelId="{776D3862-C0D9-4D32-8F5F-EB22AF05260C}" type="presParOf" srcId="{8FEC06CE-04C0-4CDB-892D-1A66088D9A45}" destId="{B917FFDC-1E54-48CE-8CBE-5D2A4F9851A0}" srcOrd="1" destOrd="0" presId="urn:microsoft.com/office/officeart/2008/layout/VerticalCurvedList"/>
    <dgm:cxn modelId="{1BEC66FC-DA68-4617-8451-AD9242F7DF4F}" type="presParOf" srcId="{8FEC06CE-04C0-4CDB-892D-1A66088D9A45}" destId="{F279FF42-F524-4FFA-B594-2E614D953CBF}" srcOrd="2" destOrd="0" presId="urn:microsoft.com/office/officeart/2008/layout/VerticalCurvedList"/>
    <dgm:cxn modelId="{6C75E220-DFA8-4E87-9478-7B92E35BF053}" type="presParOf" srcId="{F279FF42-F524-4FFA-B594-2E614D953CBF}" destId="{2B0CD823-3EA1-4A38-BC3B-59029AFE78CA}" srcOrd="0" destOrd="0" presId="urn:microsoft.com/office/officeart/2008/layout/VerticalCurvedList"/>
    <dgm:cxn modelId="{FC556597-8F2E-4D38-A2B2-4E10AF6D49AB}" type="presParOf" srcId="{8FEC06CE-04C0-4CDB-892D-1A66088D9A45}" destId="{F9C8E85C-B4D8-4F27-9BEB-4AF64A2D87AB}" srcOrd="3" destOrd="0" presId="urn:microsoft.com/office/officeart/2008/layout/VerticalCurvedList"/>
    <dgm:cxn modelId="{B3FA1B89-B22E-4D41-A939-D89F8B703E6E}" type="presParOf" srcId="{8FEC06CE-04C0-4CDB-892D-1A66088D9A45}" destId="{09FFCF49-FD69-4FBD-9AC8-976747BB6DB2}" srcOrd="4" destOrd="0" presId="urn:microsoft.com/office/officeart/2008/layout/VerticalCurvedList"/>
    <dgm:cxn modelId="{9B7CC5C5-B620-4C6F-997D-6B5851F38A74}" type="presParOf" srcId="{09FFCF49-FD69-4FBD-9AC8-976747BB6DB2}" destId="{771FA985-97EB-4884-AF61-F0FBC277196B}" srcOrd="0" destOrd="0" presId="urn:microsoft.com/office/officeart/2008/layout/VerticalCurvedList"/>
    <dgm:cxn modelId="{18A25C48-4F81-410E-9632-F0FF34A9B84E}" type="presParOf" srcId="{8FEC06CE-04C0-4CDB-892D-1A66088D9A45}" destId="{7CC1CF23-D3D6-4FF4-8187-41E6003C06E8}" srcOrd="5" destOrd="0" presId="urn:microsoft.com/office/officeart/2008/layout/VerticalCurvedList"/>
    <dgm:cxn modelId="{EB82C6B4-8BBD-4115-8621-2E6F036A6B89}" type="presParOf" srcId="{8FEC06CE-04C0-4CDB-892D-1A66088D9A45}" destId="{6218A4F9-9CFA-457A-B911-D122DD101B7F}" srcOrd="6" destOrd="0" presId="urn:microsoft.com/office/officeart/2008/layout/VerticalCurvedList"/>
    <dgm:cxn modelId="{BFED77EE-4658-4C66-B11D-D5CCF7919E03}" type="presParOf" srcId="{6218A4F9-9CFA-457A-B911-D122DD101B7F}" destId="{D2098895-AD1C-4B38-A73D-6B0B9E165B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61A6-24F2-40A9-A282-81F5FC84E307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7FFDC-1E54-48CE-8CBE-5D2A4F9851A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宋体" panose="02010600030101010101" pitchFamily="2" charset="-122"/>
              <a:ea typeface="宋体" panose="02010600030101010101" pitchFamily="2" charset="-122"/>
            </a:rPr>
            <a:t>规范开发管理流程</a:t>
          </a:r>
        </a:p>
      </dsp:txBody>
      <dsp:txXfrm>
        <a:off x="752110" y="541866"/>
        <a:ext cx="7301111" cy="1083733"/>
      </dsp:txXfrm>
    </dsp:sp>
    <dsp:sp modelId="{2B0CD823-3EA1-4A38-BC3B-59029AFE78CA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8E85C-B4D8-4F27-9BEB-4AF64A2D87AB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rgbClr val="046FB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提高开发设计质量</a:t>
          </a:r>
        </a:p>
      </dsp:txBody>
      <dsp:txXfrm>
        <a:off x="1146048" y="2167466"/>
        <a:ext cx="6907174" cy="1083733"/>
      </dsp:txXfrm>
    </dsp:sp>
    <dsp:sp modelId="{771FA985-97EB-4884-AF61-F0FBC277196B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1CF23-D3D6-4FF4-8187-41E6003C06E8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丰富业务知识技能</a:t>
          </a:r>
        </a:p>
      </dsp:txBody>
      <dsp:txXfrm>
        <a:off x="752110" y="3793066"/>
        <a:ext cx="7301111" cy="1083733"/>
      </dsp:txXfrm>
    </dsp:sp>
    <dsp:sp modelId="{D2098895-AD1C-4B38-A73D-6B0B9E165BF2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0C9F-A98B-40CC-B0D0-4C97C5C74B7F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56AB-3B9B-4647-989E-CC9A5E385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1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764077-EE5A-4085-9485-CBA768E88C0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55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EF3-A78F-4052-8189-0940F00401A9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97B05-93B8-4139-B3A2-36278DC5B5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8FAA-151B-4F18-872D-04508B65A312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14507-1258-43E2-ADEF-2906C0D72F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3550" y="184150"/>
            <a:ext cx="2838450" cy="620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4150"/>
            <a:ext cx="8362950" cy="620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0DD9-283C-4331-9FF1-07076D10CE95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B024A-041B-4A1A-A833-84A9087B12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1222A-6E5B-481C-8B7B-F5E7E729D24C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A75FC-3349-433B-A1C4-45284803B6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3D57C-1250-43FD-B658-78CFE8B87558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CECD-7328-47B2-9BC5-BEB603296C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33475"/>
            <a:ext cx="5349875" cy="525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0475" y="1133475"/>
            <a:ext cx="5349875" cy="525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CCDB-033C-46A0-B91C-A6390EA28ED1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4F578-2082-4E74-AC60-715918BE6B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01FE-EE80-4E42-AFC0-2BB002DE3B5E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AE825-8E99-4EB4-A9BC-2E3C403A0A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05D0-6A5B-4E6D-AE10-14A94DC0DFFF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9C5A-9A94-4726-B2C9-486D665E36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5BD3-5FAC-44AD-8D83-0D24B2AAA954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16156-A1A9-4710-915D-6F8F1D6E1F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A4B29-49D0-4F2C-857F-4C8AF0E078D2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A9C91-3696-411F-806D-90C97EE32D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0F44-9EAB-4C43-B128-FCC69D245844}" type="datetime1">
              <a:rPr lang="zh-CN" altLang="en-US"/>
              <a:pPr>
                <a:defRPr/>
              </a:pPr>
              <a:t>2018/12/27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9D4B-4616-4CC7-816A-D117132D61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7"/>
          <p:cNvGrpSpPr>
            <a:grpSpLocks/>
          </p:cNvGrpSpPr>
          <p:nvPr/>
        </p:nvGrpSpPr>
        <p:grpSpPr bwMode="auto">
          <a:xfrm>
            <a:off x="0" y="209550"/>
            <a:ext cx="971550" cy="742950"/>
            <a:chOff x="0" y="0"/>
            <a:chExt cx="740664" cy="512064"/>
          </a:xfrm>
        </p:grpSpPr>
        <p:sp>
          <p:nvSpPr>
            <p:cNvPr id="1027" name="矩形 18"/>
            <p:cNvSpPr>
              <a:spLocks noChangeArrowheads="1"/>
            </p:cNvSpPr>
            <p:nvPr/>
          </p:nvSpPr>
          <p:spPr bwMode="auto">
            <a:xfrm>
              <a:off x="0" y="0"/>
              <a:ext cx="576072" cy="512064"/>
            </a:xfrm>
            <a:prstGeom prst="rect">
              <a:avLst/>
            </a:prstGeom>
            <a:solidFill>
              <a:srgbClr val="0072B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28" name="矩形 19"/>
            <p:cNvSpPr>
              <a:spLocks noChangeArrowheads="1"/>
            </p:cNvSpPr>
            <p:nvPr/>
          </p:nvSpPr>
          <p:spPr bwMode="auto">
            <a:xfrm>
              <a:off x="630533" y="0"/>
              <a:ext cx="110131" cy="512064"/>
            </a:xfrm>
            <a:prstGeom prst="rect">
              <a:avLst/>
            </a:prstGeom>
            <a:solidFill>
              <a:srgbClr val="727579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198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39494"/>
                </a:solidFill>
              </a:defRPr>
            </a:lvl1pPr>
          </a:lstStyle>
          <a:p>
            <a:pPr>
              <a:defRPr/>
            </a:pPr>
            <a:fld id="{F1FE1B28-919E-463B-AF72-F9E3A81139CF}" type="datetime1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198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39494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198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39494"/>
                </a:solidFill>
              </a:defRPr>
            </a:lvl1pPr>
          </a:lstStyle>
          <a:p>
            <a:pPr>
              <a:defRPr/>
            </a:pPr>
            <a:fld id="{D1070DBD-426D-4AE0-9F6A-F4E3DAA03D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33475"/>
            <a:ext cx="1085215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</p:txBody>
      </p:sp>
      <p:sp>
        <p:nvSpPr>
          <p:cNvPr id="3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84263" y="184150"/>
            <a:ext cx="111077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Broadway" pitchFamily="82" charset="0"/>
              </a:rPr>
              <a:t>单击此处编辑母版标题样式</a:t>
            </a:r>
          </a:p>
        </p:txBody>
      </p:sp>
      <p:pic>
        <p:nvPicPr>
          <p:cNvPr id="1032" name="图片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204450" y="53975"/>
            <a:ext cx="2100263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sldNum="0" hdr="0" ftr="0"/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+mj-lt"/>
          <a:ea typeface="+mj-ea"/>
          <a:cs typeface="+mj-cs"/>
          <a:sym typeface="Broadway" pitchFamily="82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微软雅黑" pitchFamily="34" charset="-122"/>
          <a:ea typeface="微软雅黑" pitchFamily="34" charset="-122"/>
          <a:sym typeface="Broadway" pitchFamily="82" charset="0"/>
        </a:defRPr>
      </a:lvl9pPr>
    </p:titleStyle>
    <p:bodyStyle>
      <a:lvl1pPr marL="361950" indent="-361950" algn="just" defTabSz="6858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u"/>
        <a:defRPr sz="2800">
          <a:solidFill>
            <a:schemeClr val="accent1"/>
          </a:solidFill>
          <a:latin typeface="+mn-lt"/>
          <a:ea typeface="+mn-ea"/>
          <a:cs typeface="+mn-cs"/>
          <a:sym typeface="Calibri" pitchFamily="34" charset="0"/>
        </a:defRPr>
      </a:lvl1pPr>
      <a:lvl2pPr marL="361950" indent="-361950" algn="just" defTabSz="685800" rtl="0" eaLnBrk="0" fontAlgn="base" hangingPunct="0">
        <a:lnSpc>
          <a:spcPct val="120000"/>
        </a:lnSpc>
        <a:spcBef>
          <a:spcPct val="0"/>
        </a:spcBef>
        <a:spcAft>
          <a:spcPts val="1200"/>
        </a:spcAft>
        <a:buClr>
          <a:srgbClr val="78D0EB"/>
        </a:buClr>
        <a:buSzPct val="50000"/>
        <a:buFont typeface="幼圆" pitchFamily="49" charset="-122"/>
        <a:buChar char=" "/>
        <a:defRPr sz="2800">
          <a:solidFill>
            <a:schemeClr val="tx1"/>
          </a:solidFill>
          <a:latin typeface="幼圆" pitchFamily="49" charset="-122"/>
          <a:ea typeface="幼圆" pitchFamily="49" charset="-122"/>
          <a:sym typeface="Calibri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5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ts val="1200"/>
        </a:spcAft>
        <a:buClr>
          <a:srgbClr val="78D0EB"/>
        </a:buClr>
        <a:buSzPct val="50000"/>
        <a:buFont typeface="Arial" pitchFamily="34" charset="0"/>
        <a:buChar char="•"/>
        <a:defRPr sz="1300">
          <a:solidFill>
            <a:schemeClr val="tx1"/>
          </a:solidFill>
          <a:latin typeface="Calibri" pitchFamily="34" charset="0"/>
          <a:ea typeface="幼圆" pitchFamily="49" charset="-122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59"/>
          <p:cNvGrpSpPr>
            <a:grpSpLocks/>
          </p:cNvGrpSpPr>
          <p:nvPr/>
        </p:nvGrpSpPr>
        <p:grpSpPr bwMode="auto">
          <a:xfrm>
            <a:off x="263525" y="74613"/>
            <a:ext cx="11664950" cy="6380162"/>
            <a:chOff x="0" y="0"/>
            <a:chExt cx="11664041" cy="6380197"/>
          </a:xfrm>
        </p:grpSpPr>
        <p:sp>
          <p:nvSpPr>
            <p:cNvPr id="13325" name="任意多边形 65"/>
            <p:cNvSpPr>
              <a:spLocks noChangeArrowheads="1"/>
            </p:cNvSpPr>
            <p:nvPr/>
          </p:nvSpPr>
          <p:spPr bwMode="auto">
            <a:xfrm>
              <a:off x="0" y="0"/>
              <a:ext cx="9125961" cy="5890171"/>
            </a:xfrm>
            <a:custGeom>
              <a:avLst/>
              <a:gdLst>
                <a:gd name="T0" fmla="*/ 0 w 9125961"/>
                <a:gd name="T1" fmla="*/ 0 h 5890171"/>
                <a:gd name="T2" fmla="*/ 9125961 w 9125961"/>
                <a:gd name="T3" fmla="*/ 0 h 5890171"/>
                <a:gd name="T4" fmla="*/ 3055474 w 9125961"/>
                <a:gd name="T5" fmla="*/ 5890171 h 5890171"/>
                <a:gd name="T6" fmla="*/ 0 w 9125961"/>
                <a:gd name="T7" fmla="*/ 2834697 h 58901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5961"/>
                <a:gd name="T13" fmla="*/ 0 h 5890171"/>
                <a:gd name="T14" fmla="*/ 9125961 w 9125961"/>
                <a:gd name="T15" fmla="*/ 5890171 h 58901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3326" name="任意多边形 66"/>
            <p:cNvSpPr>
              <a:spLocks noChangeArrowheads="1"/>
            </p:cNvSpPr>
            <p:nvPr/>
          </p:nvSpPr>
          <p:spPr bwMode="auto">
            <a:xfrm flipH="1" flipV="1">
              <a:off x="3055359" y="0"/>
              <a:ext cx="8608682" cy="6380197"/>
            </a:xfrm>
            <a:custGeom>
              <a:avLst/>
              <a:gdLst>
                <a:gd name="T0" fmla="*/ 2550446 w 8608682"/>
                <a:gd name="T1" fmla="*/ 6380197 h 6380197"/>
                <a:gd name="T2" fmla="*/ 0 w 8608682"/>
                <a:gd name="T3" fmla="*/ 6380197 h 6380197"/>
                <a:gd name="T4" fmla="*/ 0 w 8608682"/>
                <a:gd name="T5" fmla="*/ 0 h 6380197"/>
                <a:gd name="T6" fmla="*/ 8106768 w 8608682"/>
                <a:gd name="T7" fmla="*/ 0 h 6380197"/>
                <a:gd name="T8" fmla="*/ 8608682 w 8608682"/>
                <a:gd name="T9" fmla="*/ 501914 h 6380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08682"/>
                <a:gd name="T16" fmla="*/ 0 h 6380197"/>
                <a:gd name="T17" fmla="*/ 8608682 w 8608682"/>
                <a:gd name="T18" fmla="*/ 6380197 h 6380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3315" name="直角三角形 67"/>
          <p:cNvSpPr>
            <a:spLocks noChangeArrowheads="1"/>
          </p:cNvSpPr>
          <p:nvPr/>
        </p:nvSpPr>
        <p:spPr bwMode="auto">
          <a:xfrm>
            <a:off x="0" y="3133725"/>
            <a:ext cx="3727450" cy="3725863"/>
          </a:xfrm>
          <a:prstGeom prst="rtTriangle">
            <a:avLst/>
          </a:prstGeom>
          <a:solidFill>
            <a:srgbClr val="0072B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316" name="直角三角形 68"/>
          <p:cNvSpPr>
            <a:spLocks noChangeArrowheads="1"/>
          </p:cNvSpPr>
          <p:nvPr/>
        </p:nvSpPr>
        <p:spPr bwMode="auto">
          <a:xfrm rot="-2685613">
            <a:off x="9609138" y="-644525"/>
            <a:ext cx="1295400" cy="1292225"/>
          </a:xfrm>
          <a:prstGeom prst="rtTriangle">
            <a:avLst/>
          </a:prstGeom>
          <a:solidFill>
            <a:srgbClr val="0072B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317" name="任意多边形 69"/>
          <p:cNvSpPr>
            <a:spLocks noChangeArrowheads="1"/>
          </p:cNvSpPr>
          <p:nvPr/>
        </p:nvSpPr>
        <p:spPr bwMode="auto">
          <a:xfrm rot="-2685613">
            <a:off x="9871075" y="149225"/>
            <a:ext cx="769938" cy="769938"/>
          </a:xfrm>
          <a:custGeom>
            <a:avLst/>
            <a:gdLst>
              <a:gd name="T0" fmla="*/ 0 w 1296133"/>
              <a:gd name="T1" fmla="*/ 0 h 1296133"/>
              <a:gd name="T2" fmla="*/ 348 w 1296133"/>
              <a:gd name="T3" fmla="*/ 348 h 1296133"/>
              <a:gd name="T4" fmla="*/ 348 w 1296133"/>
              <a:gd name="T5" fmla="*/ 6740 h 1296133"/>
              <a:gd name="T6" fmla="*/ 6740 w 1296133"/>
              <a:gd name="T7" fmla="*/ 6740 h 1296133"/>
              <a:gd name="T8" fmla="*/ 7091 w 1296133"/>
              <a:gd name="T9" fmla="*/ 7091 h 1296133"/>
              <a:gd name="T10" fmla="*/ 0 w 1296133"/>
              <a:gd name="T11" fmla="*/ 7091 h 1296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133"/>
              <a:gd name="T19" fmla="*/ 0 h 1296133"/>
              <a:gd name="T20" fmla="*/ 1296133 w 1296133"/>
              <a:gd name="T21" fmla="*/ 1296133 h 12961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2B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318" name="任意多边形 70"/>
          <p:cNvSpPr>
            <a:spLocks noChangeArrowheads="1"/>
          </p:cNvSpPr>
          <p:nvPr/>
        </p:nvSpPr>
        <p:spPr bwMode="auto">
          <a:xfrm>
            <a:off x="280988" y="3073400"/>
            <a:ext cx="3538537" cy="3538538"/>
          </a:xfrm>
          <a:custGeom>
            <a:avLst/>
            <a:gdLst>
              <a:gd name="T0" fmla="*/ 0 w 3538728"/>
              <a:gd name="T1" fmla="*/ 0 h 3538728"/>
              <a:gd name="T2" fmla="*/ 3536809 w 3538728"/>
              <a:gd name="T3" fmla="*/ 3536828 h 3538728"/>
              <a:gd name="T4" fmla="*/ 3403780 w 3538728"/>
              <a:gd name="T5" fmla="*/ 3536828 h 3538728"/>
              <a:gd name="T6" fmla="*/ 0 w 3538728"/>
              <a:gd name="T7" fmla="*/ 133037 h 3538728"/>
              <a:gd name="T8" fmla="*/ 0 60000 65536"/>
              <a:gd name="T9" fmla="*/ 0 60000 65536"/>
              <a:gd name="T10" fmla="*/ 0 60000 65536"/>
              <a:gd name="T11" fmla="*/ 0 60000 65536"/>
              <a:gd name="T12" fmla="*/ 0 w 3538728"/>
              <a:gd name="T13" fmla="*/ 0 h 3538728"/>
              <a:gd name="T14" fmla="*/ 3538728 w 3538728"/>
              <a:gd name="T15" fmla="*/ 3538728 h 3538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2B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319" name="直接连接符 72"/>
          <p:cNvSpPr>
            <a:spLocks noChangeShapeType="1"/>
          </p:cNvSpPr>
          <p:nvPr/>
        </p:nvSpPr>
        <p:spPr bwMode="auto">
          <a:xfrm>
            <a:off x="3819525" y="3744913"/>
            <a:ext cx="7839075" cy="1587"/>
          </a:xfrm>
          <a:prstGeom prst="line">
            <a:avLst/>
          </a:prstGeom>
          <a:noFill/>
          <a:ln w="12700">
            <a:solidFill>
              <a:srgbClr val="A0A3A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0" name="直接连接符 73"/>
          <p:cNvSpPr>
            <a:spLocks noChangeShapeType="1"/>
          </p:cNvSpPr>
          <p:nvPr/>
        </p:nvSpPr>
        <p:spPr bwMode="auto">
          <a:xfrm>
            <a:off x="7342188" y="4373563"/>
            <a:ext cx="4325937" cy="1587"/>
          </a:xfrm>
          <a:prstGeom prst="line">
            <a:avLst/>
          </a:prstGeom>
          <a:noFill/>
          <a:ln w="12700">
            <a:solidFill>
              <a:srgbClr val="A0A3A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321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450" y="687388"/>
            <a:ext cx="4381500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矩形 1"/>
          <p:cNvSpPr>
            <a:spLocks noChangeArrowheads="1"/>
          </p:cNvSpPr>
          <p:nvPr/>
        </p:nvSpPr>
        <p:spPr bwMode="auto">
          <a:xfrm>
            <a:off x="2889561" y="2403475"/>
            <a:ext cx="834715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年度研发中心员工述职报告</a:t>
            </a:r>
          </a:p>
        </p:txBody>
      </p:sp>
      <p:sp>
        <p:nvSpPr>
          <p:cNvPr id="13323" name="TextBox 2"/>
          <p:cNvSpPr>
            <a:spLocks noChangeArrowheads="1"/>
          </p:cNvSpPr>
          <p:nvPr/>
        </p:nvSpPr>
        <p:spPr bwMode="auto">
          <a:xfrm>
            <a:off x="7951788" y="3843338"/>
            <a:ext cx="308768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谭敏  </a:t>
            </a:r>
            <a:endParaRPr lang="en-US" sz="2400" dirty="0">
              <a:solidFill>
                <a:srgbClr val="47494B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324" name="TextBox 3"/>
          <p:cNvSpPr>
            <a:spLocks noChangeArrowheads="1"/>
          </p:cNvSpPr>
          <p:nvPr/>
        </p:nvSpPr>
        <p:spPr bwMode="auto">
          <a:xfrm>
            <a:off x="8335963" y="4465638"/>
            <a:ext cx="25177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2019</a:t>
            </a:r>
            <a:r>
              <a:rPr lang="zh-CN" altLang="en-US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年</a:t>
            </a:r>
            <a:r>
              <a:rPr lang="en-US" altLang="zh-CN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X</a:t>
            </a:r>
            <a:r>
              <a:rPr lang="zh-CN" altLang="en-US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月</a:t>
            </a:r>
            <a:r>
              <a:rPr lang="en-US" altLang="zh-CN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X</a:t>
            </a:r>
            <a:r>
              <a:rPr lang="zh-CN" altLang="en-US" sz="2400" dirty="0">
                <a:solidFill>
                  <a:srgbClr val="47494B"/>
                </a:solidFill>
                <a:ea typeface="微软雅黑" pitchFamily="34" charset="-122"/>
                <a:sym typeface="Arial" pitchFamily="34" charset="0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年工作实施计划</a:t>
            </a:r>
          </a:p>
        </p:txBody>
      </p:sp>
      <p:sp>
        <p:nvSpPr>
          <p:cNvPr id="17411" name="TextBox 24"/>
          <p:cNvSpPr txBox="1">
            <a:spLocks noChangeArrowheads="1"/>
          </p:cNvSpPr>
          <p:nvPr/>
        </p:nvSpPr>
        <p:spPr bwMode="auto">
          <a:xfrm>
            <a:off x="1084263" y="1551305"/>
            <a:ext cx="9364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一、</a:t>
            </a:r>
            <a:r>
              <a:rPr lang="zh-CN" altLang="zh-CN" dirty="0">
                <a:latin typeface="宋体" panose="02010600030101010101" pitchFamily="2" charset="-122"/>
              </a:rPr>
              <a:t>按照</a:t>
            </a:r>
            <a:r>
              <a:rPr lang="en-US" altLang="zh-CN" dirty="0">
                <a:latin typeface="宋体" panose="02010600030101010101" pitchFamily="2" charset="-122"/>
              </a:rPr>
              <a:t>2019</a:t>
            </a:r>
            <a:r>
              <a:rPr lang="zh-CN" altLang="zh-CN" dirty="0">
                <a:latin typeface="宋体" panose="02010600030101010101" pitchFamily="2" charset="-122"/>
              </a:rPr>
              <a:t>年需求访谈计划完成以下需求内容：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18B0D1-B171-4CAB-853E-C30BEA77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91227"/>
              </p:ext>
            </p:extLst>
          </p:nvPr>
        </p:nvGraphicFramePr>
        <p:xfrm>
          <a:off x="1794109" y="2216572"/>
          <a:ext cx="7944970" cy="34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931">
                  <a:extLst>
                    <a:ext uri="{9D8B030D-6E8A-4147-A177-3AD203B41FA5}">
                      <a16:colId xmlns:a16="http://schemas.microsoft.com/office/drawing/2014/main" val="2451099908"/>
                    </a:ext>
                  </a:extLst>
                </a:gridCol>
                <a:gridCol w="2410619">
                  <a:extLst>
                    <a:ext uri="{9D8B030D-6E8A-4147-A177-3AD203B41FA5}">
                      <a16:colId xmlns:a16="http://schemas.microsoft.com/office/drawing/2014/main" val="1220246460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612719074"/>
                    </a:ext>
                  </a:extLst>
                </a:gridCol>
              </a:tblGrid>
              <a:tr h="9864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lt"/>
                        </a:rPr>
                        <a:t>结束时间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33440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企业年金逻辑变更处理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2019.1.1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2019.1.31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23485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应税金额专项扣除相关功能创建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2019.1.1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2019.1.31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323913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人力报表平台薪酬及绩效模块报表开发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2019.1.1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2019.3.31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116687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r>
                        <a:rPr lang="zh-CN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人力报表平台新增报表及报表优化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2019.4.1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2019.12.31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472542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SAP</a:t>
                      </a:r>
                      <a:r>
                        <a:rPr lang="zh-CN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人力系统常规需求开发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2019.1.1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>
                          <a:latin typeface="+mn-ea"/>
                          <a:ea typeface="+mn-ea"/>
                          <a:cs typeface="Arial" panose="020B0604020202020204" pitchFamily="34" charset="0"/>
                          <a:sym typeface="+mn-lt"/>
                        </a:rPr>
                        <a:t>2019.12.31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0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6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年工作实施计划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EDFFCF8-B51F-48A2-AE18-E5F5F757E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31780"/>
              </p:ext>
            </p:extLst>
          </p:nvPr>
        </p:nvGraphicFramePr>
        <p:xfrm>
          <a:off x="2032000" y="9794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4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7915504" y="1888840"/>
            <a:ext cx="2486097" cy="1351499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91438" tIns="755981" rIns="91438" bIns="45719" numCol="1" anchor="t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ts val="1500"/>
              </a:lnSpc>
              <a:defRPr/>
            </a:pPr>
            <a:endParaRPr lang="en-US" altLang="zh-CN" sz="2400" kern="0" dirty="0">
              <a:solidFill>
                <a:srgbClr val="FFFFFF"/>
              </a:solidFill>
              <a:latin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7915504" y="3453522"/>
            <a:ext cx="2486096" cy="1351499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vert="horz" wrap="square" lIns="91438" tIns="755981" rIns="91438" bIns="45719" numCol="1" anchor="t" anchorCtr="0" compatLnSpc="1">
            <a:prstTxWarp prst="textNoShape">
              <a:avLst/>
            </a:prstTxWarp>
          </a:bodyPr>
          <a:lstStyle/>
          <a:p>
            <a:pPr algn="ctr" defTabSz="914309">
              <a:lnSpc>
                <a:spcPts val="1500"/>
              </a:lnSpc>
            </a:pPr>
            <a:r>
              <a:rPr lang="en-US" altLang="zh-CN" sz="5500" kern="0" dirty="0">
                <a:solidFill>
                  <a:srgbClr val="FFFFFF"/>
                </a:solidFill>
                <a:latin typeface="微软雅黑" panose="020B0503020204020204" pitchFamily="34" charset="-122"/>
                <a:cs typeface="UKIJ Qolyazma" pitchFamily="18" charset="0"/>
              </a:rPr>
              <a:t>100%</a:t>
            </a:r>
          </a:p>
          <a:p>
            <a:pPr algn="ctr" defTabSz="914309">
              <a:lnSpc>
                <a:spcPts val="1500"/>
              </a:lnSpc>
            </a:pPr>
            <a:endParaRPr lang="zh-CN" altLang="en-US" sz="5500" kern="0" dirty="0">
              <a:solidFill>
                <a:srgbClr val="FFFFFF"/>
              </a:solidFill>
              <a:latin typeface="微软雅黑" panose="020B0503020204020204" pitchFamily="34" charset="-122"/>
              <a:cs typeface="UKIJ Qolyazma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1686002" y="3240339"/>
            <a:ext cx="6229503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1686002" y="3471858"/>
            <a:ext cx="6229504" cy="1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0" name="TextBox 13"/>
          <p:cNvSpPr txBox="1"/>
          <p:nvPr/>
        </p:nvSpPr>
        <p:spPr>
          <a:xfrm flipH="1">
            <a:off x="1686002" y="1730896"/>
            <a:ext cx="3708956" cy="815600"/>
          </a:xfrm>
          <a:prstGeom prst="rect">
            <a:avLst/>
          </a:prstGeom>
          <a:noFill/>
          <a:ln>
            <a:noFill/>
          </a:ln>
        </p:spPr>
        <p:txBody>
          <a:bodyPr wrap="square" lIns="91432" tIns="45716" rIns="91432" bIns="45716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 defTabSz="914309"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提高个人业务、技术水平</a:t>
            </a:r>
          </a:p>
          <a:p>
            <a:pPr algn="l" defTabSz="914309">
              <a:defRPr/>
            </a:pPr>
            <a:endParaRPr lang="zh-CN" altLang="en-US" sz="23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1686004" y="2274117"/>
            <a:ext cx="5251387" cy="11056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</a:rPr>
              <a:t>2019</a:t>
            </a:r>
            <a:r>
              <a:rPr lang="zh-CN" altLang="zh-CN" sz="1600" dirty="0">
                <a:latin typeface="宋体" panose="02010600030101010101" pitchFamily="2" charset="-122"/>
              </a:rPr>
              <a:t>年将重点学习数据库开发知识，提高</a:t>
            </a:r>
            <a:r>
              <a:rPr lang="en-US" altLang="zh-CN" sz="1600" dirty="0">
                <a:latin typeface="宋体" panose="02010600030101010101" pitchFamily="2" charset="-122"/>
              </a:rPr>
              <a:t>BW+BO</a:t>
            </a:r>
            <a:r>
              <a:rPr lang="zh-CN" altLang="zh-CN" sz="1600" dirty="0">
                <a:latin typeface="宋体" panose="02010600030101010101" pitchFamily="2" charset="-122"/>
              </a:rPr>
              <a:t>开发能力，</a:t>
            </a:r>
            <a:r>
              <a:rPr lang="zh-CN" altLang="en-US" sz="1600" dirty="0">
                <a:latin typeface="宋体" panose="02010600030101010101" pitchFamily="2" charset="-122"/>
              </a:rPr>
              <a:t>承担部分报表优化及开发工作。</a:t>
            </a:r>
            <a:r>
              <a:rPr lang="zh-CN" altLang="zh-CN" sz="1600" dirty="0">
                <a:latin typeface="宋体" panose="02010600030101010101" pitchFamily="2" charset="-122"/>
              </a:rPr>
              <a:t>向顾问学习系统底层配置</a:t>
            </a:r>
            <a:r>
              <a:rPr lang="zh-CN" altLang="en-US" sz="1600" dirty="0">
                <a:latin typeface="宋体" panose="02010600030101010101" pitchFamily="2" charset="-122"/>
              </a:rPr>
              <a:t>、</a:t>
            </a:r>
            <a:r>
              <a:rPr lang="zh-CN" altLang="zh-CN" sz="1600" dirty="0">
                <a:latin typeface="宋体" panose="02010600030101010101" pitchFamily="2" charset="-122"/>
              </a:rPr>
              <a:t>薪酬模块与财务系统</a:t>
            </a:r>
            <a:r>
              <a:rPr lang="zh-CN" altLang="en-US" sz="1600" dirty="0">
                <a:latin typeface="宋体" panose="02010600030101010101" pitchFamily="2" charset="-122"/>
              </a:rPr>
              <a:t>集成</a:t>
            </a:r>
            <a:r>
              <a:rPr lang="zh-CN" altLang="zh-CN" sz="1600" dirty="0">
                <a:latin typeface="宋体" panose="02010600030101010101" pitchFamily="2" charset="-122"/>
              </a:rPr>
              <a:t>等相关知识。</a:t>
            </a:r>
          </a:p>
          <a:p>
            <a:pPr defTabSz="914309">
              <a:lnSpc>
                <a:spcPct val="130000"/>
              </a:lnSpc>
            </a:pPr>
            <a:endParaRPr lang="zh-CN" altLang="en-US" sz="1600" dirty="0">
              <a:solidFill>
                <a:srgbClr val="151515">
                  <a:lumMod val="75000"/>
                  <a:lumOff val="25000"/>
                </a:srgbClr>
              </a:solidFill>
              <a:latin typeface="宋体" panose="02010600030101010101" pitchFamily="2" charset="-122"/>
            </a:endParaRPr>
          </a:p>
        </p:txBody>
      </p:sp>
      <p:sp>
        <p:nvSpPr>
          <p:cNvPr id="22" name="TextBox 15"/>
          <p:cNvSpPr txBox="1"/>
          <p:nvPr/>
        </p:nvSpPr>
        <p:spPr>
          <a:xfrm flipH="1">
            <a:off x="1686002" y="3692172"/>
            <a:ext cx="4531916" cy="446268"/>
          </a:xfrm>
          <a:prstGeom prst="rect">
            <a:avLst/>
          </a:prstGeom>
          <a:noFill/>
          <a:ln>
            <a:noFill/>
          </a:ln>
        </p:spPr>
        <p:txBody>
          <a:bodyPr wrap="square" lIns="91432" tIns="45716" rIns="91432" bIns="45716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defTabSz="914309">
              <a:defRPr/>
            </a:pPr>
            <a:r>
              <a:rPr lang="zh-CN" altLang="en-US" sz="2300" kern="0" dirty="0">
                <a:latin typeface="宋体" panose="02010600030101010101" pitchFamily="2" charset="-122"/>
                <a:ea typeface="宋体" panose="02010600030101010101" pitchFamily="2" charset="-122"/>
              </a:rPr>
              <a:t>提高计划按时制定率和交付率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1686004" y="4328179"/>
            <a:ext cx="5251387" cy="101707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dirty="0"/>
              <a:t>提高项目管理能力，按照</a:t>
            </a:r>
            <a:r>
              <a:rPr lang="zh-CN" altLang="zh-CN" sz="1600" dirty="0"/>
              <a:t>项目管理平台需求</a:t>
            </a:r>
            <a:r>
              <a:rPr lang="zh-CN" altLang="en-US" sz="1600" dirty="0"/>
              <a:t>受理流程完成需求开发工作，按时制定</a:t>
            </a:r>
            <a:r>
              <a:rPr lang="zh-CN" altLang="zh-CN" sz="1600" dirty="0"/>
              <a:t>计划，按时</a:t>
            </a:r>
            <a:r>
              <a:rPr lang="zh-CN" altLang="en-US" sz="1600" dirty="0"/>
              <a:t>完成需求各阶段流转，将计划按时制定率和交付率提升到</a:t>
            </a:r>
            <a:r>
              <a:rPr lang="en-US" altLang="zh-CN" sz="1600" dirty="0"/>
              <a:t>90%</a:t>
            </a:r>
            <a:r>
              <a:rPr lang="zh-CN" altLang="en-US" sz="1600" dirty="0"/>
              <a:t>以上。</a:t>
            </a:r>
            <a:endParaRPr lang="zh-CN" altLang="en-US" sz="1500" dirty="0">
              <a:solidFill>
                <a:srgbClr val="151515">
                  <a:lumMod val="75000"/>
                  <a:lumOff val="25000"/>
                </a:srgb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7"/>
          <p:cNvSpPr txBox="1">
            <a:spLocks noChangeArrowheads="1"/>
          </p:cNvSpPr>
          <p:nvPr/>
        </p:nvSpPr>
        <p:spPr bwMode="auto">
          <a:xfrm>
            <a:off x="1084266" y="133349"/>
            <a:ext cx="11107737" cy="7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marL="685766" indent="-6857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Broadway" pitchFamily="82" charset="0"/>
              </a:defRPr>
            </a:lvl1pPr>
            <a:lvl2pPr marL="685766" indent="-6857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2pPr>
            <a:lvl3pPr marL="685766" indent="-6857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3pPr>
            <a:lvl4pPr marL="685766" indent="-6857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4pPr>
            <a:lvl5pPr marL="685766" indent="-6857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5pPr>
            <a:lvl6pPr marL="1142942" indent="-6857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6pPr>
            <a:lvl7pPr marL="1600120" indent="-6857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7pPr>
            <a:lvl8pPr marL="2057298" indent="-6857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8pPr>
            <a:lvl9pPr marL="2514474" indent="-6857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Broadway" pitchFamily="82" charset="0"/>
              </a:defRPr>
            </a:lvl9pPr>
          </a:lstStyle>
          <a:p>
            <a:pPr eaLnBrk="1" hangingPunct="1">
              <a:buFontTx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2019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年工作实施计划</a:t>
            </a:r>
            <a:endParaRPr lang="zh-CN" altLang="en-US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右箭头 12">
            <a:extLst>
              <a:ext uri="{FF2B5EF4-FFF2-40B4-BE49-F238E27FC236}">
                <a16:creationId xmlns:a16="http://schemas.microsoft.com/office/drawing/2014/main" id="{77364DA9-FA11-427F-AE17-E066DE2DB627}"/>
              </a:ext>
            </a:extLst>
          </p:cNvPr>
          <p:cNvSpPr/>
          <p:nvPr/>
        </p:nvSpPr>
        <p:spPr>
          <a:xfrm rot="16200000">
            <a:off x="8807653" y="2313354"/>
            <a:ext cx="701798" cy="623323"/>
          </a:xfrm>
          <a:prstGeom prst="rightArrow">
            <a:avLst>
              <a:gd name="adj1" fmla="val 50000"/>
              <a:gd name="adj2" fmla="val 775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9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0" y="0"/>
            <a:ext cx="4171950" cy="1811338"/>
          </a:xfrm>
          <a:prstGeom prst="rect">
            <a:avLst/>
          </a:prstGeom>
          <a:solidFill>
            <a:srgbClr val="0068B7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0" y="1809750"/>
            <a:ext cx="4171950" cy="1338263"/>
          </a:xfrm>
          <a:prstGeom prst="rect">
            <a:avLst/>
          </a:prstGeom>
          <a:solidFill>
            <a:srgbClr val="C4E4F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8800">
                <a:solidFill>
                  <a:srgbClr val="FFFFFF"/>
                </a:solidFill>
                <a:latin typeface="Impact" pitchFamily="34" charset="0"/>
                <a:ea typeface="段宁毛笔行书" pitchFamily="1" charset="-122"/>
                <a:sym typeface="Aharoni" pitchFamily="2" charset="-79"/>
              </a:rPr>
              <a:t>THANKS</a:t>
            </a:r>
            <a:endParaRPr lang="zh-CN" altLang="en-US" sz="3200">
              <a:solidFill>
                <a:srgbClr val="FFFFFF"/>
              </a:solidFill>
              <a:latin typeface="Impact" pitchFamily="34" charset="0"/>
              <a:ea typeface="段宁毛笔行书" pitchFamily="1" charset="-122"/>
              <a:sym typeface="Aharoni" pitchFamily="2" charset="-79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0" y="3146425"/>
            <a:ext cx="4171950" cy="3711575"/>
          </a:xfrm>
          <a:prstGeom prst="rect">
            <a:avLst/>
          </a:prstGeom>
          <a:solidFill>
            <a:srgbClr val="0068B7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8"/>
          <p:cNvGrpSpPr>
            <a:grpSpLocks/>
          </p:cNvGrpSpPr>
          <p:nvPr/>
        </p:nvGrpSpPr>
        <p:grpSpPr bwMode="auto">
          <a:xfrm>
            <a:off x="1932689" y="1627188"/>
            <a:ext cx="8445500" cy="1052512"/>
            <a:chOff x="0" y="2757929"/>
            <a:chExt cx="7308305" cy="911019"/>
          </a:xfrm>
        </p:grpSpPr>
        <p:grpSp>
          <p:nvGrpSpPr>
            <p:cNvPr id="3" name="그룹 79"/>
            <p:cNvGrpSpPr>
              <a:grpSpLocks/>
            </p:cNvGrpSpPr>
            <p:nvPr/>
          </p:nvGrpSpPr>
          <p:grpSpPr bwMode="auto">
            <a:xfrm>
              <a:off x="395288" y="2757929"/>
              <a:ext cx="6264945" cy="784376"/>
              <a:chOff x="1835696" y="2460748"/>
              <a:chExt cx="6264945" cy="1568751"/>
            </a:xfrm>
          </p:grpSpPr>
          <p:grpSp>
            <p:nvGrpSpPr>
              <p:cNvPr id="4" name="그룹 87"/>
              <p:cNvGrpSpPr>
                <a:grpSpLocks/>
              </p:cNvGrpSpPr>
              <p:nvPr/>
            </p:nvGrpSpPr>
            <p:grpSpPr bwMode="auto">
              <a:xfrm rot="5400000">
                <a:off x="2166800" y="3207119"/>
                <a:ext cx="1568751" cy="76009"/>
                <a:chOff x="-140841" y="1028228"/>
                <a:chExt cx="9285984" cy="45719"/>
              </a:xfrm>
            </p:grpSpPr>
            <p:sp>
              <p:nvSpPr>
                <p:cNvPr id="11" name="직사각형 90">
                  <a:extLst/>
                </p:cNvPr>
                <p:cNvSpPr/>
                <p:nvPr/>
              </p:nvSpPr>
              <p:spPr>
                <a:xfrm>
                  <a:off x="1404550" y="1026916"/>
                  <a:ext cx="1561668" cy="479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2" name="직사각형 91">
                  <a:extLst/>
                </p:cNvPr>
                <p:cNvSpPr/>
                <p:nvPr/>
              </p:nvSpPr>
              <p:spPr>
                <a:xfrm>
                  <a:off x="2966223" y="1026916"/>
                  <a:ext cx="1545406" cy="479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3" name="직사각형 92">
                  <a:extLst/>
                </p:cNvPr>
                <p:cNvSpPr/>
                <p:nvPr/>
              </p:nvSpPr>
              <p:spPr>
                <a:xfrm>
                  <a:off x="4511630" y="1026916"/>
                  <a:ext cx="1529134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4" name="직사각형 93">
                  <a:extLst/>
                </p:cNvPr>
                <p:cNvSpPr/>
                <p:nvPr/>
              </p:nvSpPr>
              <p:spPr>
                <a:xfrm>
                  <a:off x="6040758" y="1026916"/>
                  <a:ext cx="1561668" cy="479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5" name="직사각형 94">
                  <a:extLst/>
                </p:cNvPr>
                <p:cNvSpPr/>
                <p:nvPr/>
              </p:nvSpPr>
              <p:spPr>
                <a:xfrm>
                  <a:off x="7602427" y="1026916"/>
                  <a:ext cx="1545396" cy="47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6" name="직사각형 95">
                  <a:extLst/>
                </p:cNvPr>
                <p:cNvSpPr/>
                <p:nvPr/>
              </p:nvSpPr>
              <p:spPr>
                <a:xfrm>
                  <a:off x="-140846" y="1026916"/>
                  <a:ext cx="1545396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직사각형 88">
                <a:extLst/>
              </p:cNvPr>
              <p:cNvSpPr/>
              <p:nvPr/>
            </p:nvSpPr>
            <p:spPr>
              <a:xfrm>
                <a:off x="2989988" y="2460748"/>
                <a:ext cx="5110318" cy="156920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10" name="직사각형 89">
                <a:extLst/>
              </p:cNvPr>
              <p:cNvSpPr/>
              <p:nvPr/>
            </p:nvSpPr>
            <p:spPr>
              <a:xfrm>
                <a:off x="1836046" y="2460748"/>
                <a:ext cx="1077013" cy="15692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pic>
          <p:nvPicPr>
            <p:cNvPr id="5155" name="그림 8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3590833" y="-48525"/>
              <a:ext cx="126640" cy="7308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speed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58694" y="2961135"/>
              <a:ext cx="750663" cy="3196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buFont typeface="Arial" pitchFamily="34" charset="0"/>
                <a:buNone/>
                <a:defRPr/>
              </a:pPr>
              <a:r>
                <a:rPr lang="zh-CN" altLang="en-US" sz="2400" dirty="0">
                  <a:solidFill>
                    <a:srgbClr val="080808"/>
                  </a:solidFill>
                  <a:latin typeface="+mn-ea"/>
                  <a:ea typeface="+mn-ea"/>
                </a:rPr>
                <a:t>一</a:t>
              </a:r>
              <a:endParaRPr lang="en-US" altLang="ko-KR" sz="2400" dirty="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78"/>
          <p:cNvGrpSpPr>
            <a:grpSpLocks/>
          </p:cNvGrpSpPr>
          <p:nvPr/>
        </p:nvGrpSpPr>
        <p:grpSpPr bwMode="auto">
          <a:xfrm>
            <a:off x="1932689" y="2863850"/>
            <a:ext cx="8445500" cy="1052513"/>
            <a:chOff x="0" y="2757929"/>
            <a:chExt cx="7308305" cy="911019"/>
          </a:xfrm>
        </p:grpSpPr>
        <p:grpSp>
          <p:nvGrpSpPr>
            <p:cNvPr id="7" name="그룹 79"/>
            <p:cNvGrpSpPr>
              <a:grpSpLocks/>
            </p:cNvGrpSpPr>
            <p:nvPr/>
          </p:nvGrpSpPr>
          <p:grpSpPr bwMode="auto">
            <a:xfrm>
              <a:off x="395288" y="2757929"/>
              <a:ext cx="6264945" cy="784376"/>
              <a:chOff x="1835696" y="2460748"/>
              <a:chExt cx="6264945" cy="1568751"/>
            </a:xfrm>
          </p:grpSpPr>
          <p:grpSp>
            <p:nvGrpSpPr>
              <p:cNvPr id="8" name="그룹 87"/>
              <p:cNvGrpSpPr>
                <a:grpSpLocks/>
              </p:cNvGrpSpPr>
              <p:nvPr/>
            </p:nvGrpSpPr>
            <p:grpSpPr bwMode="auto">
              <a:xfrm rot="5400000">
                <a:off x="2166800" y="3207119"/>
                <a:ext cx="1568751" cy="76009"/>
                <a:chOff x="-140841" y="1028228"/>
                <a:chExt cx="9285984" cy="45719"/>
              </a:xfrm>
            </p:grpSpPr>
            <p:sp>
              <p:nvSpPr>
                <p:cNvPr id="73" name="직사각형 90">
                  <a:extLst/>
                </p:cNvPr>
                <p:cNvSpPr/>
                <p:nvPr/>
              </p:nvSpPr>
              <p:spPr>
                <a:xfrm>
                  <a:off x="1404564" y="1026915"/>
                  <a:ext cx="1561667" cy="479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74" name="직사각형 91">
                  <a:extLst/>
                </p:cNvPr>
                <p:cNvSpPr/>
                <p:nvPr/>
              </p:nvSpPr>
              <p:spPr>
                <a:xfrm>
                  <a:off x="2966230" y="1026915"/>
                  <a:ext cx="1545394" cy="479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75" name="직사각형 92">
                  <a:extLst/>
                </p:cNvPr>
                <p:cNvSpPr/>
                <p:nvPr/>
              </p:nvSpPr>
              <p:spPr>
                <a:xfrm>
                  <a:off x="4511630" y="1026916"/>
                  <a:ext cx="1529132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76" name="직사각형 93">
                  <a:extLst/>
                </p:cNvPr>
                <p:cNvSpPr/>
                <p:nvPr/>
              </p:nvSpPr>
              <p:spPr>
                <a:xfrm>
                  <a:off x="6040757" y="1026915"/>
                  <a:ext cx="1561667" cy="479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77" name="직사각형 94">
                  <a:extLst/>
                </p:cNvPr>
                <p:cNvSpPr/>
                <p:nvPr/>
              </p:nvSpPr>
              <p:spPr>
                <a:xfrm>
                  <a:off x="7602428" y="1026916"/>
                  <a:ext cx="1545405" cy="47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78" name="직사각형 95">
                  <a:extLst/>
                </p:cNvPr>
                <p:cNvSpPr/>
                <p:nvPr/>
              </p:nvSpPr>
              <p:spPr>
                <a:xfrm>
                  <a:off x="-140836" y="1026916"/>
                  <a:ext cx="1545405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71" name="직사각형 88">
                <a:extLst/>
              </p:cNvPr>
              <p:cNvSpPr/>
              <p:nvPr/>
            </p:nvSpPr>
            <p:spPr>
              <a:xfrm>
                <a:off x="2989988" y="2460748"/>
                <a:ext cx="5110318" cy="156920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72" name="직사각형 89">
                <a:extLst/>
              </p:cNvPr>
              <p:cNvSpPr/>
              <p:nvPr/>
            </p:nvSpPr>
            <p:spPr>
              <a:xfrm>
                <a:off x="1836046" y="2460748"/>
                <a:ext cx="1077013" cy="156920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pic>
          <p:nvPicPr>
            <p:cNvPr id="5143" name="그림 8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3590833" y="-48525"/>
              <a:ext cx="126640" cy="7308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speed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58694" y="2978950"/>
              <a:ext cx="750663" cy="31968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buFont typeface="Arial" pitchFamily="34" charset="0"/>
                <a:buNone/>
                <a:defRPr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二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78"/>
          <p:cNvGrpSpPr>
            <a:grpSpLocks/>
          </p:cNvGrpSpPr>
          <p:nvPr/>
        </p:nvGrpSpPr>
        <p:grpSpPr bwMode="auto">
          <a:xfrm>
            <a:off x="1932689" y="4005263"/>
            <a:ext cx="8445500" cy="1050925"/>
            <a:chOff x="0" y="2757929"/>
            <a:chExt cx="7308305" cy="911019"/>
          </a:xfrm>
        </p:grpSpPr>
        <p:grpSp>
          <p:nvGrpSpPr>
            <p:cNvPr id="18" name="그룹 79"/>
            <p:cNvGrpSpPr>
              <a:grpSpLocks/>
            </p:cNvGrpSpPr>
            <p:nvPr/>
          </p:nvGrpSpPr>
          <p:grpSpPr bwMode="auto">
            <a:xfrm>
              <a:off x="395288" y="2757929"/>
              <a:ext cx="6264945" cy="784376"/>
              <a:chOff x="1835696" y="2460748"/>
              <a:chExt cx="6264945" cy="1568751"/>
            </a:xfrm>
          </p:grpSpPr>
          <p:grpSp>
            <p:nvGrpSpPr>
              <p:cNvPr id="19" name="그룹 87"/>
              <p:cNvGrpSpPr>
                <a:grpSpLocks/>
              </p:cNvGrpSpPr>
              <p:nvPr/>
            </p:nvGrpSpPr>
            <p:grpSpPr bwMode="auto">
              <a:xfrm rot="5400000">
                <a:off x="2166800" y="3207119"/>
                <a:ext cx="1568751" cy="76009"/>
                <a:chOff x="-140841" y="1028228"/>
                <a:chExt cx="9285984" cy="45719"/>
              </a:xfrm>
            </p:grpSpPr>
            <p:sp>
              <p:nvSpPr>
                <p:cNvPr id="86" name="직사각형 90">
                  <a:extLst/>
                </p:cNvPr>
                <p:cNvSpPr/>
                <p:nvPr/>
              </p:nvSpPr>
              <p:spPr>
                <a:xfrm>
                  <a:off x="1406895" y="1026916"/>
                  <a:ext cx="1547741" cy="479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87" name="직사각형 91">
                  <a:extLst/>
                </p:cNvPr>
                <p:cNvSpPr/>
                <p:nvPr/>
              </p:nvSpPr>
              <p:spPr>
                <a:xfrm>
                  <a:off x="2954631" y="1026915"/>
                  <a:ext cx="1547731" cy="479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88" name="직사각형 92">
                  <a:extLst/>
                </p:cNvPr>
                <p:cNvSpPr/>
                <p:nvPr/>
              </p:nvSpPr>
              <p:spPr>
                <a:xfrm>
                  <a:off x="4502367" y="1026916"/>
                  <a:ext cx="1547741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89" name="직사각형 93">
                  <a:extLst/>
                </p:cNvPr>
                <p:cNvSpPr/>
                <p:nvPr/>
              </p:nvSpPr>
              <p:spPr>
                <a:xfrm>
                  <a:off x="6050102" y="1026915"/>
                  <a:ext cx="1564028" cy="479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90" name="직사각형 94">
                  <a:extLst/>
                </p:cNvPr>
                <p:cNvSpPr/>
                <p:nvPr/>
              </p:nvSpPr>
              <p:spPr>
                <a:xfrm>
                  <a:off x="7614135" y="1026916"/>
                  <a:ext cx="1531444" cy="47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91" name="직사각형 95">
                  <a:extLst/>
                </p:cNvPr>
                <p:cNvSpPr/>
                <p:nvPr/>
              </p:nvSpPr>
              <p:spPr>
                <a:xfrm>
                  <a:off x="-140841" y="1026915"/>
                  <a:ext cx="1547731" cy="4792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ko-KR" altLang="en-US" sz="24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직사각형 88">
                <a:extLst/>
              </p:cNvPr>
              <p:cNvSpPr/>
              <p:nvPr/>
            </p:nvSpPr>
            <p:spPr>
              <a:xfrm>
                <a:off x="2989988" y="2460748"/>
                <a:ext cx="5110318" cy="1568824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85" name="직사각형 89">
                <a:extLst/>
              </p:cNvPr>
              <p:cNvSpPr/>
              <p:nvPr/>
            </p:nvSpPr>
            <p:spPr>
              <a:xfrm>
                <a:off x="1836046" y="2460748"/>
                <a:ext cx="1077013" cy="1568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Font typeface="Arial" pitchFamily="34" charset="0"/>
                  <a:buNone/>
                  <a:defRPr/>
                </a:pPr>
                <a:endParaRPr lang="ko-KR" altLang="en-US" sz="2400" dirty="0">
                  <a:solidFill>
                    <a:srgbClr val="FFFFFF"/>
                  </a:solidFill>
                  <a:latin typeface="+mn-ea"/>
                </a:endParaRPr>
              </a:p>
            </p:txBody>
          </p:sp>
        </p:grpSp>
        <p:pic>
          <p:nvPicPr>
            <p:cNvPr id="5131" name="그림 8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3590833" y="-48525"/>
              <a:ext cx="126640" cy="7308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speed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58694" y="2978950"/>
              <a:ext cx="750663" cy="320164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buClr>
                  <a:prstClr val="white"/>
                </a:buClr>
                <a:buFont typeface="Arial" pitchFamily="34" charset="0"/>
                <a:buNone/>
                <a:defRPr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三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TextBox 6">
            <a:extLst/>
          </p:cNvPr>
          <p:cNvSpPr txBox="1">
            <a:spLocks noChangeArrowheads="1"/>
          </p:cNvSpPr>
          <p:nvPr/>
        </p:nvSpPr>
        <p:spPr bwMode="auto">
          <a:xfrm>
            <a:off x="3996439" y="1722438"/>
            <a:ext cx="4003675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80808"/>
                </a:solidFill>
                <a:latin typeface="+mn-ea"/>
                <a:ea typeface="+mn-ea"/>
              </a:rPr>
              <a:t>2018</a:t>
            </a:r>
            <a:r>
              <a:rPr lang="zh-CN" altLang="en-US" sz="2400" kern="0" dirty="0">
                <a:solidFill>
                  <a:srgbClr val="080808"/>
                </a:solidFill>
                <a:latin typeface="+mn-ea"/>
                <a:ea typeface="+mn-ea"/>
              </a:rPr>
              <a:t>年工作回顾</a:t>
            </a:r>
          </a:p>
        </p:txBody>
      </p:sp>
      <p:sp>
        <p:nvSpPr>
          <p:cNvPr id="57" name="矩形 56">
            <a:extLst/>
          </p:cNvPr>
          <p:cNvSpPr/>
          <p:nvPr/>
        </p:nvSpPr>
        <p:spPr>
          <a:xfrm>
            <a:off x="4020251" y="4106863"/>
            <a:ext cx="312520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+mn-ea"/>
                <a:ea typeface="+mn-ea"/>
              </a:rPr>
              <a:t>2019</a:t>
            </a:r>
            <a:r>
              <a:rPr lang="zh-CN" altLang="en-US" sz="2400" kern="0" dirty="0">
                <a:latin typeface="+mn-ea"/>
                <a:ea typeface="+mn-ea"/>
              </a:rPr>
              <a:t>年工作实施计划</a:t>
            </a:r>
          </a:p>
        </p:txBody>
      </p:sp>
      <p:sp>
        <p:nvSpPr>
          <p:cNvPr id="58" name="TextBox 6">
            <a:extLst/>
          </p:cNvPr>
          <p:cNvSpPr txBox="1">
            <a:spLocks noChangeArrowheads="1"/>
          </p:cNvSpPr>
          <p:nvPr/>
        </p:nvSpPr>
        <p:spPr bwMode="auto">
          <a:xfrm>
            <a:off x="3996439" y="2871788"/>
            <a:ext cx="5224462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latin typeface="+mn-ea"/>
                <a:ea typeface="+mn-ea"/>
              </a:rPr>
              <a:t>2018</a:t>
            </a:r>
            <a:r>
              <a:rPr lang="zh-CN" altLang="en-US" sz="2400" kern="0" dirty="0">
                <a:latin typeface="+mn-ea"/>
                <a:ea typeface="+mn-ea"/>
              </a:rPr>
              <a:t>年个人履职尽责情况</a:t>
            </a:r>
          </a:p>
        </p:txBody>
      </p:sp>
      <p:sp>
        <p:nvSpPr>
          <p:cNvPr id="47" name="标题 1"/>
          <p:cNvSpPr txBox="1">
            <a:spLocks noChangeArrowheads="1"/>
          </p:cNvSpPr>
          <p:nvPr/>
        </p:nvSpPr>
        <p:spPr bwMode="auto">
          <a:xfrm>
            <a:off x="971550" y="155575"/>
            <a:ext cx="11085513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lnSpc>
                <a:spcPct val="90000"/>
              </a:lnSpc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  <a:sym typeface="Broadway" pitchFamily="82" charset="0"/>
              </a:rPr>
              <a:t>内容提要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年工作回顾</a:t>
            </a:r>
          </a:p>
        </p:txBody>
      </p:sp>
      <p:sp>
        <p:nvSpPr>
          <p:cNvPr id="27" name="矩形 55">
            <a:extLst>
              <a:ext uri="{FF2B5EF4-FFF2-40B4-BE49-F238E27FC236}">
                <a16:creationId xmlns:a16="http://schemas.microsoft.com/office/drawing/2014/main" id="{B888C49F-29FE-4F83-BB27-03C834864292}"/>
              </a:ext>
            </a:extLst>
          </p:cNvPr>
          <p:cNvSpPr/>
          <p:nvPr/>
        </p:nvSpPr>
        <p:spPr>
          <a:xfrm>
            <a:off x="5716090" y="4513347"/>
            <a:ext cx="4992934" cy="86009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404040"/>
                </a:solidFill>
                <a:cs typeface="+mn-ea"/>
                <a:sym typeface="+mn-lt"/>
              </a:rPr>
              <a:t>受理问题工单</a:t>
            </a:r>
            <a:r>
              <a:rPr lang="en-US" altLang="zh-CN" sz="1600" kern="0" dirty="0">
                <a:solidFill>
                  <a:srgbClr val="404040"/>
                </a:solidFill>
                <a:cs typeface="+mn-ea"/>
                <a:sym typeface="+mn-lt"/>
              </a:rPr>
              <a:t>18</a:t>
            </a:r>
            <a:r>
              <a:rPr lang="zh-CN" altLang="en-US" sz="1600" kern="0" dirty="0">
                <a:solidFill>
                  <a:srgbClr val="404040"/>
                </a:solidFill>
                <a:cs typeface="+mn-ea"/>
                <a:sym typeface="+mn-lt"/>
              </a:rPr>
              <a:t>项，已解决</a:t>
            </a:r>
            <a:r>
              <a:rPr lang="en-US" altLang="zh-CN" sz="1600" kern="0" dirty="0">
                <a:solidFill>
                  <a:srgbClr val="404040"/>
                </a:solidFill>
                <a:cs typeface="+mn-ea"/>
                <a:sym typeface="+mn-lt"/>
              </a:rPr>
              <a:t>17</a:t>
            </a:r>
            <a:r>
              <a:rPr lang="zh-CN" altLang="en-US" sz="1600" kern="0" dirty="0">
                <a:solidFill>
                  <a:srgbClr val="404040"/>
                </a:solidFill>
                <a:cs typeface="+mn-ea"/>
                <a:sym typeface="+mn-lt"/>
              </a:rPr>
              <a:t>项，</a:t>
            </a:r>
            <a:r>
              <a:rPr lang="en-US" altLang="zh-CN" sz="1600" kern="0" dirty="0">
                <a:solidFill>
                  <a:srgbClr val="404040"/>
                </a:solidFill>
                <a:cs typeface="+mn-ea"/>
                <a:sym typeface="+mn-lt"/>
              </a:rPr>
              <a:t>1</a:t>
            </a:r>
            <a:r>
              <a:rPr lang="zh-CN" altLang="en-US" sz="1600" kern="0" dirty="0">
                <a:solidFill>
                  <a:srgbClr val="404040"/>
                </a:solidFill>
                <a:cs typeface="+mn-ea"/>
                <a:sym typeface="+mn-lt"/>
              </a:rPr>
              <a:t>项解决中</a:t>
            </a:r>
            <a:endParaRPr lang="en-US" altLang="zh-CN" sz="1600" kern="0" dirty="0">
              <a:solidFill>
                <a:srgbClr val="404040"/>
              </a:solidFill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404040"/>
                </a:solidFill>
                <a:cs typeface="+mn-ea"/>
                <a:sym typeface="+mn-lt"/>
              </a:rPr>
              <a:t>受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理事件工单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32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项，已解决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32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项</a:t>
            </a: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4CC13015-8321-40CA-AC56-0854BE440F2F}"/>
              </a:ext>
            </a:extLst>
          </p:cNvPr>
          <p:cNvSpPr/>
          <p:nvPr/>
        </p:nvSpPr>
        <p:spPr>
          <a:xfrm>
            <a:off x="5811057" y="3192992"/>
            <a:ext cx="1346811" cy="584759"/>
          </a:xfrm>
          <a:prstGeom prst="rect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lvl="0" defTabSz="914400"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需   求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6285A97-15B8-4966-945F-86850CC5DCB5}"/>
              </a:ext>
            </a:extLst>
          </p:cNvPr>
          <p:cNvSpPr/>
          <p:nvPr/>
        </p:nvSpPr>
        <p:spPr>
          <a:xfrm>
            <a:off x="5796366" y="3869513"/>
            <a:ext cx="1415740" cy="584759"/>
          </a:xfrm>
          <a:prstGeom prst="rect">
            <a:avLst/>
          </a:prstGeom>
          <a:solidFill>
            <a:schemeClr val="accent2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lvl="0" defTabSz="914400"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问题单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50722A-B6AE-4F81-9CD9-1AF6935A1498}"/>
              </a:ext>
            </a:extLst>
          </p:cNvPr>
          <p:cNvGrpSpPr/>
          <p:nvPr/>
        </p:nvGrpSpPr>
        <p:grpSpPr>
          <a:xfrm>
            <a:off x="1295206" y="1964244"/>
            <a:ext cx="3886394" cy="3562795"/>
            <a:chOff x="1295206" y="1964245"/>
            <a:chExt cx="3886394" cy="348751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2E5C9F-4B7A-4751-851B-3EBBCD9D8F39}"/>
                </a:ext>
              </a:extLst>
            </p:cNvPr>
            <p:cNvGrpSpPr/>
            <p:nvPr/>
          </p:nvGrpSpPr>
          <p:grpSpPr>
            <a:xfrm>
              <a:off x="1295206" y="1964246"/>
              <a:ext cx="3886394" cy="3487513"/>
              <a:chOff x="1521113" y="1764827"/>
              <a:chExt cx="3582269" cy="3214602"/>
            </a:xfrm>
          </p:grpSpPr>
          <p:sp>
            <p:nvSpPr>
              <p:cNvPr id="36" name="五边形 8">
                <a:extLst>
                  <a:ext uri="{FF2B5EF4-FFF2-40B4-BE49-F238E27FC236}">
                    <a16:creationId xmlns:a16="http://schemas.microsoft.com/office/drawing/2014/main" id="{F95BF111-7E05-4E6F-BA8F-853F79CB123E}"/>
                  </a:ext>
                </a:extLst>
              </p:cNvPr>
              <p:cNvSpPr/>
              <p:nvPr/>
            </p:nvSpPr>
            <p:spPr>
              <a:xfrm rot="16200000">
                <a:off x="2407112" y="878828"/>
                <a:ext cx="1810271" cy="3582269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五边形 11">
                <a:extLst>
                  <a:ext uri="{FF2B5EF4-FFF2-40B4-BE49-F238E27FC236}">
                    <a16:creationId xmlns:a16="http://schemas.microsoft.com/office/drawing/2014/main" id="{C18E6C5C-423B-47D2-A040-719B60A218D1}"/>
                  </a:ext>
                </a:extLst>
              </p:cNvPr>
              <p:cNvSpPr/>
              <p:nvPr/>
            </p:nvSpPr>
            <p:spPr>
              <a:xfrm rot="5400000" flipV="1">
                <a:off x="2658073" y="2534120"/>
                <a:ext cx="1308349" cy="3582269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3A99CFA-0FE8-46FA-A7FE-29A5DE41D20F}"/>
                  </a:ext>
                </a:extLst>
              </p:cNvPr>
              <p:cNvSpPr txBox="1"/>
              <p:nvPr/>
            </p:nvSpPr>
            <p:spPr>
              <a:xfrm>
                <a:off x="2319916" y="2381671"/>
                <a:ext cx="1984662" cy="936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60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100%</a:t>
                </a:r>
                <a:endParaRPr kumimoji="0" lang="zh-CN" alt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A99EEA9-4DF0-41E1-AEF6-E7941F606813}"/>
                  </a:ext>
                </a:extLst>
              </p:cNvPr>
              <p:cNvSpPr txBox="1"/>
              <p:nvPr/>
            </p:nvSpPr>
            <p:spPr>
              <a:xfrm>
                <a:off x="2887960" y="3857902"/>
                <a:ext cx="1117332" cy="652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40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98</a:t>
                </a: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%</a:t>
                </a:r>
                <a:endParaRPr kumimoji="0" lang="zh-CN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4" name="五边形 21">
              <a:extLst>
                <a:ext uri="{FF2B5EF4-FFF2-40B4-BE49-F238E27FC236}">
                  <a16:creationId xmlns:a16="http://schemas.microsoft.com/office/drawing/2014/main" id="{1574F3A9-49D1-47A8-BDCE-7ED890EE18DE}"/>
                </a:ext>
              </a:extLst>
            </p:cNvPr>
            <p:cNvSpPr/>
            <p:nvPr/>
          </p:nvSpPr>
          <p:spPr>
            <a:xfrm rot="16200000">
              <a:off x="2256424" y="1003027"/>
              <a:ext cx="1963958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五边形 23">
              <a:extLst>
                <a:ext uri="{FF2B5EF4-FFF2-40B4-BE49-F238E27FC236}">
                  <a16:creationId xmlns:a16="http://schemas.microsoft.com/office/drawing/2014/main" id="{7BB1CFF9-F44C-4B56-9E89-486FF546FAAB}"/>
                </a:ext>
              </a:extLst>
            </p:cNvPr>
            <p:cNvSpPr/>
            <p:nvPr/>
          </p:nvSpPr>
          <p:spPr>
            <a:xfrm rot="5400000" flipV="1">
              <a:off x="2528691" y="2786480"/>
              <a:ext cx="1419424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3" name="矩形 55">
            <a:extLst>
              <a:ext uri="{FF2B5EF4-FFF2-40B4-BE49-F238E27FC236}">
                <a16:creationId xmlns:a16="http://schemas.microsoft.com/office/drawing/2014/main" id="{01890111-6B74-4560-9972-72CADBCC778E}"/>
              </a:ext>
            </a:extLst>
          </p:cNvPr>
          <p:cNvSpPr/>
          <p:nvPr/>
        </p:nvSpPr>
        <p:spPr>
          <a:xfrm>
            <a:off x="5716090" y="2635952"/>
            <a:ext cx="4992934" cy="41381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共受理需求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50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项，应按计划完成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46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项，实际完成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46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cs typeface="+mn-ea"/>
                <a:sym typeface="+mn-lt"/>
              </a:rPr>
              <a:t>项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86A1C22F-7525-4D42-82D7-0479DC81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982325"/>
            <a:ext cx="8858250" cy="143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</a:rPr>
              <a:t>需求</a:t>
            </a:r>
            <a:r>
              <a:rPr lang="en-US" altLang="zh-CN" sz="2400" dirty="0"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</a:rPr>
              <a:t>问题单完成率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8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年工作回顾</a:t>
            </a:r>
          </a:p>
        </p:txBody>
      </p:sp>
      <p:sp>
        <p:nvSpPr>
          <p:cNvPr id="15363" name="Text Box 23"/>
          <p:cNvSpPr txBox="1">
            <a:spLocks noChangeArrowheads="1"/>
          </p:cNvSpPr>
          <p:nvPr/>
        </p:nvSpPr>
        <p:spPr bwMode="auto">
          <a:xfrm>
            <a:off x="1341121" y="979488"/>
            <a:ext cx="5445760" cy="29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需求受理及发布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平均每月受理需求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项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2F67806-4104-444B-BC1A-6152D670B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131" y="983616"/>
            <a:ext cx="4974590" cy="365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平均每月发布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项需求，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项问题单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D41336E-1850-4F2F-9FCA-8B86E04E2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919471"/>
              </p:ext>
            </p:extLst>
          </p:nvPr>
        </p:nvGraphicFramePr>
        <p:xfrm>
          <a:off x="1635601" y="28059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751F85E-F4C6-4D69-8936-0DEF2D036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94153"/>
              </p:ext>
            </p:extLst>
          </p:nvPr>
        </p:nvGraphicFramePr>
        <p:xfrm>
          <a:off x="6610191" y="2786898"/>
          <a:ext cx="45720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89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084263" y="142109"/>
            <a:ext cx="11107737" cy="795338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年工作回顾</a:t>
            </a:r>
          </a:p>
        </p:txBody>
      </p:sp>
      <p:sp>
        <p:nvSpPr>
          <p:cNvPr id="15363" name="Text Box 23"/>
          <p:cNvSpPr txBox="1">
            <a:spLocks noChangeArrowheads="1"/>
          </p:cNvSpPr>
          <p:nvPr/>
        </p:nvSpPr>
        <p:spPr bwMode="auto">
          <a:xfrm>
            <a:off x="0" y="1063518"/>
            <a:ext cx="8858250" cy="21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</a:rPr>
              <a:t>需求</a:t>
            </a:r>
            <a:r>
              <a:rPr lang="en-US" altLang="zh-CN" sz="2400" dirty="0"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</a:rPr>
              <a:t>问题单分类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宋体" panose="02010600030101010101" pitchFamily="2" charset="-122"/>
              </a:rPr>
              <a:t>50</a:t>
            </a:r>
            <a:r>
              <a:rPr lang="zh-CN" altLang="en-US" sz="2000" dirty="0">
                <a:latin typeface="宋体" panose="02010600030101010101" pitchFamily="2" charset="-122"/>
              </a:rPr>
              <a:t>项需求：</a:t>
            </a:r>
            <a:r>
              <a:rPr lang="en-US" altLang="zh-CN" sz="2000" dirty="0">
                <a:latin typeface="宋体" panose="02010600030101010101" pitchFamily="2" charset="-122"/>
              </a:rPr>
              <a:t>33</a:t>
            </a:r>
            <a:r>
              <a:rPr lang="zh-CN" altLang="en-US" sz="2000" dirty="0">
                <a:latin typeface="宋体" panose="02010600030101010101" pitchFamily="2" charset="-122"/>
              </a:rPr>
              <a:t>项变更类需求，</a:t>
            </a:r>
            <a:r>
              <a:rPr lang="en-US" altLang="zh-CN" sz="2000" dirty="0">
                <a:latin typeface="宋体" panose="02010600030101010101" pitchFamily="2" charset="-122"/>
              </a:rPr>
              <a:t>17</a:t>
            </a:r>
            <a:r>
              <a:rPr lang="zh-CN" altLang="en-US" sz="2000" dirty="0">
                <a:latin typeface="宋体" panose="02010600030101010101" pitchFamily="2" charset="-122"/>
              </a:rPr>
              <a:t>项新增需求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EA61E4A9-1E5C-4715-931E-C4683B6A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906" y="1961226"/>
            <a:ext cx="8858250" cy="293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en-US" altLang="zh-CN" sz="2000" dirty="0">
                <a:latin typeface="宋体" panose="02010600030101010101" pitchFamily="2" charset="-122"/>
              </a:rPr>
              <a:t>50</a:t>
            </a:r>
            <a:r>
              <a:rPr lang="zh-CN" altLang="en-US" sz="2000" dirty="0">
                <a:latin typeface="宋体" panose="02010600030101010101" pitchFamily="2" charset="-122"/>
              </a:rPr>
              <a:t>项问题单：</a:t>
            </a:r>
            <a:r>
              <a:rPr lang="en-US" altLang="zh-CN" sz="2000" dirty="0">
                <a:latin typeface="宋体" panose="02010600030101010101" pitchFamily="2" charset="-122"/>
              </a:rPr>
              <a:t>26</a:t>
            </a:r>
            <a:r>
              <a:rPr lang="zh-CN" altLang="en-US" sz="2000" dirty="0">
                <a:latin typeface="宋体" panose="02010600030101010101" pitchFamily="2" charset="-122"/>
              </a:rPr>
              <a:t>项程序优化，</a:t>
            </a:r>
            <a:r>
              <a:rPr lang="en-US" altLang="zh-CN" sz="2000" dirty="0">
                <a:latin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</a:rPr>
              <a:t>项程序缺陷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C7C4B6A-ABE0-4B1C-8E91-C563D103C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512481"/>
              </p:ext>
            </p:extLst>
          </p:nvPr>
        </p:nvGraphicFramePr>
        <p:xfrm>
          <a:off x="1084263" y="2553274"/>
          <a:ext cx="4875103" cy="305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0733F7E-C0BC-4DC3-9A8B-C9D9475F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120277"/>
              </p:ext>
            </p:extLst>
          </p:nvPr>
        </p:nvGraphicFramePr>
        <p:xfrm>
          <a:off x="6095999" y="3597599"/>
          <a:ext cx="5011738" cy="305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84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年工作回顾</a:t>
            </a:r>
          </a:p>
        </p:txBody>
      </p:sp>
      <p:sp>
        <p:nvSpPr>
          <p:cNvPr id="15363" name="Text Box 23"/>
          <p:cNvSpPr txBox="1">
            <a:spLocks noChangeArrowheads="1"/>
          </p:cNvSpPr>
          <p:nvPr/>
        </p:nvSpPr>
        <p:spPr bwMode="auto">
          <a:xfrm>
            <a:off x="1812289" y="979488"/>
            <a:ext cx="8366125" cy="340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需求完成时效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平均每个需求</a:t>
            </a:r>
            <a:r>
              <a:rPr lang="en-US" altLang="zh-CN" sz="2000" dirty="0">
                <a:latin typeface="宋体" panose="02010600030101010101" pitchFamily="2" charset="-122"/>
              </a:rPr>
              <a:t>2.3</a:t>
            </a:r>
            <a:r>
              <a:rPr lang="zh-CN" altLang="en-US" sz="2000" dirty="0">
                <a:latin typeface="宋体" panose="02010600030101010101" pitchFamily="2" charset="-122"/>
              </a:rPr>
              <a:t>周</a:t>
            </a:r>
            <a:r>
              <a:rPr lang="zh-CN" altLang="en-US" sz="1600" dirty="0">
                <a:latin typeface="宋体" panose="02010600030101010101" pitchFamily="2" charset="-122"/>
              </a:rPr>
              <a:t>（从需求分析到送测），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周以内完成的需求占</a:t>
            </a:r>
            <a:r>
              <a:rPr lang="en-US" altLang="zh-CN" sz="2000" dirty="0">
                <a:latin typeface="宋体" panose="02010600030101010101" pitchFamily="2" charset="-122"/>
              </a:rPr>
              <a:t>85%</a:t>
            </a:r>
          </a:p>
          <a:p>
            <a:pPr eaLnBrk="0" hangingPunct="0">
              <a:lnSpc>
                <a:spcPct val="200000"/>
              </a:lnSpc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2F67806-4104-444B-BC1A-6152D670B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880" y="979487"/>
            <a:ext cx="4974590" cy="29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0D77F8A-99C9-4028-BF44-093B405B3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981752"/>
              </p:ext>
            </p:extLst>
          </p:nvPr>
        </p:nvGraphicFramePr>
        <p:xfrm>
          <a:off x="2013585" y="28803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B0346E3-3A13-4D7A-A3BC-E9A6CB5C3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82360"/>
              </p:ext>
            </p:extLst>
          </p:nvPr>
        </p:nvGraphicFramePr>
        <p:xfrm>
          <a:off x="6592090" y="2824479"/>
          <a:ext cx="4685509" cy="2914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870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年个人履职尽责情况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251B41-5222-499B-9FC2-AB48460350AA}"/>
              </a:ext>
            </a:extLst>
          </p:cNvPr>
          <p:cNvSpPr/>
          <p:nvPr/>
        </p:nvSpPr>
        <p:spPr>
          <a:xfrm>
            <a:off x="462947" y="1278974"/>
            <a:ext cx="1203158" cy="1203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AB3287-57FB-4C27-BAC9-12B07BE0F7E2}"/>
              </a:ext>
            </a:extLst>
          </p:cNvPr>
          <p:cNvSpPr/>
          <p:nvPr/>
        </p:nvSpPr>
        <p:spPr>
          <a:xfrm>
            <a:off x="462947" y="2920688"/>
            <a:ext cx="1203158" cy="1203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356D11-D91C-4488-B12E-17B679CA606F}"/>
              </a:ext>
            </a:extLst>
          </p:cNvPr>
          <p:cNvSpPr/>
          <p:nvPr/>
        </p:nvSpPr>
        <p:spPr>
          <a:xfrm>
            <a:off x="462947" y="4596178"/>
            <a:ext cx="1203158" cy="1203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FA80BE-5EA6-4DF7-86D4-0AB6ECE35BF8}"/>
              </a:ext>
            </a:extLst>
          </p:cNvPr>
          <p:cNvSpPr/>
          <p:nvPr/>
        </p:nvSpPr>
        <p:spPr>
          <a:xfrm>
            <a:off x="1848552" y="5236353"/>
            <a:ext cx="5656373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</a:rPr>
              <a:t>完成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</a:rPr>
              <a:t>SVN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</a:rPr>
              <a:t>相关需求文档整理：需求意向单、需求分析、技术、测试、评审、验收报告、发布信息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</a:endParaRPr>
          </a:p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完成外包工作量审核、外包入离场管理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</a:endParaRPr>
          </a:p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233FF22-14B3-481B-A0A1-5D8F8A618AE8}"/>
              </a:ext>
            </a:extLst>
          </p:cNvPr>
          <p:cNvSpPr/>
          <p:nvPr/>
        </p:nvSpPr>
        <p:spPr>
          <a:xfrm>
            <a:off x="8046295" y="1339443"/>
            <a:ext cx="962526" cy="4533499"/>
          </a:xfrm>
          <a:prstGeom prst="rightBrace">
            <a:avLst>
              <a:gd name="adj1" fmla="val 11533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AA9FCF-FD75-4718-8058-67D7369A04E0}"/>
              </a:ext>
            </a:extLst>
          </p:cNvPr>
          <p:cNvSpPr/>
          <p:nvPr/>
        </p:nvSpPr>
        <p:spPr>
          <a:xfrm>
            <a:off x="9191276" y="334458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工作内容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0527FD-1B56-4DD3-B022-90A05536E736}"/>
              </a:ext>
            </a:extLst>
          </p:cNvPr>
          <p:cNvSpPr/>
          <p:nvPr/>
        </p:nvSpPr>
        <p:spPr>
          <a:xfrm>
            <a:off x="1848554" y="3254657"/>
            <a:ext cx="5656373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完成需求开发、测试、发布准备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</a:t>
            </a:r>
            <a:r>
              <a:rPr lang="en-US" altLang="zh-CN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ITSM</a:t>
            </a: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平台工单处理、开发管理平台变更处理流程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配合完成人力报表平台</a:t>
            </a:r>
            <a:r>
              <a:rPr lang="en-US" altLang="zh-CN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ECC</a:t>
            </a: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端开发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分析程序</a:t>
            </a:r>
            <a:r>
              <a:rPr lang="en-US" altLang="zh-CN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bug</a:t>
            </a: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产生原因，减少程序缺陷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C26AD-D0E8-43E3-B6D8-C7A7D1B12AAF}"/>
              </a:ext>
            </a:extLst>
          </p:cNvPr>
          <p:cNvSpPr txBox="1"/>
          <p:nvPr/>
        </p:nvSpPr>
        <p:spPr>
          <a:xfrm>
            <a:off x="1666105" y="10709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需求管理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239281-3F3B-4409-BE8C-B025E4D90069}"/>
              </a:ext>
            </a:extLst>
          </p:cNvPr>
          <p:cNvSpPr txBox="1"/>
          <p:nvPr/>
        </p:nvSpPr>
        <p:spPr>
          <a:xfrm>
            <a:off x="1666105" y="285454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开发管理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76BB2F-7ABE-4224-9761-81FD23C72A78}"/>
              </a:ext>
            </a:extLst>
          </p:cNvPr>
          <p:cNvSpPr txBox="1"/>
          <p:nvPr/>
        </p:nvSpPr>
        <p:spPr>
          <a:xfrm>
            <a:off x="1666099" y="475459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944D03-D3D4-4582-9B09-6492FA342F84}"/>
              </a:ext>
            </a:extLst>
          </p:cNvPr>
          <p:cNvSpPr/>
          <p:nvPr/>
        </p:nvSpPr>
        <p:spPr>
          <a:xfrm>
            <a:off x="1848553" y="1526492"/>
            <a:ext cx="5656373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完成需求受理、需求分析、任务分配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marR="0" lvl="0" indent="-171450" algn="just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</a:t>
            </a:r>
            <a:r>
              <a:rPr lang="en-US" altLang="zh-CN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VP</a:t>
            </a: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平台需求、开发、测试计划制定及审批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171450" indent="-17145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完成需求相关文档编写及审查</a:t>
            </a:r>
            <a:endParaRPr lang="en-US" altLang="zh-CN" sz="1600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1209852" y="1206147"/>
            <a:ext cx="9239250" cy="48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提升个人技术水平       </a:t>
            </a:r>
          </a:p>
        </p:txBody>
      </p:sp>
      <p:sp>
        <p:nvSpPr>
          <p:cNvPr id="16388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年个人履职尽责情况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9F82132-0B32-44AE-B669-AAC4A5450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257794"/>
              </p:ext>
            </p:extLst>
          </p:nvPr>
        </p:nvGraphicFramePr>
        <p:xfrm>
          <a:off x="1267345" y="1994547"/>
          <a:ext cx="4828655" cy="3016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23">
            <a:extLst>
              <a:ext uri="{FF2B5EF4-FFF2-40B4-BE49-F238E27FC236}">
                <a16:creationId xmlns:a16="http://schemas.microsoft.com/office/drawing/2014/main" id="{EED08462-F27E-4527-921B-550D7A5C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451" y="1554711"/>
            <a:ext cx="5026390" cy="328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参与需求分析：</a:t>
            </a:r>
            <a:r>
              <a:rPr lang="en-US" altLang="zh-CN" sz="2000" dirty="0">
                <a:latin typeface="宋体" panose="02010600030101010101" pitchFamily="2" charset="-122"/>
              </a:rPr>
              <a:t>30</a:t>
            </a:r>
            <a:r>
              <a:rPr lang="zh-CN" altLang="en-US" sz="2000" dirty="0">
                <a:latin typeface="宋体" panose="02010600030101010101" pitchFamily="2" charset="-122"/>
              </a:rPr>
              <a:t>项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完成需求开发：</a:t>
            </a:r>
            <a:r>
              <a:rPr lang="en-US" altLang="zh-CN" sz="2000" dirty="0">
                <a:latin typeface="宋体" panose="02010600030101010101" pitchFamily="2" charset="-122"/>
              </a:rPr>
              <a:t>14</a:t>
            </a:r>
            <a:r>
              <a:rPr lang="zh-CN" altLang="en-US" sz="2000" dirty="0">
                <a:latin typeface="宋体" panose="02010600030101010101" pitchFamily="2" charset="-122"/>
              </a:rPr>
              <a:t>项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完成需求测试：</a:t>
            </a:r>
            <a:r>
              <a:rPr lang="en-US" altLang="zh-CN" sz="2000" dirty="0">
                <a:latin typeface="宋体" panose="02010600030101010101" pitchFamily="2" charset="-122"/>
              </a:rPr>
              <a:t>18</a:t>
            </a:r>
            <a:r>
              <a:rPr lang="zh-CN" altLang="en-US" sz="2000" dirty="0">
                <a:latin typeface="宋体" panose="02010600030101010101" pitchFamily="2" charset="-122"/>
              </a:rPr>
              <a:t>项</a:t>
            </a:r>
            <a:r>
              <a:rPr lang="en-US" altLang="zh-CN" sz="2000" dirty="0">
                <a:latin typeface="宋体" panose="02010600030101010101" pitchFamily="2" charset="-122"/>
              </a:rPr>
              <a:t>      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38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7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  <a:ea typeface="黑体" pitchFamily="49" charset="-122"/>
              </a:rPr>
              <a:t>2018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年个人履职尽责情况</a:t>
            </a:r>
          </a:p>
        </p:txBody>
      </p:sp>
      <p:sp>
        <p:nvSpPr>
          <p:cNvPr id="6" name="同心圆 1">
            <a:extLst>
              <a:ext uri="{FF2B5EF4-FFF2-40B4-BE49-F238E27FC236}">
                <a16:creationId xmlns:a16="http://schemas.microsoft.com/office/drawing/2014/main" id="{A945FCD7-E724-4A7F-A436-8CB8A4A63C5D}"/>
              </a:ext>
            </a:extLst>
          </p:cNvPr>
          <p:cNvSpPr/>
          <p:nvPr/>
        </p:nvSpPr>
        <p:spPr>
          <a:xfrm>
            <a:off x="4135966" y="1559026"/>
            <a:ext cx="3920067" cy="3920067"/>
          </a:xfrm>
          <a:prstGeom prst="donut">
            <a:avLst>
              <a:gd name="adj" fmla="val 9617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875902-6425-45AD-BAF9-1B12F82ED884}"/>
              </a:ext>
            </a:extLst>
          </p:cNvPr>
          <p:cNvSpPr/>
          <p:nvPr/>
        </p:nvSpPr>
        <p:spPr>
          <a:xfrm rot="10800000">
            <a:off x="4472537" y="1895596"/>
            <a:ext cx="3246924" cy="324692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894995B-8495-4DE9-8BD6-4ED78E5AA5DC}"/>
              </a:ext>
            </a:extLst>
          </p:cNvPr>
          <p:cNvGrpSpPr/>
          <p:nvPr/>
        </p:nvGrpSpPr>
        <p:grpSpPr>
          <a:xfrm>
            <a:off x="3512636" y="3559295"/>
            <a:ext cx="1919798" cy="1919798"/>
            <a:chOff x="4056364" y="1384713"/>
            <a:chExt cx="4088570" cy="408857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9A73D1-A48D-4E79-9BE6-61414EAA981F}"/>
                </a:ext>
              </a:extLst>
            </p:cNvPr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同心圆 18">
              <a:extLst>
                <a:ext uri="{FF2B5EF4-FFF2-40B4-BE49-F238E27FC236}">
                  <a16:creationId xmlns:a16="http://schemas.microsoft.com/office/drawing/2014/main" id="{CCD5D81C-5A5B-4698-8B9F-09C583CA0264}"/>
                </a:ext>
              </a:extLst>
            </p:cNvPr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D0711F-F087-4F92-894B-0190B5D3AE0B}"/>
              </a:ext>
            </a:extLst>
          </p:cNvPr>
          <p:cNvGrpSpPr/>
          <p:nvPr/>
        </p:nvGrpSpPr>
        <p:grpSpPr>
          <a:xfrm>
            <a:off x="6759566" y="1559025"/>
            <a:ext cx="1919798" cy="1919798"/>
            <a:chOff x="4056364" y="1384713"/>
            <a:chExt cx="4088570" cy="408857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A1A6E48-DD02-4613-A00F-1F0D0A6B9102}"/>
                </a:ext>
              </a:extLst>
            </p:cNvPr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同心圆 21">
              <a:extLst>
                <a:ext uri="{FF2B5EF4-FFF2-40B4-BE49-F238E27FC236}">
                  <a16:creationId xmlns:a16="http://schemas.microsoft.com/office/drawing/2014/main" id="{004E9DDF-68A2-44DE-8D4F-5E28C86BB2DD}"/>
                </a:ext>
              </a:extLst>
            </p:cNvPr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5C258-BA93-4E6C-8073-8D6071C239A3}"/>
              </a:ext>
            </a:extLst>
          </p:cNvPr>
          <p:cNvSpPr txBox="1"/>
          <p:nvPr/>
        </p:nvSpPr>
        <p:spPr>
          <a:xfrm>
            <a:off x="7357022" y="2011092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3A73A6-A479-4895-986D-D8D099B2101F}"/>
              </a:ext>
            </a:extLst>
          </p:cNvPr>
          <p:cNvSpPr txBox="1"/>
          <p:nvPr/>
        </p:nvSpPr>
        <p:spPr>
          <a:xfrm>
            <a:off x="4020603" y="4042988"/>
            <a:ext cx="76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×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D6EBD1-5001-4292-9F47-D525068DC028}"/>
              </a:ext>
            </a:extLst>
          </p:cNvPr>
          <p:cNvSpPr/>
          <p:nvPr/>
        </p:nvSpPr>
        <p:spPr>
          <a:xfrm>
            <a:off x="8674998" y="1559026"/>
            <a:ext cx="3590573" cy="317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个人成长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1600" dirty="0"/>
              <a:t>学习</a:t>
            </a:r>
            <a:r>
              <a:rPr lang="zh-CN" altLang="en-US" sz="1600" dirty="0"/>
              <a:t>各模块</a:t>
            </a:r>
            <a:r>
              <a:rPr lang="zh-CN" altLang="zh-CN" sz="1600" dirty="0"/>
              <a:t>配置管理，实践薪酬核算过程</a:t>
            </a:r>
            <a:endParaRPr lang="en-US" altLang="zh-CN" sz="1600" dirty="0"/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宋体" panose="02010600030101010101" pitchFamily="2" charset="-122"/>
                <a:sym typeface="微软雅黑" pitchFamily="34" charset="-122"/>
              </a:rPr>
              <a:t>掌握新的开发技能：</a:t>
            </a:r>
            <a:r>
              <a:rPr lang="en-US" altLang="zh-CN" sz="1600" dirty="0">
                <a:latin typeface="宋体" panose="02010600030101010101" pitchFamily="2" charset="-122"/>
                <a:sym typeface="微软雅黑" pitchFamily="34" charset="-122"/>
              </a:rPr>
              <a:t>FPM</a:t>
            </a:r>
            <a:r>
              <a:rPr lang="zh-CN" altLang="en-US" sz="1600" dirty="0">
                <a:latin typeface="宋体" panose="02010600030101010101" pitchFamily="2" charset="-122"/>
                <a:sym typeface="微软雅黑" pitchFamily="34" charset="-122"/>
              </a:rPr>
              <a:t>框架、</a:t>
            </a:r>
            <a:endParaRPr lang="en-US" altLang="zh-CN" sz="1600" dirty="0">
              <a:latin typeface="宋体" panose="02010600030101010101" pitchFamily="2" charset="-122"/>
              <a:sym typeface="微软雅黑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webservice</a:t>
            </a:r>
            <a:r>
              <a:rPr lang="zh-CN" altLang="zh-CN" sz="1600" dirty="0"/>
              <a:t>、标准功能的定制开发</a:t>
            </a:r>
            <a:endParaRPr lang="en-US" altLang="zh-CN" sz="1600" dirty="0"/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需求分析和设计能力提升</a:t>
            </a:r>
            <a:endParaRPr lang="en-US" altLang="zh-CN" sz="1600" dirty="0"/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/>
              <a:t>规范开发流程</a:t>
            </a:r>
            <a:endParaRPr lang="en-US" altLang="zh-CN" sz="1600" dirty="0"/>
          </a:p>
          <a:p>
            <a:pPr marL="342900" indent="-3429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6445EEEE-692C-49A0-9BA5-DA250F7E11F3}"/>
              </a:ext>
            </a:extLst>
          </p:cNvPr>
          <p:cNvSpPr txBox="1"/>
          <p:nvPr/>
        </p:nvSpPr>
        <p:spPr>
          <a:xfrm>
            <a:off x="427032" y="4115962"/>
            <a:ext cx="3108436" cy="13371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kumimoji="0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1600" dirty="0"/>
              <a:t>需求开发进度与平台流程管理脱节</a:t>
            </a:r>
            <a:endParaRPr lang="en-US" altLang="zh-CN" sz="1600" dirty="0"/>
          </a:p>
          <a:p>
            <a:r>
              <a:rPr lang="zh-CN" altLang="en-US" sz="1600" dirty="0"/>
              <a:t>需重点关注</a:t>
            </a:r>
            <a:r>
              <a:rPr lang="en-US" altLang="zh-CN" sz="1600" dirty="0"/>
              <a:t>VP</a:t>
            </a:r>
            <a:r>
              <a:rPr lang="zh-CN" altLang="en-US" sz="1600" dirty="0"/>
              <a:t>平台上需求管理</a:t>
            </a:r>
            <a:endParaRPr lang="en-US" altLang="zh-CN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382823-5E56-4DF2-95AD-59E284890354}"/>
              </a:ext>
            </a:extLst>
          </p:cNvPr>
          <p:cNvSpPr/>
          <p:nvPr/>
        </p:nvSpPr>
        <p:spPr>
          <a:xfrm>
            <a:off x="-248435" y="3663530"/>
            <a:ext cx="374037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不足及改进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50">
            <a:extLst>
              <a:ext uri="{FF2B5EF4-FFF2-40B4-BE49-F238E27FC236}">
                <a16:creationId xmlns:a16="http://schemas.microsoft.com/office/drawing/2014/main" id="{A6EE20E7-BAB3-4251-AA21-F9BDA8384EE9}"/>
              </a:ext>
            </a:extLst>
          </p:cNvPr>
          <p:cNvGrpSpPr/>
          <p:nvPr/>
        </p:nvGrpSpPr>
        <p:grpSpPr>
          <a:xfrm>
            <a:off x="5578603" y="302675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A986D4B8-3B2C-4CC3-8617-4E05C249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6984939D-69A3-4C52-963F-4C1421EB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591C594D-97CC-4B48-A59C-8FEE79900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69CD8752-B531-4E5F-8516-22F45BC53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7967B9E-5C15-4018-BF40-E95CB82623B0}"/>
              </a:ext>
            </a:extLst>
          </p:cNvPr>
          <p:cNvSpPr txBox="1"/>
          <p:nvPr/>
        </p:nvSpPr>
        <p:spPr>
          <a:xfrm>
            <a:off x="449864" y="5389055"/>
            <a:ext cx="5876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lt"/>
              </a:rPr>
              <a:t>数据库开发能力不足，</a:t>
            </a:r>
            <a:r>
              <a:rPr lang="zh-CN" altLang="zh-CN" sz="1600" dirty="0">
                <a:latin typeface="宋体" panose="02010600030101010101" pitchFamily="2" charset="-122"/>
              </a:rPr>
              <a:t>明年将在提高</a:t>
            </a:r>
            <a:r>
              <a:rPr lang="en-US" altLang="zh-CN" sz="1600" dirty="0">
                <a:latin typeface="宋体" panose="02010600030101010101" pitchFamily="2" charset="-122"/>
              </a:rPr>
              <a:t>ABAP</a:t>
            </a:r>
            <a:r>
              <a:rPr lang="zh-CN" altLang="zh-CN" sz="1600" dirty="0">
                <a:latin typeface="宋体" panose="02010600030101010101" pitchFamily="2" charset="-122"/>
              </a:rPr>
              <a:t>开发能力的基础上补充数据库开发知识，实现</a:t>
            </a:r>
            <a:r>
              <a:rPr lang="en-US" altLang="zh-CN" sz="1600" dirty="0">
                <a:latin typeface="宋体" panose="02010600030101010101" pitchFamily="2" charset="-122"/>
              </a:rPr>
              <a:t>BW</a:t>
            </a:r>
            <a:r>
              <a:rPr lang="zh-CN" altLang="zh-CN" sz="1600" dirty="0">
                <a:latin typeface="宋体" panose="02010600030101010101" pitchFamily="2" charset="-122"/>
              </a:rPr>
              <a:t>内复杂模型创建及报表开发。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86099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FFFFFF"/>
      </a:accent3>
      <a:accent4>
        <a:srgbClr val="3B3D3F"/>
      </a:accent4>
      <a:accent5>
        <a:srgbClr val="AABBD7"/>
      </a:accent5>
      <a:accent6>
        <a:srgbClr val="1EA0C9"/>
      </a:accent6>
      <a:hlink>
        <a:srgbClr val="00B0F0"/>
      </a:hlink>
      <a:folHlink>
        <a:srgbClr val="AFB2B4"/>
      </a:folHlink>
    </a:clrScheme>
    <a:fontScheme name="A000120140530A99PPB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Pages>0</Pages>
  <Words>635</Words>
  <Characters>0</Characters>
  <Application>Microsoft Office PowerPoint</Application>
  <DocSecurity>0</DocSecurity>
  <PresentationFormat>宽屏</PresentationFormat>
  <Lines>0</Lines>
  <Paragraphs>123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微软雅黑</vt:lpstr>
      <vt:lpstr>幼圆</vt:lpstr>
      <vt:lpstr>Arial</vt:lpstr>
      <vt:lpstr>Calibri</vt:lpstr>
      <vt:lpstr>Impact</vt:lpstr>
      <vt:lpstr>Wingdings</vt:lpstr>
      <vt:lpstr>A000120140530A99PPBG</vt:lpstr>
      <vt:lpstr>PowerPoint 演示文稿</vt:lpstr>
      <vt:lpstr>PowerPoint 演示文稿</vt:lpstr>
      <vt:lpstr>2018年工作回顾</vt:lpstr>
      <vt:lpstr>2018年工作回顾</vt:lpstr>
      <vt:lpstr>2018年工作回顾</vt:lpstr>
      <vt:lpstr>2018年工作回顾</vt:lpstr>
      <vt:lpstr>2018年个人履职尽责情况</vt:lpstr>
      <vt:lpstr>2018年个人履职尽责情况</vt:lpstr>
      <vt:lpstr>2018年个人履职尽责情况</vt:lpstr>
      <vt:lpstr>2019年工作实施计划</vt:lpstr>
      <vt:lpstr>2019年工作实施计划</vt:lpstr>
      <vt:lpstr>PowerPoint 演示文稿</vt:lpstr>
      <vt:lpstr>PowerPoint 演示文稿</vt:lpstr>
    </vt:vector>
  </TitlesOfParts>
  <Company>新华人寿保险股份有限公司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方方</dc:creator>
  <cp:lastModifiedBy>min tan</cp:lastModifiedBy>
  <cp:revision>184</cp:revision>
  <dcterms:created xsi:type="dcterms:W3CDTF">2017-02-20T08:04:00Z</dcterms:created>
  <dcterms:modified xsi:type="dcterms:W3CDTF">2018-12-27T15:22:02Z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2052-9.1.0.4798</vt:lpwstr>
  </property>
</Properties>
</file>