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18B2-0947-478B-B96C-032277650714}" type="datetimeFigureOut">
              <a:rPr lang="zh-TW" altLang="en-US" smtClean="0"/>
              <a:t>2019/5/28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3ED7-C291-4C73-BE25-04263F80256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920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18B2-0947-478B-B96C-032277650714}" type="datetimeFigureOut">
              <a:rPr lang="zh-TW" altLang="en-US" smtClean="0"/>
              <a:t>2019/5/28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3ED7-C291-4C73-BE25-04263F8025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8885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18B2-0947-478B-B96C-032277650714}" type="datetimeFigureOut">
              <a:rPr lang="zh-TW" altLang="en-US" smtClean="0"/>
              <a:t>2019/5/28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3ED7-C291-4C73-BE25-04263F8025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046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18B2-0947-478B-B96C-032277650714}" type="datetimeFigureOut">
              <a:rPr lang="zh-TW" altLang="en-US" smtClean="0"/>
              <a:t>2019/5/28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3ED7-C291-4C73-BE25-04263F8025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4392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18B2-0947-478B-B96C-032277650714}" type="datetimeFigureOut">
              <a:rPr lang="zh-TW" altLang="en-US" smtClean="0"/>
              <a:t>2019/5/28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3ED7-C291-4C73-BE25-04263F80256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89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18B2-0947-478B-B96C-032277650714}" type="datetimeFigureOut">
              <a:rPr lang="zh-TW" altLang="en-US" smtClean="0"/>
              <a:t>2019/5/28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3ED7-C291-4C73-BE25-04263F8025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676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18B2-0947-478B-B96C-032277650714}" type="datetimeFigureOut">
              <a:rPr lang="zh-TW" altLang="en-US" smtClean="0"/>
              <a:t>2019/5/28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3ED7-C291-4C73-BE25-04263F8025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85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18B2-0947-478B-B96C-032277650714}" type="datetimeFigureOut">
              <a:rPr lang="zh-TW" altLang="en-US" smtClean="0"/>
              <a:t>2019/5/28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3ED7-C291-4C73-BE25-04263F8025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622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18B2-0947-478B-B96C-032277650714}" type="datetimeFigureOut">
              <a:rPr lang="zh-TW" altLang="en-US" smtClean="0"/>
              <a:t>2019/5/28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3ED7-C291-4C73-BE25-04263F8025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3181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13818B2-0947-478B-B96C-032277650714}" type="datetimeFigureOut">
              <a:rPr lang="zh-TW" altLang="en-US" smtClean="0"/>
              <a:t>2019/5/28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173ED7-C291-4C73-BE25-04263F8025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8320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18B2-0947-478B-B96C-032277650714}" type="datetimeFigureOut">
              <a:rPr lang="zh-TW" altLang="en-US" smtClean="0"/>
              <a:t>2019/5/28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3ED7-C291-4C73-BE25-04263F8025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3910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13818B2-0947-478B-B96C-032277650714}" type="datetimeFigureOut">
              <a:rPr lang="zh-TW" altLang="en-US" smtClean="0"/>
              <a:t>2019/5/28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173ED7-C291-4C73-BE25-04263F80256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316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Principal Subspaces to Principal Components with Linear </a:t>
            </a:r>
            <a:r>
              <a:rPr lang="en-US" altLang="zh-TW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Autoencoders</a:t>
            </a:r>
            <a:endParaRPr lang="zh-TW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翁婉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庭</a:t>
            </a:r>
          </a:p>
        </p:txBody>
      </p:sp>
    </p:spTree>
    <p:extLst>
      <p:ext uri="{BB962C8B-B14F-4D97-AF65-F5344CB8AC3E}">
        <p14:creationId xmlns:p14="http://schemas.microsoft.com/office/powerpoint/2010/main" val="221553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圓角矩形 11"/>
          <p:cNvSpPr/>
          <p:nvPr/>
        </p:nvSpPr>
        <p:spPr>
          <a:xfrm>
            <a:off x="8266545" y="1845732"/>
            <a:ext cx="3701935" cy="7866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868218" y="3038762"/>
            <a:ext cx="9116291" cy="31773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68130"/>
            <a:ext cx="10058400" cy="1450757"/>
          </a:xfrm>
        </p:spPr>
        <p:txBody>
          <a:bodyPr>
            <a:noAutofit/>
          </a:bodyPr>
          <a:lstStyle/>
          <a:p>
            <a:pPr algn="ctr"/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2"/>
                <a:ext cx="10642138" cy="4776741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buFont typeface="Wingdings" panose="05000000000000000000" pitchFamily="2" charset="2"/>
                  <a:buChar char="p"/>
                </a:pPr>
                <a:r>
                  <a:rPr lang="en-US" altLang="zh-TW" sz="2800" dirty="0" smtClean="0"/>
                  <a:t> </a:t>
                </a:r>
                <a:r>
                  <a:rPr lang="zh-TW" altLang="en-US" sz="3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利用</a:t>
                </a:r>
                <a:r>
                  <a:rPr lang="en-US" altLang="zh-TW" sz="3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Linear</a:t>
                </a:r>
                <a:r>
                  <a:rPr lang="zh-TW" altLang="en-US" sz="3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3200" dirty="0" err="1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autoencoders</a:t>
                </a:r>
                <a:r>
                  <a:rPr lang="zh-TW" altLang="en-US" sz="3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做</a:t>
                </a:r>
                <a:r>
                  <a:rPr lang="en-US" altLang="zh-TW" sz="3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PCA</a:t>
                </a:r>
              </a:p>
              <a:p>
                <a:pPr marL="0" indent="0">
                  <a:buNone/>
                </a:pPr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Wingdings" panose="05000000000000000000" pitchFamily="2" charset="2"/>
                  </a:rPr>
                  <a:t> Recover the loading vectors from</a:t>
                </a:r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400" dirty="0" err="1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Autoencoders</a:t>
                </a:r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weights  </a:t>
                </a:r>
              </a:p>
              <a:p>
                <a:pPr marL="0" indent="0">
                  <a:buNone/>
                </a:pPr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Wingdings" panose="05000000000000000000" pitchFamily="2" charset="2"/>
                  </a:rPr>
                  <a:t></a:t>
                </a:r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方法</a:t>
                </a:r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:Singular-value decomposition(SVD)</a:t>
                </a:r>
              </a:p>
              <a:p>
                <a:pPr marL="0" indent="0">
                  <a:buNone/>
                </a:pPr>
                <a:r>
                  <a:rPr lang="en-US" altLang="zh-TW" sz="2800" dirty="0"/>
                  <a:t> </a:t>
                </a:r>
                <a:r>
                  <a:rPr lang="en-US" altLang="zh-TW" sz="2800" dirty="0" smtClean="0"/>
                  <a:t>  </a:t>
                </a:r>
                <a:r>
                  <a:rPr lang="en-US" altLang="zh-TW" sz="2900" dirty="0" smtClean="0">
                    <a:solidFill>
                      <a:schemeClr val="accent4"/>
                    </a:solidFill>
                  </a:rPr>
                  <a:t>SVD</a:t>
                </a:r>
              </a:p>
              <a:p>
                <a:pPr marL="0" indent="0">
                  <a:buNone/>
                </a:pPr>
                <a:endParaRPr lang="en-US" altLang="zh-TW" sz="2800" dirty="0" smtClean="0"/>
              </a:p>
              <a:p>
                <a:pPr marL="0" indent="0">
                  <a:buNone/>
                </a:pPr>
                <a:endParaRPr lang="en-US" altLang="zh-TW" sz="28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TW" sz="28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m:rPr>
                        <m:sty m:val="p"/>
                      </m:rPr>
                      <a:rPr lang="en-US" altLang="zh-TW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</a:rPr>
                  <a:t> columns of U =the loading vectors of Y :</a:t>
                </a:r>
                <a14:m>
                  <m:oMath xmlns:m="http://schemas.openxmlformats.org/officeDocument/2006/math">
                    <m:r>
                      <a:rPr lang="en-US" altLang="zh-TW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TW" sz="2800" dirty="0">
                            <a:ea typeface="Microsoft JhengHei" panose="020B0604030504040204" pitchFamily="34" charset="-120"/>
                          </a:rPr>
                          <m:t>,</m:t>
                        </m:r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ea typeface="Microsoft JhengHei" panose="020B0604030504040204" pitchFamily="34" charset="-120"/>
                  </a:rPr>
                  <a:t>,</a:t>
                </a:r>
                <a:r>
                  <a:rPr lang="en-US" altLang="zh-TW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ea typeface="Microsoft JhengHei" panose="020B0604030504040204" pitchFamily="34" charset="-120"/>
                  </a:rPr>
                  <a:t>…….</a:t>
                </a:r>
                <a:r>
                  <a:rPr lang="en-US" altLang="zh-TW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TW" sz="2800" dirty="0" smtClean="0">
                    <a:solidFill>
                      <a:schemeClr val="accent4"/>
                    </a:solidFill>
                  </a:rPr>
                  <a:t>    PCA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TW" sz="21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𝑌</m:t>
                    </m:r>
                  </m:oMath>
                </a14:m>
                <a:r>
                  <a:rPr lang="zh-TW" altLang="en-US" sz="2100" dirty="0">
                    <a:solidFill>
                      <a:schemeClr val="accent1">
                        <a:lumMod val="75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：觀測向量</a:t>
                </a:r>
                <a:r>
                  <a:rPr lang="en-US" altLang="zh-TW" sz="2100" dirty="0">
                    <a:solidFill>
                      <a:schemeClr val="accent1">
                        <a:lumMod val="75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</a:t>
                </a:r>
                <a:r>
                  <a:rPr lang="en-US" altLang="zh-TW" sz="2100" dirty="0">
                    <a:solidFill>
                      <a:schemeClr val="accent1">
                        <a:lumMod val="75000"/>
                      </a:schemeClr>
                    </a:solidFill>
                    <a:ea typeface="標楷體" panose="03000509000000000000" pitchFamily="65" charset="-120"/>
                  </a:rPr>
                  <a:t>input</a:t>
                </a:r>
                <a:r>
                  <a:rPr lang="zh-TW" altLang="en-US" sz="2100" dirty="0">
                    <a:solidFill>
                      <a:schemeClr val="accent1">
                        <a:lumMod val="75000"/>
                      </a:schemeClr>
                    </a:solidFill>
                    <a:ea typeface="標楷體" panose="03000509000000000000" pitchFamily="65" charset="-120"/>
                  </a:rPr>
                  <a:t> </a:t>
                </a:r>
                <a:r>
                  <a:rPr lang="en-US" altLang="zh-TW" sz="2100" dirty="0">
                    <a:solidFill>
                      <a:schemeClr val="accent1">
                        <a:lumMod val="75000"/>
                      </a:schemeClr>
                    </a:solidFill>
                    <a:ea typeface="標楷體" panose="03000509000000000000" pitchFamily="65" charset="-120"/>
                  </a:rPr>
                  <a:t>vector</a:t>
                </a:r>
                <a:r>
                  <a:rPr lang="en-US" altLang="zh-TW" sz="2100" dirty="0" smtClean="0">
                    <a:solidFill>
                      <a:schemeClr val="accent1">
                        <a:lumMod val="75000"/>
                      </a:schemeClr>
                    </a:solidFill>
                    <a:ea typeface="標楷體" panose="03000509000000000000" pitchFamily="65" charset="-120"/>
                  </a:rPr>
                  <a:t>) </a:t>
                </a:r>
                <a:endParaRPr lang="en-US" altLang="zh-TW" sz="2100" dirty="0">
                  <a:solidFill>
                    <a:srgbClr val="FF0000"/>
                  </a:solidFill>
                  <a:ea typeface="標楷體" panose="03000509000000000000" pitchFamily="65" charset="-120"/>
                </a:endParaRPr>
              </a:p>
              <a:p>
                <a:pPr marL="0" indent="0">
                  <a:buNone/>
                </a:pPr>
                <a:r>
                  <a:rPr lang="en-US" altLang="zh-TW" sz="2800" dirty="0" smtClean="0">
                    <a:solidFill>
                      <a:schemeClr val="accent4"/>
                    </a:solidFill>
                  </a:rPr>
                  <a:t>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TW" sz="21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𝑊</m:t>
                    </m:r>
                    <m:r>
                      <a:rPr lang="en-US" altLang="zh-TW" sz="21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</m:oMath>
                </a14:m>
                <a:r>
                  <a:rPr lang="zh-TW" altLang="en-US" sz="2100" dirty="0">
                    <a:solidFill>
                      <a:schemeClr val="accent1">
                        <a:lumMod val="75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：</a:t>
                </a:r>
                <a:r>
                  <a:rPr lang="en-US" altLang="zh-TW" sz="2100" dirty="0">
                    <a:solidFill>
                      <a:schemeClr val="accent1">
                        <a:lumMod val="75000"/>
                      </a:schemeClr>
                    </a:solidFill>
                    <a:ea typeface="標楷體" panose="03000509000000000000" pitchFamily="65" charset="-120"/>
                  </a:rPr>
                  <a:t>orthogonal matrix</a:t>
                </a:r>
                <a:endParaRPr lang="en-US" altLang="zh-TW" sz="2100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altLang="zh-TW" sz="2800" dirty="0" smtClean="0"/>
                  <a:t>       </a:t>
                </a:r>
                <a:r>
                  <a:rPr lang="zh-TW" altLang="en-US" sz="2800" dirty="0" smtClean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2"/>
                <a:ext cx="10642138" cy="4776741"/>
              </a:xfrm>
              <a:blipFill>
                <a:blip r:embed="rId2"/>
                <a:stretch>
                  <a:fillRect l="-1604" t="-3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116" y="3055851"/>
            <a:ext cx="5151120" cy="174498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3330" y="5397346"/>
            <a:ext cx="1869163" cy="528011"/>
          </a:xfrm>
          <a:prstGeom prst="rect">
            <a:avLst/>
          </a:prstGeom>
          <a:ln>
            <a:solidFill>
              <a:srgbClr val="C00000"/>
            </a:solidFill>
          </a:ln>
        </p:spPr>
      </p:pic>
      <p:grpSp>
        <p:nvGrpSpPr>
          <p:cNvPr id="10" name="群組 9"/>
          <p:cNvGrpSpPr/>
          <p:nvPr/>
        </p:nvGrpSpPr>
        <p:grpSpPr>
          <a:xfrm>
            <a:off x="8229600" y="1891959"/>
            <a:ext cx="3738880" cy="716812"/>
            <a:chOff x="8229600" y="1891959"/>
            <a:chExt cx="3738880" cy="716812"/>
          </a:xfrm>
        </p:grpSpPr>
        <p:sp>
          <p:nvSpPr>
            <p:cNvPr id="8" name="文字方塊 7"/>
            <p:cNvSpPr txBox="1"/>
            <p:nvPr/>
          </p:nvSpPr>
          <p:spPr>
            <a:xfrm>
              <a:off x="8229600" y="1891959"/>
              <a:ext cx="37388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4"/>
                  </a:solidFill>
                </a:rPr>
                <a:t>Linear </a:t>
              </a:r>
              <a:r>
                <a:rPr lang="en-US" altLang="zh-TW" dirty="0" err="1" smtClean="0">
                  <a:solidFill>
                    <a:schemeClr val="accent4"/>
                  </a:solidFill>
                </a:rPr>
                <a:t>autoencoders</a:t>
              </a:r>
              <a:endParaRPr lang="en-US" altLang="zh-TW" dirty="0" smtClean="0">
                <a:solidFill>
                  <a:schemeClr val="accent4"/>
                </a:solidFill>
              </a:endParaRPr>
            </a:p>
            <a:p>
              <a:endParaRPr lang="zh-TW" altLang="en-US" dirty="0"/>
            </a:p>
          </p:txBody>
        </p:sp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7727" y="2298361"/>
              <a:ext cx="3508742" cy="3104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932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61935" y="265992"/>
            <a:ext cx="10058400" cy="1450757"/>
          </a:xfrm>
        </p:spPr>
        <p:txBody>
          <a:bodyPr>
            <a:noAutofit/>
          </a:bodyPr>
          <a:lstStyle/>
          <a:p>
            <a:pPr algn="ctr"/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03565" y="1882679"/>
            <a:ext cx="11120580" cy="545099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TW" sz="2800" dirty="0" smtClean="0"/>
              <a:t> </a:t>
            </a:r>
            <a:r>
              <a:rPr lang="en-US" altLang="zh-TW" sz="3200" dirty="0" smtClean="0">
                <a:solidFill>
                  <a:schemeClr val="tx1"/>
                </a:solidFill>
              </a:rPr>
              <a:t>dataset :MNIST</a:t>
            </a:r>
          </a:p>
          <a:p>
            <a:pPr marL="0" indent="0">
              <a:buNone/>
            </a:pPr>
            <a:r>
              <a:rPr lang="en-US" altLang="zh-TW" sz="2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TW" sz="2800" dirty="0" smtClean="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en-US" altLang="zh-TW" sz="2800" dirty="0" smtClean="0">
                <a:solidFill>
                  <a:schemeClr val="accent4">
                    <a:lumMod val="75000"/>
                  </a:schemeClr>
                </a:solidFill>
              </a:rPr>
              <a:t>60000 grayscale images handwritten digits </a:t>
            </a:r>
          </a:p>
          <a:p>
            <a:pPr marL="0" indent="0">
              <a:buNone/>
            </a:pPr>
            <a:r>
              <a:rPr lang="en-US" altLang="zh-TW" sz="2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TW" sz="2800" dirty="0" smtClean="0">
                <a:solidFill>
                  <a:schemeClr val="accent4">
                    <a:lumMod val="75000"/>
                  </a:schemeClr>
                </a:solidFill>
              </a:rPr>
              <a:t>    each of the images size is 28*28(patches)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TW" sz="2800" dirty="0" smtClean="0"/>
              <a:t> </a:t>
            </a:r>
            <a:r>
              <a:rPr lang="en-US" altLang="zh-TW" sz="3200" dirty="0" err="1" smtClean="0">
                <a:solidFill>
                  <a:schemeClr val="tx1"/>
                </a:solidFill>
              </a:rPr>
              <a:t>dimention</a:t>
            </a:r>
            <a:r>
              <a:rPr lang="en-US" altLang="zh-TW" sz="3200" dirty="0" smtClean="0">
                <a:solidFill>
                  <a:schemeClr val="tx1"/>
                </a:solidFill>
              </a:rPr>
              <a:t> reduction:</a:t>
            </a:r>
          </a:p>
          <a:p>
            <a:pPr marL="0" indent="0">
              <a:buNone/>
            </a:pPr>
            <a:r>
              <a:rPr lang="en-US" altLang="zh-TW" sz="2800" dirty="0"/>
              <a:t> </a:t>
            </a:r>
            <a:r>
              <a:rPr lang="en-US" altLang="zh-TW" sz="2800" dirty="0" smtClean="0"/>
              <a:t>   </a:t>
            </a:r>
            <a:r>
              <a:rPr lang="en-US" altLang="zh-TW" sz="2800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28</a:t>
            </a:r>
            <a:r>
              <a:rPr lang="zh-TW" altLang="en-US" sz="2800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*</a:t>
            </a:r>
            <a:r>
              <a:rPr lang="en-US" altLang="zh-TW" sz="2800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28=784 </a:t>
            </a:r>
            <a:r>
              <a:rPr lang="en-US" altLang="zh-TW" sz="2400" dirty="0">
                <a:solidFill>
                  <a:schemeClr val="accent4"/>
                </a:solidFill>
              </a:rPr>
              <a:t> </a:t>
            </a:r>
            <a:r>
              <a:rPr lang="en-US" altLang="zh-TW" sz="2800" dirty="0" err="1">
                <a:solidFill>
                  <a:schemeClr val="accent4"/>
                </a:solidFill>
              </a:rPr>
              <a:t>dimention</a:t>
            </a:r>
            <a:r>
              <a:rPr lang="en-US" altLang="zh-TW" sz="2800" dirty="0">
                <a:solidFill>
                  <a:schemeClr val="accent4"/>
                </a:solidFill>
              </a:rPr>
              <a:t> </a:t>
            </a:r>
            <a:r>
              <a:rPr lang="en-US" altLang="zh-TW" sz="2800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en-US" altLang="zh-TW" sz="2800" dirty="0">
                <a:solidFill>
                  <a:schemeClr val="accent4"/>
                </a:solidFill>
                <a:sym typeface="Wingdings" panose="05000000000000000000" pitchFamily="2" charset="2"/>
              </a:rPr>
              <a:t> </a:t>
            </a:r>
            <a:r>
              <a:rPr lang="en-US" altLang="zh-TW" sz="2800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    16</a:t>
            </a:r>
            <a:r>
              <a:rPr lang="en-US" altLang="zh-TW" sz="2400" dirty="0">
                <a:solidFill>
                  <a:schemeClr val="accent4"/>
                </a:solidFill>
              </a:rPr>
              <a:t> </a:t>
            </a:r>
            <a:r>
              <a:rPr lang="en-US" altLang="zh-TW" sz="2800" dirty="0" err="1">
                <a:solidFill>
                  <a:schemeClr val="accent4"/>
                </a:solidFill>
              </a:rPr>
              <a:t>dimention</a:t>
            </a:r>
            <a:r>
              <a:rPr lang="en-US" altLang="zh-TW" sz="2800" dirty="0">
                <a:solidFill>
                  <a:schemeClr val="accent4"/>
                </a:solidFill>
              </a:rPr>
              <a:t> </a:t>
            </a:r>
            <a:endParaRPr lang="en-US" altLang="zh-TW" sz="2800" dirty="0" smtClean="0">
              <a:solidFill>
                <a:schemeClr val="accent4"/>
              </a:solidFill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TW" altLang="en-US" sz="2800" dirty="0" smtClean="0">
                <a:solidFill>
                  <a:schemeClr val="accent4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altLang="zh-TW" sz="3200" dirty="0" smtClean="0">
                <a:solidFill>
                  <a:schemeClr val="tx1"/>
                </a:solidFill>
                <a:sym typeface="Wingdings" panose="05000000000000000000" pitchFamily="2" charset="2"/>
              </a:rPr>
              <a:t>method: SVD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TW" sz="3200" dirty="0" smtClean="0">
                <a:solidFill>
                  <a:schemeClr val="tx1"/>
                </a:solidFill>
                <a:sym typeface="Wingdings" panose="05000000000000000000" pitchFamily="2" charset="2"/>
              </a:rPr>
              <a:t>Hypothesis:</a:t>
            </a:r>
          </a:p>
          <a:p>
            <a:r>
              <a:rPr lang="en-US" altLang="zh-TW" sz="2800" dirty="0" smtClean="0">
                <a:solidFill>
                  <a:schemeClr val="accent4"/>
                </a:solidFill>
              </a:rPr>
              <a:t>       </a:t>
            </a:r>
            <a:r>
              <a:rPr lang="en-US" altLang="zh-TW" sz="2800" dirty="0">
                <a:solidFill>
                  <a:srgbClr val="00B050"/>
                </a:solidFill>
              </a:rPr>
              <a:t>(</a:t>
            </a:r>
            <a:r>
              <a:rPr lang="en-US" altLang="zh-TW" sz="2800" dirty="0" smtClean="0">
                <a:solidFill>
                  <a:srgbClr val="00B050"/>
                </a:solidFill>
              </a:rPr>
              <a:t>PCA)</a:t>
            </a:r>
            <a:r>
              <a:rPr lang="en-US" altLang="zh-TW" sz="2800" dirty="0" smtClean="0">
                <a:solidFill>
                  <a:schemeClr val="accent4"/>
                </a:solidFill>
              </a:rPr>
              <a:t>The </a:t>
            </a:r>
            <a:r>
              <a:rPr lang="en-US" altLang="zh-TW" sz="2800" dirty="0">
                <a:solidFill>
                  <a:schemeClr val="accent4"/>
                </a:solidFill>
              </a:rPr>
              <a:t>first </a:t>
            </a:r>
            <a:r>
              <a:rPr lang="en-US" altLang="zh-TW" sz="2800" dirty="0" smtClean="0">
                <a:solidFill>
                  <a:schemeClr val="accent4"/>
                </a:solidFill>
              </a:rPr>
              <a:t>16 </a:t>
            </a:r>
            <a:r>
              <a:rPr lang="en-US" altLang="zh-TW" sz="2800" dirty="0">
                <a:solidFill>
                  <a:schemeClr val="accent4"/>
                </a:solidFill>
              </a:rPr>
              <a:t>loading vectors of </a:t>
            </a:r>
            <a:r>
              <a:rPr lang="en-US" altLang="zh-TW" sz="2800" dirty="0" smtClean="0">
                <a:solidFill>
                  <a:schemeClr val="accent4"/>
                </a:solidFill>
              </a:rPr>
              <a:t>Y </a:t>
            </a:r>
          </a:p>
          <a:p>
            <a:r>
              <a:rPr lang="en-US" altLang="zh-TW" sz="2800" dirty="0">
                <a:solidFill>
                  <a:schemeClr val="accent4"/>
                </a:solidFill>
              </a:rPr>
              <a:t> </a:t>
            </a:r>
            <a:r>
              <a:rPr lang="en-US" altLang="zh-TW" sz="2800" dirty="0" smtClean="0">
                <a:solidFill>
                  <a:schemeClr val="accent4"/>
                </a:solidFill>
              </a:rPr>
              <a:t>  = </a:t>
            </a:r>
            <a:r>
              <a:rPr lang="en-US" altLang="zh-TW" sz="2800" dirty="0" smtClean="0">
                <a:solidFill>
                  <a:srgbClr val="00B050"/>
                </a:solidFill>
              </a:rPr>
              <a:t>(Linear </a:t>
            </a:r>
            <a:r>
              <a:rPr lang="en-US" altLang="zh-TW" sz="2800" dirty="0" err="1" smtClean="0">
                <a:solidFill>
                  <a:srgbClr val="00B050"/>
                </a:solidFill>
              </a:rPr>
              <a:t>autoencoders</a:t>
            </a:r>
            <a:r>
              <a:rPr lang="en-US" altLang="zh-TW" sz="2800" dirty="0" smtClean="0">
                <a:solidFill>
                  <a:srgbClr val="00B050"/>
                </a:solidFill>
              </a:rPr>
              <a:t>)</a:t>
            </a:r>
            <a:r>
              <a:rPr lang="en-US" altLang="zh-TW" sz="2800" dirty="0" smtClean="0">
                <a:solidFill>
                  <a:schemeClr val="accent4"/>
                </a:solidFill>
              </a:rPr>
              <a:t>the </a:t>
            </a:r>
            <a:r>
              <a:rPr lang="en-US" altLang="zh-TW" sz="2800" dirty="0">
                <a:solidFill>
                  <a:schemeClr val="accent4"/>
                </a:solidFill>
              </a:rPr>
              <a:t>first </a:t>
            </a:r>
            <a:r>
              <a:rPr lang="en-US" altLang="zh-TW" sz="2800" dirty="0" smtClean="0">
                <a:solidFill>
                  <a:schemeClr val="accent4"/>
                </a:solidFill>
              </a:rPr>
              <a:t>16</a:t>
            </a:r>
            <a:r>
              <a:rPr lang="zh-TW" altLang="en-US" sz="2800" dirty="0">
                <a:solidFill>
                  <a:schemeClr val="accent4"/>
                </a:solidFill>
              </a:rPr>
              <a:t> </a:t>
            </a:r>
            <a:r>
              <a:rPr lang="en-US" altLang="zh-TW" sz="2800" dirty="0" smtClean="0">
                <a:solidFill>
                  <a:schemeClr val="accent4"/>
                </a:solidFill>
              </a:rPr>
              <a:t>left </a:t>
            </a:r>
            <a:r>
              <a:rPr lang="en-US" altLang="zh-TW" sz="2800" dirty="0">
                <a:solidFill>
                  <a:schemeClr val="accent4"/>
                </a:solidFill>
              </a:rPr>
              <a:t>singular vectors of the matrix </a:t>
            </a:r>
            <a:r>
              <a:rPr lang="en-US" altLang="zh-TW" sz="2800" dirty="0" smtClean="0">
                <a:solidFill>
                  <a:schemeClr val="accent4"/>
                </a:solidFill>
              </a:rPr>
              <a:t> weight</a:t>
            </a:r>
          </a:p>
          <a:p>
            <a:pPr marL="0" indent="0">
              <a:buNone/>
            </a:pP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 smtClean="0"/>
              <a:t>       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991" y="2618186"/>
            <a:ext cx="4014326" cy="1737024"/>
          </a:xfrm>
          <a:prstGeom prst="rect">
            <a:avLst/>
          </a:prstGeom>
        </p:spPr>
      </p:pic>
      <p:cxnSp>
        <p:nvCxnSpPr>
          <p:cNvPr id="8" name="弧形接點 7"/>
          <p:cNvCxnSpPr/>
          <p:nvPr/>
        </p:nvCxnSpPr>
        <p:spPr>
          <a:xfrm flipV="1">
            <a:off x="7770553" y="2458940"/>
            <a:ext cx="634538" cy="31849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8396980" y="2193863"/>
            <a:ext cx="83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28*28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42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34226" y="704396"/>
            <a:ext cx="10058400" cy="1071143"/>
          </a:xfrm>
        </p:spPr>
        <p:txBody>
          <a:bodyPr>
            <a:noAutofit/>
          </a:bodyPr>
          <a:lstStyle/>
          <a:p>
            <a:pPr algn="ctr"/>
            <a:r>
              <a:rPr lang="zh-TW" altLang="en-US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2844" y="1882680"/>
            <a:ext cx="12081164" cy="35760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TW" sz="2800" dirty="0" smtClean="0"/>
              <a:t> </a:t>
            </a:r>
          </a:p>
          <a:p>
            <a:pPr>
              <a:buFont typeface="Wingdings" panose="05000000000000000000" pitchFamily="2" charset="2"/>
              <a:buChar char="p"/>
            </a:pP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 smtClean="0"/>
              <a:t>       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79" y="1882681"/>
            <a:ext cx="3803539" cy="28526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924" y="1863597"/>
            <a:ext cx="3942899" cy="29571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823" y="1882680"/>
            <a:ext cx="3979031" cy="2984273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859079" y="4714615"/>
            <a:ext cx="291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(a)PCA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720927" y="4744973"/>
            <a:ext cx="278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(c)</a:t>
            </a:r>
            <a:r>
              <a:rPr lang="en-US" altLang="zh-TW" dirty="0" err="1" smtClean="0"/>
              <a:t>LinearAutoencoders_PCA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5179753" y="4682287"/>
                <a:ext cx="19673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(b)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9753" y="4682287"/>
                <a:ext cx="1967346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674255" y="5578764"/>
            <a:ext cx="10518371" cy="674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822036" y="5352541"/>
                <a:ext cx="10566400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 smtClean="0"/>
                  <a:t>(a)applying SVD to the </a:t>
                </a:r>
                <a:r>
                  <a:rPr lang="en-US" altLang="zh-TW" sz="2000" dirty="0" err="1" smtClean="0"/>
                  <a:t>entires</a:t>
                </a:r>
                <a:r>
                  <a:rPr lang="en-US" altLang="zh-TW" sz="2000" dirty="0" smtClean="0"/>
                  <a:t> dataset</a:t>
                </a:r>
              </a:p>
              <a:p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(b)The columns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(linear </a:t>
                </a:r>
                <a:r>
                  <a:rPr lang="en-US" altLang="zh-TW" dirty="0" err="1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autoencoder</a:t>
                </a:r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trained on the dataset)</a:t>
                </a:r>
              </a:p>
              <a:p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(c) </a:t>
                </a:r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The first 16  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left singular vectors </a:t>
                </a:r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of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TW" altLang="en-US" dirty="0"/>
              </a:p>
              <a:p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036" y="5352541"/>
                <a:ext cx="10566400" cy="1231106"/>
              </a:xfrm>
              <a:prstGeom prst="rect">
                <a:avLst/>
              </a:prstGeom>
              <a:blipFill>
                <a:blip r:embed="rId6"/>
                <a:stretch>
                  <a:fillRect l="-635" t="-2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7884161" y="953022"/>
            <a:ext cx="4067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MNIST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經過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PCA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分析後，依照數字去區分，這裡取的是數字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所求的結果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061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34226" y="704396"/>
            <a:ext cx="10058400" cy="1071143"/>
          </a:xfrm>
        </p:spPr>
        <p:txBody>
          <a:bodyPr>
            <a:noAutofit/>
          </a:bodyPr>
          <a:lstStyle/>
          <a:p>
            <a:pPr algn="ctr"/>
            <a:r>
              <a:rPr lang="zh-TW" altLang="en-US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</a:t>
            </a:r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較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149439" y="2912453"/>
            <a:ext cx="3537429" cy="11328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2844" y="1882680"/>
            <a:ext cx="12081164" cy="35760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TW" sz="2800" dirty="0" smtClean="0"/>
              <a:t> </a:t>
            </a:r>
          </a:p>
          <a:p>
            <a:pPr>
              <a:buFont typeface="Wingdings" panose="05000000000000000000" pitchFamily="2" charset="2"/>
              <a:buChar char="p"/>
            </a:pP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 smtClean="0"/>
              <a:t>       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79" y="1882681"/>
            <a:ext cx="3803539" cy="28526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924" y="1863597"/>
            <a:ext cx="3942899" cy="295717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859079" y="4714615"/>
            <a:ext cx="291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(a)PCA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5179753" y="4682287"/>
                <a:ext cx="19673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(b)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TW" altLang="en-US" dirty="0"/>
              </a:p>
              <a:p>
                <a:pPr algn="ctr"/>
                <a:endParaRPr lang="zh-TW" altLang="en-US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9753" y="4682287"/>
                <a:ext cx="1967346" cy="646331"/>
              </a:xfrm>
              <a:prstGeom prst="rect">
                <a:avLst/>
              </a:prstGeom>
              <a:blipFill>
                <a:blip r:embed="rId4"/>
                <a:stretch>
                  <a:fillRect t="-47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674255" y="5523346"/>
            <a:ext cx="10518371" cy="674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026497" y="3001818"/>
            <a:ext cx="35374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The columns of weights(b)</a:t>
            </a:r>
          </a:p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are </a:t>
            </a:r>
            <a:r>
              <a:rPr lang="en-US" altLang="zh-TW" dirty="0">
                <a:solidFill>
                  <a:srgbClr val="FF0000"/>
                </a:solidFill>
              </a:rPr>
              <a:t>entirely different from 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the </a:t>
            </a:r>
            <a:r>
              <a:rPr lang="en-US" altLang="zh-TW" dirty="0">
                <a:solidFill>
                  <a:srgbClr val="FF0000"/>
                </a:solidFill>
              </a:rPr>
              <a:t>loading </a:t>
            </a:r>
            <a:r>
              <a:rPr lang="en-US" altLang="zh-TW" sz="2000" dirty="0" smtClean="0">
                <a:solidFill>
                  <a:srgbClr val="FF0000"/>
                </a:solidFill>
              </a:rPr>
              <a:t>vectors(a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87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34226" y="704396"/>
            <a:ext cx="10058400" cy="1071143"/>
          </a:xfrm>
        </p:spPr>
        <p:txBody>
          <a:bodyPr>
            <a:noAutofit/>
          </a:bodyPr>
          <a:lstStyle/>
          <a:p>
            <a:pPr algn="ctr"/>
            <a:r>
              <a:rPr lang="zh-TW" altLang="en-US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</a:t>
            </a:r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較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2844" y="1882680"/>
            <a:ext cx="12081164" cy="35760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TW" sz="2800" dirty="0" smtClean="0"/>
              <a:t> </a:t>
            </a:r>
          </a:p>
          <a:p>
            <a:pPr>
              <a:buFont typeface="Wingdings" panose="05000000000000000000" pitchFamily="2" charset="2"/>
              <a:buChar char="p"/>
            </a:pP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 smtClean="0"/>
              <a:t>       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79" y="1882681"/>
            <a:ext cx="3803539" cy="28526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823" y="1882680"/>
            <a:ext cx="3979031" cy="2984273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859079" y="4714615"/>
            <a:ext cx="291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(a)PCA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720927" y="4744973"/>
            <a:ext cx="278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(c)</a:t>
            </a:r>
            <a:r>
              <a:rPr lang="en-US" altLang="zh-TW" dirty="0" err="1" smtClean="0"/>
              <a:t>LinearAutoencoders_PCA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74255" y="5578764"/>
            <a:ext cx="10518371" cy="674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grpSp>
        <p:nvGrpSpPr>
          <p:cNvPr id="13" name="群組 12"/>
          <p:cNvGrpSpPr/>
          <p:nvPr/>
        </p:nvGrpSpPr>
        <p:grpSpPr>
          <a:xfrm>
            <a:off x="3940230" y="2874900"/>
            <a:ext cx="4211781" cy="1191362"/>
            <a:chOff x="14585140" y="-1865445"/>
            <a:chExt cx="4211781" cy="614166"/>
          </a:xfrm>
        </p:grpSpPr>
        <p:sp>
          <p:nvSpPr>
            <p:cNvPr id="14" name="矩形 13"/>
            <p:cNvSpPr/>
            <p:nvPr/>
          </p:nvSpPr>
          <p:spPr>
            <a:xfrm>
              <a:off x="14594473" y="-1833282"/>
              <a:ext cx="4036291" cy="5820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14585140" y="-1865445"/>
              <a:ext cx="4211781" cy="523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>
                  <a:solidFill>
                    <a:srgbClr val="FF0000"/>
                  </a:solidFill>
                </a:rPr>
                <a:t>the left singular vectors in (c) </a:t>
              </a:r>
              <a:endParaRPr lang="en-US" altLang="zh-TW" sz="20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altLang="zh-TW" sz="2000" dirty="0" smtClean="0">
                  <a:solidFill>
                    <a:srgbClr val="FF0000"/>
                  </a:solidFill>
                </a:rPr>
                <a:t>are </a:t>
              </a:r>
              <a:r>
                <a:rPr lang="en-US" altLang="zh-TW" sz="2000" dirty="0">
                  <a:solidFill>
                    <a:srgbClr val="FF0000"/>
                  </a:solidFill>
                </a:rPr>
                <a:t>very close to </a:t>
              </a:r>
              <a:endParaRPr lang="en-US" altLang="zh-TW" sz="20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altLang="zh-TW" sz="2000" dirty="0" smtClean="0">
                  <a:solidFill>
                    <a:srgbClr val="FF0000"/>
                  </a:solidFill>
                </a:rPr>
                <a:t>the </a:t>
              </a:r>
              <a:r>
                <a:rPr lang="en-US" altLang="zh-TW" sz="2000" dirty="0">
                  <a:solidFill>
                    <a:srgbClr val="FF0000"/>
                  </a:solidFill>
                </a:rPr>
                <a:t>loading </a:t>
              </a:r>
              <a:r>
                <a:rPr lang="en-US" altLang="zh-TW" sz="2000" dirty="0" smtClean="0">
                  <a:solidFill>
                    <a:srgbClr val="FF0000"/>
                  </a:solidFill>
                </a:rPr>
                <a:t>vector </a:t>
              </a:r>
              <a:r>
                <a:rPr lang="en-US" altLang="zh-TW" sz="2000" dirty="0">
                  <a:solidFill>
                    <a:srgbClr val="FF0000"/>
                  </a:solidFill>
                </a:rPr>
                <a:t>in (a)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409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68130"/>
            <a:ext cx="10058400" cy="1450757"/>
          </a:xfrm>
        </p:spPr>
        <p:txBody>
          <a:bodyPr>
            <a:noAutofit/>
          </a:bodyPr>
          <a:lstStyle/>
          <a:p>
            <a:pPr algn="ctr"/>
            <a:r>
              <a:rPr lang="zh-TW" altLang="en-US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結論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01091"/>
            <a:ext cx="10058400" cy="4636654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TW" sz="2800" dirty="0" smtClean="0"/>
              <a:t> </a:t>
            </a:r>
            <a:r>
              <a:rPr lang="en-US" altLang="zh-TW" sz="2900" dirty="0" smtClean="0"/>
              <a:t>recovering the loading vectors</a:t>
            </a:r>
          </a:p>
          <a:p>
            <a:pPr marL="0" indent="0">
              <a:buNone/>
            </a:pPr>
            <a:r>
              <a:rPr lang="en-US" altLang="zh-TW" sz="2800" dirty="0" smtClean="0"/>
              <a:t>    </a:t>
            </a:r>
            <a:r>
              <a:rPr lang="en-US" altLang="zh-TW" sz="2600" dirty="0" smtClean="0">
                <a:sym typeface="Wingdings" panose="05000000000000000000" pitchFamily="2" charset="2"/>
              </a:rPr>
              <a:t>simply applying SVD to the weight matrix of one of the two layers</a:t>
            </a:r>
          </a:p>
          <a:p>
            <a:pPr marL="0" indent="0">
              <a:buNone/>
            </a:pPr>
            <a:endParaRPr lang="en-US" altLang="zh-TW" sz="2800" dirty="0" smtClean="0"/>
          </a:p>
          <a:p>
            <a:pPr marL="0" indent="0">
              <a:buNone/>
            </a:pPr>
            <a:endParaRPr lang="en-US" altLang="zh-TW" sz="2800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zh-TW" altLang="en-US" sz="2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sz="2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linear </a:t>
            </a:r>
            <a:r>
              <a:rPr lang="en-US" altLang="zh-TW" sz="29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autoencoder</a:t>
            </a:r>
            <a:r>
              <a:rPr lang="zh-TW" altLang="en-US" sz="2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做</a:t>
            </a:r>
            <a:r>
              <a:rPr lang="en-US" altLang="zh-TW" sz="2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PCA</a:t>
            </a:r>
            <a:r>
              <a:rPr lang="zh-TW" altLang="en-US" sz="2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的優點</a:t>
            </a:r>
            <a:r>
              <a:rPr lang="en-US" altLang="zh-TW" sz="2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indent="0">
              <a:buNone/>
            </a:pPr>
            <a:r>
              <a:rPr lang="zh-TW" altLang="en-US" sz="2800" dirty="0" smtClean="0"/>
              <a:t>     *</a:t>
            </a:r>
            <a:r>
              <a:rPr lang="en-US" altLang="zh-TW" sz="2800" dirty="0" smtClean="0"/>
              <a:t>process high-</a:t>
            </a:r>
            <a:r>
              <a:rPr lang="en-US" altLang="zh-TW" sz="2800" dirty="0" err="1" smtClean="0"/>
              <a:t>dimentional</a:t>
            </a:r>
            <a:r>
              <a:rPr lang="en-US" altLang="zh-TW" sz="2800" dirty="0" smtClean="0"/>
              <a:t> data</a:t>
            </a:r>
          </a:p>
          <a:p>
            <a:pPr marL="0" indent="0">
              <a:buNone/>
            </a:pPr>
            <a:r>
              <a:rPr lang="en-US" altLang="zh-TW" sz="2800" dirty="0"/>
              <a:t> </a:t>
            </a:r>
            <a:r>
              <a:rPr lang="en-US" altLang="zh-TW" sz="2800" dirty="0" smtClean="0"/>
              <a:t>    *process datasets with large numbers of observations</a:t>
            </a:r>
          </a:p>
          <a:p>
            <a:pPr marL="0" indent="0">
              <a:buNone/>
            </a:pPr>
            <a:r>
              <a:rPr lang="en-US" altLang="zh-TW" sz="2800" dirty="0"/>
              <a:t> </a:t>
            </a:r>
            <a:r>
              <a:rPr lang="en-US" altLang="zh-TW" sz="2800" dirty="0" smtClean="0"/>
              <a:t>    </a:t>
            </a:r>
          </a:p>
          <a:p>
            <a:pPr marL="0" indent="0">
              <a:buNone/>
            </a:pPr>
            <a:r>
              <a:rPr lang="en-US" altLang="zh-TW" sz="2800" dirty="0"/>
              <a:t> </a:t>
            </a:r>
            <a:r>
              <a:rPr lang="en-US" altLang="zh-TW" sz="2800" dirty="0" smtClean="0"/>
              <a:t>    </a:t>
            </a:r>
          </a:p>
          <a:p>
            <a:pPr marL="0" indent="0">
              <a:buNone/>
            </a:pPr>
            <a:r>
              <a:rPr lang="en-US" altLang="zh-TW" sz="2800" dirty="0" smtClean="0"/>
              <a:t>      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7690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橙紅色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1580</TotalTime>
  <Words>250</Words>
  <Application>Microsoft Office PowerPoint</Application>
  <PresentationFormat>寬螢幕</PresentationFormat>
  <Paragraphs>69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6" baseType="lpstr">
      <vt:lpstr>Microsoft JhengHei</vt:lpstr>
      <vt:lpstr>Microsoft JhengHei</vt:lpstr>
      <vt:lpstr>新細明體</vt:lpstr>
      <vt:lpstr>標楷體</vt:lpstr>
      <vt:lpstr>Calibri</vt:lpstr>
      <vt:lpstr>Calibri Light</vt:lpstr>
      <vt:lpstr>Cambria Math</vt:lpstr>
      <vt:lpstr>Wingdings</vt:lpstr>
      <vt:lpstr>回顧</vt:lpstr>
      <vt:lpstr>From Principal Subspaces to Principal Components with Linear Autoencoders</vt:lpstr>
      <vt:lpstr>目的</vt:lpstr>
      <vt:lpstr>實驗</vt:lpstr>
      <vt:lpstr>結果</vt:lpstr>
      <vt:lpstr>比較</vt:lpstr>
      <vt:lpstr>比較</vt:lpstr>
      <vt:lpstr>結論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Principal Subspaces to Principal Components with Linear Autoencoders</dc:title>
  <dc:creator>Tammy Weng</dc:creator>
  <cp:lastModifiedBy>Tammy Weng</cp:lastModifiedBy>
  <cp:revision>104</cp:revision>
  <dcterms:created xsi:type="dcterms:W3CDTF">2019-04-23T02:58:52Z</dcterms:created>
  <dcterms:modified xsi:type="dcterms:W3CDTF">2019-05-28T08:53:08Z</dcterms:modified>
</cp:coreProperties>
</file>