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5F73C9-DD9F-4719-85CB-064A08C3D7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D74C86-C09A-4A3B-8016-01A458E3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13D-8D25-4898-A8E7-16C3C8A7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274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General Intelligence from resting-state human neuroimaging data</a:t>
            </a:r>
          </a:p>
        </p:txBody>
      </p:sp>
    </p:spTree>
    <p:extLst>
      <p:ext uri="{BB962C8B-B14F-4D97-AF65-F5344CB8AC3E}">
        <p14:creationId xmlns:p14="http://schemas.microsoft.com/office/powerpoint/2010/main" val="152980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BEA2-C0BC-47B1-AE38-75F6C4C1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Inter-subject alignment, parcellation, and functional connectivity matrix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B5AE-8373-4E2E-A7DD-61AFD980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surface-based multi-modally aligned cortical data with a parcellation derived from data using an objective semi-automated neuroanatomical approach.</a:t>
            </a:r>
          </a:p>
          <a:p>
            <a:r>
              <a:rPr lang="en-US" dirty="0"/>
              <a:t>The parcellation has 360 nodes, 180 for each hemisphere.</a:t>
            </a:r>
          </a:p>
          <a:p>
            <a:r>
              <a:rPr lang="en-US" dirty="0"/>
              <a:t>Time series extraction simply consisted in averaging data from vertices within each parcel, and matrix generation in pairwise correlating parcel time series.</a:t>
            </a:r>
          </a:p>
          <a:p>
            <a:r>
              <a:rPr lang="en-US" dirty="0"/>
              <a:t>Concatenated time series across runs to derive average FC matrices.</a:t>
            </a:r>
          </a:p>
          <a:p>
            <a:r>
              <a:rPr lang="en-US" dirty="0"/>
              <a:t>There are (360 * 359)/2 = 64620 undirected edges in a network of 360 nodes. This is the dimensionality of the feature space for prediction. </a:t>
            </a:r>
          </a:p>
        </p:txBody>
      </p:sp>
    </p:spTree>
    <p:extLst>
      <p:ext uri="{BB962C8B-B14F-4D97-AF65-F5344CB8AC3E}">
        <p14:creationId xmlns:p14="http://schemas.microsoft.com/office/powerpoint/2010/main" val="213290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0EC-7244-4F8F-B99C-15AE01DB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1888-7E7C-4BC0-8667-FDB0CBC1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a univariate feature filtering approach to reduce the number of features, discarding edges for which the p-value of the correlation with the behavioral score is greater than a set threshold.</a:t>
            </a:r>
          </a:p>
          <a:p>
            <a:r>
              <a:rPr lang="en-US" dirty="0"/>
              <a:t>Used </a:t>
            </a:r>
            <a:r>
              <a:rPr lang="en-US" b="1" dirty="0"/>
              <a:t>Elastic Net regression</a:t>
            </a:r>
            <a:r>
              <a:rPr lang="en-US" dirty="0"/>
              <a:t>(regularized regression method that linearly combines L1- (lasso) and L2- (ridge) penalties to shrink some of the regressor coefficients toward zero) to learn the relationship with behavior.</a:t>
            </a:r>
          </a:p>
          <a:p>
            <a:r>
              <a:rPr lang="en-US" dirty="0"/>
              <a:t>Fixed the L1 ratio (which weights the L1- and L2- regularizations) to 0.01, which amounts to almost pure ridge regression.</a:t>
            </a:r>
          </a:p>
          <a:p>
            <a:r>
              <a:rPr lang="en-US" dirty="0"/>
              <a:t>Used 3-fold nested cross-validation to choose the alpha parameter (among 50 possible values) that weighs the penalty term. </a:t>
            </a:r>
          </a:p>
        </p:txBody>
      </p:sp>
    </p:spTree>
    <p:extLst>
      <p:ext uri="{BB962C8B-B14F-4D97-AF65-F5344CB8AC3E}">
        <p14:creationId xmlns:p14="http://schemas.microsoft.com/office/powerpoint/2010/main" val="156457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157D-E321-4C1D-8AAC-4D9A592C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A2D4-7839-42DE-BE92-15B6FA06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647"/>
            <a:ext cx="10515600" cy="4351338"/>
          </a:xfrm>
        </p:spPr>
        <p:txBody>
          <a:bodyPr/>
          <a:lstStyle/>
          <a:p>
            <a:r>
              <a:rPr lang="en-US" dirty="0"/>
              <a:t>Several subjects are genetically related.</a:t>
            </a:r>
          </a:p>
          <a:p>
            <a:r>
              <a:rPr lang="en-US" dirty="0"/>
              <a:t>To avoid biasing the results due to this family structure, implemented a leave-one-family-out cross-validation scheme for all predictive analyses.</a:t>
            </a:r>
          </a:p>
        </p:txBody>
      </p:sp>
    </p:spTree>
    <p:extLst>
      <p:ext uri="{BB962C8B-B14F-4D97-AF65-F5344CB8AC3E}">
        <p14:creationId xmlns:p14="http://schemas.microsoft.com/office/powerpoint/2010/main" val="235780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1851-BA77-4128-8E26-38505F74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BF09-FC29-4A6D-8DDC-54A06E86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factor accounts for 58% of the covariance structure of cognitive tasks in the HCP sample.</a:t>
            </a:r>
          </a:p>
          <a:p>
            <a:r>
              <a:rPr lang="en-US" dirty="0"/>
              <a:t>All selected cognitive task scores correlate positively with one another, as expected from the well-known positive manifold.</a:t>
            </a:r>
          </a:p>
          <a:p>
            <a:r>
              <a:rPr lang="en-US" dirty="0"/>
              <a:t>Compare the general factor score derived from this exploratory factor analysis (EFA) with a simple composite score consisting of the sum of standardized observed test scores. </a:t>
            </a:r>
            <a:r>
              <a:rPr lang="en-US" dirty="0" err="1"/>
              <a:t>Foundthat</a:t>
            </a:r>
            <a:r>
              <a:rPr lang="en-US" dirty="0"/>
              <a:t> the simple composite score correlates highly with the EFA-derived g (r=0.91). </a:t>
            </a:r>
          </a:p>
        </p:txBody>
      </p:sp>
    </p:spTree>
    <p:extLst>
      <p:ext uri="{BB962C8B-B14F-4D97-AF65-F5344CB8AC3E}">
        <p14:creationId xmlns:p14="http://schemas.microsoft.com/office/powerpoint/2010/main" val="351942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71E1-F47C-47BB-BDA4-19E5C985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676"/>
            <a:ext cx="10515600" cy="5644349"/>
          </a:xfrm>
        </p:spPr>
        <p:txBody>
          <a:bodyPr>
            <a:normAutofit/>
          </a:bodyPr>
          <a:lstStyle/>
          <a:p>
            <a:r>
              <a:rPr lang="en-US" dirty="0"/>
              <a:t>Intelligence is correlated with gender (men scored higher in the sample), age (younger scored higher in the sample), and brain size (larger brains score higher).</a:t>
            </a:r>
          </a:p>
          <a:p>
            <a:r>
              <a:rPr lang="en-US" dirty="0"/>
              <a:t>Motion, quantified as the sum of frame-to-frame displacement over the course of a run is correlated with intelligence: subjects scoring lower on intelligence moved more during the resting-state. </a:t>
            </a:r>
          </a:p>
          <a:p>
            <a:r>
              <a:rPr lang="en-US" dirty="0"/>
              <a:t>Resting-state FC predicts 20% of the variance in g across subjects.</a:t>
            </a:r>
          </a:p>
          <a:p>
            <a:r>
              <a:rPr lang="en-US" dirty="0"/>
              <a:t>The test-retest reliability of the FC matrix is above r=.96.</a:t>
            </a:r>
          </a:p>
          <a:p>
            <a:r>
              <a:rPr lang="en-US" dirty="0"/>
              <a:t>Used a leave-one-family-out cross-validation scheme to train a regularized linear model and predict general intelligence from functional connectivity matrices. Found a significant correlation between observed and predicted g scores, r=0.457.</a:t>
            </a:r>
          </a:p>
          <a:p>
            <a:r>
              <a:rPr lang="en-US" dirty="0"/>
              <a:t>With 30 minutes of scan time, test-retest reliability of FC matrices falls to about r=.92</a:t>
            </a:r>
          </a:p>
        </p:txBody>
      </p:sp>
    </p:spTree>
    <p:extLst>
      <p:ext uri="{BB962C8B-B14F-4D97-AF65-F5344CB8AC3E}">
        <p14:creationId xmlns:p14="http://schemas.microsoft.com/office/powerpoint/2010/main" val="24884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5D64-8C79-482C-B665-77E6A5A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tests – based 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048F-2343-40B3-A46D-945C8123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score higher on IQ tests tend to also have bigger brains, as assessed nowadays using total brain volume derived from structural MRI scans.</a:t>
            </a:r>
          </a:p>
          <a:p>
            <a:r>
              <a:rPr lang="en-US" dirty="0"/>
              <a:t>The correlation coefficient is about r=0.24 according to the meta-analytical estimates.</a:t>
            </a:r>
          </a:p>
          <a:p>
            <a:r>
              <a:rPr lang="en-US" dirty="0"/>
              <a:t>The volume of gray-matter seems slightly more strongly related to intelligence than the volume of white matter</a:t>
            </a:r>
          </a:p>
        </p:txBody>
      </p:sp>
    </p:spTree>
    <p:extLst>
      <p:ext uri="{BB962C8B-B14F-4D97-AF65-F5344CB8AC3E}">
        <p14:creationId xmlns:p14="http://schemas.microsoft.com/office/powerpoint/2010/main" val="303740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321E-1CFF-45DA-B818-9FE67DD5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529"/>
            <a:ext cx="10515600" cy="5243709"/>
          </a:xfrm>
        </p:spPr>
        <p:txBody>
          <a:bodyPr/>
          <a:lstStyle/>
          <a:p>
            <a:r>
              <a:rPr lang="en-US" dirty="0"/>
              <a:t>Recent studies with larger sample sizes have reported associations between intelligence and white matter tract structure as well as white matter integrity.</a:t>
            </a:r>
          </a:p>
          <a:p>
            <a:r>
              <a:rPr lang="en-US" dirty="0"/>
              <a:t>The combination of above factors can lead to 20% in variance in value of Spearman’s g factor.</a:t>
            </a:r>
          </a:p>
          <a:p>
            <a:r>
              <a:rPr lang="en-US" dirty="0"/>
              <a:t>Functional studies show - intelligence is a network property of the brain, related to neural efficiency.</a:t>
            </a:r>
          </a:p>
          <a:p>
            <a:endParaRPr lang="en-US" dirty="0"/>
          </a:p>
          <a:p>
            <a:r>
              <a:rPr lang="en-US" dirty="0"/>
              <a:t>This has lead to the Parieto-Frontal Integration Theory (P-FIT) of intelligence. It’s a very generic model.</a:t>
            </a:r>
          </a:p>
        </p:txBody>
      </p:sp>
    </p:spTree>
    <p:extLst>
      <p:ext uri="{BB962C8B-B14F-4D97-AF65-F5344CB8AC3E}">
        <p14:creationId xmlns:p14="http://schemas.microsoft.com/office/powerpoint/2010/main" val="269434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D0A-406B-4009-8DC0-50632235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6EEE-6B36-4B64-BC67-0BEC67B4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public repository - the 1200 subjects release of the Human Connectome Project (HCP).</a:t>
            </a:r>
          </a:p>
          <a:p>
            <a:r>
              <a:rPr lang="en-US" dirty="0"/>
              <a:t>Provides MRI data and extensive behavioral assessment.</a:t>
            </a:r>
          </a:p>
          <a:p>
            <a:r>
              <a:rPr lang="en-US" dirty="0"/>
              <a:t>Each subject underwent two sessions of resting-state fMRI on separate days.</a:t>
            </a:r>
          </a:p>
          <a:p>
            <a:r>
              <a:rPr lang="en-US" dirty="0"/>
              <a:t>Each session with two separate 15 minute acquisitions generating 1200 volumes.</a:t>
            </a:r>
          </a:p>
          <a:p>
            <a:r>
              <a:rPr lang="en-US" dirty="0"/>
              <a:t>Downloaded in minimally processed form - after motion correction, B0 distortion correction, </a:t>
            </a:r>
            <a:r>
              <a:rPr lang="en-US" dirty="0" err="1"/>
              <a:t>coregistration</a:t>
            </a:r>
            <a:r>
              <a:rPr lang="en-US" dirty="0"/>
              <a:t> to T1 -weighted images and normalization to MNI space.</a:t>
            </a:r>
          </a:p>
        </p:txBody>
      </p:sp>
    </p:spTree>
    <p:extLst>
      <p:ext uri="{BB962C8B-B14F-4D97-AF65-F5344CB8AC3E}">
        <p14:creationId xmlns:p14="http://schemas.microsoft.com/office/powerpoint/2010/main" val="40619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BD67-9D05-41CF-AB7B-1BF2DC4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AEF7-0ADB-4D4B-BC19-660B5FBD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Subjects must have completed all relevant neuropsychological testing. Any subjects with missing values in any of the tests or test items were discarded.</a:t>
            </a:r>
          </a:p>
          <a:p>
            <a:r>
              <a:rPr lang="en-US" dirty="0"/>
              <a:t>Subjects with a score of 26 or below on the MMSE, which could indicate marked cognitive impairment in this highly educated sample of adults under age 40 were excluded.</a:t>
            </a:r>
          </a:p>
          <a:p>
            <a:r>
              <a:rPr lang="en-US" dirty="0"/>
              <a:t>Subjects must have completed all resting-state fMRI scans.</a:t>
            </a:r>
          </a:p>
          <a:p>
            <a:r>
              <a:rPr lang="en-US" dirty="0"/>
              <a:t>Excluded subjects with a root-mean-squared frame-to-frame head motion estimate exceeding 0.15mm in any of the 4 resting-state runs.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Final number of subjects, N = 884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5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637C-69A1-4A7A-85AF-63AAAEB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general factor of intelligence(g)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621C-4A88-458F-8547-B61E2D7B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scores from two different cognitive batteries (NIH toolbox and Penn CNB).</a:t>
            </a:r>
          </a:p>
          <a:p>
            <a:r>
              <a:rPr lang="en-US" dirty="0"/>
              <a:t>Conducted an exploratory factor analysis (EFA), specifying the bi-factor model of intelligence using the psych (v1.7.8) package in R.</a:t>
            </a:r>
          </a:p>
          <a:p>
            <a:r>
              <a:rPr lang="en-US" dirty="0"/>
              <a:t>Used the omega function, which conducts a factor analysis (with maximum likelihood estimation) of the data set, rotates the factors obliquely (using “</a:t>
            </a:r>
            <a:r>
              <a:rPr lang="en-US" dirty="0" err="1"/>
              <a:t>oblimin</a:t>
            </a:r>
            <a:r>
              <a:rPr lang="en-US" dirty="0"/>
              <a:t>” rotation), factors the resulting correlation matrix, then does a Schmid-</a:t>
            </a:r>
            <a:r>
              <a:rPr lang="en-US" dirty="0" err="1"/>
              <a:t>Leiman</a:t>
            </a:r>
            <a:r>
              <a:rPr lang="en-US" dirty="0"/>
              <a:t> transformation to find general factor loadings.</a:t>
            </a:r>
          </a:p>
        </p:txBody>
      </p:sp>
    </p:spTree>
    <p:extLst>
      <p:ext uri="{BB962C8B-B14F-4D97-AF65-F5344CB8AC3E}">
        <p14:creationId xmlns:p14="http://schemas.microsoft.com/office/powerpoint/2010/main" val="276839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3FF6-41DA-4F39-9C99-690A6EB9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545335"/>
            <a:ext cx="10515600" cy="5469953"/>
          </a:xfrm>
        </p:spPr>
        <p:txBody>
          <a:bodyPr>
            <a:normAutofit/>
          </a:bodyPr>
          <a:lstStyle/>
          <a:p>
            <a:r>
              <a:rPr lang="en-US" dirty="0"/>
              <a:t>Model fit is assessed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1. </a:t>
            </a:r>
            <a:r>
              <a:rPr lang="en-US" b="1" dirty="0"/>
              <a:t>Comparative Fit Index</a:t>
            </a:r>
            <a:r>
              <a:rPr lang="en-US" dirty="0"/>
              <a:t> - should be as close to 1 as possible.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b="1" dirty="0"/>
              <a:t>Root Mean Squared Error of Approximation </a:t>
            </a:r>
            <a:r>
              <a:rPr lang="en-US" dirty="0"/>
              <a:t>- should be as close to 0 as possible.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b="1" dirty="0"/>
              <a:t>Standardized Root Mean Squared Residual </a:t>
            </a:r>
            <a:r>
              <a:rPr lang="en-US" dirty="0"/>
              <a:t>- should be as close to 0 as possible.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b="1" dirty="0"/>
              <a:t>Bayesian Information Criterion</a:t>
            </a:r>
            <a:r>
              <a:rPr lang="en-US" dirty="0"/>
              <a:t> - lower the value better the result, can be negative.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Preferable to derive scores from a confirmatory factor analysis (CFA). Used </a:t>
            </a:r>
            <a:r>
              <a:rPr lang="en-US" dirty="0" err="1"/>
              <a:t>lavaan</a:t>
            </a:r>
            <a:r>
              <a:rPr lang="en-US" dirty="0"/>
              <a:t> (v0.5-23.1097) package in 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6E5B-6F48-4DC4-BA84-EECEB6A2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potential cofounds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06E9-0B2B-4C67-8BF1-27F953F1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the correlation of the general factor of intelligence g with Gender, Handedness and Age.</a:t>
            </a:r>
          </a:p>
          <a:p>
            <a:r>
              <a:rPr lang="en-US" dirty="0"/>
              <a:t>Looked for differences in g in our subject sample with variables that are likely to affect FC matrices, such as brain size, motion and the multiband reconstruction algorithm.</a:t>
            </a:r>
          </a:p>
          <a:p>
            <a:r>
              <a:rPr lang="en-US" dirty="0"/>
              <a:t>Used multiple linear regression to regress these variables from g scores and remove their confounding effects. </a:t>
            </a:r>
          </a:p>
        </p:txBody>
      </p:sp>
    </p:spTree>
    <p:extLst>
      <p:ext uri="{BB962C8B-B14F-4D97-AF65-F5344CB8AC3E}">
        <p14:creationId xmlns:p14="http://schemas.microsoft.com/office/powerpoint/2010/main" val="348751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DA92-E3E3-4BB5-B3B9-526480C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3641-2A0E-4E5B-B2BE-36826E90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1" y="2338388"/>
            <a:ext cx="11560921" cy="4373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Seven steps pipeline:</a:t>
            </a:r>
          </a:p>
          <a:p>
            <a:pPr marL="0" indent="0">
              <a:buNone/>
            </a:pPr>
            <a:r>
              <a:rPr lang="en-US" dirty="0"/>
              <a:t> 1) The signal at each voxel is z-score normalized</a:t>
            </a:r>
          </a:p>
          <a:p>
            <a:pPr marL="0" indent="0">
              <a:buNone/>
            </a:pPr>
            <a:r>
              <a:rPr lang="en-US" dirty="0"/>
              <a:t> 2) Using tissue masks, temporal drifts from cerebrospinal fluid (CSF) and white matter (WM) are removed with third-degree Legendre polynomial regressors</a:t>
            </a:r>
          </a:p>
          <a:p>
            <a:pPr marL="0" indent="0">
              <a:buNone/>
            </a:pPr>
            <a:r>
              <a:rPr lang="en-US" dirty="0"/>
              <a:t> 3) The mean signals of CSF and WM are computed and regressed from gray matter voxels</a:t>
            </a:r>
          </a:p>
          <a:p>
            <a:pPr marL="0" indent="0">
              <a:buNone/>
            </a:pPr>
            <a:r>
              <a:rPr lang="en-US" dirty="0"/>
              <a:t> 4) Translational and rotational realignment parameters and their temporal derivatives are used as explanatory variables in motion regression</a:t>
            </a:r>
          </a:p>
          <a:p>
            <a:pPr marL="0" indent="0">
              <a:buNone/>
            </a:pPr>
            <a:r>
              <a:rPr lang="en-US" dirty="0"/>
              <a:t> 5) Signals are low-pass filtered with a Gaussian kernel with a standard deviation of 1 TR, i.e. 720ms in the HCP dataset</a:t>
            </a:r>
          </a:p>
          <a:p>
            <a:pPr marL="0" indent="0">
              <a:buNone/>
            </a:pPr>
            <a:r>
              <a:rPr lang="en-US" dirty="0"/>
              <a:t> 6) The temporal drift from gray matter signal is removed using a third-degree Legendre polynomial regressor </a:t>
            </a:r>
          </a:p>
          <a:p>
            <a:pPr marL="0" indent="0">
              <a:buNone/>
            </a:pPr>
            <a:r>
              <a:rPr lang="en-US" dirty="0"/>
              <a:t>7) Global signal regression is performed. </a:t>
            </a:r>
          </a:p>
          <a:p>
            <a:pPr marL="0" indent="0">
              <a:buNone/>
            </a:pPr>
            <a:r>
              <a:rPr lang="en-US" dirty="0"/>
              <a:t>These operations were performed using an in-house, Python (v2.7.14)-based pipeline (mostly based on open source libraries and frameworks for scientific computing, including SciPy (v0.19.0), </a:t>
            </a:r>
            <a:r>
              <a:rPr lang="en-US" dirty="0" err="1"/>
              <a:t>Numpy</a:t>
            </a:r>
            <a:r>
              <a:rPr lang="en-US" dirty="0"/>
              <a:t> (v1.11.3), </a:t>
            </a:r>
            <a:r>
              <a:rPr lang="en-US" dirty="0" err="1"/>
              <a:t>NiLearn</a:t>
            </a:r>
            <a:r>
              <a:rPr lang="en-US" dirty="0"/>
              <a:t> (v0.2.6), </a:t>
            </a:r>
            <a:r>
              <a:rPr lang="en-US" dirty="0" err="1"/>
              <a:t>NiBabel</a:t>
            </a:r>
            <a:r>
              <a:rPr lang="en-US" dirty="0"/>
              <a:t> (v2.1.0), Scikit-learn (v0.18.1) </a:t>
            </a:r>
          </a:p>
        </p:txBody>
      </p:sp>
    </p:spTree>
    <p:extLst>
      <p:ext uri="{BB962C8B-B14F-4D97-AF65-F5344CB8AC3E}">
        <p14:creationId xmlns:p14="http://schemas.microsoft.com/office/powerpoint/2010/main" val="18170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1249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Predicting General Intelligence from resting-state human neuroimaging data</vt:lpstr>
      <vt:lpstr>Previous tests – based on structure</vt:lpstr>
      <vt:lpstr>PowerPoint Presentation</vt:lpstr>
      <vt:lpstr>The Dataset</vt:lpstr>
      <vt:lpstr>Subject Selection Criteria</vt:lpstr>
      <vt:lpstr>Deriving general factor of intelligence(g)</vt:lpstr>
      <vt:lpstr>PowerPoint Presentation</vt:lpstr>
      <vt:lpstr>Removal of potential cofounds</vt:lpstr>
      <vt:lpstr>Data Preprocessing</vt:lpstr>
      <vt:lpstr>Inter-subject alignment, parcellation, and functional connectivity matrix generation </vt:lpstr>
      <vt:lpstr>Prediction Models</vt:lpstr>
      <vt:lpstr>Cross Validation Scheme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General Intelligence from resting-state human neuroimaging data</dc:title>
  <dc:creator>Tamoghna Chattopadhyay</dc:creator>
  <cp:lastModifiedBy>Tamoghna Chattopadhyay</cp:lastModifiedBy>
  <cp:revision>16</cp:revision>
  <dcterms:created xsi:type="dcterms:W3CDTF">2019-01-24T17:54:21Z</dcterms:created>
  <dcterms:modified xsi:type="dcterms:W3CDTF">2019-01-25T19:32:50Z</dcterms:modified>
</cp:coreProperties>
</file>