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70" r:id="rId15"/>
    <p:sldId id="274" r:id="rId16"/>
    <p:sldId id="269" r:id="rId17"/>
    <p:sldId id="271" r:id="rId18"/>
    <p:sldId id="275"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83B4F11-3B1C-4737-A3E5-CDCEE5874A98}" type="datetimeFigureOut">
              <a:rPr lang="en-US" smtClean="0"/>
              <a:t>4/18/2019</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6111357-A978-4A71-9E01-2F4D9C1DEC0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00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B4F11-3B1C-4737-A3E5-CDCEE5874A98}"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11357-A978-4A71-9E01-2F4D9C1DEC01}" type="slidenum">
              <a:rPr lang="en-US" smtClean="0"/>
              <a:t>‹#›</a:t>
            </a:fld>
            <a:endParaRPr lang="en-US"/>
          </a:p>
        </p:txBody>
      </p:sp>
    </p:spTree>
    <p:extLst>
      <p:ext uri="{BB962C8B-B14F-4D97-AF65-F5344CB8AC3E}">
        <p14:creationId xmlns:p14="http://schemas.microsoft.com/office/powerpoint/2010/main" val="356032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B4F11-3B1C-4737-A3E5-CDCEE5874A98}"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11357-A978-4A71-9E01-2F4D9C1DEC01}" type="slidenum">
              <a:rPr lang="en-US" smtClean="0"/>
              <a:t>‹#›</a:t>
            </a:fld>
            <a:endParaRPr lang="en-US"/>
          </a:p>
        </p:txBody>
      </p:sp>
    </p:spTree>
    <p:extLst>
      <p:ext uri="{BB962C8B-B14F-4D97-AF65-F5344CB8AC3E}">
        <p14:creationId xmlns:p14="http://schemas.microsoft.com/office/powerpoint/2010/main" val="873781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B4F11-3B1C-4737-A3E5-CDCEE5874A98}"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11357-A978-4A71-9E01-2F4D9C1DEC01}" type="slidenum">
              <a:rPr lang="en-US" smtClean="0"/>
              <a:t>‹#›</a:t>
            </a:fld>
            <a:endParaRPr lang="en-US"/>
          </a:p>
        </p:txBody>
      </p:sp>
    </p:spTree>
    <p:extLst>
      <p:ext uri="{BB962C8B-B14F-4D97-AF65-F5344CB8AC3E}">
        <p14:creationId xmlns:p14="http://schemas.microsoft.com/office/powerpoint/2010/main" val="80877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3B4F11-3B1C-4737-A3E5-CDCEE5874A98}"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11357-A978-4A71-9E01-2F4D9C1DEC0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22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3B4F11-3B1C-4737-A3E5-CDCEE5874A98}"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11357-A978-4A71-9E01-2F4D9C1DEC01}" type="slidenum">
              <a:rPr lang="en-US" smtClean="0"/>
              <a:t>‹#›</a:t>
            </a:fld>
            <a:endParaRPr lang="en-US"/>
          </a:p>
        </p:txBody>
      </p:sp>
    </p:spTree>
    <p:extLst>
      <p:ext uri="{BB962C8B-B14F-4D97-AF65-F5344CB8AC3E}">
        <p14:creationId xmlns:p14="http://schemas.microsoft.com/office/powerpoint/2010/main" val="315429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3B4F11-3B1C-4737-A3E5-CDCEE5874A98}"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111357-A978-4A71-9E01-2F4D9C1DEC01}" type="slidenum">
              <a:rPr lang="en-US" smtClean="0"/>
              <a:t>‹#›</a:t>
            </a:fld>
            <a:endParaRPr lang="en-US"/>
          </a:p>
        </p:txBody>
      </p:sp>
    </p:spTree>
    <p:extLst>
      <p:ext uri="{BB962C8B-B14F-4D97-AF65-F5344CB8AC3E}">
        <p14:creationId xmlns:p14="http://schemas.microsoft.com/office/powerpoint/2010/main" val="68622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3B4F11-3B1C-4737-A3E5-CDCEE5874A98}"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111357-A978-4A71-9E01-2F4D9C1DEC01}" type="slidenum">
              <a:rPr lang="en-US" smtClean="0"/>
              <a:t>‹#›</a:t>
            </a:fld>
            <a:endParaRPr lang="en-US"/>
          </a:p>
        </p:txBody>
      </p:sp>
    </p:spTree>
    <p:extLst>
      <p:ext uri="{BB962C8B-B14F-4D97-AF65-F5344CB8AC3E}">
        <p14:creationId xmlns:p14="http://schemas.microsoft.com/office/powerpoint/2010/main" val="239492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B4F11-3B1C-4737-A3E5-CDCEE5874A98}"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111357-A978-4A71-9E01-2F4D9C1DEC01}" type="slidenum">
              <a:rPr lang="en-US" smtClean="0"/>
              <a:t>‹#›</a:t>
            </a:fld>
            <a:endParaRPr lang="en-US"/>
          </a:p>
        </p:txBody>
      </p:sp>
    </p:spTree>
    <p:extLst>
      <p:ext uri="{BB962C8B-B14F-4D97-AF65-F5344CB8AC3E}">
        <p14:creationId xmlns:p14="http://schemas.microsoft.com/office/powerpoint/2010/main" val="330631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3B4F11-3B1C-4737-A3E5-CDCEE5874A98}"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11357-A978-4A71-9E01-2F4D9C1DEC01}" type="slidenum">
              <a:rPr lang="en-US" smtClean="0"/>
              <a:t>‹#›</a:t>
            </a:fld>
            <a:endParaRPr lang="en-US"/>
          </a:p>
        </p:txBody>
      </p:sp>
    </p:spTree>
    <p:extLst>
      <p:ext uri="{BB962C8B-B14F-4D97-AF65-F5344CB8AC3E}">
        <p14:creationId xmlns:p14="http://schemas.microsoft.com/office/powerpoint/2010/main" val="1185698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3B4F11-3B1C-4737-A3E5-CDCEE5874A98}"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11357-A978-4A71-9E01-2F4D9C1DEC01}" type="slidenum">
              <a:rPr lang="en-US" smtClean="0"/>
              <a:t>‹#›</a:t>
            </a:fld>
            <a:endParaRPr lang="en-US"/>
          </a:p>
        </p:txBody>
      </p:sp>
    </p:spTree>
    <p:extLst>
      <p:ext uri="{BB962C8B-B14F-4D97-AF65-F5344CB8AC3E}">
        <p14:creationId xmlns:p14="http://schemas.microsoft.com/office/powerpoint/2010/main" val="4209064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83B4F11-3B1C-4737-A3E5-CDCEE5874A98}" type="datetimeFigureOut">
              <a:rPr lang="en-US" smtClean="0"/>
              <a:t>4/18/2019</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6111357-A978-4A71-9E01-2F4D9C1DEC01}" type="slidenum">
              <a:rPr lang="en-US" smtClean="0"/>
              <a:t>‹#›</a:t>
            </a:fld>
            <a:endParaRPr lang="en-US"/>
          </a:p>
        </p:txBody>
      </p:sp>
    </p:spTree>
    <p:extLst>
      <p:ext uri="{BB962C8B-B14F-4D97-AF65-F5344CB8AC3E}">
        <p14:creationId xmlns:p14="http://schemas.microsoft.com/office/powerpoint/2010/main" val="1878303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F49C-D030-4663-A290-7EDE84DF30A6}"/>
              </a:ext>
            </a:extLst>
          </p:cNvPr>
          <p:cNvSpPr>
            <a:spLocks noGrp="1"/>
          </p:cNvSpPr>
          <p:nvPr>
            <p:ph type="ctrTitle"/>
          </p:nvPr>
        </p:nvSpPr>
        <p:spPr>
          <a:xfrm>
            <a:off x="1580561" y="1958992"/>
            <a:ext cx="9144000" cy="1470008"/>
          </a:xfrm>
        </p:spPr>
        <p:txBody>
          <a:bodyPr>
            <a:normAutofit fontScale="90000"/>
          </a:bodyPr>
          <a:lstStyle/>
          <a:p>
            <a:r>
              <a:rPr lang="en-US" dirty="0"/>
              <a:t>Directed Research – </a:t>
            </a:r>
            <a:br>
              <a:rPr lang="en-US" dirty="0"/>
            </a:br>
            <a:r>
              <a:rPr lang="en-US" dirty="0"/>
              <a:t>ABCD Challenge</a:t>
            </a:r>
          </a:p>
        </p:txBody>
      </p:sp>
      <p:sp>
        <p:nvSpPr>
          <p:cNvPr id="3" name="Subtitle 2">
            <a:extLst>
              <a:ext uri="{FF2B5EF4-FFF2-40B4-BE49-F238E27FC236}">
                <a16:creationId xmlns:a16="http://schemas.microsoft.com/office/drawing/2014/main" id="{939EB85C-9105-44EB-B248-87404035FAC1}"/>
              </a:ext>
            </a:extLst>
          </p:cNvPr>
          <p:cNvSpPr>
            <a:spLocks noGrp="1"/>
          </p:cNvSpPr>
          <p:nvPr>
            <p:ph type="subTitle" idx="1"/>
          </p:nvPr>
        </p:nvSpPr>
        <p:spPr>
          <a:xfrm>
            <a:off x="1307184" y="4318475"/>
            <a:ext cx="9144000" cy="1655762"/>
          </a:xfrm>
        </p:spPr>
        <p:txBody>
          <a:bodyPr/>
          <a:lstStyle/>
          <a:p>
            <a:pPr marL="342900" indent="-342900">
              <a:buFontTx/>
              <a:buChar char="-"/>
            </a:pPr>
            <a:r>
              <a:rPr lang="en-US" dirty="0"/>
              <a:t>Tamoghna Chattopadhyay</a:t>
            </a:r>
          </a:p>
          <a:p>
            <a:r>
              <a:rPr lang="en-US" dirty="0"/>
              <a:t>under the guidance of</a:t>
            </a:r>
          </a:p>
          <a:p>
            <a:r>
              <a:rPr lang="en-US" dirty="0"/>
              <a:t>Prof. Anand Joshi </a:t>
            </a:r>
          </a:p>
        </p:txBody>
      </p:sp>
    </p:spTree>
    <p:extLst>
      <p:ext uri="{BB962C8B-B14F-4D97-AF65-F5344CB8AC3E}">
        <p14:creationId xmlns:p14="http://schemas.microsoft.com/office/powerpoint/2010/main" val="128705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B6D1-C591-42A1-99AE-D2F6C7E4D98A}"/>
              </a:ext>
            </a:extLst>
          </p:cNvPr>
          <p:cNvSpPr>
            <a:spLocks noGrp="1"/>
          </p:cNvSpPr>
          <p:nvPr>
            <p:ph type="title"/>
          </p:nvPr>
        </p:nvSpPr>
        <p:spPr/>
        <p:txBody>
          <a:bodyPr/>
          <a:lstStyle/>
          <a:p>
            <a:r>
              <a:rPr lang="en-US" dirty="0"/>
              <a:t>Inference</a:t>
            </a:r>
          </a:p>
        </p:txBody>
      </p:sp>
      <p:sp>
        <p:nvSpPr>
          <p:cNvPr id="3" name="Content Placeholder 2">
            <a:extLst>
              <a:ext uri="{FF2B5EF4-FFF2-40B4-BE49-F238E27FC236}">
                <a16:creationId xmlns:a16="http://schemas.microsoft.com/office/drawing/2014/main" id="{D20D9919-B7BB-444A-8651-61CF98B50A35}"/>
              </a:ext>
            </a:extLst>
          </p:cNvPr>
          <p:cNvSpPr>
            <a:spLocks noGrp="1"/>
          </p:cNvSpPr>
          <p:nvPr>
            <p:ph idx="1"/>
          </p:nvPr>
        </p:nvSpPr>
        <p:spPr/>
        <p:txBody>
          <a:bodyPr/>
          <a:lstStyle/>
          <a:p>
            <a:r>
              <a:rPr lang="en-US" dirty="0"/>
              <a:t>As we can see from the results, the MSE for all the general algorithms are from 72 – 75. </a:t>
            </a:r>
          </a:p>
          <a:p>
            <a:r>
              <a:rPr lang="en-US" dirty="0"/>
              <a:t>But the R^2 value for all the algorithms are negative which means, the algorithms are not learning anything.</a:t>
            </a:r>
          </a:p>
          <a:p>
            <a:endParaRPr lang="en-US" dirty="0"/>
          </a:p>
          <a:p>
            <a:r>
              <a:rPr lang="en-US" dirty="0"/>
              <a:t>So, next option go for a neural network.</a:t>
            </a:r>
          </a:p>
        </p:txBody>
      </p:sp>
    </p:spTree>
    <p:extLst>
      <p:ext uri="{BB962C8B-B14F-4D97-AF65-F5344CB8AC3E}">
        <p14:creationId xmlns:p14="http://schemas.microsoft.com/office/powerpoint/2010/main" val="516258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9C5C-DB9E-4B3F-8A50-43E086A02272}"/>
              </a:ext>
            </a:extLst>
          </p:cNvPr>
          <p:cNvSpPr>
            <a:spLocks noGrp="1"/>
          </p:cNvSpPr>
          <p:nvPr>
            <p:ph type="title"/>
          </p:nvPr>
        </p:nvSpPr>
        <p:spPr/>
        <p:txBody>
          <a:bodyPr/>
          <a:lstStyle/>
          <a:p>
            <a:r>
              <a:rPr lang="en-US" dirty="0"/>
              <a:t>Basic Neural Network</a:t>
            </a:r>
          </a:p>
        </p:txBody>
      </p:sp>
      <p:sp>
        <p:nvSpPr>
          <p:cNvPr id="3" name="Content Placeholder 2">
            <a:extLst>
              <a:ext uri="{FF2B5EF4-FFF2-40B4-BE49-F238E27FC236}">
                <a16:creationId xmlns:a16="http://schemas.microsoft.com/office/drawing/2014/main" id="{06A5DEE4-CC29-4A31-9927-507C29EB2171}"/>
              </a:ext>
            </a:extLst>
          </p:cNvPr>
          <p:cNvSpPr>
            <a:spLocks noGrp="1"/>
          </p:cNvSpPr>
          <p:nvPr>
            <p:ph idx="1"/>
          </p:nvPr>
        </p:nvSpPr>
        <p:spPr/>
        <p:txBody>
          <a:bodyPr/>
          <a:lstStyle/>
          <a:p>
            <a:r>
              <a:rPr lang="en-US" dirty="0"/>
              <a:t>Two different models:</a:t>
            </a:r>
          </a:p>
          <a:p>
            <a:pPr marL="514350" indent="-514350">
              <a:buFont typeface="+mj-lt"/>
              <a:buAutoNum type="arabicPeriod"/>
            </a:pPr>
            <a:r>
              <a:rPr lang="en-US" dirty="0"/>
              <a:t>Two hidden layers of number of neurons size (256, 256) and dropout 0.5. The hidden layers have </a:t>
            </a:r>
            <a:r>
              <a:rPr lang="en-US" dirty="0" err="1"/>
              <a:t>relu</a:t>
            </a:r>
            <a:r>
              <a:rPr lang="en-US" dirty="0"/>
              <a:t> activation and the output layer has linear activation. The optimizer used is Adam and the loss function is mean squared error loss.</a:t>
            </a:r>
          </a:p>
          <a:p>
            <a:pPr marL="514350" indent="-514350">
              <a:buFont typeface="+mj-lt"/>
              <a:buAutoNum type="arabicPeriod"/>
            </a:pPr>
            <a:r>
              <a:rPr lang="en-US" dirty="0"/>
              <a:t>Three hidden layers of number of neurons size (256, 512, 256) and dropout 0.5. The hidden layers have </a:t>
            </a:r>
            <a:r>
              <a:rPr lang="en-US" dirty="0" err="1"/>
              <a:t>relu</a:t>
            </a:r>
            <a:r>
              <a:rPr lang="en-US" dirty="0"/>
              <a:t> activation and the output layer has linear activation. The optimizer used is Adam and the loss function is mean squared error loss.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388721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6D4B-3E13-4387-8DC0-A264DE131502}"/>
              </a:ext>
            </a:extLst>
          </p:cNvPr>
          <p:cNvSpPr>
            <a:spLocks noGrp="1"/>
          </p:cNvSpPr>
          <p:nvPr>
            <p:ph type="title"/>
          </p:nvPr>
        </p:nvSpPr>
        <p:spPr/>
        <p:txBody>
          <a:bodyPr/>
          <a:lstStyle/>
          <a:p>
            <a:r>
              <a:rPr lang="en-US" dirty="0"/>
              <a:t>Results</a:t>
            </a:r>
          </a:p>
        </p:txBody>
      </p:sp>
      <p:graphicFrame>
        <p:nvGraphicFramePr>
          <p:cNvPr id="5" name="Table 4">
            <a:extLst>
              <a:ext uri="{FF2B5EF4-FFF2-40B4-BE49-F238E27FC236}">
                <a16:creationId xmlns:a16="http://schemas.microsoft.com/office/drawing/2014/main" id="{56A208FB-A573-477B-9A6C-75D52168FD41}"/>
              </a:ext>
            </a:extLst>
          </p:cNvPr>
          <p:cNvGraphicFramePr>
            <a:graphicFrameLocks noGrp="1"/>
          </p:cNvGraphicFramePr>
          <p:nvPr>
            <p:extLst>
              <p:ext uri="{D42A27DB-BD31-4B8C-83A1-F6EECF244321}">
                <p14:modId xmlns:p14="http://schemas.microsoft.com/office/powerpoint/2010/main" val="1184067633"/>
              </p:ext>
            </p:extLst>
          </p:nvPr>
        </p:nvGraphicFramePr>
        <p:xfrm>
          <a:off x="2200372" y="1899502"/>
          <a:ext cx="8305016" cy="1988308"/>
        </p:xfrm>
        <a:graphic>
          <a:graphicData uri="http://schemas.openxmlformats.org/drawingml/2006/table">
            <a:tbl>
              <a:tblPr firstRow="1" firstCol="1" bandRow="1">
                <a:tableStyleId>{5C22544A-7EE6-4342-B048-85BDC9FD1C3A}</a:tableStyleId>
              </a:tblPr>
              <a:tblGrid>
                <a:gridCol w="2093061">
                  <a:extLst>
                    <a:ext uri="{9D8B030D-6E8A-4147-A177-3AD203B41FA5}">
                      <a16:colId xmlns:a16="http://schemas.microsoft.com/office/drawing/2014/main" val="201856696"/>
                    </a:ext>
                  </a:extLst>
                </a:gridCol>
                <a:gridCol w="2064645">
                  <a:extLst>
                    <a:ext uri="{9D8B030D-6E8A-4147-A177-3AD203B41FA5}">
                      <a16:colId xmlns:a16="http://schemas.microsoft.com/office/drawing/2014/main" val="1137307006"/>
                    </a:ext>
                  </a:extLst>
                </a:gridCol>
                <a:gridCol w="2146416">
                  <a:extLst>
                    <a:ext uri="{9D8B030D-6E8A-4147-A177-3AD203B41FA5}">
                      <a16:colId xmlns:a16="http://schemas.microsoft.com/office/drawing/2014/main" val="1946572947"/>
                    </a:ext>
                  </a:extLst>
                </a:gridCol>
                <a:gridCol w="2000894">
                  <a:extLst>
                    <a:ext uri="{9D8B030D-6E8A-4147-A177-3AD203B41FA5}">
                      <a16:colId xmlns:a16="http://schemas.microsoft.com/office/drawing/2014/main" val="4255553279"/>
                    </a:ext>
                  </a:extLst>
                </a:gridCol>
              </a:tblGrid>
              <a:tr h="707786">
                <a:tc>
                  <a:txBody>
                    <a:bodyPr/>
                    <a:lstStyle/>
                    <a:p>
                      <a:pPr marL="0" marR="0">
                        <a:lnSpc>
                          <a:spcPct val="107000"/>
                        </a:lnSpc>
                        <a:spcBef>
                          <a:spcPts val="0"/>
                        </a:spcBef>
                        <a:spcAft>
                          <a:spcPts val="0"/>
                        </a:spcAft>
                      </a:pPr>
                      <a:r>
                        <a:rPr lang="en-US" sz="1400" dirty="0">
                          <a:effectLst/>
                        </a:rPr>
                        <a:t>   </a:t>
                      </a:r>
                      <a:endParaRPr lang="en-US" sz="1100" dirty="0">
                        <a:effectLst/>
                      </a:endParaRPr>
                    </a:p>
                    <a:p>
                      <a:pPr marL="0" marR="0" algn="ctr">
                        <a:lnSpc>
                          <a:spcPct val="107000"/>
                        </a:lnSpc>
                        <a:spcBef>
                          <a:spcPts val="0"/>
                        </a:spcBef>
                        <a:spcAft>
                          <a:spcPts val="0"/>
                        </a:spcAft>
                      </a:pPr>
                      <a:r>
                        <a:rPr lang="en-US" sz="1400" dirty="0">
                          <a:effectLst/>
                        </a:rPr>
                        <a:t>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 </a:t>
                      </a:r>
                      <a:endParaRPr lang="en-US" sz="1100" dirty="0">
                        <a:effectLst/>
                      </a:endParaRPr>
                    </a:p>
                    <a:p>
                      <a:pPr marL="0" marR="0" algn="ctr">
                        <a:lnSpc>
                          <a:spcPct val="107000"/>
                        </a:lnSpc>
                        <a:spcBef>
                          <a:spcPts val="0"/>
                        </a:spcBef>
                        <a:spcAft>
                          <a:spcPts val="0"/>
                        </a:spcAft>
                      </a:pPr>
                      <a:r>
                        <a:rPr lang="en-US" sz="1400" dirty="0">
                          <a:effectLst/>
                        </a:rPr>
                        <a:t>MSE 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 </a:t>
                      </a:r>
                      <a:endParaRPr lang="en-US" sz="1100" dirty="0">
                        <a:effectLst/>
                      </a:endParaRPr>
                    </a:p>
                    <a:p>
                      <a:pPr marL="0" marR="0" algn="ctr">
                        <a:lnSpc>
                          <a:spcPct val="107000"/>
                        </a:lnSpc>
                        <a:spcBef>
                          <a:spcPts val="0"/>
                        </a:spcBef>
                        <a:spcAft>
                          <a:spcPts val="0"/>
                        </a:spcAft>
                      </a:pPr>
                      <a:r>
                        <a:rPr lang="en-US" sz="1400" dirty="0">
                          <a:effectLst/>
                        </a:rPr>
                        <a:t>MSE Validation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 </a:t>
                      </a:r>
                      <a:endParaRPr lang="en-US" sz="1100" dirty="0">
                        <a:effectLst/>
                      </a:endParaRPr>
                    </a:p>
                    <a:p>
                      <a:pPr marL="0" marR="0" algn="ctr">
                        <a:lnSpc>
                          <a:spcPct val="107000"/>
                        </a:lnSpc>
                        <a:spcBef>
                          <a:spcPts val="0"/>
                        </a:spcBef>
                        <a:spcAft>
                          <a:spcPts val="0"/>
                        </a:spcAft>
                      </a:pPr>
                      <a:r>
                        <a:rPr lang="en-US" sz="1400" dirty="0">
                          <a:effectLst/>
                        </a:rPr>
                        <a:t>R^2 Validation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4694869"/>
                  </a:ext>
                </a:extLst>
              </a:tr>
              <a:tr h="640261">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Model - 1</a:t>
                      </a:r>
                    </a:p>
                  </a:txBody>
                  <a:tcPr marL="68580" marR="68580" marT="0" marB="0"/>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kern="1200" dirty="0">
                          <a:solidFill>
                            <a:schemeClr val="dk1"/>
                          </a:solidFill>
                          <a:effectLst/>
                          <a:latin typeface="+mn-lt"/>
                          <a:ea typeface="+mn-ea"/>
                          <a:cs typeface="+mn-cs"/>
                        </a:rPr>
                        <a:t>84.7932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kern="1200" dirty="0">
                          <a:solidFill>
                            <a:schemeClr val="dk1"/>
                          </a:solidFill>
                          <a:effectLst/>
                          <a:latin typeface="+mn-lt"/>
                          <a:ea typeface="+mn-ea"/>
                          <a:cs typeface="+mn-cs"/>
                        </a:rPr>
                        <a:t>70.852137643393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kern="1200" dirty="0">
                          <a:solidFill>
                            <a:schemeClr val="dk1"/>
                          </a:solidFill>
                          <a:effectLst/>
                          <a:latin typeface="+mn-lt"/>
                          <a:ea typeface="+mn-ea"/>
                          <a:cs typeface="+mn-cs"/>
                        </a:rPr>
                        <a:t>0.00941058952602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780624"/>
                  </a:ext>
                </a:extLst>
              </a:tr>
              <a:tr h="640261">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Model - 2</a:t>
                      </a:r>
                    </a:p>
                  </a:txBody>
                  <a:tcPr marL="68580" marR="68580" marT="0" marB="0"/>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kern="1200" dirty="0">
                          <a:solidFill>
                            <a:schemeClr val="dk1"/>
                          </a:solidFill>
                          <a:effectLst/>
                          <a:latin typeface="+mn-lt"/>
                          <a:ea typeface="+mn-ea"/>
                          <a:cs typeface="+mn-cs"/>
                        </a:rPr>
                        <a:t>85.0564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kern="1200" dirty="0">
                          <a:solidFill>
                            <a:schemeClr val="dk1"/>
                          </a:solidFill>
                          <a:effectLst/>
                          <a:latin typeface="+mn-lt"/>
                          <a:ea typeface="+mn-ea"/>
                          <a:cs typeface="+mn-cs"/>
                        </a:rPr>
                        <a:t>71.794711751212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kern="1200" dirty="0">
                          <a:solidFill>
                            <a:schemeClr val="dk1"/>
                          </a:solidFill>
                          <a:effectLst/>
                          <a:latin typeface="+mn-lt"/>
                          <a:ea typeface="+mn-ea"/>
                          <a:cs typeface="+mn-cs"/>
                        </a:rPr>
                        <a:t>0.00376761455995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7699036"/>
                  </a:ext>
                </a:extLst>
              </a:tr>
            </a:tbl>
          </a:graphicData>
        </a:graphic>
      </p:graphicFrame>
      <p:sp>
        <p:nvSpPr>
          <p:cNvPr id="6" name="TextBox 5">
            <a:extLst>
              <a:ext uri="{FF2B5EF4-FFF2-40B4-BE49-F238E27FC236}">
                <a16:creationId xmlns:a16="http://schemas.microsoft.com/office/drawing/2014/main" id="{55916178-BC6E-470B-AE1B-75AC5399B111}"/>
              </a:ext>
            </a:extLst>
          </p:cNvPr>
          <p:cNvSpPr txBox="1"/>
          <p:nvPr/>
        </p:nvSpPr>
        <p:spPr>
          <a:xfrm>
            <a:off x="1267905" y="4053526"/>
            <a:ext cx="10369485" cy="923330"/>
          </a:xfrm>
          <a:prstGeom prst="rect">
            <a:avLst/>
          </a:prstGeom>
          <a:noFill/>
        </p:spPr>
        <p:txBody>
          <a:bodyPr wrap="square" rtlCol="0">
            <a:spAutoFit/>
          </a:bodyPr>
          <a:lstStyle/>
          <a:p>
            <a:endParaRPr lang="en-US" dirty="0"/>
          </a:p>
          <a:p>
            <a:r>
              <a:rPr lang="en-US" dirty="0"/>
              <a:t>As we can see, the MSE for the validation set are much better for the neural network models. Also, R^2 value is positive. </a:t>
            </a:r>
          </a:p>
        </p:txBody>
      </p:sp>
    </p:spTree>
    <p:extLst>
      <p:ext uri="{BB962C8B-B14F-4D97-AF65-F5344CB8AC3E}">
        <p14:creationId xmlns:p14="http://schemas.microsoft.com/office/powerpoint/2010/main" val="2533181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646C-579F-42DD-96F3-6D3E0B78D65E}"/>
              </a:ext>
            </a:extLst>
          </p:cNvPr>
          <p:cNvSpPr>
            <a:spLocks noGrp="1"/>
          </p:cNvSpPr>
          <p:nvPr>
            <p:ph type="title"/>
          </p:nvPr>
        </p:nvSpPr>
        <p:spPr/>
        <p:txBody>
          <a:bodyPr/>
          <a:lstStyle/>
          <a:p>
            <a:r>
              <a:rPr lang="en-US" dirty="0"/>
              <a:t>Additional Models</a:t>
            </a:r>
          </a:p>
        </p:txBody>
      </p:sp>
      <p:sp>
        <p:nvSpPr>
          <p:cNvPr id="3" name="Content Placeholder 2">
            <a:extLst>
              <a:ext uri="{FF2B5EF4-FFF2-40B4-BE49-F238E27FC236}">
                <a16:creationId xmlns:a16="http://schemas.microsoft.com/office/drawing/2014/main" id="{B7924E6D-8205-4A56-951D-E3C8AED780B7}"/>
              </a:ext>
            </a:extLst>
          </p:cNvPr>
          <p:cNvSpPr>
            <a:spLocks noGrp="1"/>
          </p:cNvSpPr>
          <p:nvPr>
            <p:ph idx="1"/>
          </p:nvPr>
        </p:nvSpPr>
        <p:spPr/>
        <p:txBody>
          <a:bodyPr/>
          <a:lstStyle/>
          <a:p>
            <a:r>
              <a:rPr lang="en-US" dirty="0"/>
              <a:t>These models are built upon the 114 features extracted from the MRI scans. </a:t>
            </a:r>
          </a:p>
          <a:p>
            <a:r>
              <a:rPr lang="en-US" dirty="0"/>
              <a:t>We still have 123 additional features for the training dataset. The difficulty is they are not provided for the validation dataset.</a:t>
            </a:r>
          </a:p>
          <a:p>
            <a:endParaRPr lang="en-US" dirty="0"/>
          </a:p>
          <a:p>
            <a:r>
              <a:rPr lang="en-US" dirty="0"/>
              <a:t>Method : Try to predict the 123 features from the 114 features given using a neural network. This network can be  trained using the training dataset. And then the total 237 features thus got can be used for training and prediction.</a:t>
            </a:r>
          </a:p>
        </p:txBody>
      </p:sp>
    </p:spTree>
    <p:extLst>
      <p:ext uri="{BB962C8B-B14F-4D97-AF65-F5344CB8AC3E}">
        <p14:creationId xmlns:p14="http://schemas.microsoft.com/office/powerpoint/2010/main" val="3816807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6A82-2E58-4FA0-8A04-8E8B7159A732}"/>
              </a:ext>
            </a:extLst>
          </p:cNvPr>
          <p:cNvSpPr>
            <a:spLocks noGrp="1"/>
          </p:cNvSpPr>
          <p:nvPr>
            <p:ph type="title"/>
          </p:nvPr>
        </p:nvSpPr>
        <p:spPr/>
        <p:txBody>
          <a:bodyPr/>
          <a:lstStyle/>
          <a:p>
            <a:r>
              <a:rPr lang="en-US" dirty="0"/>
              <a:t>Neural Network to generate extra features</a:t>
            </a:r>
          </a:p>
        </p:txBody>
      </p:sp>
      <p:sp>
        <p:nvSpPr>
          <p:cNvPr id="3" name="Content Placeholder 2">
            <a:extLst>
              <a:ext uri="{FF2B5EF4-FFF2-40B4-BE49-F238E27FC236}">
                <a16:creationId xmlns:a16="http://schemas.microsoft.com/office/drawing/2014/main" id="{911A1370-A386-4161-B0AE-272B79C6AAE3}"/>
              </a:ext>
            </a:extLst>
          </p:cNvPr>
          <p:cNvSpPr>
            <a:spLocks noGrp="1"/>
          </p:cNvSpPr>
          <p:nvPr>
            <p:ph idx="1"/>
          </p:nvPr>
        </p:nvSpPr>
        <p:spPr/>
        <p:txBody>
          <a:bodyPr>
            <a:normAutofit lnSpcReduction="10000"/>
          </a:bodyPr>
          <a:lstStyle/>
          <a:p>
            <a:r>
              <a:rPr lang="en-US" dirty="0"/>
              <a:t>To generate the additional 123 features, from the given 114 features, we use a basic neural network model:</a:t>
            </a:r>
          </a:p>
          <a:p>
            <a:pPr marL="514350" indent="-514350">
              <a:buFont typeface="+mj-lt"/>
              <a:buAutoNum type="arabicPeriod"/>
            </a:pPr>
            <a:r>
              <a:rPr lang="en-US" dirty="0"/>
              <a:t>Input layer with 64 neurons and input dimension 114.</a:t>
            </a:r>
          </a:p>
          <a:p>
            <a:pPr marL="514350" indent="-514350">
              <a:buFont typeface="+mj-lt"/>
              <a:buAutoNum type="arabicPeriod"/>
            </a:pPr>
            <a:r>
              <a:rPr lang="en-US" dirty="0"/>
              <a:t>First hidden layer with 256 neurons and linear activation.</a:t>
            </a:r>
          </a:p>
          <a:p>
            <a:pPr marL="514350" indent="-514350">
              <a:buFont typeface="+mj-lt"/>
              <a:buAutoNum type="arabicPeriod"/>
            </a:pPr>
            <a:r>
              <a:rPr lang="en-US" dirty="0"/>
              <a:t>A dropout layer of 0.5.</a:t>
            </a:r>
          </a:p>
          <a:p>
            <a:pPr marL="514350" indent="-514350">
              <a:buFont typeface="+mj-lt"/>
              <a:buAutoNum type="arabicPeriod"/>
            </a:pPr>
            <a:r>
              <a:rPr lang="en-US" dirty="0"/>
              <a:t>Second hidden layer with 512 neurons and linear activation.</a:t>
            </a:r>
          </a:p>
          <a:p>
            <a:pPr marL="514350" indent="-514350">
              <a:buFont typeface="+mj-lt"/>
              <a:buAutoNum type="arabicPeriod"/>
            </a:pPr>
            <a:r>
              <a:rPr lang="en-US" dirty="0"/>
              <a:t>Output layer with 123 dimension. </a:t>
            </a:r>
          </a:p>
          <a:p>
            <a:pPr marL="514350" indent="-514350">
              <a:buFont typeface="+mj-lt"/>
              <a:buAutoNum type="arabicPeriod"/>
            </a:pPr>
            <a:r>
              <a:rPr lang="en-US" dirty="0"/>
              <a:t>The optimizer used was Adam and the loss function was mean squared error.</a:t>
            </a:r>
          </a:p>
          <a:p>
            <a:r>
              <a:rPr lang="en-US" dirty="0"/>
              <a:t>This neural network model remains same for both the upcoming model types.</a:t>
            </a:r>
          </a:p>
        </p:txBody>
      </p:sp>
    </p:spTree>
    <p:extLst>
      <p:ext uri="{BB962C8B-B14F-4D97-AF65-F5344CB8AC3E}">
        <p14:creationId xmlns:p14="http://schemas.microsoft.com/office/powerpoint/2010/main" val="1575633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63F4-B7F6-4AC5-863E-22AD184B418F}"/>
              </a:ext>
            </a:extLst>
          </p:cNvPr>
          <p:cNvSpPr>
            <a:spLocks noGrp="1"/>
          </p:cNvSpPr>
          <p:nvPr>
            <p:ph type="title"/>
          </p:nvPr>
        </p:nvSpPr>
        <p:spPr/>
        <p:txBody>
          <a:bodyPr/>
          <a:lstStyle/>
          <a:p>
            <a:r>
              <a:rPr lang="en-US" dirty="0"/>
              <a:t>The F.G. Neural Network</a:t>
            </a:r>
          </a:p>
        </p:txBody>
      </p:sp>
      <p:sp>
        <p:nvSpPr>
          <p:cNvPr id="4" name="Rectangle 3">
            <a:extLst>
              <a:ext uri="{FF2B5EF4-FFF2-40B4-BE49-F238E27FC236}">
                <a16:creationId xmlns:a16="http://schemas.microsoft.com/office/drawing/2014/main" id="{61D638A7-75BB-4741-9AFD-7C233168491B}"/>
              </a:ext>
            </a:extLst>
          </p:cNvPr>
          <p:cNvSpPr/>
          <p:nvPr/>
        </p:nvSpPr>
        <p:spPr>
          <a:xfrm>
            <a:off x="3813142" y="2182305"/>
            <a:ext cx="5062194" cy="4383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Layer : feature size 114 </a:t>
            </a:r>
          </a:p>
        </p:txBody>
      </p:sp>
      <p:cxnSp>
        <p:nvCxnSpPr>
          <p:cNvPr id="5" name="Straight Arrow Connector 4">
            <a:extLst>
              <a:ext uri="{FF2B5EF4-FFF2-40B4-BE49-F238E27FC236}">
                <a16:creationId xmlns:a16="http://schemas.microsoft.com/office/drawing/2014/main" id="{011A22A5-3A3E-40F5-8577-34BC3324CEBA}"/>
              </a:ext>
            </a:extLst>
          </p:cNvPr>
          <p:cNvCxnSpPr>
            <a:cxnSpLocks/>
          </p:cNvCxnSpPr>
          <p:nvPr/>
        </p:nvCxnSpPr>
        <p:spPr>
          <a:xfrm>
            <a:off x="6073219" y="2620651"/>
            <a:ext cx="2356" cy="320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B22E442-332F-4E48-A2AF-46C251B4F98D}"/>
              </a:ext>
            </a:extLst>
          </p:cNvPr>
          <p:cNvSpPr txBox="1"/>
          <p:nvPr/>
        </p:nvSpPr>
        <p:spPr>
          <a:xfrm>
            <a:off x="3813142" y="2966153"/>
            <a:ext cx="5197312" cy="646331"/>
          </a:xfrm>
          <a:prstGeom prst="rect">
            <a:avLst/>
          </a:prstGeom>
          <a:noFill/>
        </p:spPr>
        <p:txBody>
          <a:bodyPr wrap="square" rtlCol="0">
            <a:spAutoFit/>
          </a:bodyPr>
          <a:lstStyle/>
          <a:p>
            <a:r>
              <a:rPr lang="en-US" dirty="0"/>
              <a:t>      Dense : 256 Neurons  Activation : Sigmoid / Linear</a:t>
            </a:r>
          </a:p>
          <a:p>
            <a:r>
              <a:rPr lang="en-US" dirty="0"/>
              <a:t>                                Dropout 0.5</a:t>
            </a:r>
          </a:p>
        </p:txBody>
      </p:sp>
      <p:sp>
        <p:nvSpPr>
          <p:cNvPr id="7" name="TextBox 6">
            <a:extLst>
              <a:ext uri="{FF2B5EF4-FFF2-40B4-BE49-F238E27FC236}">
                <a16:creationId xmlns:a16="http://schemas.microsoft.com/office/drawing/2014/main" id="{33C9E196-7183-4FFA-97A0-E3AD1068CB58}"/>
              </a:ext>
            </a:extLst>
          </p:cNvPr>
          <p:cNvSpPr txBox="1"/>
          <p:nvPr/>
        </p:nvSpPr>
        <p:spPr>
          <a:xfrm>
            <a:off x="3813142" y="4069590"/>
            <a:ext cx="5197312" cy="646331"/>
          </a:xfrm>
          <a:prstGeom prst="rect">
            <a:avLst/>
          </a:prstGeom>
          <a:noFill/>
        </p:spPr>
        <p:txBody>
          <a:bodyPr wrap="square" rtlCol="0">
            <a:spAutoFit/>
          </a:bodyPr>
          <a:lstStyle/>
          <a:p>
            <a:r>
              <a:rPr lang="en-US" dirty="0"/>
              <a:t>      Dense : 512 Neurons  Activation : Sigmoid / Linear</a:t>
            </a:r>
          </a:p>
          <a:p>
            <a:r>
              <a:rPr lang="en-US" dirty="0"/>
              <a:t>                                </a:t>
            </a:r>
          </a:p>
        </p:txBody>
      </p:sp>
      <p:cxnSp>
        <p:nvCxnSpPr>
          <p:cNvPr id="8" name="Straight Arrow Connector 7">
            <a:extLst>
              <a:ext uri="{FF2B5EF4-FFF2-40B4-BE49-F238E27FC236}">
                <a16:creationId xmlns:a16="http://schemas.microsoft.com/office/drawing/2014/main" id="{56388751-2112-4CA4-AB02-29A5F4DB6C90}"/>
              </a:ext>
            </a:extLst>
          </p:cNvPr>
          <p:cNvCxnSpPr>
            <a:cxnSpLocks/>
          </p:cNvCxnSpPr>
          <p:nvPr/>
        </p:nvCxnSpPr>
        <p:spPr>
          <a:xfrm>
            <a:off x="6112498" y="3547588"/>
            <a:ext cx="0" cy="580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872D00E-A94E-4C65-A141-E2C30BFA5A40}"/>
              </a:ext>
            </a:extLst>
          </p:cNvPr>
          <p:cNvCxnSpPr>
            <a:cxnSpLocks/>
          </p:cNvCxnSpPr>
          <p:nvPr/>
        </p:nvCxnSpPr>
        <p:spPr>
          <a:xfrm>
            <a:off x="6112498" y="4628560"/>
            <a:ext cx="0" cy="606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E86811C-8290-4D2B-97DD-03359119BF87}"/>
              </a:ext>
            </a:extLst>
          </p:cNvPr>
          <p:cNvSpPr/>
          <p:nvPr/>
        </p:nvSpPr>
        <p:spPr>
          <a:xfrm>
            <a:off x="4396820" y="5275995"/>
            <a:ext cx="3605750" cy="510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 Layer : feature size 123</a:t>
            </a:r>
          </a:p>
        </p:txBody>
      </p:sp>
    </p:spTree>
    <p:extLst>
      <p:ext uri="{BB962C8B-B14F-4D97-AF65-F5344CB8AC3E}">
        <p14:creationId xmlns:p14="http://schemas.microsoft.com/office/powerpoint/2010/main" val="926494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4DC4-6DBF-4061-B611-5D3385392459}"/>
              </a:ext>
            </a:extLst>
          </p:cNvPr>
          <p:cNvSpPr>
            <a:spLocks noGrp="1"/>
          </p:cNvSpPr>
          <p:nvPr>
            <p:ph type="title"/>
          </p:nvPr>
        </p:nvSpPr>
        <p:spPr/>
        <p:txBody>
          <a:bodyPr/>
          <a:lstStyle/>
          <a:p>
            <a:r>
              <a:rPr lang="en-US" dirty="0"/>
              <a:t>Model 1</a:t>
            </a:r>
          </a:p>
        </p:txBody>
      </p:sp>
      <p:sp>
        <p:nvSpPr>
          <p:cNvPr id="4" name="Rectangle 3">
            <a:extLst>
              <a:ext uri="{FF2B5EF4-FFF2-40B4-BE49-F238E27FC236}">
                <a16:creationId xmlns:a16="http://schemas.microsoft.com/office/drawing/2014/main" id="{D2DAC639-83FE-4C69-A88B-6D0605264FFB}"/>
              </a:ext>
            </a:extLst>
          </p:cNvPr>
          <p:cNvSpPr/>
          <p:nvPr/>
        </p:nvSpPr>
        <p:spPr>
          <a:xfrm>
            <a:off x="1715678" y="1626124"/>
            <a:ext cx="3040145" cy="410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Layer 1 : feature size 114</a:t>
            </a:r>
          </a:p>
        </p:txBody>
      </p:sp>
      <p:sp>
        <p:nvSpPr>
          <p:cNvPr id="5" name="Rectangle 4">
            <a:extLst>
              <a:ext uri="{FF2B5EF4-FFF2-40B4-BE49-F238E27FC236}">
                <a16:creationId xmlns:a16="http://schemas.microsoft.com/office/drawing/2014/main" id="{3A20CE38-2016-4235-BB90-D7C460643379}"/>
              </a:ext>
            </a:extLst>
          </p:cNvPr>
          <p:cNvSpPr/>
          <p:nvPr/>
        </p:nvSpPr>
        <p:spPr>
          <a:xfrm>
            <a:off x="7244499" y="1690688"/>
            <a:ext cx="3756581" cy="3455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Layer 2 : feature size 123</a:t>
            </a:r>
          </a:p>
        </p:txBody>
      </p:sp>
      <p:cxnSp>
        <p:nvCxnSpPr>
          <p:cNvPr id="7" name="Straight Arrow Connector 6">
            <a:extLst>
              <a:ext uri="{FF2B5EF4-FFF2-40B4-BE49-F238E27FC236}">
                <a16:creationId xmlns:a16="http://schemas.microsoft.com/office/drawing/2014/main" id="{B22D7191-41F1-442F-A116-2D512B00E9A9}"/>
              </a:ext>
            </a:extLst>
          </p:cNvPr>
          <p:cNvCxnSpPr>
            <a:stCxn id="4" idx="2"/>
          </p:cNvCxnSpPr>
          <p:nvPr/>
        </p:nvCxnSpPr>
        <p:spPr>
          <a:xfrm>
            <a:off x="3235751" y="2036190"/>
            <a:ext cx="2356" cy="320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CD1BC97-38D8-471F-9D4D-C9271FE91969}"/>
              </a:ext>
            </a:extLst>
          </p:cNvPr>
          <p:cNvCxnSpPr>
            <a:stCxn id="5" idx="2"/>
          </p:cNvCxnSpPr>
          <p:nvPr/>
        </p:nvCxnSpPr>
        <p:spPr>
          <a:xfrm flipH="1">
            <a:off x="9115720" y="2036190"/>
            <a:ext cx="7070" cy="345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93BFC68-87CF-4B78-BD2E-433385FDD89C}"/>
              </a:ext>
            </a:extLst>
          </p:cNvPr>
          <p:cNvSpPr txBox="1"/>
          <p:nvPr/>
        </p:nvSpPr>
        <p:spPr>
          <a:xfrm>
            <a:off x="1715678" y="2381692"/>
            <a:ext cx="3110846" cy="646331"/>
          </a:xfrm>
          <a:prstGeom prst="rect">
            <a:avLst/>
          </a:prstGeom>
          <a:noFill/>
        </p:spPr>
        <p:txBody>
          <a:bodyPr wrap="square" rtlCol="0">
            <a:spAutoFit/>
          </a:bodyPr>
          <a:lstStyle/>
          <a:p>
            <a:r>
              <a:rPr lang="en-US" dirty="0"/>
              <a:t>Dense : 64 Neurons</a:t>
            </a:r>
          </a:p>
          <a:p>
            <a:r>
              <a:rPr lang="en-US" dirty="0"/>
              <a:t>               Activation : </a:t>
            </a:r>
            <a:r>
              <a:rPr lang="en-US" dirty="0" err="1"/>
              <a:t>Relu</a:t>
            </a:r>
            <a:endParaRPr lang="en-US" dirty="0"/>
          </a:p>
        </p:txBody>
      </p:sp>
      <p:sp>
        <p:nvSpPr>
          <p:cNvPr id="11" name="TextBox 10">
            <a:extLst>
              <a:ext uri="{FF2B5EF4-FFF2-40B4-BE49-F238E27FC236}">
                <a16:creationId xmlns:a16="http://schemas.microsoft.com/office/drawing/2014/main" id="{85EAB7E4-3D14-40B0-8D11-CA41AF19115E}"/>
              </a:ext>
            </a:extLst>
          </p:cNvPr>
          <p:cNvSpPr txBox="1"/>
          <p:nvPr/>
        </p:nvSpPr>
        <p:spPr>
          <a:xfrm>
            <a:off x="1715678" y="3331780"/>
            <a:ext cx="3110846" cy="646331"/>
          </a:xfrm>
          <a:prstGeom prst="rect">
            <a:avLst/>
          </a:prstGeom>
          <a:noFill/>
        </p:spPr>
        <p:txBody>
          <a:bodyPr wrap="square" rtlCol="0">
            <a:spAutoFit/>
          </a:bodyPr>
          <a:lstStyle/>
          <a:p>
            <a:r>
              <a:rPr lang="en-US" dirty="0"/>
              <a:t>Dense : 128 Neurons</a:t>
            </a:r>
          </a:p>
          <a:p>
            <a:r>
              <a:rPr lang="en-US" dirty="0"/>
              <a:t>               Activation : </a:t>
            </a:r>
            <a:r>
              <a:rPr lang="en-US" dirty="0" err="1"/>
              <a:t>Relu</a:t>
            </a:r>
            <a:endParaRPr lang="en-US" dirty="0"/>
          </a:p>
        </p:txBody>
      </p:sp>
      <p:cxnSp>
        <p:nvCxnSpPr>
          <p:cNvPr id="13" name="Straight Arrow Connector 12">
            <a:extLst>
              <a:ext uri="{FF2B5EF4-FFF2-40B4-BE49-F238E27FC236}">
                <a16:creationId xmlns:a16="http://schemas.microsoft.com/office/drawing/2014/main" id="{8103C5B2-C1CA-4E9F-A341-AC8F11C4798C}"/>
              </a:ext>
            </a:extLst>
          </p:cNvPr>
          <p:cNvCxnSpPr>
            <a:stCxn id="10" idx="2"/>
            <a:endCxn id="11" idx="0"/>
          </p:cNvCxnSpPr>
          <p:nvPr/>
        </p:nvCxnSpPr>
        <p:spPr>
          <a:xfrm>
            <a:off x="3271101" y="3028023"/>
            <a:ext cx="0" cy="303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5DF4479-635A-487C-A2FF-72A44611E838}"/>
              </a:ext>
            </a:extLst>
          </p:cNvPr>
          <p:cNvCxnSpPr>
            <a:cxnSpLocks/>
            <a:stCxn id="11" idx="2"/>
          </p:cNvCxnSpPr>
          <p:nvPr/>
        </p:nvCxnSpPr>
        <p:spPr>
          <a:xfrm>
            <a:off x="3271101" y="3978111"/>
            <a:ext cx="0" cy="230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5EB9183-F276-4C71-A2A2-68D394AF44A6}"/>
              </a:ext>
            </a:extLst>
          </p:cNvPr>
          <p:cNvSpPr txBox="1"/>
          <p:nvPr/>
        </p:nvSpPr>
        <p:spPr>
          <a:xfrm>
            <a:off x="1811517" y="4209068"/>
            <a:ext cx="3110846" cy="646331"/>
          </a:xfrm>
          <a:prstGeom prst="rect">
            <a:avLst/>
          </a:prstGeom>
          <a:noFill/>
        </p:spPr>
        <p:txBody>
          <a:bodyPr wrap="square" rtlCol="0">
            <a:spAutoFit/>
          </a:bodyPr>
          <a:lstStyle/>
          <a:p>
            <a:r>
              <a:rPr lang="en-US" dirty="0"/>
              <a:t>Dense : 256 Neurons</a:t>
            </a:r>
          </a:p>
          <a:p>
            <a:r>
              <a:rPr lang="en-US" dirty="0"/>
              <a:t>               Activation : </a:t>
            </a:r>
            <a:r>
              <a:rPr lang="en-US" dirty="0" err="1"/>
              <a:t>Relu</a:t>
            </a:r>
            <a:endParaRPr lang="en-US" dirty="0"/>
          </a:p>
        </p:txBody>
      </p:sp>
      <p:sp>
        <p:nvSpPr>
          <p:cNvPr id="27" name="TextBox 26">
            <a:extLst>
              <a:ext uri="{FF2B5EF4-FFF2-40B4-BE49-F238E27FC236}">
                <a16:creationId xmlns:a16="http://schemas.microsoft.com/office/drawing/2014/main" id="{701AF921-A706-46FC-AD73-C13DE73E1A08}"/>
              </a:ext>
            </a:extLst>
          </p:cNvPr>
          <p:cNvSpPr txBox="1"/>
          <p:nvPr/>
        </p:nvSpPr>
        <p:spPr>
          <a:xfrm>
            <a:off x="7604288" y="2391119"/>
            <a:ext cx="3110846" cy="646331"/>
          </a:xfrm>
          <a:prstGeom prst="rect">
            <a:avLst/>
          </a:prstGeom>
          <a:noFill/>
        </p:spPr>
        <p:txBody>
          <a:bodyPr wrap="square" rtlCol="0">
            <a:spAutoFit/>
          </a:bodyPr>
          <a:lstStyle/>
          <a:p>
            <a:r>
              <a:rPr lang="en-US" dirty="0"/>
              <a:t>Dense : 256 Neurons</a:t>
            </a:r>
          </a:p>
          <a:p>
            <a:r>
              <a:rPr lang="en-US" dirty="0"/>
              <a:t>               Activation : </a:t>
            </a:r>
            <a:r>
              <a:rPr lang="en-US" dirty="0" err="1"/>
              <a:t>Relu</a:t>
            </a:r>
            <a:endParaRPr lang="en-US" dirty="0"/>
          </a:p>
        </p:txBody>
      </p:sp>
      <p:sp>
        <p:nvSpPr>
          <p:cNvPr id="28" name="TextBox 27">
            <a:extLst>
              <a:ext uri="{FF2B5EF4-FFF2-40B4-BE49-F238E27FC236}">
                <a16:creationId xmlns:a16="http://schemas.microsoft.com/office/drawing/2014/main" id="{1E7B74AC-D4E5-499F-8F38-086752734BDE}"/>
              </a:ext>
            </a:extLst>
          </p:cNvPr>
          <p:cNvSpPr txBox="1"/>
          <p:nvPr/>
        </p:nvSpPr>
        <p:spPr>
          <a:xfrm>
            <a:off x="7823462" y="3724257"/>
            <a:ext cx="2672497" cy="369332"/>
          </a:xfrm>
          <a:prstGeom prst="rect">
            <a:avLst/>
          </a:prstGeom>
          <a:noFill/>
        </p:spPr>
        <p:txBody>
          <a:bodyPr wrap="square" rtlCol="0">
            <a:spAutoFit/>
          </a:bodyPr>
          <a:lstStyle/>
          <a:p>
            <a:r>
              <a:rPr lang="en-US" dirty="0"/>
              <a:t>     Concatenation Layer</a:t>
            </a:r>
          </a:p>
        </p:txBody>
      </p:sp>
      <p:cxnSp>
        <p:nvCxnSpPr>
          <p:cNvPr id="30" name="Straight Arrow Connector 29">
            <a:extLst>
              <a:ext uri="{FF2B5EF4-FFF2-40B4-BE49-F238E27FC236}">
                <a16:creationId xmlns:a16="http://schemas.microsoft.com/office/drawing/2014/main" id="{3B28D7F8-7E99-4931-804C-830B9852BB3B}"/>
              </a:ext>
            </a:extLst>
          </p:cNvPr>
          <p:cNvCxnSpPr>
            <a:stCxn id="27" idx="2"/>
            <a:endCxn id="28" idx="0"/>
          </p:cNvCxnSpPr>
          <p:nvPr/>
        </p:nvCxnSpPr>
        <p:spPr>
          <a:xfrm>
            <a:off x="9159711" y="3037450"/>
            <a:ext cx="0" cy="686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E21DD903-609A-4401-A700-C243541620BB}"/>
              </a:ext>
            </a:extLst>
          </p:cNvPr>
          <p:cNvCxnSpPr>
            <a:stCxn id="26" idx="3"/>
            <a:endCxn id="28" idx="1"/>
          </p:cNvCxnSpPr>
          <p:nvPr/>
        </p:nvCxnSpPr>
        <p:spPr>
          <a:xfrm flipV="1">
            <a:off x="4922363" y="3908923"/>
            <a:ext cx="2901099" cy="6233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CDBCDED-8D77-485E-A721-6114C87A7E43}"/>
              </a:ext>
            </a:extLst>
          </p:cNvPr>
          <p:cNvSpPr txBox="1"/>
          <p:nvPr/>
        </p:nvSpPr>
        <p:spPr>
          <a:xfrm>
            <a:off x="8100766" y="4290767"/>
            <a:ext cx="3110846" cy="646331"/>
          </a:xfrm>
          <a:prstGeom prst="rect">
            <a:avLst/>
          </a:prstGeom>
          <a:noFill/>
        </p:spPr>
        <p:txBody>
          <a:bodyPr wrap="square" rtlCol="0">
            <a:spAutoFit/>
          </a:bodyPr>
          <a:lstStyle/>
          <a:p>
            <a:r>
              <a:rPr lang="en-US" dirty="0"/>
              <a:t>Dense : 256 Neurons</a:t>
            </a:r>
          </a:p>
          <a:p>
            <a:r>
              <a:rPr lang="en-US" dirty="0"/>
              <a:t>               Activation : </a:t>
            </a:r>
            <a:r>
              <a:rPr lang="en-US" dirty="0" err="1"/>
              <a:t>Relu</a:t>
            </a:r>
            <a:endParaRPr lang="en-US" dirty="0"/>
          </a:p>
        </p:txBody>
      </p:sp>
      <p:sp>
        <p:nvSpPr>
          <p:cNvPr id="34" name="TextBox 33">
            <a:extLst>
              <a:ext uri="{FF2B5EF4-FFF2-40B4-BE49-F238E27FC236}">
                <a16:creationId xmlns:a16="http://schemas.microsoft.com/office/drawing/2014/main" id="{B28DF064-32AC-41CA-B12B-6DD7C0335E95}"/>
              </a:ext>
            </a:extLst>
          </p:cNvPr>
          <p:cNvSpPr txBox="1"/>
          <p:nvPr/>
        </p:nvSpPr>
        <p:spPr>
          <a:xfrm>
            <a:off x="8100766" y="5544084"/>
            <a:ext cx="3110846" cy="646331"/>
          </a:xfrm>
          <a:prstGeom prst="rect">
            <a:avLst/>
          </a:prstGeom>
          <a:noFill/>
        </p:spPr>
        <p:txBody>
          <a:bodyPr wrap="square" rtlCol="0">
            <a:spAutoFit/>
          </a:bodyPr>
          <a:lstStyle/>
          <a:p>
            <a:r>
              <a:rPr lang="en-US" dirty="0"/>
              <a:t>Dense : 256 Neurons</a:t>
            </a:r>
          </a:p>
          <a:p>
            <a:r>
              <a:rPr lang="en-US" dirty="0"/>
              <a:t>               Activation : </a:t>
            </a:r>
            <a:r>
              <a:rPr lang="en-US" dirty="0" err="1"/>
              <a:t>Relu</a:t>
            </a:r>
            <a:endParaRPr lang="en-US" dirty="0"/>
          </a:p>
        </p:txBody>
      </p:sp>
      <p:cxnSp>
        <p:nvCxnSpPr>
          <p:cNvPr id="36" name="Straight Arrow Connector 35">
            <a:extLst>
              <a:ext uri="{FF2B5EF4-FFF2-40B4-BE49-F238E27FC236}">
                <a16:creationId xmlns:a16="http://schemas.microsoft.com/office/drawing/2014/main" id="{C4B07828-658E-41BE-8B43-1B226BB0483D}"/>
              </a:ext>
            </a:extLst>
          </p:cNvPr>
          <p:cNvCxnSpPr>
            <a:stCxn id="28" idx="2"/>
          </p:cNvCxnSpPr>
          <p:nvPr/>
        </p:nvCxnSpPr>
        <p:spPr>
          <a:xfrm flipH="1">
            <a:off x="9159710" y="4093589"/>
            <a:ext cx="1" cy="197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D67191C-DD58-4B87-A5B7-24B763B28915}"/>
              </a:ext>
            </a:extLst>
          </p:cNvPr>
          <p:cNvCxnSpPr/>
          <p:nvPr/>
        </p:nvCxnSpPr>
        <p:spPr>
          <a:xfrm>
            <a:off x="9159710" y="5033913"/>
            <a:ext cx="0" cy="510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0CFC1EF-96E9-4E99-A96A-E967857F0088}"/>
              </a:ext>
            </a:extLst>
          </p:cNvPr>
          <p:cNvCxnSpPr>
            <a:stCxn id="34" idx="1"/>
          </p:cNvCxnSpPr>
          <p:nvPr/>
        </p:nvCxnSpPr>
        <p:spPr>
          <a:xfrm flipH="1" flipV="1">
            <a:off x="5759777" y="5867249"/>
            <a:ext cx="234098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D996C07-D895-463F-998B-0DCCC679F577}"/>
              </a:ext>
            </a:extLst>
          </p:cNvPr>
          <p:cNvSpPr/>
          <p:nvPr/>
        </p:nvSpPr>
        <p:spPr>
          <a:xfrm>
            <a:off x="2154027" y="5595074"/>
            <a:ext cx="3605750" cy="510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 Layer</a:t>
            </a:r>
          </a:p>
        </p:txBody>
      </p:sp>
    </p:spTree>
    <p:extLst>
      <p:ext uri="{BB962C8B-B14F-4D97-AF65-F5344CB8AC3E}">
        <p14:creationId xmlns:p14="http://schemas.microsoft.com/office/powerpoint/2010/main" val="837224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AFC1-D408-40FC-92F9-D5888839B243}"/>
              </a:ext>
            </a:extLst>
          </p:cNvPr>
          <p:cNvSpPr>
            <a:spLocks noGrp="1"/>
          </p:cNvSpPr>
          <p:nvPr>
            <p:ph type="title"/>
          </p:nvPr>
        </p:nvSpPr>
        <p:spPr/>
        <p:txBody>
          <a:bodyPr/>
          <a:lstStyle/>
          <a:p>
            <a:r>
              <a:rPr lang="en-US" dirty="0"/>
              <a:t>Model 2</a:t>
            </a:r>
          </a:p>
        </p:txBody>
      </p:sp>
      <p:sp>
        <p:nvSpPr>
          <p:cNvPr id="4" name="Rectangle 3">
            <a:extLst>
              <a:ext uri="{FF2B5EF4-FFF2-40B4-BE49-F238E27FC236}">
                <a16:creationId xmlns:a16="http://schemas.microsoft.com/office/drawing/2014/main" id="{A628735C-68FA-4011-AA9E-10BF02913C3C}"/>
              </a:ext>
            </a:extLst>
          </p:cNvPr>
          <p:cNvSpPr/>
          <p:nvPr/>
        </p:nvSpPr>
        <p:spPr>
          <a:xfrm>
            <a:off x="3709447" y="1649691"/>
            <a:ext cx="5062194" cy="4383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Layer : feature size 237 = 114+123 </a:t>
            </a:r>
          </a:p>
        </p:txBody>
      </p:sp>
      <p:cxnSp>
        <p:nvCxnSpPr>
          <p:cNvPr id="5" name="Straight Arrow Connector 4">
            <a:extLst>
              <a:ext uri="{FF2B5EF4-FFF2-40B4-BE49-F238E27FC236}">
                <a16:creationId xmlns:a16="http://schemas.microsoft.com/office/drawing/2014/main" id="{F9F982F8-C941-4F42-86CA-CDC75C4EF130}"/>
              </a:ext>
            </a:extLst>
          </p:cNvPr>
          <p:cNvCxnSpPr>
            <a:cxnSpLocks/>
          </p:cNvCxnSpPr>
          <p:nvPr/>
        </p:nvCxnSpPr>
        <p:spPr>
          <a:xfrm>
            <a:off x="5969524" y="2088037"/>
            <a:ext cx="2356" cy="320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A10C95E-4896-4DD1-86FA-B49619936E4E}"/>
              </a:ext>
            </a:extLst>
          </p:cNvPr>
          <p:cNvSpPr txBox="1"/>
          <p:nvPr/>
        </p:nvSpPr>
        <p:spPr>
          <a:xfrm>
            <a:off x="3709447" y="2433539"/>
            <a:ext cx="5197312" cy="646331"/>
          </a:xfrm>
          <a:prstGeom prst="rect">
            <a:avLst/>
          </a:prstGeom>
          <a:noFill/>
        </p:spPr>
        <p:txBody>
          <a:bodyPr wrap="square" rtlCol="0">
            <a:spAutoFit/>
          </a:bodyPr>
          <a:lstStyle/>
          <a:p>
            <a:r>
              <a:rPr lang="en-US" dirty="0"/>
              <a:t>      Dense : 512 Neurons  Activation : Sigmoid / Linear</a:t>
            </a:r>
          </a:p>
          <a:p>
            <a:r>
              <a:rPr lang="en-US" dirty="0"/>
              <a:t>                                Dropout 0.5</a:t>
            </a:r>
          </a:p>
        </p:txBody>
      </p:sp>
      <p:sp>
        <p:nvSpPr>
          <p:cNvPr id="7" name="TextBox 6">
            <a:extLst>
              <a:ext uri="{FF2B5EF4-FFF2-40B4-BE49-F238E27FC236}">
                <a16:creationId xmlns:a16="http://schemas.microsoft.com/office/drawing/2014/main" id="{4DB5F6AD-5AB9-422D-A77D-3012E22ABA72}"/>
              </a:ext>
            </a:extLst>
          </p:cNvPr>
          <p:cNvSpPr txBox="1"/>
          <p:nvPr/>
        </p:nvSpPr>
        <p:spPr>
          <a:xfrm>
            <a:off x="3709447" y="3536976"/>
            <a:ext cx="5197312" cy="646331"/>
          </a:xfrm>
          <a:prstGeom prst="rect">
            <a:avLst/>
          </a:prstGeom>
          <a:noFill/>
        </p:spPr>
        <p:txBody>
          <a:bodyPr wrap="square" rtlCol="0">
            <a:spAutoFit/>
          </a:bodyPr>
          <a:lstStyle/>
          <a:p>
            <a:r>
              <a:rPr lang="en-US" dirty="0"/>
              <a:t>      Dense : 256 Neurons  Activation : Sigmoid / Linear</a:t>
            </a:r>
          </a:p>
          <a:p>
            <a:r>
              <a:rPr lang="en-US" dirty="0"/>
              <a:t>                                Dropout 0.5</a:t>
            </a:r>
          </a:p>
        </p:txBody>
      </p:sp>
      <p:cxnSp>
        <p:nvCxnSpPr>
          <p:cNvPr id="8" name="Straight Arrow Connector 7">
            <a:extLst>
              <a:ext uri="{FF2B5EF4-FFF2-40B4-BE49-F238E27FC236}">
                <a16:creationId xmlns:a16="http://schemas.microsoft.com/office/drawing/2014/main" id="{B15DFA03-34FA-41A1-A902-AC3E48C506B7}"/>
              </a:ext>
            </a:extLst>
          </p:cNvPr>
          <p:cNvCxnSpPr>
            <a:cxnSpLocks/>
          </p:cNvCxnSpPr>
          <p:nvPr/>
        </p:nvCxnSpPr>
        <p:spPr>
          <a:xfrm>
            <a:off x="6008803" y="3014974"/>
            <a:ext cx="0" cy="580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884671F-A524-4BFF-A2CA-D370C8403D73}"/>
              </a:ext>
            </a:extLst>
          </p:cNvPr>
          <p:cNvCxnSpPr>
            <a:cxnSpLocks/>
          </p:cNvCxnSpPr>
          <p:nvPr/>
        </p:nvCxnSpPr>
        <p:spPr>
          <a:xfrm>
            <a:off x="6008803" y="4095946"/>
            <a:ext cx="0" cy="606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24CD756-1E73-49EB-A101-9F6FAAE53629}"/>
              </a:ext>
            </a:extLst>
          </p:cNvPr>
          <p:cNvSpPr txBox="1"/>
          <p:nvPr/>
        </p:nvSpPr>
        <p:spPr>
          <a:xfrm>
            <a:off x="3810000" y="4702884"/>
            <a:ext cx="5197312" cy="369332"/>
          </a:xfrm>
          <a:prstGeom prst="rect">
            <a:avLst/>
          </a:prstGeom>
          <a:noFill/>
        </p:spPr>
        <p:txBody>
          <a:bodyPr wrap="square" rtlCol="0">
            <a:spAutoFit/>
          </a:bodyPr>
          <a:lstStyle/>
          <a:p>
            <a:r>
              <a:rPr lang="en-US" dirty="0"/>
              <a:t>    Dense : 128 Neurons   Activation : Sigmoid / Linear</a:t>
            </a:r>
          </a:p>
        </p:txBody>
      </p:sp>
      <p:sp>
        <p:nvSpPr>
          <p:cNvPr id="16" name="Rectangle 15">
            <a:extLst>
              <a:ext uri="{FF2B5EF4-FFF2-40B4-BE49-F238E27FC236}">
                <a16:creationId xmlns:a16="http://schemas.microsoft.com/office/drawing/2014/main" id="{52E08BA1-2F8D-4D93-B6B7-F57AB11402A9}"/>
              </a:ext>
            </a:extLst>
          </p:cNvPr>
          <p:cNvSpPr/>
          <p:nvPr/>
        </p:nvSpPr>
        <p:spPr>
          <a:xfrm>
            <a:off x="4293125" y="5591793"/>
            <a:ext cx="3605750" cy="510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 Layer</a:t>
            </a:r>
          </a:p>
        </p:txBody>
      </p:sp>
      <p:cxnSp>
        <p:nvCxnSpPr>
          <p:cNvPr id="17" name="Straight Arrow Connector 16">
            <a:extLst>
              <a:ext uri="{FF2B5EF4-FFF2-40B4-BE49-F238E27FC236}">
                <a16:creationId xmlns:a16="http://schemas.microsoft.com/office/drawing/2014/main" id="{6CCEAF9E-6E36-49DC-A447-28D0EE599F6F}"/>
              </a:ext>
            </a:extLst>
          </p:cNvPr>
          <p:cNvCxnSpPr>
            <a:cxnSpLocks/>
          </p:cNvCxnSpPr>
          <p:nvPr/>
        </p:nvCxnSpPr>
        <p:spPr>
          <a:xfrm>
            <a:off x="6008803" y="4941216"/>
            <a:ext cx="0" cy="606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5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9632-2A0D-4775-BA98-7FFFE8C381BA}"/>
              </a:ext>
            </a:extLst>
          </p:cNvPr>
          <p:cNvSpPr>
            <a:spLocks noGrp="1"/>
          </p:cNvSpPr>
          <p:nvPr>
            <p:ph type="title"/>
          </p:nvPr>
        </p:nvSpPr>
        <p:spPr/>
        <p:txBody>
          <a:bodyPr/>
          <a:lstStyle/>
          <a:p>
            <a:r>
              <a:rPr lang="en-US" dirty="0"/>
              <a:t>Final Model : Training and Validation</a:t>
            </a:r>
          </a:p>
        </p:txBody>
      </p:sp>
      <p:sp>
        <p:nvSpPr>
          <p:cNvPr id="4" name="Rectangle 3">
            <a:extLst>
              <a:ext uri="{FF2B5EF4-FFF2-40B4-BE49-F238E27FC236}">
                <a16:creationId xmlns:a16="http://schemas.microsoft.com/office/drawing/2014/main" id="{C0B0895F-2CFA-4090-A2AB-5E6F4CC4CBA7}"/>
              </a:ext>
            </a:extLst>
          </p:cNvPr>
          <p:cNvSpPr/>
          <p:nvPr/>
        </p:nvSpPr>
        <p:spPr>
          <a:xfrm>
            <a:off x="1343320" y="2248293"/>
            <a:ext cx="1117076" cy="23708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layer : 114 features</a:t>
            </a:r>
          </a:p>
        </p:txBody>
      </p:sp>
      <p:cxnSp>
        <p:nvCxnSpPr>
          <p:cNvPr id="6" name="Straight Arrow Connector 5">
            <a:extLst>
              <a:ext uri="{FF2B5EF4-FFF2-40B4-BE49-F238E27FC236}">
                <a16:creationId xmlns:a16="http://schemas.microsoft.com/office/drawing/2014/main" id="{FE3F31C7-6EDD-40A6-B4C5-1A638A2140AD}"/>
              </a:ext>
            </a:extLst>
          </p:cNvPr>
          <p:cNvCxnSpPr>
            <a:stCxn id="4" idx="3"/>
          </p:cNvCxnSpPr>
          <p:nvPr/>
        </p:nvCxnSpPr>
        <p:spPr>
          <a:xfrm flipV="1">
            <a:off x="2460396" y="3429000"/>
            <a:ext cx="527901" cy="4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EF62DD5-E2F4-47A2-B8DC-E88C52C5DA1B}"/>
              </a:ext>
            </a:extLst>
          </p:cNvPr>
          <p:cNvSpPr/>
          <p:nvPr/>
        </p:nvSpPr>
        <p:spPr>
          <a:xfrm>
            <a:off x="2988297" y="2309567"/>
            <a:ext cx="1545996" cy="16214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F.G. Neural Network</a:t>
            </a:r>
          </a:p>
        </p:txBody>
      </p:sp>
      <p:cxnSp>
        <p:nvCxnSpPr>
          <p:cNvPr id="9" name="Straight Arrow Connector 8">
            <a:extLst>
              <a:ext uri="{FF2B5EF4-FFF2-40B4-BE49-F238E27FC236}">
                <a16:creationId xmlns:a16="http://schemas.microsoft.com/office/drawing/2014/main" id="{16C27F90-5800-48F3-9E08-98D046056CD6}"/>
              </a:ext>
            </a:extLst>
          </p:cNvPr>
          <p:cNvCxnSpPr/>
          <p:nvPr/>
        </p:nvCxnSpPr>
        <p:spPr>
          <a:xfrm>
            <a:off x="4534293" y="3346515"/>
            <a:ext cx="857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1B28475-B16F-4216-9E29-46B32772464D}"/>
              </a:ext>
            </a:extLst>
          </p:cNvPr>
          <p:cNvSpPr/>
          <p:nvPr/>
        </p:nvSpPr>
        <p:spPr>
          <a:xfrm>
            <a:off x="5392132" y="2356701"/>
            <a:ext cx="2333134" cy="14375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 Layer : 123 features</a:t>
            </a:r>
          </a:p>
        </p:txBody>
      </p:sp>
      <p:cxnSp>
        <p:nvCxnSpPr>
          <p:cNvPr id="12" name="Straight Arrow Connector 11">
            <a:extLst>
              <a:ext uri="{FF2B5EF4-FFF2-40B4-BE49-F238E27FC236}">
                <a16:creationId xmlns:a16="http://schemas.microsoft.com/office/drawing/2014/main" id="{4B2BA081-695D-4934-AB05-6F0457296EA1}"/>
              </a:ext>
            </a:extLst>
          </p:cNvPr>
          <p:cNvCxnSpPr/>
          <p:nvPr/>
        </p:nvCxnSpPr>
        <p:spPr>
          <a:xfrm>
            <a:off x="7725266" y="3299381"/>
            <a:ext cx="674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3167C9-7887-468D-BE2F-F6107E420CC5}"/>
              </a:ext>
            </a:extLst>
          </p:cNvPr>
          <p:cNvCxnSpPr/>
          <p:nvPr/>
        </p:nvCxnSpPr>
        <p:spPr>
          <a:xfrm flipV="1">
            <a:off x="2394408" y="4227922"/>
            <a:ext cx="5995447" cy="94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56E8D58-599B-43FF-A305-7730619D8752}"/>
              </a:ext>
            </a:extLst>
          </p:cNvPr>
          <p:cNvSpPr/>
          <p:nvPr/>
        </p:nvSpPr>
        <p:spPr>
          <a:xfrm>
            <a:off x="8389855" y="2356701"/>
            <a:ext cx="1263192" cy="25353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Model1 / Model2 Neural Network</a:t>
            </a:r>
          </a:p>
        </p:txBody>
      </p:sp>
      <p:cxnSp>
        <p:nvCxnSpPr>
          <p:cNvPr id="20" name="Straight Arrow Connector 19">
            <a:extLst>
              <a:ext uri="{FF2B5EF4-FFF2-40B4-BE49-F238E27FC236}">
                <a16:creationId xmlns:a16="http://schemas.microsoft.com/office/drawing/2014/main" id="{909551A9-1113-48C4-8A37-3FAB071554C2}"/>
              </a:ext>
            </a:extLst>
          </p:cNvPr>
          <p:cNvCxnSpPr>
            <a:stCxn id="16" idx="3"/>
          </p:cNvCxnSpPr>
          <p:nvPr/>
        </p:nvCxnSpPr>
        <p:spPr>
          <a:xfrm>
            <a:off x="9653047" y="3624360"/>
            <a:ext cx="334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33B1980-965C-4C9C-8516-7BAB6217896C}"/>
              </a:ext>
            </a:extLst>
          </p:cNvPr>
          <p:cNvSpPr/>
          <p:nvPr/>
        </p:nvSpPr>
        <p:spPr>
          <a:xfrm>
            <a:off x="10006551" y="2512000"/>
            <a:ext cx="1315040" cy="2224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 Layer : Intelligence Score</a:t>
            </a:r>
          </a:p>
        </p:txBody>
      </p:sp>
    </p:spTree>
    <p:extLst>
      <p:ext uri="{BB962C8B-B14F-4D97-AF65-F5344CB8AC3E}">
        <p14:creationId xmlns:p14="http://schemas.microsoft.com/office/powerpoint/2010/main" val="2065679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82FB-2172-4570-89BC-B36BD5006D31}"/>
              </a:ext>
            </a:extLst>
          </p:cNvPr>
          <p:cNvSpPr>
            <a:spLocks noGrp="1"/>
          </p:cNvSpPr>
          <p:nvPr>
            <p:ph type="title"/>
          </p:nvPr>
        </p:nvSpPr>
        <p:spPr/>
        <p:txBody>
          <a:bodyPr/>
          <a:lstStyle/>
          <a:p>
            <a:r>
              <a:rPr lang="en-US" dirty="0"/>
              <a:t>Results</a:t>
            </a:r>
          </a:p>
        </p:txBody>
      </p:sp>
      <p:graphicFrame>
        <p:nvGraphicFramePr>
          <p:cNvPr id="4" name="Table 3">
            <a:extLst>
              <a:ext uri="{FF2B5EF4-FFF2-40B4-BE49-F238E27FC236}">
                <a16:creationId xmlns:a16="http://schemas.microsoft.com/office/drawing/2014/main" id="{0EA2F11C-BEAE-417F-A5C8-86B1B7A5A8FA}"/>
              </a:ext>
            </a:extLst>
          </p:cNvPr>
          <p:cNvGraphicFramePr>
            <a:graphicFrameLocks noGrp="1"/>
          </p:cNvGraphicFramePr>
          <p:nvPr>
            <p:extLst>
              <p:ext uri="{D42A27DB-BD31-4B8C-83A1-F6EECF244321}">
                <p14:modId xmlns:p14="http://schemas.microsoft.com/office/powerpoint/2010/main" val="2617544479"/>
              </p:ext>
            </p:extLst>
          </p:nvPr>
        </p:nvGraphicFramePr>
        <p:xfrm>
          <a:off x="2021264" y="1908928"/>
          <a:ext cx="8305016" cy="2076055"/>
        </p:xfrm>
        <a:graphic>
          <a:graphicData uri="http://schemas.openxmlformats.org/drawingml/2006/table">
            <a:tbl>
              <a:tblPr firstRow="1" firstCol="1" bandRow="1">
                <a:tableStyleId>{5C22544A-7EE6-4342-B048-85BDC9FD1C3A}</a:tableStyleId>
              </a:tblPr>
              <a:tblGrid>
                <a:gridCol w="2093061">
                  <a:extLst>
                    <a:ext uri="{9D8B030D-6E8A-4147-A177-3AD203B41FA5}">
                      <a16:colId xmlns:a16="http://schemas.microsoft.com/office/drawing/2014/main" val="201856696"/>
                    </a:ext>
                  </a:extLst>
                </a:gridCol>
                <a:gridCol w="2064645">
                  <a:extLst>
                    <a:ext uri="{9D8B030D-6E8A-4147-A177-3AD203B41FA5}">
                      <a16:colId xmlns:a16="http://schemas.microsoft.com/office/drawing/2014/main" val="1137307006"/>
                    </a:ext>
                  </a:extLst>
                </a:gridCol>
                <a:gridCol w="2146416">
                  <a:extLst>
                    <a:ext uri="{9D8B030D-6E8A-4147-A177-3AD203B41FA5}">
                      <a16:colId xmlns:a16="http://schemas.microsoft.com/office/drawing/2014/main" val="1946572947"/>
                    </a:ext>
                  </a:extLst>
                </a:gridCol>
                <a:gridCol w="2000894">
                  <a:extLst>
                    <a:ext uri="{9D8B030D-6E8A-4147-A177-3AD203B41FA5}">
                      <a16:colId xmlns:a16="http://schemas.microsoft.com/office/drawing/2014/main" val="4255553279"/>
                    </a:ext>
                  </a:extLst>
                </a:gridCol>
              </a:tblGrid>
              <a:tr h="603315">
                <a:tc>
                  <a:txBody>
                    <a:bodyPr/>
                    <a:lstStyle/>
                    <a:p>
                      <a:pPr marL="0" marR="0">
                        <a:lnSpc>
                          <a:spcPct val="107000"/>
                        </a:lnSpc>
                        <a:spcBef>
                          <a:spcPts val="0"/>
                        </a:spcBef>
                        <a:spcAft>
                          <a:spcPts val="0"/>
                        </a:spcAft>
                      </a:pPr>
                      <a:r>
                        <a:rPr lang="en-US" sz="1400" dirty="0">
                          <a:effectLst/>
                        </a:rPr>
                        <a:t>   </a:t>
                      </a:r>
                      <a:endParaRPr lang="en-US" sz="1100" dirty="0">
                        <a:effectLst/>
                      </a:endParaRPr>
                    </a:p>
                    <a:p>
                      <a:pPr marL="0" marR="0" algn="ctr">
                        <a:lnSpc>
                          <a:spcPct val="107000"/>
                        </a:lnSpc>
                        <a:spcBef>
                          <a:spcPts val="0"/>
                        </a:spcBef>
                        <a:spcAft>
                          <a:spcPts val="0"/>
                        </a:spcAft>
                      </a:pPr>
                      <a:r>
                        <a:rPr lang="en-US" sz="1400" dirty="0">
                          <a:effectLst/>
                        </a:rPr>
                        <a:t>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 </a:t>
                      </a:r>
                      <a:endParaRPr lang="en-US" sz="1100" dirty="0">
                        <a:effectLst/>
                      </a:endParaRPr>
                    </a:p>
                    <a:p>
                      <a:pPr marL="0" marR="0" algn="ctr">
                        <a:lnSpc>
                          <a:spcPct val="107000"/>
                        </a:lnSpc>
                        <a:spcBef>
                          <a:spcPts val="0"/>
                        </a:spcBef>
                        <a:spcAft>
                          <a:spcPts val="0"/>
                        </a:spcAft>
                      </a:pPr>
                      <a:r>
                        <a:rPr lang="en-US" sz="1400" dirty="0">
                          <a:effectLst/>
                        </a:rPr>
                        <a:t>MSE 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 </a:t>
                      </a:r>
                      <a:endParaRPr lang="en-US" sz="1100" dirty="0">
                        <a:effectLst/>
                      </a:endParaRPr>
                    </a:p>
                    <a:p>
                      <a:pPr marL="0" marR="0" algn="ctr">
                        <a:lnSpc>
                          <a:spcPct val="107000"/>
                        </a:lnSpc>
                        <a:spcBef>
                          <a:spcPts val="0"/>
                        </a:spcBef>
                        <a:spcAft>
                          <a:spcPts val="0"/>
                        </a:spcAft>
                      </a:pPr>
                      <a:r>
                        <a:rPr lang="en-US" sz="1400" dirty="0">
                          <a:effectLst/>
                        </a:rPr>
                        <a:t>MSE Validation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 </a:t>
                      </a:r>
                      <a:endParaRPr lang="en-US" sz="1100" dirty="0">
                        <a:effectLst/>
                      </a:endParaRPr>
                    </a:p>
                    <a:p>
                      <a:pPr marL="0" marR="0" algn="ctr">
                        <a:lnSpc>
                          <a:spcPct val="107000"/>
                        </a:lnSpc>
                        <a:spcBef>
                          <a:spcPts val="0"/>
                        </a:spcBef>
                        <a:spcAft>
                          <a:spcPts val="0"/>
                        </a:spcAft>
                      </a:pPr>
                      <a:r>
                        <a:rPr lang="en-US" sz="1400" dirty="0">
                          <a:effectLst/>
                        </a:rPr>
                        <a:t>R^2 Validation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4694869"/>
                  </a:ext>
                </a:extLst>
              </a:tr>
              <a:tr h="736370">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Model - 1</a:t>
                      </a:r>
                    </a:p>
                  </a:txBody>
                  <a:tcPr marL="68580" marR="68580" marT="0" marB="0"/>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kern="1200" dirty="0">
                          <a:solidFill>
                            <a:schemeClr val="dk1"/>
                          </a:solidFill>
                          <a:effectLst/>
                          <a:latin typeface="+mn-lt"/>
                          <a:ea typeface="+mn-ea"/>
                          <a:cs typeface="+mn-cs"/>
                        </a:rPr>
                        <a:t>82.836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kern="1200" dirty="0">
                          <a:solidFill>
                            <a:schemeClr val="dk1"/>
                          </a:solidFill>
                          <a:effectLst/>
                          <a:latin typeface="+mn-lt"/>
                          <a:ea typeface="+mn-ea"/>
                          <a:cs typeface="+mn-cs"/>
                        </a:rPr>
                        <a:t>71.7830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kern="1200" dirty="0">
                          <a:solidFill>
                            <a:schemeClr val="dk1"/>
                          </a:solidFill>
                          <a:effectLst/>
                          <a:latin typeface="+mn-lt"/>
                          <a:ea typeface="+mn-ea"/>
                          <a:cs typeface="+mn-cs"/>
                        </a:rPr>
                        <a:t>0.00360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780624"/>
                  </a:ext>
                </a:extLst>
              </a:tr>
              <a:tr h="736370">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Model - 2</a:t>
                      </a:r>
                    </a:p>
                  </a:txBody>
                  <a:tcPr marL="68580" marR="68580" marT="0" marB="0"/>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kern="1200" dirty="0">
                          <a:solidFill>
                            <a:schemeClr val="dk1"/>
                          </a:solidFill>
                          <a:effectLst/>
                          <a:latin typeface="+mn-lt"/>
                          <a:ea typeface="+mn-ea"/>
                          <a:cs typeface="+mn-cs"/>
                        </a:rPr>
                        <a:t>81.7589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kern="1200" dirty="0">
                          <a:solidFill>
                            <a:schemeClr val="dk1"/>
                          </a:solidFill>
                          <a:effectLst/>
                          <a:latin typeface="+mn-lt"/>
                          <a:ea typeface="+mn-ea"/>
                          <a:cs typeface="+mn-cs"/>
                        </a:rPr>
                        <a:t>71.7456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kern="1200" dirty="0">
                          <a:solidFill>
                            <a:schemeClr val="dk1"/>
                          </a:solidFill>
                          <a:effectLst/>
                          <a:latin typeface="+mn-lt"/>
                          <a:ea typeface="+mn-ea"/>
                          <a:cs typeface="+mn-cs"/>
                        </a:rPr>
                        <a:t>0.00386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7699036"/>
                  </a:ext>
                </a:extLst>
              </a:tr>
            </a:tbl>
          </a:graphicData>
        </a:graphic>
      </p:graphicFrame>
      <p:sp>
        <p:nvSpPr>
          <p:cNvPr id="6" name="TextBox 5">
            <a:extLst>
              <a:ext uri="{FF2B5EF4-FFF2-40B4-BE49-F238E27FC236}">
                <a16:creationId xmlns:a16="http://schemas.microsoft.com/office/drawing/2014/main" id="{3EAA7974-0824-455F-B3FE-6BA4F93E2690}"/>
              </a:ext>
            </a:extLst>
          </p:cNvPr>
          <p:cNvSpPr txBox="1"/>
          <p:nvPr/>
        </p:nvSpPr>
        <p:spPr>
          <a:xfrm>
            <a:off x="1480008" y="4609707"/>
            <a:ext cx="9662474" cy="2031325"/>
          </a:xfrm>
          <a:prstGeom prst="rect">
            <a:avLst/>
          </a:prstGeom>
          <a:noFill/>
        </p:spPr>
        <p:txBody>
          <a:bodyPr wrap="square" rtlCol="0">
            <a:spAutoFit/>
          </a:bodyPr>
          <a:lstStyle/>
          <a:p>
            <a:r>
              <a:rPr lang="en-US" dirty="0"/>
              <a:t>Here, The MSE and R^2 validation scores are almost as good as the original neural network model. They vary by around 1 for the MSE. The R^2 score is always positive.</a:t>
            </a:r>
          </a:p>
          <a:p>
            <a:endParaRPr lang="en-US" dirty="0"/>
          </a:p>
          <a:p>
            <a:r>
              <a:rPr lang="en-US" dirty="0"/>
              <a:t>The value of MSE will increase if the amount of training data increases for the neural network predicting the 123 features. This is because of the lesser number of training data available, the predictions are not as good for that network, and hence noise is introduced further on to the new networks. </a:t>
            </a:r>
          </a:p>
        </p:txBody>
      </p:sp>
    </p:spTree>
    <p:extLst>
      <p:ext uri="{BB962C8B-B14F-4D97-AF65-F5344CB8AC3E}">
        <p14:creationId xmlns:p14="http://schemas.microsoft.com/office/powerpoint/2010/main" val="103007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7069E-119C-41D3-8ED7-F1A0B0B7F382}"/>
              </a:ext>
            </a:extLst>
          </p:cNvPr>
          <p:cNvSpPr>
            <a:spLocks noGrp="1"/>
          </p:cNvSpPr>
          <p:nvPr>
            <p:ph type="title"/>
          </p:nvPr>
        </p:nvSpPr>
        <p:spPr/>
        <p:txBody>
          <a:bodyPr/>
          <a:lstStyle/>
          <a:p>
            <a:r>
              <a:rPr lang="en-US" dirty="0"/>
              <a:t>ABCD Challenge</a:t>
            </a:r>
          </a:p>
        </p:txBody>
      </p:sp>
      <p:sp>
        <p:nvSpPr>
          <p:cNvPr id="3" name="Content Placeholder 2">
            <a:extLst>
              <a:ext uri="{FF2B5EF4-FFF2-40B4-BE49-F238E27FC236}">
                <a16:creationId xmlns:a16="http://schemas.microsoft.com/office/drawing/2014/main" id="{3C645444-D5AC-4B85-84DD-C7F05CC0C648}"/>
              </a:ext>
            </a:extLst>
          </p:cNvPr>
          <p:cNvSpPr>
            <a:spLocks noGrp="1"/>
          </p:cNvSpPr>
          <p:nvPr>
            <p:ph idx="1"/>
          </p:nvPr>
        </p:nvSpPr>
        <p:spPr/>
        <p:txBody>
          <a:bodyPr>
            <a:normAutofit fontScale="92500"/>
          </a:bodyPr>
          <a:lstStyle/>
          <a:p>
            <a:r>
              <a:rPr lang="en-US" dirty="0"/>
              <a:t>ABCD – Adolescent Brain Cognitive Development</a:t>
            </a:r>
          </a:p>
          <a:p>
            <a:r>
              <a:rPr lang="en-US" dirty="0"/>
              <a:t>Challenge : Predicting Residual Fluid Intelligence Scores from T1 weighed MRI scans.</a:t>
            </a:r>
          </a:p>
          <a:p>
            <a:r>
              <a:rPr lang="en-US" dirty="0"/>
              <a:t>Dataset provided has around 3700 training data and 415 validation data. </a:t>
            </a:r>
          </a:p>
          <a:p>
            <a:r>
              <a:rPr lang="en-US" dirty="0"/>
              <a:t>The goal of ABCD is to determine how childhood experiences (such as sports, videogames, social media, unhealthy sleep patterns, and smoking) interact with each other and with a child's changing biology to affect brain development and social, behavioral, academic, health, and other outcomes.</a:t>
            </a:r>
          </a:p>
          <a:p>
            <a:r>
              <a:rPr lang="en-US" dirty="0"/>
              <a:t>Data was acquired from NIH NDAR (National Institute of Health : Data Archive). Prior Approval was obtained by Prof Joshi through USC to get the data.</a:t>
            </a:r>
          </a:p>
          <a:p>
            <a:r>
              <a:rPr lang="en-US" dirty="0"/>
              <a:t>The Data was downloaded on my system – Windows Laptop with Intel Core i7, 16 GB RAM, 2 TB HDD, 500 GB SSD and NVIDIA GEFORCE GTX GPU inbuilt.</a:t>
            </a:r>
          </a:p>
        </p:txBody>
      </p:sp>
    </p:spTree>
    <p:extLst>
      <p:ext uri="{BB962C8B-B14F-4D97-AF65-F5344CB8AC3E}">
        <p14:creationId xmlns:p14="http://schemas.microsoft.com/office/powerpoint/2010/main" val="2296454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1907F4-96B7-4F74-A4F6-536E6AEEA817}"/>
              </a:ext>
            </a:extLst>
          </p:cNvPr>
          <p:cNvSpPr>
            <a:spLocks noGrp="1"/>
          </p:cNvSpPr>
          <p:nvPr>
            <p:ph type="ctrTitle"/>
          </p:nvPr>
        </p:nvSpPr>
        <p:spPr/>
        <p:txBody>
          <a:bodyPr/>
          <a:lstStyle/>
          <a:p>
            <a:r>
              <a:rPr lang="en-US" dirty="0"/>
              <a:t>END</a:t>
            </a:r>
          </a:p>
        </p:txBody>
      </p:sp>
    </p:spTree>
    <p:extLst>
      <p:ext uri="{BB962C8B-B14F-4D97-AF65-F5344CB8AC3E}">
        <p14:creationId xmlns:p14="http://schemas.microsoft.com/office/powerpoint/2010/main" val="76774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DB82-DEB4-4389-9444-5F87417AC0AF}"/>
              </a:ext>
            </a:extLst>
          </p:cNvPr>
          <p:cNvSpPr>
            <a:spLocks noGrp="1"/>
          </p:cNvSpPr>
          <p:nvPr>
            <p:ph type="title"/>
          </p:nvPr>
        </p:nvSpPr>
        <p:spPr>
          <a:xfrm>
            <a:off x="676275" y="225425"/>
            <a:ext cx="9875520" cy="1356360"/>
          </a:xfrm>
        </p:spPr>
        <p:txBody>
          <a:bodyPr/>
          <a:lstStyle/>
          <a:p>
            <a:r>
              <a:rPr lang="en-US" dirty="0"/>
              <a:t>Example of Dataset </a:t>
            </a:r>
          </a:p>
        </p:txBody>
      </p:sp>
      <p:pic>
        <p:nvPicPr>
          <p:cNvPr id="7" name="Picture 6" descr="A screenshot of a cell phone&#10;&#10;Description generated with very high confidence">
            <a:extLst>
              <a:ext uri="{FF2B5EF4-FFF2-40B4-BE49-F238E27FC236}">
                <a16:creationId xmlns:a16="http://schemas.microsoft.com/office/drawing/2014/main" id="{7B380E54-B79B-4B98-B4B4-487E1F449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59" y="1205682"/>
            <a:ext cx="9002279" cy="5288633"/>
          </a:xfrm>
          <a:prstGeom prst="rect">
            <a:avLst/>
          </a:prstGeom>
        </p:spPr>
      </p:pic>
      <p:sp>
        <p:nvSpPr>
          <p:cNvPr id="3" name="TextBox 2">
            <a:extLst>
              <a:ext uri="{FF2B5EF4-FFF2-40B4-BE49-F238E27FC236}">
                <a16:creationId xmlns:a16="http://schemas.microsoft.com/office/drawing/2014/main" id="{F48A4785-5A47-441C-AC83-A694C87BD90D}"/>
              </a:ext>
            </a:extLst>
          </p:cNvPr>
          <p:cNvSpPr txBox="1"/>
          <p:nvPr/>
        </p:nvSpPr>
        <p:spPr>
          <a:xfrm>
            <a:off x="9728462" y="3148552"/>
            <a:ext cx="1899501" cy="1477328"/>
          </a:xfrm>
          <a:prstGeom prst="rect">
            <a:avLst/>
          </a:prstGeom>
          <a:noFill/>
        </p:spPr>
        <p:txBody>
          <a:bodyPr wrap="square" rtlCol="0">
            <a:spAutoFit/>
          </a:bodyPr>
          <a:lstStyle/>
          <a:p>
            <a:r>
              <a:rPr lang="en-US" dirty="0"/>
              <a:t>The dataset was in a tar file and was extracted and viewed on </a:t>
            </a:r>
            <a:r>
              <a:rPr lang="en-US" dirty="0" err="1"/>
              <a:t>BrainSuite</a:t>
            </a:r>
            <a:r>
              <a:rPr lang="en-US" dirty="0"/>
              <a:t>.</a:t>
            </a:r>
          </a:p>
        </p:txBody>
      </p:sp>
    </p:spTree>
    <p:extLst>
      <p:ext uri="{BB962C8B-B14F-4D97-AF65-F5344CB8AC3E}">
        <p14:creationId xmlns:p14="http://schemas.microsoft.com/office/powerpoint/2010/main" val="74261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0191-1E72-45D6-A84A-CCA305F296F7}"/>
              </a:ext>
            </a:extLst>
          </p:cNvPr>
          <p:cNvSpPr>
            <a:spLocks noGrp="1"/>
          </p:cNvSpPr>
          <p:nvPr>
            <p:ph type="title"/>
          </p:nvPr>
        </p:nvSpPr>
        <p:spPr/>
        <p:txBody>
          <a:bodyPr/>
          <a:lstStyle/>
          <a:p>
            <a:r>
              <a:rPr lang="en-US" dirty="0"/>
              <a:t>Additional Data </a:t>
            </a:r>
          </a:p>
        </p:txBody>
      </p:sp>
      <p:sp>
        <p:nvSpPr>
          <p:cNvPr id="3" name="Content Placeholder 2">
            <a:extLst>
              <a:ext uri="{FF2B5EF4-FFF2-40B4-BE49-F238E27FC236}">
                <a16:creationId xmlns:a16="http://schemas.microsoft.com/office/drawing/2014/main" id="{AE2C4577-E206-46E4-9A97-3745C1C53B76}"/>
              </a:ext>
            </a:extLst>
          </p:cNvPr>
          <p:cNvSpPr>
            <a:spLocks noGrp="1"/>
          </p:cNvSpPr>
          <p:nvPr>
            <p:ph idx="1"/>
          </p:nvPr>
        </p:nvSpPr>
        <p:spPr/>
        <p:txBody>
          <a:bodyPr>
            <a:normAutofit fontScale="92500" lnSpcReduction="10000"/>
          </a:bodyPr>
          <a:lstStyle/>
          <a:p>
            <a:r>
              <a:rPr lang="en-US" dirty="0"/>
              <a:t>Some Additional Data provided in a csv file was as follows:</a:t>
            </a:r>
          </a:p>
          <a:p>
            <a:pPr marL="514350" indent="-514350">
              <a:buFont typeface="+mj-lt"/>
              <a:buAutoNum type="arabicPeriod"/>
            </a:pPr>
            <a:r>
              <a:rPr lang="en-US" sz="1800" dirty="0" err="1"/>
              <a:t>Collection_id</a:t>
            </a:r>
            <a:r>
              <a:rPr lang="en-US" sz="1800" dirty="0"/>
              <a:t>: The record’s Collection of origin </a:t>
            </a:r>
          </a:p>
          <a:p>
            <a:pPr marL="514350" indent="-514350">
              <a:buFont typeface="+mj-lt"/>
              <a:buAutoNum type="arabicPeriod"/>
            </a:pPr>
            <a:r>
              <a:rPr lang="en-US" sz="1800" dirty="0"/>
              <a:t>(structure </a:t>
            </a:r>
            <a:r>
              <a:rPr lang="en-US" sz="1800" dirty="0" err="1"/>
              <a:t>shortname</a:t>
            </a:r>
            <a:r>
              <a:rPr lang="en-US" sz="1800" dirty="0"/>
              <a:t>)_id: The globally unique row ID of the record in the NDA database </a:t>
            </a:r>
          </a:p>
          <a:p>
            <a:pPr marL="514350" indent="-514350">
              <a:buFont typeface="+mj-lt"/>
              <a:buAutoNum type="arabicPeriod"/>
            </a:pPr>
            <a:r>
              <a:rPr lang="en-US" sz="1800" dirty="0" err="1"/>
              <a:t>Dataset_id</a:t>
            </a:r>
            <a:r>
              <a:rPr lang="en-US" sz="1800" dirty="0"/>
              <a:t>: The record’s dataset of origin </a:t>
            </a:r>
          </a:p>
          <a:p>
            <a:pPr marL="514350" indent="-514350">
              <a:buFont typeface="+mj-lt"/>
              <a:buAutoNum type="arabicPeriod"/>
            </a:pPr>
            <a:r>
              <a:rPr lang="en-US" sz="1800" dirty="0" err="1"/>
              <a:t>Subjectkey</a:t>
            </a:r>
            <a:r>
              <a:rPr lang="en-US" sz="1800" dirty="0"/>
              <a:t>: The NDA GUID, a subject’s globally unique ID across NDA </a:t>
            </a:r>
            <a:r>
              <a:rPr lang="en-US" sz="1800" dirty="0" err="1"/>
              <a:t>src_subject_id</a:t>
            </a:r>
            <a:r>
              <a:rPr lang="en-US" sz="1800" dirty="0"/>
              <a:t>: The subject identifier used at the site where the data was collected </a:t>
            </a:r>
          </a:p>
          <a:p>
            <a:pPr marL="514350" indent="-514350">
              <a:buFont typeface="+mj-lt"/>
              <a:buAutoNum type="arabicPeriod"/>
            </a:pPr>
            <a:r>
              <a:rPr lang="en-US" sz="1800" dirty="0" err="1"/>
              <a:t>interview_age</a:t>
            </a:r>
            <a:r>
              <a:rPr lang="en-US" sz="1800" dirty="0"/>
              <a:t>: Age rounded to whole months </a:t>
            </a:r>
          </a:p>
          <a:p>
            <a:pPr marL="514350" indent="-514350">
              <a:buFont typeface="+mj-lt"/>
              <a:buAutoNum type="arabicPeriod"/>
            </a:pPr>
            <a:r>
              <a:rPr lang="en-US" sz="1800" dirty="0"/>
              <a:t>Subject sex </a:t>
            </a:r>
          </a:p>
          <a:p>
            <a:pPr marL="0" indent="0">
              <a:buNone/>
            </a:pPr>
            <a:r>
              <a:rPr lang="en-US" sz="1800" dirty="0"/>
              <a:t>Etc. </a:t>
            </a:r>
          </a:p>
          <a:p>
            <a:pPr marL="0" indent="0">
              <a:buNone/>
            </a:pPr>
            <a:r>
              <a:rPr lang="en-US" sz="1800" dirty="0"/>
              <a:t>This data was only provided for the training dataset and not for the validation dataset. So it’s </a:t>
            </a:r>
            <a:r>
              <a:rPr lang="en-US" sz="1800" dirty="0" err="1"/>
              <a:t>upto</a:t>
            </a:r>
            <a:r>
              <a:rPr lang="en-US" sz="1800" dirty="0"/>
              <a:t> us to determine whether to use this additional data.</a:t>
            </a:r>
          </a:p>
        </p:txBody>
      </p:sp>
    </p:spTree>
    <p:extLst>
      <p:ext uri="{BB962C8B-B14F-4D97-AF65-F5344CB8AC3E}">
        <p14:creationId xmlns:p14="http://schemas.microsoft.com/office/powerpoint/2010/main" val="287272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4239-7634-401F-B658-1D7C417C784B}"/>
              </a:ext>
            </a:extLst>
          </p:cNvPr>
          <p:cNvSpPr>
            <a:spLocks noGrp="1"/>
          </p:cNvSpPr>
          <p:nvPr>
            <p:ph type="title"/>
          </p:nvPr>
        </p:nvSpPr>
        <p:spPr/>
        <p:txBody>
          <a:bodyPr/>
          <a:lstStyle/>
          <a:p>
            <a:r>
              <a:rPr lang="en-US" dirty="0"/>
              <a:t>Getting Features from MRI Scans</a:t>
            </a:r>
          </a:p>
        </p:txBody>
      </p:sp>
      <p:sp>
        <p:nvSpPr>
          <p:cNvPr id="3" name="Content Placeholder 2">
            <a:extLst>
              <a:ext uri="{FF2B5EF4-FFF2-40B4-BE49-F238E27FC236}">
                <a16:creationId xmlns:a16="http://schemas.microsoft.com/office/drawing/2014/main" id="{E14BD377-6352-4488-820D-1BD27BCAF284}"/>
              </a:ext>
            </a:extLst>
          </p:cNvPr>
          <p:cNvSpPr>
            <a:spLocks noGrp="1"/>
          </p:cNvSpPr>
          <p:nvPr>
            <p:ph idx="1"/>
          </p:nvPr>
        </p:nvSpPr>
        <p:spPr/>
        <p:txBody>
          <a:bodyPr>
            <a:normAutofit fontScale="92500" lnSpcReduction="10000"/>
          </a:bodyPr>
          <a:lstStyle/>
          <a:p>
            <a:r>
              <a:rPr lang="en-US" sz="2400" dirty="0"/>
              <a:t>Used python package </a:t>
            </a:r>
            <a:r>
              <a:rPr lang="en-US" sz="2400" dirty="0" err="1"/>
              <a:t>nilearn</a:t>
            </a:r>
            <a:r>
              <a:rPr lang="en-US" sz="2400" dirty="0"/>
              <a:t> to get data from 3D MRI scans. </a:t>
            </a:r>
            <a:r>
              <a:rPr lang="en-US" dirty="0" err="1"/>
              <a:t>Nilearn</a:t>
            </a:r>
            <a:r>
              <a:rPr lang="en-US" dirty="0"/>
              <a:t> is a Python module for fast and easy statistical learning on </a:t>
            </a:r>
            <a:r>
              <a:rPr lang="en-US" dirty="0" err="1"/>
              <a:t>NeuroImaging</a:t>
            </a:r>
            <a:r>
              <a:rPr lang="en-US" dirty="0"/>
              <a:t> data. Image is one of the functions available through </a:t>
            </a:r>
            <a:r>
              <a:rPr lang="en-US" dirty="0" err="1"/>
              <a:t>nilearn</a:t>
            </a:r>
            <a:r>
              <a:rPr lang="en-US" dirty="0"/>
              <a:t> to read the data in nii.gz format.</a:t>
            </a:r>
            <a:endParaRPr lang="en-US" sz="2400" dirty="0"/>
          </a:p>
          <a:p>
            <a:r>
              <a:rPr lang="en-US" sz="2400" dirty="0"/>
              <a:t>For each scan, used:</a:t>
            </a:r>
          </a:p>
          <a:p>
            <a:pPr marL="0" indent="0">
              <a:buNone/>
            </a:pPr>
            <a:r>
              <a:rPr lang="en-US" dirty="0"/>
              <a:t>           </a:t>
            </a:r>
            <a:r>
              <a:rPr lang="en-US" sz="2000" dirty="0" err="1"/>
              <a:t>fname</a:t>
            </a:r>
            <a:r>
              <a:rPr lang="en-US" sz="2000" dirty="0"/>
              <a:t> = </a:t>
            </a:r>
            <a:r>
              <a:rPr lang="en-US" sz="2000" dirty="0" err="1"/>
              <a:t>image.load_img</a:t>
            </a:r>
            <a:r>
              <a:rPr lang="en-US" sz="2000" dirty="0"/>
              <a:t>(path + </a:t>
            </a:r>
            <a:r>
              <a:rPr lang="en-US" sz="2000" dirty="0" err="1"/>
              <a:t>tr_result.subject</a:t>
            </a:r>
            <a:r>
              <a:rPr lang="en-US" sz="2000" dirty="0"/>
              <a:t>[</a:t>
            </a:r>
            <a:r>
              <a:rPr lang="en-US" sz="2000" dirty="0" err="1"/>
              <a:t>i</a:t>
            </a:r>
            <a:r>
              <a:rPr lang="en-US" sz="2000" dirty="0"/>
              <a:t>] + p2 + "t1_gm_parc.nii.gz")</a:t>
            </a:r>
          </a:p>
          <a:p>
            <a:pPr marL="0" indent="0">
              <a:buNone/>
            </a:pPr>
            <a:r>
              <a:rPr lang="en-US" sz="2000" dirty="0"/>
              <a:t>            labels = </a:t>
            </a:r>
            <a:r>
              <a:rPr lang="en-US" sz="2000" dirty="0" err="1"/>
              <a:t>fname.get_data</a:t>
            </a:r>
            <a:r>
              <a:rPr lang="en-US" sz="2000" dirty="0"/>
              <a:t>()               </a:t>
            </a:r>
          </a:p>
          <a:p>
            <a:pPr marL="0" indent="0">
              <a:buNone/>
            </a:pPr>
            <a:r>
              <a:rPr lang="en-US" sz="2000" dirty="0"/>
              <a:t>            </a:t>
            </a:r>
            <a:r>
              <a:rPr lang="en-US" sz="2000" dirty="0" err="1"/>
              <a:t>lbl,cnt</a:t>
            </a:r>
            <a:r>
              <a:rPr lang="en-US" sz="2000" dirty="0"/>
              <a:t> = </a:t>
            </a:r>
            <a:r>
              <a:rPr lang="en-US" sz="2000" dirty="0" err="1"/>
              <a:t>np.unique</a:t>
            </a:r>
            <a:r>
              <a:rPr lang="en-US" sz="2000" dirty="0"/>
              <a:t>(labels, </a:t>
            </a:r>
            <a:r>
              <a:rPr lang="en-US" sz="2000" dirty="0" err="1"/>
              <a:t>return_counts</a:t>
            </a:r>
            <a:r>
              <a:rPr lang="en-US" sz="2000" dirty="0"/>
              <a:t>=True)</a:t>
            </a:r>
          </a:p>
          <a:p>
            <a:r>
              <a:rPr lang="en-US" sz="2400" dirty="0"/>
              <a:t>In this way  from the MRI scans, I scanned the amount of unique labels and stored the count of each label. These indicate the different parts of the brain and their quantity. This way, I got 116 features, from which the first feature was removed as it indicates the black color of the MRI scans which are not part of the brain.</a:t>
            </a:r>
          </a:p>
        </p:txBody>
      </p:sp>
    </p:spTree>
    <p:extLst>
      <p:ext uri="{BB962C8B-B14F-4D97-AF65-F5344CB8AC3E}">
        <p14:creationId xmlns:p14="http://schemas.microsoft.com/office/powerpoint/2010/main" val="176334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02B0-1172-4C23-964A-5DDCFE4E0423}"/>
              </a:ext>
            </a:extLst>
          </p:cNvPr>
          <p:cNvSpPr>
            <a:spLocks noGrp="1"/>
          </p:cNvSpPr>
          <p:nvPr>
            <p:ph type="title"/>
          </p:nvPr>
        </p:nvSpPr>
        <p:spPr/>
        <p:txBody>
          <a:bodyPr>
            <a:normAutofit/>
          </a:bodyPr>
          <a:lstStyle/>
          <a:p>
            <a:r>
              <a:rPr lang="en-US" sz="3600" dirty="0"/>
              <a:t>Scatter Plot of the Volume vs Fluid Intelligence Score</a:t>
            </a:r>
          </a:p>
        </p:txBody>
      </p:sp>
      <p:pic>
        <p:nvPicPr>
          <p:cNvPr id="5" name="Picture 4" descr="A screenshot of a cell phone&#10;&#10;Description generated with very high confidence">
            <a:extLst>
              <a:ext uri="{FF2B5EF4-FFF2-40B4-BE49-F238E27FC236}">
                <a16:creationId xmlns:a16="http://schemas.microsoft.com/office/drawing/2014/main" id="{C9C890CE-47F1-4C2E-A60D-993470234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225" y="1663297"/>
            <a:ext cx="7358063" cy="4489853"/>
          </a:xfrm>
          <a:prstGeom prst="rect">
            <a:avLst/>
          </a:prstGeom>
        </p:spPr>
      </p:pic>
    </p:spTree>
    <p:extLst>
      <p:ext uri="{BB962C8B-B14F-4D97-AF65-F5344CB8AC3E}">
        <p14:creationId xmlns:p14="http://schemas.microsoft.com/office/powerpoint/2010/main" val="386424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A0983-59AC-4E50-8556-614232E6C198}"/>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FA6E9010-18EF-4CBB-9EDB-15448CAB8B83}"/>
              </a:ext>
            </a:extLst>
          </p:cNvPr>
          <p:cNvSpPr>
            <a:spLocks noGrp="1"/>
          </p:cNvSpPr>
          <p:nvPr>
            <p:ph idx="1"/>
          </p:nvPr>
        </p:nvSpPr>
        <p:spPr/>
        <p:txBody>
          <a:bodyPr>
            <a:normAutofit lnSpcReduction="10000"/>
          </a:bodyPr>
          <a:lstStyle/>
          <a:p>
            <a:r>
              <a:rPr lang="en-US" dirty="0"/>
              <a:t>Added a new feature: volume of the brain which is got using summing up the counts of different labels.</a:t>
            </a:r>
          </a:p>
          <a:p>
            <a:r>
              <a:rPr lang="en-US" dirty="0"/>
              <a:t>Removed features which are unique to only some brains.</a:t>
            </a:r>
          </a:p>
          <a:p>
            <a:r>
              <a:rPr lang="en-US" dirty="0"/>
              <a:t>Thus, finally reduced down to 114 features.</a:t>
            </a:r>
          </a:p>
          <a:p>
            <a:endParaRPr lang="en-US" dirty="0"/>
          </a:p>
          <a:p>
            <a:r>
              <a:rPr lang="en-US" dirty="0"/>
              <a:t>Did the same preprocessing steps for the validation dataset and got 114 features for it as well.</a:t>
            </a:r>
          </a:p>
          <a:p>
            <a:endParaRPr lang="en-US" dirty="0"/>
          </a:p>
          <a:p>
            <a:r>
              <a:rPr lang="en-US" dirty="0"/>
              <a:t>For the additional data provided, read the given features and used label binarizer for features like sex. This gave total 123 separate features.</a:t>
            </a:r>
          </a:p>
        </p:txBody>
      </p:sp>
    </p:spTree>
    <p:extLst>
      <p:ext uri="{BB962C8B-B14F-4D97-AF65-F5344CB8AC3E}">
        <p14:creationId xmlns:p14="http://schemas.microsoft.com/office/powerpoint/2010/main" val="10720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8A91-1EC5-4D59-B25A-338B7A774977}"/>
              </a:ext>
            </a:extLst>
          </p:cNvPr>
          <p:cNvSpPr>
            <a:spLocks noGrp="1"/>
          </p:cNvSpPr>
          <p:nvPr>
            <p:ph type="title"/>
          </p:nvPr>
        </p:nvSpPr>
        <p:spPr/>
        <p:txBody>
          <a:bodyPr/>
          <a:lstStyle/>
          <a:p>
            <a:r>
              <a:rPr lang="en-US" dirty="0"/>
              <a:t>Application of general regression algorithms</a:t>
            </a:r>
          </a:p>
        </p:txBody>
      </p:sp>
      <p:sp>
        <p:nvSpPr>
          <p:cNvPr id="3" name="Content Placeholder 2">
            <a:extLst>
              <a:ext uri="{FF2B5EF4-FFF2-40B4-BE49-F238E27FC236}">
                <a16:creationId xmlns:a16="http://schemas.microsoft.com/office/drawing/2014/main" id="{C7BFEBAB-994E-46C7-A009-E72966739B15}"/>
              </a:ext>
            </a:extLst>
          </p:cNvPr>
          <p:cNvSpPr>
            <a:spLocks noGrp="1"/>
          </p:cNvSpPr>
          <p:nvPr>
            <p:ph idx="1"/>
          </p:nvPr>
        </p:nvSpPr>
        <p:spPr/>
        <p:txBody>
          <a:bodyPr>
            <a:normAutofit lnSpcReduction="10000"/>
          </a:bodyPr>
          <a:lstStyle/>
          <a:p>
            <a:r>
              <a:rPr lang="en-US" dirty="0"/>
              <a:t>Firstly, I tried out general regression algorithms using the basic 114 features.</a:t>
            </a:r>
          </a:p>
          <a:p>
            <a:r>
              <a:rPr lang="en-US" dirty="0"/>
              <a:t>The metrics used for testing the validation dataset are: Mean Squared Error and R^2 metrics.</a:t>
            </a:r>
          </a:p>
          <a:p>
            <a:r>
              <a:rPr lang="en-US" dirty="0"/>
              <a:t>The algorithms used are:</a:t>
            </a:r>
          </a:p>
          <a:p>
            <a:pPr marL="514350" indent="-514350">
              <a:buFont typeface="+mj-lt"/>
              <a:buAutoNum type="arabicPeriod"/>
            </a:pPr>
            <a:r>
              <a:rPr lang="en-US" sz="2200" dirty="0"/>
              <a:t>Linear Regression</a:t>
            </a:r>
          </a:p>
          <a:p>
            <a:pPr marL="514350" indent="-514350">
              <a:buFont typeface="+mj-lt"/>
              <a:buAutoNum type="arabicPeriod"/>
            </a:pPr>
            <a:r>
              <a:rPr lang="en-US" sz="2200" dirty="0"/>
              <a:t>Kernel Regression</a:t>
            </a:r>
          </a:p>
          <a:p>
            <a:pPr marL="514350" indent="-514350">
              <a:buFont typeface="+mj-lt"/>
              <a:buAutoNum type="arabicPeriod"/>
            </a:pPr>
            <a:r>
              <a:rPr lang="en-US" sz="2200" dirty="0"/>
              <a:t>Random Forest Regression</a:t>
            </a:r>
          </a:p>
          <a:p>
            <a:pPr marL="514350" indent="-514350">
              <a:buFont typeface="+mj-lt"/>
              <a:buAutoNum type="arabicPeriod"/>
            </a:pPr>
            <a:r>
              <a:rPr lang="en-US" sz="2200" dirty="0"/>
              <a:t>Adaboost Regression</a:t>
            </a:r>
          </a:p>
          <a:p>
            <a:pPr marL="514350" indent="-514350">
              <a:buFont typeface="+mj-lt"/>
              <a:buAutoNum type="arabicPeriod"/>
            </a:pPr>
            <a:r>
              <a:rPr lang="en-US" sz="2200" dirty="0"/>
              <a:t>Gradient Boosting Regression</a:t>
            </a:r>
          </a:p>
        </p:txBody>
      </p:sp>
    </p:spTree>
    <p:extLst>
      <p:ext uri="{BB962C8B-B14F-4D97-AF65-F5344CB8AC3E}">
        <p14:creationId xmlns:p14="http://schemas.microsoft.com/office/powerpoint/2010/main" val="2574579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ED84DD6-8A68-4994-8094-8DDBE89BF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76049D7-366E-4AC9-B689-460CC28F8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solidFill>
            <a:srgbClr val="A6B727"/>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BC9E91F8-C4AE-4EB0-8B76-FF3F3FC718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AD45A04-4150-4943-BB06-EEEDDD73B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822628D-D78B-4F66-BF0F-4C1465E82DF7}"/>
              </a:ext>
            </a:extLst>
          </p:cNvPr>
          <p:cNvSpPr>
            <a:spLocks noGrp="1"/>
          </p:cNvSpPr>
          <p:nvPr>
            <p:ph type="title"/>
          </p:nvPr>
        </p:nvSpPr>
        <p:spPr>
          <a:xfrm>
            <a:off x="8195138" y="857675"/>
            <a:ext cx="3113366" cy="3622844"/>
          </a:xfrm>
        </p:spPr>
        <p:txBody>
          <a:bodyPr vert="horz" lIns="91440" tIns="45720" rIns="91440" bIns="45720" rtlCol="0" anchor="b">
            <a:normAutofit/>
          </a:bodyPr>
          <a:lstStyle/>
          <a:p>
            <a:pPr algn="ctr">
              <a:lnSpc>
                <a:spcPct val="85000"/>
              </a:lnSpc>
            </a:pPr>
            <a:r>
              <a:rPr lang="en-US" sz="5400" b="1" cap="all">
                <a:solidFill>
                  <a:srgbClr val="FFFFFF"/>
                </a:solidFill>
              </a:rPr>
              <a:t>Results</a:t>
            </a:r>
          </a:p>
        </p:txBody>
      </p:sp>
      <p:graphicFrame>
        <p:nvGraphicFramePr>
          <p:cNvPr id="4" name="Table 3">
            <a:extLst>
              <a:ext uri="{FF2B5EF4-FFF2-40B4-BE49-F238E27FC236}">
                <a16:creationId xmlns:a16="http://schemas.microsoft.com/office/drawing/2014/main" id="{C55BDBCA-5FEF-41F1-8573-A6C9C2D22497}"/>
              </a:ext>
            </a:extLst>
          </p:cNvPr>
          <p:cNvGraphicFramePr>
            <a:graphicFrameLocks noGrp="1"/>
          </p:cNvGraphicFramePr>
          <p:nvPr>
            <p:extLst>
              <p:ext uri="{D42A27DB-BD31-4B8C-83A1-F6EECF244321}">
                <p14:modId xmlns:p14="http://schemas.microsoft.com/office/powerpoint/2010/main" val="3539110728"/>
              </p:ext>
            </p:extLst>
          </p:nvPr>
        </p:nvGraphicFramePr>
        <p:xfrm>
          <a:off x="481013" y="419100"/>
          <a:ext cx="6858000" cy="5657244"/>
        </p:xfrm>
        <a:graphic>
          <a:graphicData uri="http://schemas.openxmlformats.org/drawingml/2006/table">
            <a:tbl>
              <a:tblPr firstRow="1" firstCol="1" bandRow="1">
                <a:noFill/>
                <a:tableStyleId>{5C22544A-7EE6-4342-B048-85BDC9FD1C3A}</a:tableStyleId>
              </a:tblPr>
              <a:tblGrid>
                <a:gridCol w="1712859">
                  <a:extLst>
                    <a:ext uri="{9D8B030D-6E8A-4147-A177-3AD203B41FA5}">
                      <a16:colId xmlns:a16="http://schemas.microsoft.com/office/drawing/2014/main" val="1159947713"/>
                    </a:ext>
                  </a:extLst>
                </a:gridCol>
                <a:gridCol w="1689604">
                  <a:extLst>
                    <a:ext uri="{9D8B030D-6E8A-4147-A177-3AD203B41FA5}">
                      <a16:colId xmlns:a16="http://schemas.microsoft.com/office/drawing/2014/main" val="3402016308"/>
                    </a:ext>
                  </a:extLst>
                </a:gridCol>
                <a:gridCol w="1798623">
                  <a:extLst>
                    <a:ext uri="{9D8B030D-6E8A-4147-A177-3AD203B41FA5}">
                      <a16:colId xmlns:a16="http://schemas.microsoft.com/office/drawing/2014/main" val="4237777434"/>
                    </a:ext>
                  </a:extLst>
                </a:gridCol>
                <a:gridCol w="1656914">
                  <a:extLst>
                    <a:ext uri="{9D8B030D-6E8A-4147-A177-3AD203B41FA5}">
                      <a16:colId xmlns:a16="http://schemas.microsoft.com/office/drawing/2014/main" val="284138297"/>
                    </a:ext>
                  </a:extLst>
                </a:gridCol>
              </a:tblGrid>
              <a:tr h="709613">
                <a:tc>
                  <a:txBody>
                    <a:bodyPr/>
                    <a:lstStyle/>
                    <a:p>
                      <a:pPr marL="0" marR="0">
                        <a:lnSpc>
                          <a:spcPct val="107000"/>
                        </a:lnSpc>
                        <a:spcBef>
                          <a:spcPts val="0"/>
                        </a:spcBef>
                        <a:spcAft>
                          <a:spcPts val="0"/>
                        </a:spcAft>
                      </a:pPr>
                      <a:r>
                        <a:rPr lang="en-US" sz="1200" b="0" cap="all" spc="150" dirty="0">
                          <a:solidFill>
                            <a:schemeClr val="lt1"/>
                          </a:solidFill>
                          <a:effectLst/>
                        </a:rPr>
                        <a:t>   </a:t>
                      </a:r>
                    </a:p>
                    <a:p>
                      <a:pPr marL="0" marR="0" algn="ctr">
                        <a:lnSpc>
                          <a:spcPct val="107000"/>
                        </a:lnSpc>
                        <a:spcBef>
                          <a:spcPts val="0"/>
                        </a:spcBef>
                        <a:spcAft>
                          <a:spcPts val="0"/>
                        </a:spcAft>
                      </a:pPr>
                      <a:r>
                        <a:rPr lang="en-US" sz="1200" b="0" cap="all" spc="150" dirty="0">
                          <a:solidFill>
                            <a:schemeClr val="lt1"/>
                          </a:solidFill>
                          <a:effectLst/>
                        </a:rPr>
                        <a:t>Model</a:t>
                      </a:r>
                      <a:endParaRPr lang="en-US" sz="1200" b="0" cap="all" spc="150" dirty="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lnL>
                    <a:lnR w="12700" cmpd="sng">
                      <a:noFill/>
                    </a:lnR>
                    <a:lnT w="12700" cmpd="sng">
                      <a:noFill/>
                    </a:lnT>
                    <a:lnB w="38100" cmpd="sng">
                      <a:noFill/>
                    </a:lnB>
                    <a:solidFill>
                      <a:srgbClr val="505356"/>
                    </a:solidFill>
                  </a:tcPr>
                </a:tc>
                <a:tc>
                  <a:txBody>
                    <a:bodyPr/>
                    <a:lstStyle/>
                    <a:p>
                      <a:pPr marL="0" marR="0" algn="ctr">
                        <a:lnSpc>
                          <a:spcPct val="107000"/>
                        </a:lnSpc>
                        <a:spcBef>
                          <a:spcPts val="0"/>
                        </a:spcBef>
                        <a:spcAft>
                          <a:spcPts val="0"/>
                        </a:spcAft>
                      </a:pPr>
                      <a:r>
                        <a:rPr lang="en-US" sz="1200" b="0" cap="all" spc="150">
                          <a:solidFill>
                            <a:schemeClr val="lt1"/>
                          </a:solidFill>
                          <a:effectLst/>
                        </a:rPr>
                        <a:t> </a:t>
                      </a:r>
                    </a:p>
                    <a:p>
                      <a:pPr marL="0" marR="0" algn="ctr">
                        <a:lnSpc>
                          <a:spcPct val="107000"/>
                        </a:lnSpc>
                        <a:spcBef>
                          <a:spcPts val="0"/>
                        </a:spcBef>
                        <a:spcAft>
                          <a:spcPts val="0"/>
                        </a:spcAft>
                      </a:pPr>
                      <a:r>
                        <a:rPr lang="en-US" sz="1200" b="0" cap="all" spc="150">
                          <a:solidFill>
                            <a:schemeClr val="lt1"/>
                          </a:solidFill>
                          <a:effectLst/>
                        </a:rPr>
                        <a:t>MSE Training</a:t>
                      </a:r>
                      <a:endParaRPr lang="en-US" sz="12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lnL>
                    <a:lnR w="12700" cmpd="sng">
                      <a:noFill/>
                    </a:lnR>
                    <a:lnT w="12700" cmpd="sng">
                      <a:noFill/>
                    </a:lnT>
                    <a:lnB w="38100" cmpd="sng">
                      <a:noFill/>
                    </a:lnB>
                    <a:solidFill>
                      <a:srgbClr val="505356"/>
                    </a:solidFill>
                  </a:tcPr>
                </a:tc>
                <a:tc>
                  <a:txBody>
                    <a:bodyPr/>
                    <a:lstStyle/>
                    <a:p>
                      <a:pPr marL="0" marR="0" algn="ctr">
                        <a:lnSpc>
                          <a:spcPct val="107000"/>
                        </a:lnSpc>
                        <a:spcBef>
                          <a:spcPts val="0"/>
                        </a:spcBef>
                        <a:spcAft>
                          <a:spcPts val="0"/>
                        </a:spcAft>
                      </a:pPr>
                      <a:r>
                        <a:rPr lang="en-US" sz="1200" b="0" cap="all" spc="150">
                          <a:solidFill>
                            <a:schemeClr val="lt1"/>
                          </a:solidFill>
                          <a:effectLst/>
                        </a:rPr>
                        <a:t> </a:t>
                      </a:r>
                    </a:p>
                    <a:p>
                      <a:pPr marL="0" marR="0" algn="ctr">
                        <a:lnSpc>
                          <a:spcPct val="107000"/>
                        </a:lnSpc>
                        <a:spcBef>
                          <a:spcPts val="0"/>
                        </a:spcBef>
                        <a:spcAft>
                          <a:spcPts val="0"/>
                        </a:spcAft>
                      </a:pPr>
                      <a:r>
                        <a:rPr lang="en-US" sz="1200" b="0" cap="all" spc="150">
                          <a:solidFill>
                            <a:schemeClr val="lt1"/>
                          </a:solidFill>
                          <a:effectLst/>
                        </a:rPr>
                        <a:t>MSE Validation</a:t>
                      </a:r>
                      <a:endParaRPr lang="en-US" sz="12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lnL>
                    <a:lnR w="12700" cmpd="sng">
                      <a:noFill/>
                    </a:lnR>
                    <a:lnT w="12700" cmpd="sng">
                      <a:noFill/>
                    </a:lnT>
                    <a:lnB w="38100" cmpd="sng">
                      <a:noFill/>
                    </a:lnB>
                    <a:solidFill>
                      <a:srgbClr val="505356"/>
                    </a:solidFill>
                  </a:tcPr>
                </a:tc>
                <a:tc>
                  <a:txBody>
                    <a:bodyPr/>
                    <a:lstStyle/>
                    <a:p>
                      <a:pPr marL="0" marR="0" algn="ctr">
                        <a:lnSpc>
                          <a:spcPct val="107000"/>
                        </a:lnSpc>
                        <a:spcBef>
                          <a:spcPts val="0"/>
                        </a:spcBef>
                        <a:spcAft>
                          <a:spcPts val="0"/>
                        </a:spcAft>
                      </a:pPr>
                      <a:r>
                        <a:rPr lang="en-US" sz="1200" b="0" cap="all" spc="150">
                          <a:solidFill>
                            <a:schemeClr val="lt1"/>
                          </a:solidFill>
                          <a:effectLst/>
                        </a:rPr>
                        <a:t> </a:t>
                      </a:r>
                    </a:p>
                    <a:p>
                      <a:pPr marL="0" marR="0" algn="ctr">
                        <a:lnSpc>
                          <a:spcPct val="107000"/>
                        </a:lnSpc>
                        <a:spcBef>
                          <a:spcPts val="0"/>
                        </a:spcBef>
                        <a:spcAft>
                          <a:spcPts val="0"/>
                        </a:spcAft>
                      </a:pPr>
                      <a:r>
                        <a:rPr lang="en-US" sz="1200" b="0" cap="all" spc="150">
                          <a:solidFill>
                            <a:schemeClr val="lt1"/>
                          </a:solidFill>
                          <a:effectLst/>
                        </a:rPr>
                        <a:t>R^2 Validation</a:t>
                      </a:r>
                      <a:endParaRPr lang="en-US" sz="12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168772"/>
                  </a:ext>
                </a:extLst>
              </a:tr>
              <a:tr h="1068429">
                <a:tc>
                  <a:txBody>
                    <a:bodyPr/>
                    <a:lstStyle/>
                    <a:p>
                      <a:pPr marL="0" marR="0">
                        <a:lnSpc>
                          <a:spcPct val="107000"/>
                        </a:lnSpc>
                        <a:spcBef>
                          <a:spcPts val="0"/>
                        </a:spcBef>
                        <a:spcAft>
                          <a:spcPts val="0"/>
                        </a:spcAft>
                      </a:pPr>
                      <a:r>
                        <a:rPr lang="en-US" sz="900" b="1" cap="none" spc="0" dirty="0">
                          <a:solidFill>
                            <a:schemeClr val="tx1"/>
                          </a:solidFill>
                          <a:effectLst/>
                        </a:rPr>
                        <a:t> </a:t>
                      </a:r>
                      <a:endParaRPr lang="en-US" sz="1200" b="1" cap="none" spc="0" dirty="0">
                        <a:solidFill>
                          <a:schemeClr val="tx1"/>
                        </a:solidFill>
                        <a:effectLst/>
                      </a:endParaRPr>
                    </a:p>
                    <a:p>
                      <a:pPr marL="0" marR="0">
                        <a:lnSpc>
                          <a:spcPct val="107000"/>
                        </a:lnSpc>
                        <a:spcBef>
                          <a:spcPts val="0"/>
                        </a:spcBef>
                        <a:spcAft>
                          <a:spcPts val="0"/>
                        </a:spcAft>
                      </a:pPr>
                      <a:r>
                        <a:rPr lang="en-US" sz="1200" b="1" cap="none" spc="0" dirty="0">
                          <a:solidFill>
                            <a:schemeClr val="tx1"/>
                          </a:solidFill>
                          <a:effectLst/>
                        </a:rPr>
                        <a:t> Linear Regression</a:t>
                      </a:r>
                      <a:endParaRPr lang="en-US" sz="12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38100" cmpd="sng">
                      <a:noFill/>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rPr>
                        <a:t> </a:t>
                      </a:r>
                    </a:p>
                    <a:p>
                      <a:pPr marL="0" marR="0">
                        <a:lnSpc>
                          <a:spcPct val="107000"/>
                        </a:lnSpc>
                        <a:spcBef>
                          <a:spcPts val="0"/>
                        </a:spcBef>
                        <a:spcAft>
                          <a:spcPts val="0"/>
                        </a:spcAft>
                      </a:pPr>
                      <a:r>
                        <a:rPr lang="en-US" sz="1200" cap="none" spc="0">
                          <a:solidFill>
                            <a:schemeClr val="tx1"/>
                          </a:solidFill>
                          <a:effectLst/>
                        </a:rPr>
                        <a:t>86.7969396672596</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38100" cmpd="sng">
                      <a:noFill/>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rPr>
                        <a:t> </a:t>
                      </a:r>
                    </a:p>
                    <a:p>
                      <a:pPr marL="0" marR="0">
                        <a:lnSpc>
                          <a:spcPct val="107000"/>
                        </a:lnSpc>
                        <a:spcBef>
                          <a:spcPts val="0"/>
                        </a:spcBef>
                        <a:spcAft>
                          <a:spcPts val="0"/>
                        </a:spcAft>
                      </a:pPr>
                      <a:r>
                        <a:rPr lang="en-US" sz="1200" cap="none" spc="0">
                          <a:solidFill>
                            <a:schemeClr val="tx1"/>
                          </a:solidFill>
                          <a:effectLst/>
                        </a:rPr>
                        <a:t>74.18163019603759</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38100" cmpd="sng">
                      <a:noFill/>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rPr>
                        <a:t> </a:t>
                      </a:r>
                    </a:p>
                    <a:p>
                      <a:pPr marL="0" marR="0">
                        <a:lnSpc>
                          <a:spcPct val="107000"/>
                        </a:lnSpc>
                        <a:spcBef>
                          <a:spcPts val="0"/>
                        </a:spcBef>
                        <a:spcAft>
                          <a:spcPts val="0"/>
                        </a:spcAft>
                      </a:pPr>
                      <a:r>
                        <a:rPr lang="en-US" sz="1200" cap="none" spc="0">
                          <a:solidFill>
                            <a:schemeClr val="tx1"/>
                          </a:solidFill>
                          <a:effectLst/>
                        </a:rPr>
                        <a:t>-0.037139312489653964</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07413482"/>
                  </a:ext>
                </a:extLst>
              </a:tr>
              <a:tr h="871172">
                <a:tc>
                  <a:txBody>
                    <a:bodyPr/>
                    <a:lstStyle/>
                    <a:p>
                      <a:pPr marL="0" marR="0">
                        <a:lnSpc>
                          <a:spcPct val="107000"/>
                        </a:lnSpc>
                        <a:spcBef>
                          <a:spcPts val="0"/>
                        </a:spcBef>
                        <a:spcAft>
                          <a:spcPts val="0"/>
                        </a:spcAft>
                      </a:pPr>
                      <a:r>
                        <a:rPr lang="en-US" sz="900" b="1" cap="none" spc="0" dirty="0">
                          <a:solidFill>
                            <a:schemeClr val="tx1"/>
                          </a:solidFill>
                          <a:effectLst/>
                        </a:rPr>
                        <a:t> </a:t>
                      </a:r>
                    </a:p>
                    <a:p>
                      <a:pPr marL="0" marR="0">
                        <a:lnSpc>
                          <a:spcPct val="107000"/>
                        </a:lnSpc>
                        <a:spcBef>
                          <a:spcPts val="0"/>
                        </a:spcBef>
                        <a:spcAft>
                          <a:spcPts val="0"/>
                        </a:spcAft>
                      </a:pPr>
                      <a:r>
                        <a:rPr lang="en-US" sz="1200" b="1" cap="none" spc="0" dirty="0">
                          <a:solidFill>
                            <a:schemeClr val="tx1"/>
                          </a:solidFill>
                          <a:effectLst/>
                        </a:rPr>
                        <a:t>Kernel Regression</a:t>
                      </a:r>
                      <a:endParaRPr lang="en-US" sz="12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 </a:t>
                      </a:r>
                    </a:p>
                    <a:p>
                      <a:pPr marL="0" marR="0">
                        <a:lnSpc>
                          <a:spcPct val="107000"/>
                        </a:lnSpc>
                        <a:spcBef>
                          <a:spcPts val="0"/>
                        </a:spcBef>
                        <a:spcAft>
                          <a:spcPts val="0"/>
                        </a:spcAft>
                      </a:pPr>
                      <a:r>
                        <a:rPr lang="en-US" sz="1200" cap="none" spc="0">
                          <a:solidFill>
                            <a:schemeClr val="tx1"/>
                          </a:solidFill>
                          <a:effectLst/>
                        </a:rPr>
                        <a:t>86.7381943752874</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 </a:t>
                      </a:r>
                    </a:p>
                    <a:p>
                      <a:pPr marL="0" marR="0">
                        <a:lnSpc>
                          <a:spcPct val="107000"/>
                        </a:lnSpc>
                        <a:spcBef>
                          <a:spcPts val="0"/>
                        </a:spcBef>
                        <a:spcAft>
                          <a:spcPts val="0"/>
                        </a:spcAft>
                      </a:pPr>
                      <a:r>
                        <a:rPr lang="en-US" sz="1200" cap="none" spc="0">
                          <a:solidFill>
                            <a:schemeClr val="tx1"/>
                          </a:solidFill>
                          <a:effectLst/>
                        </a:rPr>
                        <a:t>74.07327667908645</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 </a:t>
                      </a:r>
                    </a:p>
                    <a:p>
                      <a:pPr marL="0" marR="0">
                        <a:lnSpc>
                          <a:spcPct val="107000"/>
                        </a:lnSpc>
                        <a:spcBef>
                          <a:spcPts val="0"/>
                        </a:spcBef>
                        <a:spcAft>
                          <a:spcPts val="0"/>
                        </a:spcAft>
                      </a:pPr>
                      <a:r>
                        <a:rPr lang="en-US" sz="1200" cap="none" spc="0">
                          <a:solidFill>
                            <a:schemeClr val="tx1"/>
                          </a:solidFill>
                          <a:effectLst/>
                        </a:rPr>
                        <a:t>-0.03562441329183952</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351938843"/>
                  </a:ext>
                </a:extLst>
              </a:tr>
              <a:tr h="871172">
                <a:tc>
                  <a:txBody>
                    <a:bodyPr/>
                    <a:lstStyle/>
                    <a:p>
                      <a:pPr marL="0" marR="0">
                        <a:lnSpc>
                          <a:spcPct val="107000"/>
                        </a:lnSpc>
                        <a:spcBef>
                          <a:spcPts val="0"/>
                        </a:spcBef>
                        <a:spcAft>
                          <a:spcPts val="0"/>
                        </a:spcAft>
                      </a:pPr>
                      <a:r>
                        <a:rPr lang="en-US" sz="900" b="1" cap="none" spc="0" dirty="0">
                          <a:solidFill>
                            <a:schemeClr val="tx1"/>
                          </a:solidFill>
                          <a:effectLst/>
                        </a:rPr>
                        <a:t> </a:t>
                      </a:r>
                    </a:p>
                    <a:p>
                      <a:pPr marL="0" marR="0">
                        <a:lnSpc>
                          <a:spcPct val="107000"/>
                        </a:lnSpc>
                        <a:spcBef>
                          <a:spcPts val="0"/>
                        </a:spcBef>
                        <a:spcAft>
                          <a:spcPts val="0"/>
                        </a:spcAft>
                      </a:pPr>
                      <a:r>
                        <a:rPr lang="en-US" sz="1200" b="1" cap="none" spc="0" dirty="0">
                          <a:solidFill>
                            <a:schemeClr val="tx1"/>
                          </a:solidFill>
                          <a:effectLst/>
                        </a:rPr>
                        <a:t>Random Forest Regression</a:t>
                      </a:r>
                      <a:endParaRPr lang="en-US" sz="12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rPr>
                        <a:t> </a:t>
                      </a:r>
                    </a:p>
                    <a:p>
                      <a:pPr marL="0" marR="0">
                        <a:lnSpc>
                          <a:spcPct val="107000"/>
                        </a:lnSpc>
                        <a:spcBef>
                          <a:spcPts val="0"/>
                        </a:spcBef>
                        <a:spcAft>
                          <a:spcPts val="0"/>
                        </a:spcAft>
                      </a:pPr>
                      <a:r>
                        <a:rPr lang="en-US" sz="1200" cap="none" spc="0">
                          <a:solidFill>
                            <a:schemeClr val="tx1"/>
                          </a:solidFill>
                          <a:effectLst/>
                        </a:rPr>
                        <a:t>92.5590623633991</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200" cap="none" spc="0" dirty="0">
                          <a:solidFill>
                            <a:schemeClr val="tx1"/>
                          </a:solidFill>
                          <a:effectLst/>
                        </a:rPr>
                        <a:t> </a:t>
                      </a:r>
                    </a:p>
                    <a:p>
                      <a:pPr marL="0" marR="0">
                        <a:lnSpc>
                          <a:spcPct val="107000"/>
                        </a:lnSpc>
                        <a:spcBef>
                          <a:spcPts val="0"/>
                        </a:spcBef>
                        <a:spcAft>
                          <a:spcPts val="0"/>
                        </a:spcAft>
                      </a:pPr>
                      <a:r>
                        <a:rPr lang="en-US" sz="1200" cap="none" spc="0" dirty="0">
                          <a:solidFill>
                            <a:schemeClr val="tx1"/>
                          </a:solidFill>
                          <a:effectLst/>
                        </a:rPr>
                        <a:t>81.09030429427526</a:t>
                      </a:r>
                      <a:endParaRPr lang="en-US" sz="12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rPr>
                        <a:t> </a:t>
                      </a:r>
                    </a:p>
                    <a:p>
                      <a:pPr marL="0" marR="0">
                        <a:lnSpc>
                          <a:spcPct val="107000"/>
                        </a:lnSpc>
                        <a:spcBef>
                          <a:spcPts val="0"/>
                        </a:spcBef>
                        <a:spcAft>
                          <a:spcPts val="0"/>
                        </a:spcAft>
                      </a:pPr>
                      <a:r>
                        <a:rPr lang="en-US" sz="1200" cap="none" spc="0">
                          <a:solidFill>
                            <a:schemeClr val="tx1"/>
                          </a:solidFill>
                          <a:effectLst/>
                        </a:rPr>
                        <a:t>-0.1337300383273834</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86771732"/>
                  </a:ext>
                </a:extLst>
              </a:tr>
              <a:tr h="1068429">
                <a:tc>
                  <a:txBody>
                    <a:bodyPr/>
                    <a:lstStyle/>
                    <a:p>
                      <a:pPr marL="0" marR="0">
                        <a:lnSpc>
                          <a:spcPct val="107000"/>
                        </a:lnSpc>
                        <a:spcBef>
                          <a:spcPts val="0"/>
                        </a:spcBef>
                        <a:spcAft>
                          <a:spcPts val="0"/>
                        </a:spcAft>
                      </a:pPr>
                      <a:r>
                        <a:rPr lang="en-US" sz="900" b="1" cap="none" spc="0" dirty="0">
                          <a:solidFill>
                            <a:schemeClr val="tx1"/>
                          </a:solidFill>
                          <a:effectLst/>
                        </a:rPr>
                        <a:t> </a:t>
                      </a:r>
                    </a:p>
                    <a:p>
                      <a:pPr marL="0" marR="0">
                        <a:lnSpc>
                          <a:spcPct val="107000"/>
                        </a:lnSpc>
                        <a:spcBef>
                          <a:spcPts val="0"/>
                        </a:spcBef>
                        <a:spcAft>
                          <a:spcPts val="0"/>
                        </a:spcAft>
                      </a:pPr>
                      <a:r>
                        <a:rPr lang="en-US" sz="1200" b="1" cap="none" spc="0" dirty="0">
                          <a:solidFill>
                            <a:schemeClr val="tx1"/>
                          </a:solidFill>
                          <a:effectLst/>
                        </a:rPr>
                        <a:t>Ada Boost Regression</a:t>
                      </a:r>
                      <a:endParaRPr lang="en-US" sz="12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 </a:t>
                      </a:r>
                    </a:p>
                    <a:p>
                      <a:pPr marL="0" marR="0">
                        <a:lnSpc>
                          <a:spcPct val="107000"/>
                        </a:lnSpc>
                        <a:spcBef>
                          <a:spcPts val="0"/>
                        </a:spcBef>
                        <a:spcAft>
                          <a:spcPts val="0"/>
                        </a:spcAft>
                      </a:pPr>
                      <a:r>
                        <a:rPr lang="en-US" sz="1200" cap="none" spc="0">
                          <a:solidFill>
                            <a:schemeClr val="tx1"/>
                          </a:solidFill>
                          <a:effectLst/>
                        </a:rPr>
                        <a:t>86.3894520533788</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 </a:t>
                      </a:r>
                    </a:p>
                    <a:p>
                      <a:pPr marL="0" marR="0">
                        <a:lnSpc>
                          <a:spcPct val="107000"/>
                        </a:lnSpc>
                        <a:spcBef>
                          <a:spcPts val="0"/>
                        </a:spcBef>
                        <a:spcAft>
                          <a:spcPts val="0"/>
                        </a:spcAft>
                      </a:pPr>
                      <a:r>
                        <a:rPr lang="en-US" sz="1200" cap="none" spc="0">
                          <a:solidFill>
                            <a:schemeClr val="tx1"/>
                          </a:solidFill>
                          <a:effectLst/>
                        </a:rPr>
                        <a:t>72.24252904697919</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dirty="0">
                          <a:solidFill>
                            <a:schemeClr val="tx1"/>
                          </a:solidFill>
                          <a:effectLst/>
                        </a:rPr>
                        <a:t> </a:t>
                      </a:r>
                    </a:p>
                    <a:p>
                      <a:pPr marL="0" marR="0">
                        <a:lnSpc>
                          <a:spcPct val="107000"/>
                        </a:lnSpc>
                        <a:spcBef>
                          <a:spcPts val="0"/>
                        </a:spcBef>
                        <a:spcAft>
                          <a:spcPts val="0"/>
                        </a:spcAft>
                      </a:pPr>
                      <a:r>
                        <a:rPr lang="en-US" sz="1200" cap="none" spc="0" dirty="0">
                          <a:solidFill>
                            <a:schemeClr val="tx1"/>
                          </a:solidFill>
                          <a:effectLst/>
                        </a:rPr>
                        <a:t>-0.01002858403481132</a:t>
                      </a:r>
                      <a:endParaRPr lang="en-US" sz="12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751706318"/>
                  </a:ext>
                </a:extLst>
              </a:tr>
              <a:tr h="1068429">
                <a:tc>
                  <a:txBody>
                    <a:bodyPr/>
                    <a:lstStyle/>
                    <a:p>
                      <a:pPr marL="0" marR="0">
                        <a:lnSpc>
                          <a:spcPct val="107000"/>
                        </a:lnSpc>
                        <a:spcBef>
                          <a:spcPts val="0"/>
                        </a:spcBef>
                        <a:spcAft>
                          <a:spcPts val="0"/>
                        </a:spcAft>
                      </a:pPr>
                      <a:r>
                        <a:rPr lang="en-US" sz="900" b="1" cap="none" spc="0" dirty="0">
                          <a:solidFill>
                            <a:schemeClr val="tx1"/>
                          </a:solidFill>
                          <a:effectLst/>
                        </a:rPr>
                        <a:t> </a:t>
                      </a:r>
                    </a:p>
                    <a:p>
                      <a:pPr marL="0" marR="0">
                        <a:lnSpc>
                          <a:spcPct val="107000"/>
                        </a:lnSpc>
                        <a:spcBef>
                          <a:spcPts val="0"/>
                        </a:spcBef>
                        <a:spcAft>
                          <a:spcPts val="0"/>
                        </a:spcAft>
                      </a:pPr>
                      <a:r>
                        <a:rPr lang="en-US" sz="1200" b="1" cap="none" spc="0" dirty="0">
                          <a:solidFill>
                            <a:schemeClr val="tx1"/>
                          </a:solidFill>
                          <a:effectLst/>
                        </a:rPr>
                        <a:t>Gradient Boosting Regression</a:t>
                      </a:r>
                      <a:endParaRPr lang="en-US" sz="12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rPr>
                        <a:t> </a:t>
                      </a:r>
                    </a:p>
                    <a:p>
                      <a:pPr marL="0" marR="0">
                        <a:lnSpc>
                          <a:spcPct val="107000"/>
                        </a:lnSpc>
                        <a:spcBef>
                          <a:spcPts val="0"/>
                        </a:spcBef>
                        <a:spcAft>
                          <a:spcPts val="0"/>
                        </a:spcAft>
                      </a:pPr>
                      <a:r>
                        <a:rPr lang="en-US" sz="1200" cap="none" spc="0">
                          <a:solidFill>
                            <a:schemeClr val="tx1"/>
                          </a:solidFill>
                          <a:effectLst/>
                        </a:rPr>
                        <a:t>86.8404697087932</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rPr>
                        <a:t> </a:t>
                      </a:r>
                    </a:p>
                    <a:p>
                      <a:pPr marL="0" marR="0">
                        <a:lnSpc>
                          <a:spcPct val="107000"/>
                        </a:lnSpc>
                        <a:spcBef>
                          <a:spcPts val="0"/>
                        </a:spcBef>
                        <a:spcAft>
                          <a:spcPts val="0"/>
                        </a:spcAft>
                      </a:pPr>
                      <a:r>
                        <a:rPr lang="en-US" sz="1200" cap="none" spc="0">
                          <a:solidFill>
                            <a:schemeClr val="tx1"/>
                          </a:solidFill>
                          <a:effectLst/>
                        </a:rPr>
                        <a:t>73.32030398035764</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200" cap="none" spc="0" dirty="0">
                          <a:solidFill>
                            <a:schemeClr val="tx1"/>
                          </a:solidFill>
                          <a:effectLst/>
                        </a:rPr>
                        <a:t> </a:t>
                      </a:r>
                    </a:p>
                    <a:p>
                      <a:pPr marL="0" marR="0">
                        <a:lnSpc>
                          <a:spcPct val="107000"/>
                        </a:lnSpc>
                        <a:spcBef>
                          <a:spcPts val="0"/>
                        </a:spcBef>
                        <a:spcAft>
                          <a:spcPts val="0"/>
                        </a:spcAft>
                      </a:pPr>
                      <a:r>
                        <a:rPr lang="en-US" sz="1200" cap="none" spc="0" dirty="0">
                          <a:solidFill>
                            <a:schemeClr val="tx1"/>
                          </a:solidFill>
                          <a:effectLst/>
                        </a:rPr>
                        <a:t>-0.02509704169028115</a:t>
                      </a:r>
                      <a:endParaRPr lang="en-US" sz="12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8948" marR="98948" marT="98948" marB="9894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89629268"/>
                  </a:ext>
                </a:extLst>
              </a:tr>
            </a:tbl>
          </a:graphicData>
        </a:graphic>
      </p:graphicFrame>
    </p:spTree>
    <p:extLst>
      <p:ext uri="{BB962C8B-B14F-4D97-AF65-F5344CB8AC3E}">
        <p14:creationId xmlns:p14="http://schemas.microsoft.com/office/powerpoint/2010/main" val="311339410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otalTime>88</TotalTime>
  <Words>1159</Words>
  <Application>Microsoft Office PowerPoint</Application>
  <PresentationFormat>Widescreen</PresentationFormat>
  <Paragraphs>214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Corbel</vt:lpstr>
      <vt:lpstr>Times New Roman</vt:lpstr>
      <vt:lpstr>Basis</vt:lpstr>
      <vt:lpstr>Directed Research –  ABCD Challenge</vt:lpstr>
      <vt:lpstr>ABCD Challenge</vt:lpstr>
      <vt:lpstr>Example of Dataset </vt:lpstr>
      <vt:lpstr>Additional Data </vt:lpstr>
      <vt:lpstr>Getting Features from MRI Scans</vt:lpstr>
      <vt:lpstr>Scatter Plot of the Volume vs Fluid Intelligence Score</vt:lpstr>
      <vt:lpstr>Preprocessing</vt:lpstr>
      <vt:lpstr>Application of general regression algorithms</vt:lpstr>
      <vt:lpstr>Results</vt:lpstr>
      <vt:lpstr>Inference</vt:lpstr>
      <vt:lpstr>Basic Neural Network</vt:lpstr>
      <vt:lpstr>Results</vt:lpstr>
      <vt:lpstr>Additional Models</vt:lpstr>
      <vt:lpstr>Neural Network to generate extra features</vt:lpstr>
      <vt:lpstr>The F.G. Neural Network</vt:lpstr>
      <vt:lpstr>Model 1</vt:lpstr>
      <vt:lpstr>Model 2</vt:lpstr>
      <vt:lpstr>Final Model : Training and Validation</vt:lpstr>
      <vt:lpstr>Results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Directed Research –  ABCD Challenge</dc:title>
  <dc:creator>Tamoghna Chattopadhyay</dc:creator>
  <cp:lastModifiedBy>Tamoghna Chattopadhyay</cp:lastModifiedBy>
  <cp:revision>11</cp:revision>
  <dcterms:created xsi:type="dcterms:W3CDTF">2019-04-18T20:21:55Z</dcterms:created>
  <dcterms:modified xsi:type="dcterms:W3CDTF">2019-04-19T02:33:46Z</dcterms:modified>
</cp:coreProperties>
</file>