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
      <p:font typeface="Inconsolata"/>
      <p:regular r:id="rId62"/>
      <p:bold r:id="rId63"/>
    </p:embeddedFont>
    <p:embeddedFont>
      <p:font typeface="Montserrat"/>
      <p:regular r:id="rId64"/>
      <p:bold r:id="rId65"/>
      <p:italic r:id="rId66"/>
      <p:boldItalic r:id="rId67"/>
    </p:embeddedFont>
    <p:embeddedFont>
      <p:font typeface="Source Code Pro"/>
      <p:regular r:id="rId68"/>
      <p:bold r:id="rId69"/>
    </p:embeddedFont>
    <p:embeddedFont>
      <p:font typeface="Oswald"/>
      <p:regular r:id="rId70"/>
      <p:bold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swald-bold.fntdata"/><Relationship Id="rId70" Type="http://schemas.openxmlformats.org/officeDocument/2006/relationships/font" Target="fonts/Oswald-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consolata-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font" Target="fonts/Inconsolata-bold.fntdata"/><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schemas.openxmlformats.org/officeDocument/2006/relationships/font" Target="fonts/SourceCodePro-regular.fnt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ourceCodePr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d724646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d724646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1d724646a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724646a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1d724646a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24646a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d724646a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d724646a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1d724646a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d724646a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1d724646a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d724646a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d724646a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d724646a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1d724646a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d724646a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1d724646a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d724646a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d724646a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d724646a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d724646a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d724646a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1d724646a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d724646a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1d724646a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d724646a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1d724646a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d724646a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1d724646a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d724646a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d724646a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d724646a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d724646a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d724646a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1d724646a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d724646a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1d724646a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d724646a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1d724646a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d724646a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d72464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72464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d724646a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d724646a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1d724646a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d724646a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1d724646a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d724646a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1d724646a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d724646a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1d724646a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d724646a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1d724646a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d724646a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1d724646a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d724646a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1d724646a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d724646a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1d724646a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d724646a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1d724646a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d724646a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d724646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724646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724646a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724646a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1d724646a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d724646a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d724646a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d724646a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1d724646a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d724646a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1d724646a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d724646a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217e8e5c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17e8e5c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e6ce72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e6ce72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1de6ce72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de6ce72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1de6ce72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de6ce72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1de6ce721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de6ce72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d724646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724646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1de6ce72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de6ce72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1de6ce72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de6ce72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1de6ce72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de6ce72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1d724646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724646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d724646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724646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1d724646a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d724646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724646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724646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 name="Google Shape;225;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6" name="Google Shape;226;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7" name="Google Shape;227;p3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28" name="Google Shape;228;p3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29" name="Google Shape;229;p3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30" name="Google Shape;230;p3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31" name="Google Shape;231;p3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32" name="Google Shape;232;p3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33" name="Google Shape;233;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pic>
        <p:nvPicPr>
          <p:cNvPr id="234" name="Google Shape;234;p34"/>
          <p:cNvPicPr preferRelativeResize="0"/>
          <p:nvPr/>
        </p:nvPicPr>
        <p:blipFill>
          <a:blip r:embed="rId4">
            <a:alphaModFix/>
          </a:blip>
          <a:stretch>
            <a:fillRect/>
          </a:stretch>
        </p:blipFill>
        <p:spPr>
          <a:xfrm>
            <a:off x="1166297" y="2528049"/>
            <a:ext cx="6811402" cy="1849150"/>
          </a:xfrm>
          <a:prstGeom prst="rect">
            <a:avLst/>
          </a:prstGeom>
          <a:noFill/>
          <a:ln>
            <a:noFill/>
          </a:ln>
        </p:spPr>
      </p:pic>
      <p:sp>
        <p:nvSpPr>
          <p:cNvPr id="235" name="Google Shape;235;p34"/>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Imaginary Data with 3 features (X,Y, and Z) with two possible classes.</a:t>
            </a:r>
            <a:endParaRPr sz="26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 name="Google Shape;24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2" name="Google Shape;24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3" name="Google Shape;243;p3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44" name="Google Shape;244;p3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45" name="Google Shape;245;p3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46" name="Google Shape;246;p3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47" name="Google Shape;247;p3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48" name="Google Shape;248;p3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49" name="Google Shape;249;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50" name="Google Shape;250;p35"/>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Splitting on Y gives us a clear separation between classes</a:t>
            </a:r>
            <a:endParaRPr sz="2600">
              <a:solidFill>
                <a:srgbClr val="313131"/>
              </a:solidFill>
              <a:highlight>
                <a:schemeClr val="lt1"/>
              </a:highlight>
              <a:latin typeface="Montserrat"/>
              <a:ea typeface="Montserrat"/>
              <a:cs typeface="Montserrat"/>
              <a:sym typeface="Montserrat"/>
            </a:endParaRPr>
          </a:p>
        </p:txBody>
      </p:sp>
      <p:pic>
        <p:nvPicPr>
          <p:cNvPr id="251" name="Google Shape;251;p35"/>
          <p:cNvPicPr preferRelativeResize="0"/>
          <p:nvPr/>
        </p:nvPicPr>
        <p:blipFill>
          <a:blip r:embed="rId4">
            <a:alphaModFix/>
          </a:blip>
          <a:stretch>
            <a:fillRect/>
          </a:stretch>
        </p:blipFill>
        <p:spPr>
          <a:xfrm>
            <a:off x="1774475" y="2212846"/>
            <a:ext cx="4843224" cy="22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descr="watermark.jpg" id="256" name="Google Shape;25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7" name="Google Shape;25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8" name="Google Shape;25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9" name="Google Shape;259;p3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60" name="Google Shape;260;p3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61" name="Google Shape;261;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62" name="Google Shape;262;p36"/>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We could have also tried splitting on other features first:</a:t>
            </a:r>
            <a:endParaRPr sz="2600">
              <a:solidFill>
                <a:srgbClr val="313131"/>
              </a:solidFill>
              <a:highlight>
                <a:schemeClr val="lt1"/>
              </a:highlight>
              <a:latin typeface="Montserrat"/>
              <a:ea typeface="Montserrat"/>
              <a:cs typeface="Montserrat"/>
              <a:sym typeface="Montserrat"/>
            </a:endParaRPr>
          </a:p>
        </p:txBody>
      </p:sp>
      <p:pic>
        <p:nvPicPr>
          <p:cNvPr id="263" name="Google Shape;263;p36"/>
          <p:cNvPicPr preferRelativeResize="0"/>
          <p:nvPr/>
        </p:nvPicPr>
        <p:blipFill>
          <a:blip r:embed="rId4">
            <a:alphaModFix/>
          </a:blip>
          <a:stretch>
            <a:fillRect/>
          </a:stretch>
        </p:blipFill>
        <p:spPr>
          <a:xfrm>
            <a:off x="1379150" y="2088775"/>
            <a:ext cx="6388250" cy="225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watermark.jpg" id="268" name="Google Shape;26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9" name="Google Shape;26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0" name="Google Shape;27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1" name="Google Shape;271;p3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72" name="Google Shape;272;p3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73" name="Google Shape;273;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74" name="Google Shape;274;p37"/>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Entropy and Information Gain are the Mathematical Methods of choosing the best split. Refer to reading assignment.</a:t>
            </a:r>
            <a:endParaRPr sz="2600">
              <a:solidFill>
                <a:srgbClr val="313131"/>
              </a:solidFill>
              <a:highlight>
                <a:schemeClr val="lt1"/>
              </a:highlight>
              <a:latin typeface="Montserrat"/>
              <a:ea typeface="Montserrat"/>
              <a:cs typeface="Montserrat"/>
              <a:sym typeface="Montserrat"/>
            </a:endParaRPr>
          </a:p>
        </p:txBody>
      </p:sp>
      <p:pic>
        <p:nvPicPr>
          <p:cNvPr id="275" name="Google Shape;275;p37"/>
          <p:cNvPicPr preferRelativeResize="0"/>
          <p:nvPr/>
        </p:nvPicPr>
        <p:blipFill>
          <a:blip r:embed="rId4">
            <a:alphaModFix/>
          </a:blip>
          <a:stretch>
            <a:fillRect/>
          </a:stretch>
        </p:blipFill>
        <p:spPr>
          <a:xfrm>
            <a:off x="2398238" y="2588675"/>
            <a:ext cx="4350075" cy="251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descr="watermark.jpg" id="280" name="Google Shape;28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3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84" name="Google Shape;284;p3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85" name="Google Shape;285;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86" name="Google Shape;286;p38"/>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313131"/>
                </a:solidFill>
                <a:highlight>
                  <a:schemeClr val="lt1"/>
                </a:highlight>
                <a:latin typeface="Montserrat"/>
                <a:ea typeface="Montserrat"/>
                <a:cs typeface="Montserrat"/>
                <a:sym typeface="Montserrat"/>
              </a:rPr>
              <a:t>To improve performance, we can use many trees with a random sample of features chosen as the split.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000"/>
              </a:spcBef>
              <a:spcAft>
                <a:spcPts val="0"/>
              </a:spcAft>
              <a:buSzPts val="2400"/>
              <a:buFont typeface="Roboto"/>
              <a:buChar char="●"/>
            </a:pPr>
            <a:r>
              <a:rPr lang="en" sz="2400">
                <a:highlight>
                  <a:srgbClr val="FFFFFF"/>
                </a:highlight>
                <a:latin typeface="Montserrat"/>
                <a:ea typeface="Montserrat"/>
                <a:cs typeface="Montserrat"/>
                <a:sym typeface="Montserrat"/>
              </a:rPr>
              <a:t>A new random sample of features is chosen for </a:t>
            </a:r>
            <a:r>
              <a:rPr b="1" lang="en" sz="2400">
                <a:highlight>
                  <a:srgbClr val="FFFFFF"/>
                </a:highlight>
                <a:latin typeface="Montserrat"/>
                <a:ea typeface="Montserrat"/>
                <a:cs typeface="Montserrat"/>
                <a:sym typeface="Montserrat"/>
              </a:rPr>
              <a:t>every single tree at every single split</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0"/>
              </a:spcBef>
              <a:spcAft>
                <a:spcPts val="0"/>
              </a:spcAft>
              <a:buSzPts val="2400"/>
              <a:buFont typeface="Roboto"/>
              <a:buChar char="●"/>
            </a:pPr>
            <a:r>
              <a:rPr lang="en" sz="2400">
                <a:highlight>
                  <a:srgbClr val="FFFFFF"/>
                </a:highlight>
                <a:latin typeface="Montserrat"/>
                <a:ea typeface="Montserrat"/>
                <a:cs typeface="Montserrat"/>
                <a:sym typeface="Montserrat"/>
              </a:rPr>
              <a:t>Works for both classification and regression tasks!</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descr="watermark.jpg" id="291" name="Google Shape;29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3" name="Google Shape;293;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4" name="Google Shape;294;p3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95" name="Google Shape;295;p3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96" name="Google Shape;296;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97" name="Google Shape;297;p39"/>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2400">
                <a:highlight>
                  <a:srgbClr val="FFFFFF"/>
                </a:highlight>
                <a:latin typeface="Montserrat"/>
                <a:ea typeface="Montserrat"/>
                <a:cs typeface="Montserrat"/>
                <a:sym typeface="Montserrat"/>
              </a:rPr>
              <a:t>What's the point?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100"/>
              </a:spcBef>
              <a:spcAft>
                <a:spcPts val="0"/>
              </a:spcAft>
              <a:buSzPts val="2400"/>
              <a:buFont typeface="Roboto"/>
              <a:buChar char="●"/>
            </a:pPr>
            <a:r>
              <a:rPr lang="en" sz="2400">
                <a:highlight>
                  <a:srgbClr val="FFFFFF"/>
                </a:highlight>
                <a:latin typeface="Montserrat"/>
                <a:ea typeface="Montserrat"/>
                <a:cs typeface="Montserrat"/>
                <a:sym typeface="Montserrat"/>
              </a:rPr>
              <a:t>Suppose there is </a:t>
            </a:r>
            <a:r>
              <a:rPr b="1" lang="en" sz="2400">
                <a:highlight>
                  <a:srgbClr val="FFFFFF"/>
                </a:highlight>
                <a:latin typeface="Montserrat"/>
                <a:ea typeface="Montserrat"/>
                <a:cs typeface="Montserrat"/>
                <a:sym typeface="Montserrat"/>
              </a:rPr>
              <a:t>one very strong feature</a:t>
            </a:r>
            <a:r>
              <a:rPr lang="en" sz="2400">
                <a:highlight>
                  <a:srgbClr val="FFFFFF"/>
                </a:highlight>
                <a:latin typeface="Montserrat"/>
                <a:ea typeface="Montserrat"/>
                <a:cs typeface="Montserrat"/>
                <a:sym typeface="Montserrat"/>
              </a:rPr>
              <a:t> in the data set. Most of the trees will use that feature as the top split, resulting in an ensemble of similar trees that are </a:t>
            </a:r>
            <a:r>
              <a:rPr b="1" lang="en" sz="2400">
                <a:highlight>
                  <a:srgbClr val="FFFFFF"/>
                </a:highlight>
                <a:latin typeface="Montserrat"/>
                <a:ea typeface="Montserrat"/>
                <a:cs typeface="Montserrat"/>
                <a:sym typeface="Montserrat"/>
              </a:rPr>
              <a:t>highly correlated</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descr="watermark.jpg" id="302" name="Google Shape;30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4" name="Google Shape;30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4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306" name="Google Shape;306;p4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307" name="Google Shape;30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308" name="Google Shape;308;p40"/>
          <p:cNvSpPr txBox="1"/>
          <p:nvPr/>
        </p:nvSpPr>
        <p:spPr>
          <a:xfrm>
            <a:off x="311700" y="1055450"/>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100"/>
              </a:spcBef>
              <a:spcAft>
                <a:spcPts val="0"/>
              </a:spcAft>
              <a:buNone/>
            </a:pPr>
            <a:r>
              <a:rPr lang="en" sz="2200">
                <a:highlight>
                  <a:srgbClr val="FFFFFF"/>
                </a:highlight>
                <a:latin typeface="Montserrat"/>
                <a:ea typeface="Montserrat"/>
                <a:cs typeface="Montserrat"/>
                <a:sym typeface="Montserrat"/>
              </a:rPr>
              <a:t>What's the point?</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1100"/>
              </a:spcBef>
              <a:spcAft>
                <a:spcPts val="0"/>
              </a:spcAft>
              <a:buSzPts val="2200"/>
              <a:buFont typeface="Montserrat"/>
              <a:buChar char="●"/>
            </a:pPr>
            <a:r>
              <a:rPr lang="en" sz="2200">
                <a:highlight>
                  <a:srgbClr val="FFFFFF"/>
                </a:highlight>
                <a:latin typeface="Montserrat"/>
                <a:ea typeface="Montserrat"/>
                <a:cs typeface="Montserrat"/>
                <a:sym typeface="Montserrat"/>
              </a:rPr>
              <a:t>Averaging highly correlated quantities does not significantly reduce variance.</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0"/>
              </a:spcBef>
              <a:spcAft>
                <a:spcPts val="0"/>
              </a:spcAft>
              <a:buSzPts val="2200"/>
              <a:buFont typeface="Roboto"/>
              <a:buChar char="●"/>
            </a:pPr>
            <a:r>
              <a:rPr lang="en" sz="2200">
                <a:highlight>
                  <a:srgbClr val="FFFFFF"/>
                </a:highlight>
                <a:latin typeface="Montserrat"/>
                <a:ea typeface="Montserrat"/>
                <a:cs typeface="Montserrat"/>
                <a:sym typeface="Montserrat"/>
              </a:rPr>
              <a:t>By randomly leaving out candidate features from each split, </a:t>
            </a:r>
            <a:r>
              <a:rPr b="1" lang="en" sz="2200">
                <a:highlight>
                  <a:srgbClr val="FFFFFF"/>
                </a:highlight>
                <a:latin typeface="Montserrat"/>
                <a:ea typeface="Montserrat"/>
                <a:cs typeface="Montserrat"/>
                <a:sym typeface="Montserrat"/>
              </a:rPr>
              <a:t>Random Forests "decorrelates" the trees</a:t>
            </a:r>
            <a:r>
              <a:rPr lang="en" sz="2200">
                <a:highlight>
                  <a:srgbClr val="FFFFFF"/>
                </a:highlight>
                <a:latin typeface="Montserrat"/>
                <a:ea typeface="Montserrat"/>
                <a:cs typeface="Montserrat"/>
                <a:sym typeface="Montserrat"/>
              </a:rPr>
              <a:t>, such that the averaging process can reduce the variance of the resulting model.</a:t>
            </a:r>
            <a:endParaRPr sz="2200">
              <a:highlight>
                <a:srgbClr val="FFFFFF"/>
              </a:highlight>
              <a:latin typeface="Montserrat"/>
              <a:ea typeface="Montserrat"/>
              <a:cs typeface="Montserrat"/>
              <a:sym typeface="Montserrat"/>
            </a:endParaRPr>
          </a:p>
          <a:p>
            <a:pPr indent="0" lvl="0" marL="0" rtl="0" algn="l">
              <a:lnSpc>
                <a:spcPct val="100000"/>
              </a:lnSpc>
              <a:spcBef>
                <a:spcPts val="0"/>
              </a:spcBef>
              <a:spcAft>
                <a:spcPts val="1000"/>
              </a:spcAft>
              <a:buNone/>
            </a:pPr>
            <a:r>
              <a:t/>
            </a:r>
            <a:endParaRPr sz="22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4" name="Google Shape;31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Finally, let’s discuss Gradient Boosted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15" name="Google Shape;31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6" name="Google Shape;31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2" name="Google Shape;32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Gradient boosting involves three elements: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loss function to be optimized.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weak learner to make predictions.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An additive model to add weak learners to minimize the loss function.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23" name="Google Shape;32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0" name="Google Shape;33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loss function in basic terms is the function/equation you will use to determine how “far off” your predictions are.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1" name="Google Shape;33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very powerful group of algorithms falls under the “Tree Methods” title.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discuss decision trees, random forests, and gradient boosted trees!</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8" name="Google Shape;33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regression may use a squared error and classification may use logarithmic loss.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won’t have to deal with this directly using Spark.</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9" name="Google Shape;33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0" name="Google Shape;34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6" name="Google Shape;34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Weak Learner</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Decision trees are used as the weak learner in gradient boosting.</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It is common to constrain the weak learners: such as a maximum number of layers, nodes, splits or leaf nodes.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47" name="Google Shape;34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8" name="Google Shape;34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4" name="Google Shape;35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Additive Model</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Trees are added one at a time, and existing trees in the model are not changed.</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gradient descent procedure is used to minimize the loss when adding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55" name="Google Shape;35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62" name="Google Shape;36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So what is the most intuitive way to think about all this if Spark does this all for us?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Here is a nice way to think about it in 3 “easy” steps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63" name="Google Shape;36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0" name="Google Shape;37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AutoNum type="arabicPeriod"/>
            </a:pPr>
            <a:r>
              <a:rPr lang="en" sz="3000">
                <a:latin typeface="Montserrat"/>
                <a:ea typeface="Montserrat"/>
                <a:cs typeface="Montserrat"/>
                <a:sym typeface="Montserrat"/>
              </a:rPr>
              <a:t>Train a weak model </a:t>
            </a:r>
            <a:r>
              <a:rPr b="1" lang="en" sz="3000">
                <a:latin typeface="Montserrat"/>
                <a:ea typeface="Montserrat"/>
                <a:cs typeface="Montserrat"/>
                <a:sym typeface="Montserrat"/>
              </a:rPr>
              <a:t>m</a:t>
            </a:r>
            <a:r>
              <a:rPr lang="en" sz="3000">
                <a:latin typeface="Montserrat"/>
                <a:ea typeface="Montserrat"/>
                <a:cs typeface="Montserrat"/>
                <a:sym typeface="Montserrat"/>
              </a:rPr>
              <a:t> using data samples drawn according to some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1" name="Google Shape;37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2" name="Google Shape;37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8" name="Google Shape;3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2.  </a:t>
            </a:r>
            <a:r>
              <a:rPr lang="en" sz="3000">
                <a:latin typeface="Montserrat"/>
                <a:ea typeface="Montserrat"/>
                <a:cs typeface="Montserrat"/>
                <a:sym typeface="Montserrat"/>
              </a:rPr>
              <a:t>Increase the weight of samples that are misclassified by model m, and decrease the weight of samples that are classified correctly by model 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9" name="Google Shape;37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0" name="Google Shape;38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86" name="Google Shape;38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3. </a:t>
            </a:r>
            <a:r>
              <a:rPr lang="en" sz="3000">
                <a:latin typeface="Montserrat"/>
                <a:ea typeface="Montserrat"/>
                <a:cs typeface="Montserrat"/>
                <a:sym typeface="Montserrat"/>
              </a:rPr>
              <a:t>Train next weak model using samples drawn according to the updated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87" name="Google Shape;38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8" name="Google Shape;38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94" name="Google Shape;39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way, the algorithm always trains models using data samples that are "difficult" to learn in previous rounds, which results an ensemble of models that are good at learning different "parts" of training data.</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95" name="Google Shape;39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6" name="Google Shape;39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02" name="Google Shape;402;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Basically “boosting” weights of samples that were difficult to get correct.</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03" name="Google Shape;403;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4" name="Google Shape;40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0" name="Google Shape;41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real details of gradient boosting lies in the mathematics, which you may or may not be ready for depending on your background.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full details are at the end of Chapter 8 of ISLR!</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1" name="Google Shape;41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2" name="Google Shape;41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descr="watermark.jpg" id="123" name="Google Shape;123;p2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24" name="Google Shape;124;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6" name="Google Shape;126;p2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Chapter 8 of </a:t>
            </a:r>
            <a:endParaRPr sz="3000">
              <a:latin typeface="Montserrat"/>
              <a:ea typeface="Montserrat"/>
              <a:cs typeface="Montserrat"/>
              <a:sym typeface="Montserrat"/>
            </a:endParaRPr>
          </a:p>
          <a:p>
            <a:pPr indent="0" lvl="0" marL="0" rtl="0" algn="ctr">
              <a:spcBef>
                <a:spcPts val="0"/>
              </a:spcBef>
              <a:spcAft>
                <a:spcPts val="0"/>
              </a:spcAft>
              <a:buNone/>
            </a:pPr>
            <a:r>
              <a:rPr b="1" lang="en" sz="3000">
                <a:latin typeface="Montserrat"/>
                <a:ea typeface="Montserrat"/>
                <a:cs typeface="Montserrat"/>
                <a:sym typeface="Montserrat"/>
              </a:rPr>
              <a:t>Introduction to Statistical Learning</a:t>
            </a:r>
            <a:endParaRPr b="1"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By Gareth James, et al.</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Reading Assignment</a:t>
            </a:r>
            <a:endParaRPr sz="3000">
              <a:solidFill>
                <a:srgbClr val="2A399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8" name="Google Shape;41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Spark handles all of this “under the hood” for you, so you can use the defaults if you want, or dive into ISLR and begin to play around with the parameters!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9" name="Google Shape;419;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5"/>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Documentation Example</a:t>
            </a:r>
            <a:endParaRPr b="1">
              <a:latin typeface="Montserrat"/>
              <a:ea typeface="Montserrat"/>
              <a:cs typeface="Montserrat"/>
              <a:sym typeface="Montserrat"/>
            </a:endParaRPr>
          </a:p>
        </p:txBody>
      </p:sp>
      <p:sp>
        <p:nvSpPr>
          <p:cNvPr id="426" name="Google Shape;426;p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27" name="Google Shape;42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34" name="Google Shape;43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that we have some intuitive understanding of how these algorithms work, let’s dive into the documentation examples!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35" name="Google Shape;435;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42" name="Google Shape;44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Decision Tree, Random Forest and Gradient Boosted Trees.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will also expand a little more from the documentation example and show some useful evaluation features! </a:t>
            </a:r>
            <a:endParaRPr sz="3000">
              <a:latin typeface="Montserrat"/>
              <a:ea typeface="Montserrat"/>
              <a:cs typeface="Montserrat"/>
              <a:sym typeface="Montserrat"/>
            </a:endParaRPr>
          </a:p>
        </p:txBody>
      </p:sp>
      <p:pic>
        <p:nvPicPr>
          <p:cNvPr descr="watermark.jpg" id="443" name="Google Shape;44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8"/>
          <p:cNvSpPr txBox="1"/>
          <p:nvPr>
            <p:ph type="ctrTitle"/>
          </p:nvPr>
        </p:nvSpPr>
        <p:spPr>
          <a:xfrm>
            <a:off x="311700" y="12017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450" name="Google Shape;450;p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1" name="Google Shape;45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all 3 Tree Methods discussed and compare their results on a college dataset.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data set has features of universities and labeled either Private or Public.</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get started!</a:t>
            </a:r>
            <a:endParaRPr sz="3000">
              <a:latin typeface="Montserrat"/>
              <a:ea typeface="Montserrat"/>
              <a:cs typeface="Montserrat"/>
              <a:sym typeface="Montserrat"/>
            </a:endParaRPr>
          </a:p>
        </p:txBody>
      </p:sp>
      <p:pic>
        <p:nvPicPr>
          <p:cNvPr descr="watermark.jpg" id="459" name="Google Shape;459;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0"/>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p:txBody>
      </p:sp>
      <p:sp>
        <p:nvSpPr>
          <p:cNvPr id="466" name="Google Shape;466;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67" name="Google Shape;46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8" name="Google Shape;46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74" name="Google Shape;47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contracted by the Purina Dog Food company and flown out to their HQ in St. Louis, Missouri!</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75" name="Google Shape;47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6" name="Google Shape;47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7" name="Google Shape;477;p61"/>
          <p:cNvPicPr preferRelativeResize="0"/>
          <p:nvPr/>
        </p:nvPicPr>
        <p:blipFill>
          <a:blip r:embed="rId4">
            <a:alphaModFix/>
          </a:blip>
          <a:stretch>
            <a:fillRect/>
          </a:stretch>
        </p:blipFill>
        <p:spPr>
          <a:xfrm>
            <a:off x="609424" y="2938088"/>
            <a:ext cx="8179500" cy="18632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id="482" name="Google Shape;482;p62"/>
          <p:cNvPicPr preferRelativeResize="0"/>
          <p:nvPr/>
        </p:nvPicPr>
        <p:blipFill>
          <a:blip r:embed="rId3">
            <a:alphaModFix/>
          </a:blip>
          <a:stretch>
            <a:fillRect/>
          </a:stretch>
        </p:blipFill>
        <p:spPr>
          <a:xfrm>
            <a:off x="5200475" y="2743975"/>
            <a:ext cx="3486150" cy="2057400"/>
          </a:xfrm>
          <a:prstGeom prst="rect">
            <a:avLst/>
          </a:prstGeom>
          <a:noFill/>
          <a:ln>
            <a:noFill/>
          </a:ln>
        </p:spPr>
      </p:pic>
      <p:sp>
        <p:nvSpPr>
          <p:cNvPr id="483" name="Google Shape;48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84" name="Google Shape;48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hired by a dog food company to try to predict why some batches of their dog food are spoiling much quicker than intended! </a:t>
            </a:r>
            <a:endParaRPr sz="3000">
              <a:latin typeface="Montserrat"/>
              <a:ea typeface="Montserrat"/>
              <a:cs typeface="Montserrat"/>
              <a:sym typeface="Montserrat"/>
            </a:endParaRPr>
          </a:p>
        </p:txBody>
      </p:sp>
      <p:pic>
        <p:nvPicPr>
          <p:cNvPr descr="watermark.jpg" id="485" name="Google Shape;485;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86" name="Google Shape;486;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92" name="Google Shape;49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Unfortunately this Dog Food company hasn't upgraded to the latest machinery, meaning that the amounts of the five preservative chemicals they are using can vary a lot, but which is the chemical that has the strongest effect? </a:t>
            </a:r>
            <a:endParaRPr sz="3000">
              <a:latin typeface="Montserrat"/>
              <a:ea typeface="Montserrat"/>
              <a:cs typeface="Montserrat"/>
              <a:sym typeface="Montserrat"/>
            </a:endParaRPr>
          </a:p>
        </p:txBody>
      </p:sp>
      <p:pic>
        <p:nvPicPr>
          <p:cNvPr descr="watermark.jpg" id="493" name="Google Shape;49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descr="watermark.jpg" id="132" name="Google Shape;13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4" name="Google Shape;13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5" name="Google Shape;135;p2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36" name="Google Shape;136;p2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37" name="Google Shape;137;p2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38" name="Google Shape;138;p2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39" name="Google Shape;139;p2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40" name="Google Shape;140;p2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41" name="Google Shape;141;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42" name="Google Shape;142;p28"/>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313131"/>
              </a:buClr>
              <a:buSzPts val="3000"/>
              <a:buFont typeface="Montserrat"/>
              <a:buChar char="●"/>
            </a:pPr>
            <a:r>
              <a:rPr lang="en" sz="3000">
                <a:solidFill>
                  <a:srgbClr val="313131"/>
                </a:solidFill>
                <a:highlight>
                  <a:schemeClr val="lt1"/>
                </a:highlight>
                <a:latin typeface="Montserrat"/>
                <a:ea typeface="Montserrat"/>
                <a:cs typeface="Montserrat"/>
                <a:sym typeface="Montserrat"/>
              </a:rPr>
              <a:t>Let’s start off with a thought experiment to give some motivation behind using a decision tree method.</a:t>
            </a:r>
            <a:endParaRPr sz="3000">
              <a:solidFill>
                <a:srgbClr val="313131"/>
              </a:solidFill>
              <a:highlight>
                <a:schemeClr val="lt1"/>
              </a:highlight>
              <a:latin typeface="Montserrat"/>
              <a:ea typeface="Montserrat"/>
              <a:cs typeface="Montserrat"/>
              <a:sym typeface="Montserrat"/>
            </a:endParaRPr>
          </a:p>
          <a:p>
            <a:pPr indent="0" lvl="0" marL="0" rtl="0" algn="l">
              <a:lnSpc>
                <a:spcPct val="100000"/>
              </a:lnSpc>
              <a:spcBef>
                <a:spcPts val="1000"/>
              </a:spcBef>
              <a:spcAft>
                <a:spcPts val="1600"/>
              </a:spcAft>
              <a:buNone/>
            </a:pPr>
            <a:r>
              <a:t/>
            </a:r>
            <a:endParaRPr sz="3000">
              <a:solidFill>
                <a:srgbClr val="313131"/>
              </a:solidFill>
              <a:highlight>
                <a:srgbClr val="FFFFFF"/>
              </a:highlight>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0" name="Google Shape;50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dog food company first mixes up a batch of preservative that contains 4 different preservative chemicals (A,B,C,D) and then is completed with a "filler" chemical. </a:t>
            </a:r>
            <a:endParaRPr sz="3000">
              <a:latin typeface="Montserrat"/>
              <a:ea typeface="Montserrat"/>
              <a:cs typeface="Montserrat"/>
              <a:sym typeface="Montserrat"/>
            </a:endParaRPr>
          </a:p>
        </p:txBody>
      </p:sp>
      <p:pic>
        <p:nvPicPr>
          <p:cNvPr descr="watermark.jpg" id="501" name="Google Shape;50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8" name="Google Shape;50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food scientists believe one of the A,B,C, or D preservatives is causing the problem, but need your help to figure out which one! </a:t>
            </a:r>
            <a:endParaRPr sz="3000">
              <a:latin typeface="Montserrat"/>
              <a:ea typeface="Montserrat"/>
              <a:cs typeface="Montserrat"/>
              <a:sym typeface="Montserrat"/>
            </a:endParaRPr>
          </a:p>
        </p:txBody>
      </p:sp>
      <p:pic>
        <p:nvPicPr>
          <p:cNvPr descr="watermark.jpg" id="509" name="Google Shape;50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16" name="Google Shape;51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Use Machine Learning with RF to find out which parameter had the most predictive power, thus finding out which chemical causes the early spoiling!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create a model and then find out how you can decide which chemical is the problem!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17" name="Google Shape;51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24" name="Google Shape;524;p67"/>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Their data looks like this:</a:t>
            </a:r>
            <a:endParaRPr sz="30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Pres_A : Percentage of preservative A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Pres_B : Percentage of preservative B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Pres_C : Percentage of preservative C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Pres_D : Percentage of preservative D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Spoiled: Label indicating whether or not the dog food batch was spoiled.</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25" name="Google Shape;52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6" name="Google Shape;52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32" name="Google Shape;532;p68"/>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Think carefully about what this problem is really asking you to solve.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While we will use Machine Learning to solve this, it won't be with your typical train/test split workflow. If this confuses you, skip ahead to the solution code along!</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33" name="Google Shape;53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4" name="Google Shape;53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69"/>
          <p:cNvSpPr txBox="1"/>
          <p:nvPr>
            <p:ph type="ctrTitle"/>
          </p:nvPr>
        </p:nvSpPr>
        <p:spPr>
          <a:xfrm>
            <a:off x="241350" y="1545450"/>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540" name="Google Shape;54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47" name="Google Shape;547;p70"/>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Montserrat"/>
              <a:buChar char="●"/>
            </a:pPr>
            <a:r>
              <a:rPr lang="en" sz="3000">
                <a:latin typeface="Montserrat"/>
                <a:ea typeface="Montserrat"/>
                <a:cs typeface="Montserrat"/>
                <a:sym typeface="Montserrat"/>
              </a:rPr>
              <a:t>Our main task was to figure out which preservative chemical (A,B,C,D) was having an effect on the dog food being spoiled.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how can we use machine learning models to solve this?</a:t>
            </a:r>
            <a:endParaRPr sz="3000">
              <a:latin typeface="Montserrat"/>
              <a:ea typeface="Montserrat"/>
              <a:cs typeface="Montserrat"/>
              <a:sym typeface="Montserrat"/>
            </a:endParaRPr>
          </a:p>
        </p:txBody>
      </p:sp>
      <p:pic>
        <p:nvPicPr>
          <p:cNvPr descr="watermark.jpg" id="548" name="Google Shape;548;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55" name="Google Shape;555;p71"/>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Many machine learning models produce some sort of coefficient value for each feature involved, indicating their “importance” or predictive power.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Remember back to the documentation lecture for this section of the course!</a:t>
            </a:r>
            <a:endParaRPr sz="3000">
              <a:latin typeface="Montserrat"/>
              <a:ea typeface="Montserrat"/>
              <a:cs typeface="Montserrat"/>
              <a:sym typeface="Montserrat"/>
            </a:endParaRPr>
          </a:p>
        </p:txBody>
      </p:sp>
      <p:pic>
        <p:nvPicPr>
          <p:cNvPr descr="watermark.jpg" id="556" name="Google Shape;556;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63" name="Google Shape;563;p72"/>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mentioned that these tree method classifiers had a </a:t>
            </a: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attribute available!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we can create a model, fit it on all the data, and then check which feature (preservative) was causing the spoilage! </a:t>
            </a:r>
            <a:endParaRPr sz="3000">
              <a:latin typeface="Montserrat"/>
              <a:ea typeface="Montserrat"/>
              <a:cs typeface="Montserrat"/>
              <a:sym typeface="Montserrat"/>
            </a:endParaRPr>
          </a:p>
        </p:txBody>
      </p:sp>
      <p:pic>
        <p:nvPicPr>
          <p:cNvPr descr="watermark.jpg" id="564" name="Google Shape;564;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1" name="Google Shape;571;p73"/>
          <p:cNvSpPr txBox="1"/>
          <p:nvPr>
            <p:ph idx="1" type="body"/>
          </p:nvPr>
        </p:nvSpPr>
        <p:spPr>
          <a:xfrm>
            <a:off x="33850" y="1152475"/>
            <a:ext cx="90621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returns:</a:t>
            </a:r>
            <a:endParaRPr sz="3000">
              <a:latin typeface="Montserrat"/>
              <a:ea typeface="Montserrat"/>
              <a:cs typeface="Montserrat"/>
              <a:sym typeface="Montserrat"/>
            </a:endParaRPr>
          </a:p>
          <a:p>
            <a:pPr indent="-419100" lvl="0" marL="457200" rtl="0" algn="l">
              <a:spcBef>
                <a:spcPts val="0"/>
              </a:spcBef>
              <a:spcAft>
                <a:spcPts val="0"/>
              </a:spcAft>
              <a:buSzPts val="3000"/>
              <a:buFont typeface="Inconsolata"/>
              <a:buChar char="●"/>
            </a:pPr>
            <a:r>
              <a:rPr lang="en" sz="3000">
                <a:solidFill>
                  <a:schemeClr val="dk1"/>
                </a:solidFill>
                <a:highlight>
                  <a:srgbClr val="FFFFFF"/>
                </a:highlight>
                <a:latin typeface="Inconsolata"/>
                <a:ea typeface="Inconsolata"/>
                <a:cs typeface="Inconsolata"/>
                <a:sym typeface="Inconsolata"/>
              </a:rPr>
              <a:t>SparseVector(4, {0: 0.0026, 1: 0.0089, 2: 0.9686, 3: 0.0199})</a:t>
            </a:r>
            <a:endParaRPr sz="3000">
              <a:solidFill>
                <a:schemeClr val="dk1"/>
              </a:solidFill>
              <a:highlight>
                <a:srgbClr val="FFFFFF"/>
              </a:highlight>
              <a:latin typeface="Inconsolata"/>
              <a:ea typeface="Inconsolata"/>
              <a:cs typeface="Inconsolata"/>
              <a:sym typeface="Inconsolata"/>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 Corresponding to a </a:t>
            </a:r>
            <a:r>
              <a:rPr b="1" lang="en" sz="3000">
                <a:latin typeface="Montserrat"/>
                <a:ea typeface="Montserrat"/>
                <a:cs typeface="Montserrat"/>
                <a:sym typeface="Montserrat"/>
              </a:rPr>
              <a:t>features </a:t>
            </a:r>
            <a:r>
              <a:rPr lang="en" sz="3000">
                <a:latin typeface="Montserrat"/>
                <a:ea typeface="Montserrat"/>
                <a:cs typeface="Montserrat"/>
                <a:sym typeface="Montserrat"/>
              </a:rPr>
              <a:t>column:</a:t>
            </a:r>
            <a:endParaRPr sz="3000">
              <a:latin typeface="Montserrat"/>
              <a:ea typeface="Montserrat"/>
              <a:cs typeface="Montserrat"/>
              <a:sym typeface="Montserrat"/>
            </a:endParaRPr>
          </a:p>
          <a:p>
            <a:pPr indent="-393700" lvl="0" marL="457200" rtl="0" algn="l">
              <a:spcBef>
                <a:spcPts val="0"/>
              </a:spcBef>
              <a:spcAft>
                <a:spcPts val="0"/>
              </a:spcAft>
              <a:buSzPts val="2600"/>
              <a:buFont typeface="Inconsolata"/>
              <a:buChar char="●"/>
            </a:pPr>
            <a:r>
              <a:rPr lang="en" sz="2600">
                <a:solidFill>
                  <a:schemeClr val="dk1"/>
                </a:solidFill>
                <a:highlight>
                  <a:srgbClr val="FFFFFF"/>
                </a:highlight>
                <a:latin typeface="Inconsolata"/>
                <a:ea typeface="Inconsolata"/>
                <a:cs typeface="Inconsolata"/>
                <a:sym typeface="Inconsolata"/>
              </a:rPr>
              <a:t>Row(features=DenseVector([4.0, 2.0, 12.0, 3.0]), Spoiled=1.0)</a:t>
            </a:r>
            <a:endParaRPr sz="2600">
              <a:solidFill>
                <a:schemeClr val="dk1"/>
              </a:solidFill>
              <a:highlight>
                <a:srgbClr val="FFFFFF"/>
              </a:highlight>
              <a:latin typeface="Inconsolata"/>
              <a:ea typeface="Inconsolata"/>
              <a:cs typeface="Inconsolata"/>
              <a:sym typeface="Inconsolata"/>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72" name="Google Shape;572;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watermark.jpg" id="147" name="Google Shape;14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8" name="Google Shape;148;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9" name="Google Shape;149;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50" name="Google Shape;150;p2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51" name="Google Shape;151;p2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52" name="Google Shape;152;p2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53" name="Google Shape;153;p2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54" name="Google Shape;154;p2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55" name="Google Shape;155;p2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56" name="Google Shape;156;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57" name="Google Shape;157;p29"/>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Imagine that I play Tennis every Saturday and I always invite a friend to come with me.</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Sometimes my friend shows up, sometimes not.</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For him it depends on a variety of factors, such as: weather, temperature, humidity, wind etc..</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 start keeping track of these features and whether or not he showed up to play with me.</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9" name="Google Shape;579;p74"/>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are many different ways to solve this problem, including just using “pure” statistics instead of a machine learning model.</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0" name="Google Shape;580;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87" name="Google Shape;587;p75"/>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Hopefully this consulting project shows how we can apply machine learning in a different way from previous examples.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case we don’t really care about test/train splits or deployments.</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8" name="Google Shape;588;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9" name="Google Shape;589;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5" name="Google Shape;595;p76"/>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What we really want to understand is the fundamental relationship between each feature column and the label itself.</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96" name="Google Shape;596;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7" name="Google Shape;597;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watermark.jpg" id="162" name="Google Shape;162;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3" name="Google Shape;163;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4" name="Google Shape;16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5" name="Google Shape;165;p3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66" name="Google Shape;166;p3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67" name="Google Shape;167;p3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68" name="Google Shape;168;p3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69" name="Google Shape;169;p3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70" name="Google Shape;170;p3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71" name="Google Shape;171;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pic>
        <p:nvPicPr>
          <p:cNvPr id="172" name="Google Shape;172;p30"/>
          <p:cNvPicPr preferRelativeResize="0"/>
          <p:nvPr/>
        </p:nvPicPr>
        <p:blipFill>
          <a:blip r:embed="rId4">
            <a:alphaModFix/>
          </a:blip>
          <a:stretch>
            <a:fillRect/>
          </a:stretch>
        </p:blipFill>
        <p:spPr>
          <a:xfrm>
            <a:off x="2641101" y="886050"/>
            <a:ext cx="4043100" cy="42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descr="watermark.jpg" id="177" name="Google Shape;17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8" name="Google Shape;178;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9" name="Google Shape;179;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0" name="Google Shape;180;p3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81" name="Google Shape;181;p3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82" name="Google Shape;182;p3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83" name="Google Shape;183;p3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84" name="Google Shape;184;p3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85" name="Google Shape;185;p3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86" name="Google Shape;186;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87" name="Google Shape;187;p31"/>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rgbClr val="313131"/>
                </a:solidFill>
                <a:highlight>
                  <a:schemeClr val="lt1"/>
                </a:highlight>
                <a:latin typeface="Roboto"/>
                <a:ea typeface="Roboto"/>
                <a:cs typeface="Roboto"/>
                <a:sym typeface="Roboto"/>
              </a:rPr>
              <a:t>I want to use this data to predict whether or not he will show up to play.</a:t>
            </a:r>
            <a:endParaRPr sz="3000">
              <a:solidFill>
                <a:srgbClr val="313131"/>
              </a:solidFill>
              <a:highlight>
                <a:schemeClr val="lt1"/>
              </a:highlight>
              <a:latin typeface="Roboto"/>
              <a:ea typeface="Roboto"/>
              <a:cs typeface="Roboto"/>
              <a:sym typeface="Roboto"/>
            </a:endParaRPr>
          </a:p>
          <a:p>
            <a:pPr indent="0" lvl="0" marL="0" rtl="0" algn="l">
              <a:lnSpc>
                <a:spcPct val="100000"/>
              </a:lnSpc>
              <a:spcBef>
                <a:spcPts val="1000"/>
              </a:spcBef>
              <a:spcAft>
                <a:spcPts val="1000"/>
              </a:spcAft>
              <a:buNone/>
            </a:pPr>
            <a:r>
              <a:rPr lang="en" sz="3000">
                <a:solidFill>
                  <a:srgbClr val="313131"/>
                </a:solidFill>
                <a:highlight>
                  <a:schemeClr val="lt1"/>
                </a:highlight>
                <a:latin typeface="Roboto"/>
                <a:ea typeface="Roboto"/>
                <a:cs typeface="Roboto"/>
                <a:sym typeface="Roboto"/>
              </a:rPr>
              <a:t>An intuitive way to do this is through a Decision Tree</a:t>
            </a:r>
            <a:endParaRPr sz="3000">
              <a:solidFill>
                <a:srgbClr val="313131"/>
              </a:solidFill>
              <a:highlight>
                <a:schemeClr val="lt1"/>
              </a:highlight>
              <a:latin typeface="Roboto"/>
              <a:ea typeface="Roboto"/>
              <a:cs typeface="Roboto"/>
              <a:sym typeface="Roboto"/>
            </a:endParaRPr>
          </a:p>
        </p:txBody>
      </p:sp>
      <p:pic>
        <p:nvPicPr>
          <p:cNvPr id="188" name="Google Shape;188;p31"/>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watermark.jpg" id="193" name="Google Shape;19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 name="Google Shape;19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5" name="Google Shape;19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6" name="Google Shape;196;p3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97" name="Google Shape;197;p3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98" name="Google Shape;198;p3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99" name="Google Shape;199;p3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00" name="Google Shape;200;p3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01" name="Google Shape;201;p3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02" name="Google Shape;202;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03" name="Google Shape;203;p32"/>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Nodes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Split for the value of a certain attribute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Edges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Outcome of a split to next node</a:t>
            </a:r>
            <a:endParaRPr sz="2600">
              <a:solidFill>
                <a:srgbClr val="313131"/>
              </a:solidFill>
              <a:highlight>
                <a:schemeClr val="lt1"/>
              </a:highlight>
              <a:latin typeface="Montserrat"/>
              <a:ea typeface="Montserrat"/>
              <a:cs typeface="Montserrat"/>
              <a:sym typeface="Montserrat"/>
            </a:endParaRPr>
          </a:p>
        </p:txBody>
      </p:sp>
      <p:pic>
        <p:nvPicPr>
          <p:cNvPr id="204" name="Google Shape;204;p32"/>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0" name="Google Shape;21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1" name="Google Shape;211;p3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12" name="Google Shape;212;p3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13" name="Google Shape;213;p3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14" name="Google Shape;214;p3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15" name="Google Shape;215;p3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16" name="Google Shape;216;p3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17" name="Google Shape;217;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18" name="Google Shape;218;p33"/>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Root</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The node that performs the first split</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Leaves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Terminal nodes that predict the outcome</a:t>
            </a:r>
            <a:endParaRPr sz="2600">
              <a:solidFill>
                <a:srgbClr val="313131"/>
              </a:solidFill>
              <a:highlight>
                <a:schemeClr val="lt1"/>
              </a:highlight>
              <a:latin typeface="Montserrat"/>
              <a:ea typeface="Montserrat"/>
              <a:cs typeface="Montserrat"/>
              <a:sym typeface="Montserrat"/>
            </a:endParaRPr>
          </a:p>
        </p:txBody>
      </p:sp>
      <p:pic>
        <p:nvPicPr>
          <p:cNvPr id="219" name="Google Shape;219;p33"/>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