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7" r:id="rId2"/>
    <p:sldId id="258" r:id="rId3"/>
    <p:sldId id="274" r:id="rId4"/>
    <p:sldId id="276" r:id="rId5"/>
    <p:sldId id="275" r:id="rId6"/>
    <p:sldId id="259" r:id="rId7"/>
    <p:sldId id="260" r:id="rId8"/>
    <p:sldId id="261" r:id="rId9"/>
    <p:sldId id="410" r:id="rId10"/>
    <p:sldId id="262" r:id="rId11"/>
    <p:sldId id="278" r:id="rId12"/>
    <p:sldId id="408" r:id="rId13"/>
    <p:sldId id="409" r:id="rId14"/>
    <p:sldId id="280" r:id="rId15"/>
    <p:sldId id="281" r:id="rId16"/>
    <p:sldId id="412" r:id="rId17"/>
    <p:sldId id="413" r:id="rId18"/>
    <p:sldId id="343" r:id="rId19"/>
    <p:sldId id="344" r:id="rId20"/>
    <p:sldId id="345" r:id="rId21"/>
    <p:sldId id="346" r:id="rId22"/>
    <p:sldId id="350" r:id="rId23"/>
    <p:sldId id="351" r:id="rId24"/>
    <p:sldId id="347" r:id="rId25"/>
    <p:sldId id="288" r:id="rId26"/>
    <p:sldId id="352" r:id="rId27"/>
    <p:sldId id="353" r:id="rId28"/>
    <p:sldId id="354" r:id="rId29"/>
    <p:sldId id="436" r:id="rId30"/>
    <p:sldId id="355" r:id="rId31"/>
    <p:sldId id="356" r:id="rId32"/>
    <p:sldId id="357" r:id="rId33"/>
    <p:sldId id="358" r:id="rId34"/>
    <p:sldId id="359" r:id="rId35"/>
    <p:sldId id="294" r:id="rId36"/>
    <p:sldId id="295" r:id="rId37"/>
    <p:sldId id="296" r:id="rId38"/>
    <p:sldId id="360" r:id="rId39"/>
    <p:sldId id="361" r:id="rId40"/>
    <p:sldId id="362" r:id="rId41"/>
    <p:sldId id="411" r:id="rId42"/>
    <p:sldId id="363" r:id="rId43"/>
    <p:sldId id="371" r:id="rId44"/>
    <p:sldId id="364" r:id="rId45"/>
    <p:sldId id="365" r:id="rId46"/>
    <p:sldId id="366" r:id="rId47"/>
    <p:sldId id="471" r:id="rId48"/>
    <p:sldId id="368" r:id="rId49"/>
    <p:sldId id="369" r:id="rId50"/>
    <p:sldId id="438" r:id="rId51"/>
    <p:sldId id="308" r:id="rId52"/>
    <p:sldId id="309" r:id="rId53"/>
    <p:sldId id="310" r:id="rId54"/>
    <p:sldId id="311" r:id="rId55"/>
    <p:sldId id="312" r:id="rId56"/>
    <p:sldId id="314" r:id="rId57"/>
    <p:sldId id="315" r:id="rId58"/>
    <p:sldId id="316" r:id="rId59"/>
    <p:sldId id="317" r:id="rId60"/>
    <p:sldId id="318" r:id="rId61"/>
    <p:sldId id="424" r:id="rId62"/>
    <p:sldId id="425" r:id="rId63"/>
    <p:sldId id="426" r:id="rId64"/>
    <p:sldId id="396" r:id="rId65"/>
    <p:sldId id="372" r:id="rId66"/>
    <p:sldId id="398" r:id="rId67"/>
    <p:sldId id="404" r:id="rId68"/>
    <p:sldId id="405" r:id="rId69"/>
    <p:sldId id="376" r:id="rId70"/>
    <p:sldId id="406" r:id="rId71"/>
    <p:sldId id="439" r:id="rId72"/>
    <p:sldId id="402" r:id="rId73"/>
    <p:sldId id="403" r:id="rId74"/>
    <p:sldId id="384" r:id="rId75"/>
    <p:sldId id="385" r:id="rId76"/>
    <p:sldId id="440" r:id="rId77"/>
    <p:sldId id="407" r:id="rId78"/>
    <p:sldId id="387" r:id="rId79"/>
    <p:sldId id="389" r:id="rId80"/>
    <p:sldId id="390" r:id="rId81"/>
    <p:sldId id="391" r:id="rId82"/>
    <p:sldId id="393" r:id="rId83"/>
    <p:sldId id="395" r:id="rId84"/>
    <p:sldId id="427" r:id="rId85"/>
    <p:sldId id="428" r:id="rId86"/>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mn-cs"/>
      </a:defRPr>
    </a:lvl1pPr>
    <a:lvl2pPr marL="457200" algn="l" rtl="0" fontAlgn="base">
      <a:spcBef>
        <a:spcPct val="0"/>
      </a:spcBef>
      <a:spcAft>
        <a:spcPct val="0"/>
      </a:spcAft>
      <a:defRPr sz="2000" kern="1200">
        <a:solidFill>
          <a:schemeClr val="tx1"/>
        </a:solidFill>
        <a:latin typeface="Times New Roman" pitchFamily="18" charset="0"/>
        <a:ea typeface="+mn-ea"/>
        <a:cs typeface="+mn-cs"/>
      </a:defRPr>
    </a:lvl2pPr>
    <a:lvl3pPr marL="914400" algn="l" rtl="0" fontAlgn="base">
      <a:spcBef>
        <a:spcPct val="0"/>
      </a:spcBef>
      <a:spcAft>
        <a:spcPct val="0"/>
      </a:spcAft>
      <a:defRPr sz="2000" kern="1200">
        <a:solidFill>
          <a:schemeClr val="tx1"/>
        </a:solidFill>
        <a:latin typeface="Times New Roman" pitchFamily="18" charset="0"/>
        <a:ea typeface="+mn-ea"/>
        <a:cs typeface="+mn-cs"/>
      </a:defRPr>
    </a:lvl3pPr>
    <a:lvl4pPr marL="1371600" algn="l" rtl="0" fontAlgn="base">
      <a:spcBef>
        <a:spcPct val="0"/>
      </a:spcBef>
      <a:spcAft>
        <a:spcPct val="0"/>
      </a:spcAft>
      <a:defRPr sz="2000" kern="1200">
        <a:solidFill>
          <a:schemeClr val="tx1"/>
        </a:solidFill>
        <a:latin typeface="Times New Roman" pitchFamily="18" charset="0"/>
        <a:ea typeface="+mn-ea"/>
        <a:cs typeface="+mn-cs"/>
      </a:defRPr>
    </a:lvl4pPr>
    <a:lvl5pPr marL="1828800" algn="l" rtl="0" fontAlgn="base">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69" autoAdjust="0"/>
    <p:restoredTop sz="94660"/>
  </p:normalViewPr>
  <p:slideViewPr>
    <p:cSldViewPr>
      <p:cViewPr varScale="1">
        <p:scale>
          <a:sx n="103" d="100"/>
          <a:sy n="103" d="100"/>
        </p:scale>
        <p:origin x="-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246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46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246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4EBF9C9-E371-41B1-9CBF-0128AC5C305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C7BD88-07DA-4D3E-B356-F433FA97A77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ABB765-E8F8-4C40-B958-7B8EB423C441}" type="slidenum">
              <a:rPr lang="en-US"/>
              <a:pPr/>
              <a:t>16</a:t>
            </a:fld>
            <a:endParaRPr lang="en-US"/>
          </a:p>
        </p:txBody>
      </p:sp>
      <p:sp>
        <p:nvSpPr>
          <p:cNvPr id="186370"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186371" name="Rectangle 3"/>
          <p:cNvSpPr>
            <a:spLocks noGrp="1" noChangeArrowheads="1"/>
          </p:cNvSpPr>
          <p:nvPr>
            <p:ph type="body" idx="1"/>
          </p:nvPr>
        </p:nvSpPr>
        <p:spPr>
          <a:xfrm>
            <a:off x="914400" y="4343400"/>
            <a:ext cx="5027613" cy="4113213"/>
          </a:xfrm>
          <a:ln/>
        </p:spPr>
        <p:txBody>
          <a:bodyPr lIns="90488" tIns="44450" rIns="90488" bIns="44450"/>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259C5-85DB-4549-A1A9-107EE617F68F}" type="slidenum">
              <a:rPr lang="en-US"/>
              <a:pPr/>
              <a:t>76</a:t>
            </a:fld>
            <a:endParaRPr lang="en-US"/>
          </a:p>
        </p:txBody>
      </p:sp>
      <p:sp>
        <p:nvSpPr>
          <p:cNvPr id="262146"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62147" name="Rectangle 3"/>
          <p:cNvSpPr>
            <a:spLocks noGrp="1" noChangeArrowheads="1"/>
          </p:cNvSpPr>
          <p:nvPr>
            <p:ph type="body" idx="1"/>
          </p:nvPr>
        </p:nvSpPr>
        <p:spPr>
          <a:xfrm>
            <a:off x="914400" y="4343400"/>
            <a:ext cx="5024438" cy="4110038"/>
          </a:xfrm>
          <a:ln/>
        </p:spPr>
        <p:txBody>
          <a:bodyPr lIns="90488" tIns="44450" rIns="90488" bIns="44450"/>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0C270-7038-4D87-B8B7-28F5DB09D46C}" type="slidenum">
              <a:rPr lang="en-US"/>
              <a:pPr/>
              <a:t>84</a:t>
            </a:fld>
            <a:endParaRPr lang="en-US"/>
          </a:p>
        </p:txBody>
      </p:sp>
      <p:sp>
        <p:nvSpPr>
          <p:cNvPr id="233474"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33475" name="Rectangle 3"/>
          <p:cNvSpPr>
            <a:spLocks noGrp="1" noChangeArrowheads="1"/>
          </p:cNvSpPr>
          <p:nvPr>
            <p:ph type="body" idx="1"/>
          </p:nvPr>
        </p:nvSpPr>
        <p:spPr>
          <a:xfrm>
            <a:off x="914400" y="4343400"/>
            <a:ext cx="5024438" cy="4110038"/>
          </a:xfrm>
          <a:ln/>
        </p:spPr>
        <p:txBody>
          <a:bodyPr lIns="90488" tIns="44450" rIns="90488" bIns="44450"/>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0D919-1AB6-4762-B512-CF2BC5EBDFF9}" type="slidenum">
              <a:rPr lang="en-US"/>
              <a:pPr/>
              <a:t>85</a:t>
            </a:fld>
            <a:endParaRPr lang="en-US"/>
          </a:p>
        </p:txBody>
      </p:sp>
      <p:sp>
        <p:nvSpPr>
          <p:cNvPr id="235522"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35523" name="Rectangle 3"/>
          <p:cNvSpPr>
            <a:spLocks noGrp="1" noChangeArrowheads="1"/>
          </p:cNvSpPr>
          <p:nvPr>
            <p:ph type="body" idx="1"/>
          </p:nvPr>
        </p:nvSpPr>
        <p:spPr>
          <a:xfrm>
            <a:off x="914400" y="4343400"/>
            <a:ext cx="5024438" cy="4110038"/>
          </a:xfrm>
          <a:ln/>
        </p:spPr>
        <p:txBody>
          <a:bodyPr lIns="90488" tIns="44450" rIns="90488" bIns="4445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32976-FFD6-446E-B14A-5A6A0F483CFC}" type="slidenum">
              <a:rPr lang="en-US"/>
              <a:pPr/>
              <a:t>17</a:t>
            </a:fld>
            <a:endParaRPr lang="en-US"/>
          </a:p>
        </p:txBody>
      </p:sp>
      <p:sp>
        <p:nvSpPr>
          <p:cNvPr id="188418"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188419" name="Rectangle 3"/>
          <p:cNvSpPr>
            <a:spLocks noGrp="1" noChangeArrowheads="1"/>
          </p:cNvSpPr>
          <p:nvPr>
            <p:ph type="body" idx="1"/>
          </p:nvPr>
        </p:nvSpPr>
        <p:spPr>
          <a:xfrm>
            <a:off x="914400" y="4343400"/>
            <a:ext cx="5027613" cy="4113213"/>
          </a:xfrm>
          <a:ln/>
        </p:spPr>
        <p:txBody>
          <a:bodyPr lIns="90488" tIns="44450" rIns="90488" bIns="4445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88025-3473-4834-A68C-8BD73B89369C}" type="slidenum">
              <a:rPr lang="en-US"/>
              <a:pPr/>
              <a:t>21</a:t>
            </a:fld>
            <a:endParaRPr lang="en-US"/>
          </a:p>
        </p:txBody>
      </p:sp>
      <p:sp>
        <p:nvSpPr>
          <p:cNvPr id="99330" name="Rectangle 2"/>
          <p:cNvSpPr>
            <a:spLocks noGrp="1" noRot="1" noChangeAspect="1" noChangeArrowheads="1" noTextEdit="1"/>
          </p:cNvSpPr>
          <p:nvPr>
            <p:ph type="sldImg"/>
          </p:nvPr>
        </p:nvSpPr>
        <p:spPr>
          <a:xfrm>
            <a:off x="1093788" y="679450"/>
            <a:ext cx="4627562" cy="3470275"/>
          </a:xfrm>
          <a:ln/>
        </p:spPr>
      </p:sp>
      <p:sp>
        <p:nvSpPr>
          <p:cNvPr id="99331" name="Rectangle 3"/>
          <p:cNvSpPr>
            <a:spLocks noGrp="1" noChangeArrowheads="1"/>
          </p:cNvSpPr>
          <p:nvPr>
            <p:ph type="body" idx="1"/>
          </p:nvPr>
        </p:nvSpPr>
        <p:spPr>
          <a:xfrm>
            <a:off x="898525" y="4375150"/>
            <a:ext cx="5016500" cy="4073525"/>
          </a:xfrm>
        </p:spPr>
        <p:txBody>
          <a:bodyPr/>
          <a:lstStyle/>
          <a:p>
            <a:endParaRPr lang="ko-KR" altLang="en-US">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0D707B-9AA5-448B-AA93-23E7CC61620E}" type="slidenum">
              <a:rPr lang="en-US"/>
              <a:pPr/>
              <a:t>29</a:t>
            </a:fld>
            <a:endParaRPr lang="en-US"/>
          </a:p>
        </p:txBody>
      </p:sp>
      <p:sp>
        <p:nvSpPr>
          <p:cNvPr id="251906"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51907" name="Rectangle 3"/>
          <p:cNvSpPr>
            <a:spLocks noGrp="1" noChangeArrowheads="1"/>
          </p:cNvSpPr>
          <p:nvPr>
            <p:ph type="body" idx="1"/>
          </p:nvPr>
        </p:nvSpPr>
        <p:spPr>
          <a:xfrm>
            <a:off x="914400" y="4343400"/>
            <a:ext cx="5026025" cy="4111625"/>
          </a:xfrm>
          <a:ln/>
        </p:spPr>
        <p:txBody>
          <a:bodyPr lIns="90488" tIns="44450" rIns="90488" bIns="4445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12BAE-0A0E-4F2F-801B-B320C04AAFB6}" type="slidenum">
              <a:rPr lang="en-US"/>
              <a:pPr/>
              <a:t>50</a:t>
            </a:fld>
            <a:endParaRPr lang="en-US"/>
          </a:p>
        </p:txBody>
      </p:sp>
      <p:sp>
        <p:nvSpPr>
          <p:cNvPr id="258050"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58051" name="Rectangle 3"/>
          <p:cNvSpPr>
            <a:spLocks noGrp="1" noChangeArrowheads="1"/>
          </p:cNvSpPr>
          <p:nvPr>
            <p:ph type="body" idx="1"/>
          </p:nvPr>
        </p:nvSpPr>
        <p:spPr>
          <a:xfrm>
            <a:off x="914400" y="4343400"/>
            <a:ext cx="5026025" cy="4111625"/>
          </a:xfrm>
          <a:ln/>
        </p:spPr>
        <p:txBody>
          <a:bodyPr lIns="90488" tIns="44450" rIns="90488" bIns="44450"/>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007B2-21EF-4C19-9AEB-3DEF8F2B34C7}" type="slidenum">
              <a:rPr lang="en-US"/>
              <a:pPr/>
              <a:t>61</a:t>
            </a:fld>
            <a:endParaRPr lang="en-US"/>
          </a:p>
        </p:txBody>
      </p:sp>
      <p:sp>
        <p:nvSpPr>
          <p:cNvPr id="227330"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27331" name="Rectangle 3"/>
          <p:cNvSpPr>
            <a:spLocks noGrp="1" noChangeArrowheads="1"/>
          </p:cNvSpPr>
          <p:nvPr>
            <p:ph type="body" idx="1"/>
          </p:nvPr>
        </p:nvSpPr>
        <p:spPr>
          <a:xfrm>
            <a:off x="914400" y="4343400"/>
            <a:ext cx="5024438" cy="4110038"/>
          </a:xfrm>
          <a:ln/>
        </p:spPr>
        <p:txBody>
          <a:bodyPr lIns="90488" tIns="44450" rIns="90488" bIns="4445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0C8BB-52C5-4D58-8863-61DEE359A42E}" type="slidenum">
              <a:rPr lang="en-US"/>
              <a:pPr/>
              <a:t>62</a:t>
            </a:fld>
            <a:endParaRPr lang="en-US"/>
          </a:p>
        </p:txBody>
      </p:sp>
      <p:sp>
        <p:nvSpPr>
          <p:cNvPr id="229378"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29379" name="Rectangle 3"/>
          <p:cNvSpPr>
            <a:spLocks noGrp="1" noChangeArrowheads="1"/>
          </p:cNvSpPr>
          <p:nvPr>
            <p:ph type="body" idx="1"/>
          </p:nvPr>
        </p:nvSpPr>
        <p:spPr>
          <a:xfrm>
            <a:off x="914400" y="4343400"/>
            <a:ext cx="5024438" cy="4110038"/>
          </a:xfrm>
          <a:ln/>
        </p:spPr>
        <p:txBody>
          <a:bodyPr lIns="90488" tIns="44450" rIns="90488" bIns="44450"/>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971BF-CC89-4059-B35F-2D6B069E6DE7}" type="slidenum">
              <a:rPr lang="en-US"/>
              <a:pPr/>
              <a:t>63</a:t>
            </a:fld>
            <a:endParaRPr lang="en-US"/>
          </a:p>
        </p:txBody>
      </p:sp>
      <p:sp>
        <p:nvSpPr>
          <p:cNvPr id="231426"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31427" name="Rectangle 3"/>
          <p:cNvSpPr>
            <a:spLocks noGrp="1" noChangeArrowheads="1"/>
          </p:cNvSpPr>
          <p:nvPr>
            <p:ph type="body" idx="1"/>
          </p:nvPr>
        </p:nvSpPr>
        <p:spPr>
          <a:xfrm>
            <a:off x="914400" y="4343400"/>
            <a:ext cx="5024438" cy="4110038"/>
          </a:xfrm>
          <a:ln/>
        </p:spPr>
        <p:txBody>
          <a:bodyPr lIns="90488" tIns="44450" rIns="90488" bIns="44450"/>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83F29-A86C-4DF4-82B0-29AEDE11E842}" type="slidenum">
              <a:rPr lang="en-US"/>
              <a:pPr/>
              <a:t>71</a:t>
            </a:fld>
            <a:endParaRPr lang="en-US"/>
          </a:p>
        </p:txBody>
      </p:sp>
      <p:sp>
        <p:nvSpPr>
          <p:cNvPr id="260098"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60099" name="Rectangle 3"/>
          <p:cNvSpPr>
            <a:spLocks noGrp="1" noChangeArrowheads="1"/>
          </p:cNvSpPr>
          <p:nvPr>
            <p:ph type="body" idx="1"/>
          </p:nvPr>
        </p:nvSpPr>
        <p:spPr>
          <a:xfrm>
            <a:off x="914400" y="4343400"/>
            <a:ext cx="5024438" cy="4110038"/>
          </a:xfrm>
          <a:ln/>
        </p:spPr>
        <p:txBody>
          <a:bodyPr lIns="90488" tIns="44450" rIns="90488" bIns="4445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723C62-162B-4513-8BAC-12109074FC8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9D1274-22E1-4CBD-B989-F47FD769CF1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C21D9E-0461-4BFF-8E34-5CE791E89CF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66575FF-D3CA-453B-96C2-95D9758CEDD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2FB5AA2-7BC9-4985-8098-2659B8F1157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34B852E-27E4-4B95-9630-E3159633E04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DD9D288-65EA-4456-946A-DA936ABDD18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E0D5591-7F5B-4F10-ACCC-3E6248C517D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9DB2ABD-D131-444F-ABE3-9DD37A95927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3C2550-68D9-4213-BECB-34F378B7401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A564431-64C8-46A3-9043-7E45F4476EC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0F539C9-3409-4B60-A52F-43F6069F871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8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447800" y="106363"/>
            <a:ext cx="6138863" cy="579437"/>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7.2 Ship Drive Train and Power</a:t>
            </a:r>
          </a:p>
        </p:txBody>
      </p:sp>
      <p:sp>
        <p:nvSpPr>
          <p:cNvPr id="3076" name="Text Box 4"/>
          <p:cNvSpPr txBox="1">
            <a:spLocks noChangeArrowheads="1"/>
          </p:cNvSpPr>
          <p:nvPr/>
        </p:nvSpPr>
        <p:spPr bwMode="auto">
          <a:xfrm>
            <a:off x="381000" y="1295400"/>
            <a:ext cx="4286250" cy="528638"/>
          </a:xfrm>
          <a:prstGeom prst="rect">
            <a:avLst/>
          </a:prstGeom>
          <a:solidFill>
            <a:schemeClr val="accent1"/>
          </a:solidFill>
          <a:ln w="9525">
            <a:solidFill>
              <a:schemeClr val="tx1"/>
            </a:solidFill>
            <a:miter lim="800000"/>
            <a:headEnd/>
            <a:tailEnd/>
          </a:ln>
          <a:effectLst/>
        </p:spPr>
        <p:txBody>
          <a:bodyPr wrap="none">
            <a:spAutoFit/>
          </a:bodyPr>
          <a:lstStyle/>
          <a:p>
            <a:r>
              <a:rPr lang="en-US" altLang="ko-KR" sz="2800" b="1">
                <a:latin typeface="Arial" charset="0"/>
                <a:ea typeface="굴림" pitchFamily="50" charset="-127"/>
              </a:rPr>
              <a:t>Ship Drive Train System</a:t>
            </a:r>
          </a:p>
        </p:txBody>
      </p:sp>
      <p:sp>
        <p:nvSpPr>
          <p:cNvPr id="3078" name="Line 6"/>
          <p:cNvSpPr>
            <a:spLocks noChangeShapeType="1"/>
          </p:cNvSpPr>
          <p:nvPr/>
        </p:nvSpPr>
        <p:spPr bwMode="auto">
          <a:xfrm>
            <a:off x="762000" y="2667000"/>
            <a:ext cx="6781800" cy="0"/>
          </a:xfrm>
          <a:prstGeom prst="line">
            <a:avLst/>
          </a:prstGeom>
          <a:noFill/>
          <a:ln w="57150">
            <a:solidFill>
              <a:schemeClr val="tx1"/>
            </a:solidFill>
            <a:round/>
            <a:headEnd/>
            <a:tailEnd/>
          </a:ln>
          <a:effectLst/>
        </p:spPr>
        <p:txBody>
          <a:bodyPr/>
          <a:lstStyle/>
          <a:p>
            <a:endParaRPr lang="en-US"/>
          </a:p>
        </p:txBody>
      </p:sp>
      <p:sp>
        <p:nvSpPr>
          <p:cNvPr id="3079" name="Line 7"/>
          <p:cNvSpPr>
            <a:spLocks noChangeShapeType="1"/>
          </p:cNvSpPr>
          <p:nvPr/>
        </p:nvSpPr>
        <p:spPr bwMode="auto">
          <a:xfrm flipH="1">
            <a:off x="7372928" y="2667000"/>
            <a:ext cx="152400" cy="838200"/>
          </a:xfrm>
          <a:prstGeom prst="line">
            <a:avLst/>
          </a:prstGeom>
          <a:noFill/>
          <a:ln w="57150">
            <a:solidFill>
              <a:schemeClr val="tx1"/>
            </a:solidFill>
            <a:round/>
            <a:headEnd/>
            <a:tailEnd/>
          </a:ln>
          <a:effectLst/>
        </p:spPr>
        <p:txBody>
          <a:bodyPr/>
          <a:lstStyle/>
          <a:p>
            <a:endParaRPr lang="en-US"/>
          </a:p>
        </p:txBody>
      </p:sp>
      <p:sp>
        <p:nvSpPr>
          <p:cNvPr id="3080" name="Line 8"/>
          <p:cNvSpPr>
            <a:spLocks noChangeShapeType="1"/>
          </p:cNvSpPr>
          <p:nvPr/>
        </p:nvSpPr>
        <p:spPr bwMode="auto">
          <a:xfrm flipH="1">
            <a:off x="6172200" y="3505200"/>
            <a:ext cx="1219200" cy="152400"/>
          </a:xfrm>
          <a:prstGeom prst="line">
            <a:avLst/>
          </a:prstGeom>
          <a:noFill/>
          <a:ln w="57150">
            <a:solidFill>
              <a:schemeClr val="tx1"/>
            </a:solidFill>
            <a:round/>
            <a:headEnd/>
            <a:tailEnd/>
          </a:ln>
          <a:effectLst/>
        </p:spPr>
        <p:txBody>
          <a:bodyPr/>
          <a:lstStyle/>
          <a:p>
            <a:endParaRPr lang="en-US"/>
          </a:p>
        </p:txBody>
      </p:sp>
      <p:sp>
        <p:nvSpPr>
          <p:cNvPr id="3081" name="Line 9"/>
          <p:cNvSpPr>
            <a:spLocks noChangeShapeType="1"/>
          </p:cNvSpPr>
          <p:nvPr/>
        </p:nvSpPr>
        <p:spPr bwMode="auto">
          <a:xfrm flipH="1">
            <a:off x="5867400" y="3657600"/>
            <a:ext cx="304800" cy="1143000"/>
          </a:xfrm>
          <a:prstGeom prst="line">
            <a:avLst/>
          </a:prstGeom>
          <a:noFill/>
          <a:ln w="57150">
            <a:solidFill>
              <a:schemeClr val="tx1"/>
            </a:solidFill>
            <a:round/>
            <a:headEnd/>
            <a:tailEnd/>
          </a:ln>
          <a:effectLst/>
        </p:spPr>
        <p:txBody>
          <a:bodyPr/>
          <a:lstStyle/>
          <a:p>
            <a:endParaRPr lang="en-US"/>
          </a:p>
        </p:txBody>
      </p:sp>
      <p:sp>
        <p:nvSpPr>
          <p:cNvPr id="3082" name="Line 10"/>
          <p:cNvSpPr>
            <a:spLocks noChangeShapeType="1"/>
          </p:cNvSpPr>
          <p:nvPr/>
        </p:nvSpPr>
        <p:spPr bwMode="auto">
          <a:xfrm flipH="1">
            <a:off x="685800" y="4800600"/>
            <a:ext cx="5181600" cy="0"/>
          </a:xfrm>
          <a:prstGeom prst="line">
            <a:avLst/>
          </a:prstGeom>
          <a:noFill/>
          <a:ln w="57150">
            <a:solidFill>
              <a:schemeClr val="tx1"/>
            </a:solidFill>
            <a:round/>
            <a:headEnd/>
            <a:tailEnd/>
          </a:ln>
          <a:effectLst/>
        </p:spPr>
        <p:txBody>
          <a:bodyPr/>
          <a:lstStyle/>
          <a:p>
            <a:endParaRPr lang="en-US"/>
          </a:p>
        </p:txBody>
      </p:sp>
      <p:sp>
        <p:nvSpPr>
          <p:cNvPr id="3083" name="Rectangle 11"/>
          <p:cNvSpPr>
            <a:spLocks noChangeArrowheads="1"/>
          </p:cNvSpPr>
          <p:nvPr/>
        </p:nvSpPr>
        <p:spPr bwMode="auto">
          <a:xfrm>
            <a:off x="838200" y="3352800"/>
            <a:ext cx="1066800" cy="1447800"/>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3084" name="Rectangle 12"/>
          <p:cNvSpPr>
            <a:spLocks noChangeArrowheads="1"/>
          </p:cNvSpPr>
          <p:nvPr/>
        </p:nvSpPr>
        <p:spPr bwMode="auto">
          <a:xfrm>
            <a:off x="1905000" y="4038600"/>
            <a:ext cx="533400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5" name="Rectangle 13"/>
          <p:cNvSpPr>
            <a:spLocks noChangeArrowheads="1"/>
          </p:cNvSpPr>
          <p:nvPr/>
        </p:nvSpPr>
        <p:spPr bwMode="auto">
          <a:xfrm>
            <a:off x="2590800" y="3810000"/>
            <a:ext cx="457200" cy="6096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3086" name="Rectangle 14"/>
          <p:cNvSpPr>
            <a:spLocks noChangeArrowheads="1"/>
          </p:cNvSpPr>
          <p:nvPr/>
        </p:nvSpPr>
        <p:spPr bwMode="auto">
          <a:xfrm>
            <a:off x="5943600" y="3962400"/>
            <a:ext cx="152400" cy="3048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3087" name="Rectangle 15"/>
          <p:cNvSpPr>
            <a:spLocks noChangeArrowheads="1"/>
          </p:cNvSpPr>
          <p:nvPr/>
        </p:nvSpPr>
        <p:spPr bwMode="auto">
          <a:xfrm>
            <a:off x="4419600" y="3962400"/>
            <a:ext cx="381000" cy="304800"/>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3088" name="Rectangle 16"/>
          <p:cNvSpPr>
            <a:spLocks noChangeArrowheads="1"/>
          </p:cNvSpPr>
          <p:nvPr/>
        </p:nvSpPr>
        <p:spPr bwMode="auto">
          <a:xfrm>
            <a:off x="6553200" y="3581400"/>
            <a:ext cx="76200" cy="457200"/>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3089" name="Rectangle 17"/>
          <p:cNvSpPr>
            <a:spLocks noChangeArrowheads="1"/>
          </p:cNvSpPr>
          <p:nvPr/>
        </p:nvSpPr>
        <p:spPr bwMode="auto">
          <a:xfrm>
            <a:off x="6477000" y="4038600"/>
            <a:ext cx="228600" cy="152400"/>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3090" name="Rectangle 18"/>
          <p:cNvSpPr>
            <a:spLocks noChangeArrowheads="1"/>
          </p:cNvSpPr>
          <p:nvPr/>
        </p:nvSpPr>
        <p:spPr bwMode="auto">
          <a:xfrm>
            <a:off x="4572000" y="4267200"/>
            <a:ext cx="76200" cy="533400"/>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3091" name="Group 19"/>
          <p:cNvGrpSpPr>
            <a:grpSpLocks/>
          </p:cNvGrpSpPr>
          <p:nvPr/>
        </p:nvGrpSpPr>
        <p:grpSpPr bwMode="auto">
          <a:xfrm>
            <a:off x="7162800" y="3581400"/>
            <a:ext cx="152400" cy="990600"/>
            <a:chOff x="1248" y="3552"/>
            <a:chExt cx="96" cy="384"/>
          </a:xfrm>
        </p:grpSpPr>
        <p:sp>
          <p:nvSpPr>
            <p:cNvPr id="3092" name="Oval 20"/>
            <p:cNvSpPr>
              <a:spLocks noChangeArrowheads="1"/>
            </p:cNvSpPr>
            <p:nvPr/>
          </p:nvSpPr>
          <p:spPr bwMode="auto">
            <a:xfrm>
              <a:off x="1248" y="3552"/>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3093" name="Oval 21"/>
            <p:cNvSpPr>
              <a:spLocks noChangeArrowheads="1"/>
            </p:cNvSpPr>
            <p:nvPr/>
          </p:nvSpPr>
          <p:spPr bwMode="auto">
            <a:xfrm>
              <a:off x="1248" y="3744"/>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grpSp>
      <p:sp>
        <p:nvSpPr>
          <p:cNvPr id="3094" name="Text Box 22"/>
          <p:cNvSpPr txBox="1">
            <a:spLocks noChangeArrowheads="1"/>
          </p:cNvSpPr>
          <p:nvPr/>
        </p:nvSpPr>
        <p:spPr bwMode="auto">
          <a:xfrm>
            <a:off x="762000" y="2819400"/>
            <a:ext cx="1198563" cy="457200"/>
          </a:xfrm>
          <a:prstGeom prst="rect">
            <a:avLst/>
          </a:prstGeom>
          <a:noFill/>
          <a:ln w="9525">
            <a:noFill/>
            <a:miter lim="800000"/>
            <a:headEnd/>
            <a:tailEnd/>
          </a:ln>
          <a:effectLst/>
        </p:spPr>
        <p:txBody>
          <a:bodyPr>
            <a:spAutoFit/>
          </a:bodyPr>
          <a:lstStyle/>
          <a:p>
            <a:r>
              <a:rPr lang="en-US" altLang="ko-KR" sz="2400" b="1">
                <a:ea typeface="굴림" pitchFamily="50" charset="-127"/>
              </a:rPr>
              <a:t>Engine</a:t>
            </a:r>
          </a:p>
        </p:txBody>
      </p:sp>
      <p:sp>
        <p:nvSpPr>
          <p:cNvPr id="3095" name="Text Box 23"/>
          <p:cNvSpPr txBox="1">
            <a:spLocks noChangeArrowheads="1"/>
          </p:cNvSpPr>
          <p:nvPr/>
        </p:nvSpPr>
        <p:spPr bwMode="auto">
          <a:xfrm>
            <a:off x="2300288" y="2894013"/>
            <a:ext cx="1558925" cy="822325"/>
          </a:xfrm>
          <a:prstGeom prst="rect">
            <a:avLst/>
          </a:prstGeom>
          <a:noFill/>
          <a:ln w="9525">
            <a:noFill/>
            <a:miter lim="800000"/>
            <a:headEnd/>
            <a:tailEnd/>
          </a:ln>
          <a:effectLst/>
        </p:spPr>
        <p:txBody>
          <a:bodyPr wrap="none">
            <a:spAutoFit/>
          </a:bodyPr>
          <a:lstStyle/>
          <a:p>
            <a:pPr algn="ctr"/>
            <a:r>
              <a:rPr lang="en-US" altLang="ko-KR" sz="2400">
                <a:latin typeface="Arial" charset="0"/>
                <a:ea typeface="굴림" pitchFamily="50" charset="-127"/>
              </a:rPr>
              <a:t>Reduction</a:t>
            </a:r>
          </a:p>
          <a:p>
            <a:pPr algn="ctr"/>
            <a:r>
              <a:rPr lang="en-US" altLang="ko-KR" sz="2400">
                <a:latin typeface="Arial" charset="0"/>
                <a:ea typeface="굴림" pitchFamily="50" charset="-127"/>
              </a:rPr>
              <a:t>Gear</a:t>
            </a:r>
          </a:p>
        </p:txBody>
      </p:sp>
      <p:sp>
        <p:nvSpPr>
          <p:cNvPr id="3096" name="Text Box 24"/>
          <p:cNvSpPr txBox="1">
            <a:spLocks noChangeArrowheads="1"/>
          </p:cNvSpPr>
          <p:nvPr/>
        </p:nvSpPr>
        <p:spPr bwMode="auto">
          <a:xfrm>
            <a:off x="3962400" y="3429000"/>
            <a:ext cx="1147763" cy="457200"/>
          </a:xfrm>
          <a:prstGeom prst="rect">
            <a:avLst/>
          </a:prstGeom>
          <a:noFill/>
          <a:ln w="9525">
            <a:noFill/>
            <a:miter lim="800000"/>
            <a:headEnd/>
            <a:tailEnd/>
          </a:ln>
          <a:effectLst/>
        </p:spPr>
        <p:txBody>
          <a:bodyPr>
            <a:spAutoFit/>
          </a:bodyPr>
          <a:lstStyle/>
          <a:p>
            <a:r>
              <a:rPr lang="en-US" altLang="ko-KR" sz="2400">
                <a:ea typeface="굴림" pitchFamily="50" charset="-127"/>
              </a:rPr>
              <a:t>Bearing</a:t>
            </a:r>
          </a:p>
        </p:txBody>
      </p:sp>
      <p:sp>
        <p:nvSpPr>
          <p:cNvPr id="3097" name="Text Box 25"/>
          <p:cNvSpPr txBox="1">
            <a:spLocks noChangeArrowheads="1"/>
          </p:cNvSpPr>
          <p:nvPr/>
        </p:nvSpPr>
        <p:spPr bwMode="auto">
          <a:xfrm>
            <a:off x="5257800" y="3505200"/>
            <a:ext cx="827088" cy="457200"/>
          </a:xfrm>
          <a:prstGeom prst="rect">
            <a:avLst/>
          </a:prstGeom>
          <a:noFill/>
          <a:ln w="9525">
            <a:noFill/>
            <a:miter lim="800000"/>
            <a:headEnd/>
            <a:tailEnd/>
          </a:ln>
          <a:effectLst/>
        </p:spPr>
        <p:txBody>
          <a:bodyPr>
            <a:spAutoFit/>
          </a:bodyPr>
          <a:lstStyle/>
          <a:p>
            <a:r>
              <a:rPr lang="en-US" altLang="ko-KR" sz="2400">
                <a:ea typeface="굴림" pitchFamily="50" charset="-127"/>
              </a:rPr>
              <a:t>Seals</a:t>
            </a:r>
          </a:p>
        </p:txBody>
      </p:sp>
      <p:sp>
        <p:nvSpPr>
          <p:cNvPr id="3098" name="Text Box 26"/>
          <p:cNvSpPr txBox="1">
            <a:spLocks noChangeArrowheads="1"/>
          </p:cNvSpPr>
          <p:nvPr/>
        </p:nvSpPr>
        <p:spPr bwMode="auto">
          <a:xfrm>
            <a:off x="7054850" y="2971800"/>
            <a:ext cx="946150" cy="457200"/>
          </a:xfrm>
          <a:prstGeom prst="rect">
            <a:avLst/>
          </a:prstGeom>
          <a:solidFill>
            <a:schemeClr val="bg1"/>
          </a:solidFill>
          <a:ln w="9525">
            <a:noFill/>
            <a:miter lim="800000"/>
            <a:headEnd/>
            <a:tailEnd/>
          </a:ln>
          <a:effectLst/>
        </p:spPr>
        <p:txBody>
          <a:bodyPr wrap="none">
            <a:spAutoFit/>
          </a:bodyPr>
          <a:lstStyle/>
          <a:p>
            <a:r>
              <a:rPr lang="en-US" altLang="ko-KR" sz="2400" dirty="0">
                <a:ea typeface="굴림" pitchFamily="50" charset="-127"/>
              </a:rPr>
              <a:t>Screw</a:t>
            </a:r>
          </a:p>
        </p:txBody>
      </p:sp>
      <p:sp>
        <p:nvSpPr>
          <p:cNvPr id="3099" name="Text Box 27"/>
          <p:cNvSpPr txBox="1">
            <a:spLocks noChangeArrowheads="1"/>
          </p:cNvSpPr>
          <p:nvPr/>
        </p:nvSpPr>
        <p:spPr bwMode="auto">
          <a:xfrm>
            <a:off x="6172200" y="3124200"/>
            <a:ext cx="776288" cy="457200"/>
          </a:xfrm>
          <a:prstGeom prst="rect">
            <a:avLst/>
          </a:prstGeom>
          <a:noFill/>
          <a:ln w="9525">
            <a:noFill/>
            <a:miter lim="800000"/>
            <a:headEnd/>
            <a:tailEnd/>
          </a:ln>
          <a:effectLst/>
        </p:spPr>
        <p:txBody>
          <a:bodyPr>
            <a:spAutoFit/>
          </a:bodyPr>
          <a:lstStyle/>
          <a:p>
            <a:r>
              <a:rPr lang="en-US" altLang="ko-KR" sz="2400">
                <a:ea typeface="굴림" pitchFamily="50" charset="-127"/>
              </a:rPr>
              <a:t>Strut</a:t>
            </a:r>
          </a:p>
        </p:txBody>
      </p:sp>
      <p:grpSp>
        <p:nvGrpSpPr>
          <p:cNvPr id="3115" name="Group 43"/>
          <p:cNvGrpSpPr>
            <a:grpSpLocks/>
          </p:cNvGrpSpPr>
          <p:nvPr/>
        </p:nvGrpSpPr>
        <p:grpSpPr bwMode="auto">
          <a:xfrm>
            <a:off x="1828800" y="4191000"/>
            <a:ext cx="777875" cy="1600200"/>
            <a:chOff x="1152" y="2640"/>
            <a:chExt cx="490" cy="1008"/>
          </a:xfrm>
        </p:grpSpPr>
        <p:sp>
          <p:nvSpPr>
            <p:cNvPr id="3100" name="Text Box 28"/>
            <p:cNvSpPr txBox="1">
              <a:spLocks noChangeArrowheads="1"/>
            </p:cNvSpPr>
            <p:nvPr/>
          </p:nvSpPr>
          <p:spPr bwMode="auto">
            <a:xfrm>
              <a:off x="1152" y="3360"/>
              <a:ext cx="490" cy="288"/>
            </a:xfrm>
            <a:prstGeom prst="rect">
              <a:avLst/>
            </a:prstGeom>
            <a:solidFill>
              <a:schemeClr val="accent2"/>
            </a:solidFill>
            <a:ln w="9525">
              <a:noFill/>
              <a:miter lim="800000"/>
              <a:headEnd/>
              <a:tailEnd/>
            </a:ln>
            <a:effectLst/>
          </p:spPr>
          <p:txBody>
            <a:bodyPr>
              <a:spAutoFit/>
            </a:bodyPr>
            <a:lstStyle/>
            <a:p>
              <a:r>
                <a:rPr lang="en-US" altLang="ko-KR" sz="2400">
                  <a:solidFill>
                    <a:srgbClr val="FFFF00"/>
                  </a:solidFill>
                  <a:ea typeface="굴림" pitchFamily="50" charset="-127"/>
                </a:rPr>
                <a:t>BHP</a:t>
              </a:r>
            </a:p>
          </p:txBody>
        </p:sp>
        <p:sp>
          <p:nvSpPr>
            <p:cNvPr id="3104" name="Line 32"/>
            <p:cNvSpPr>
              <a:spLocks noChangeShapeType="1"/>
            </p:cNvSpPr>
            <p:nvPr/>
          </p:nvSpPr>
          <p:spPr bwMode="auto">
            <a:xfrm flipV="1">
              <a:off x="1392" y="2640"/>
              <a:ext cx="0" cy="672"/>
            </a:xfrm>
            <a:prstGeom prst="line">
              <a:avLst/>
            </a:prstGeom>
            <a:noFill/>
            <a:ln w="9525">
              <a:solidFill>
                <a:schemeClr val="tx1"/>
              </a:solidFill>
              <a:round/>
              <a:headEnd/>
              <a:tailEnd type="triangle" w="med" len="med"/>
            </a:ln>
            <a:effectLst/>
          </p:spPr>
          <p:txBody>
            <a:bodyPr/>
            <a:lstStyle/>
            <a:p>
              <a:endParaRPr lang="en-US"/>
            </a:p>
          </p:txBody>
        </p:sp>
      </p:grpSp>
      <p:grpSp>
        <p:nvGrpSpPr>
          <p:cNvPr id="3116" name="Group 44"/>
          <p:cNvGrpSpPr>
            <a:grpSpLocks/>
          </p:cNvGrpSpPr>
          <p:nvPr/>
        </p:nvGrpSpPr>
        <p:grpSpPr bwMode="auto">
          <a:xfrm>
            <a:off x="2971800" y="4191000"/>
            <a:ext cx="744538" cy="1600200"/>
            <a:chOff x="1872" y="2640"/>
            <a:chExt cx="469" cy="1008"/>
          </a:xfrm>
        </p:grpSpPr>
        <p:sp>
          <p:nvSpPr>
            <p:cNvPr id="3101" name="Text Box 29"/>
            <p:cNvSpPr txBox="1">
              <a:spLocks noChangeArrowheads="1"/>
            </p:cNvSpPr>
            <p:nvPr/>
          </p:nvSpPr>
          <p:spPr bwMode="auto">
            <a:xfrm>
              <a:off x="1872" y="3360"/>
              <a:ext cx="469" cy="288"/>
            </a:xfrm>
            <a:prstGeom prst="rect">
              <a:avLst/>
            </a:prstGeom>
            <a:solidFill>
              <a:schemeClr val="accent2"/>
            </a:solidFill>
            <a:ln w="9525">
              <a:noFill/>
              <a:miter lim="800000"/>
              <a:headEnd/>
              <a:tailEnd/>
            </a:ln>
            <a:effectLst/>
          </p:spPr>
          <p:txBody>
            <a:bodyPr wrap="none">
              <a:spAutoFit/>
            </a:bodyPr>
            <a:lstStyle/>
            <a:p>
              <a:r>
                <a:rPr lang="en-US" altLang="ko-KR" sz="2400">
                  <a:solidFill>
                    <a:srgbClr val="FFFF00"/>
                  </a:solidFill>
                  <a:ea typeface="굴림" pitchFamily="50" charset="-127"/>
                </a:rPr>
                <a:t>SHP</a:t>
              </a:r>
            </a:p>
          </p:txBody>
        </p:sp>
        <p:sp>
          <p:nvSpPr>
            <p:cNvPr id="3105" name="Line 33"/>
            <p:cNvSpPr>
              <a:spLocks noChangeShapeType="1"/>
            </p:cNvSpPr>
            <p:nvPr/>
          </p:nvSpPr>
          <p:spPr bwMode="auto">
            <a:xfrm flipV="1">
              <a:off x="2112" y="2640"/>
              <a:ext cx="0" cy="672"/>
            </a:xfrm>
            <a:prstGeom prst="line">
              <a:avLst/>
            </a:prstGeom>
            <a:noFill/>
            <a:ln w="9525">
              <a:solidFill>
                <a:schemeClr val="tx1"/>
              </a:solidFill>
              <a:round/>
              <a:headEnd/>
              <a:tailEnd type="triangle" w="med" len="med"/>
            </a:ln>
            <a:effectLst/>
          </p:spPr>
          <p:txBody>
            <a:bodyPr/>
            <a:lstStyle/>
            <a:p>
              <a:endParaRPr lang="en-US"/>
            </a:p>
          </p:txBody>
        </p:sp>
      </p:grpSp>
      <p:grpSp>
        <p:nvGrpSpPr>
          <p:cNvPr id="3117" name="Group 45"/>
          <p:cNvGrpSpPr>
            <a:grpSpLocks/>
          </p:cNvGrpSpPr>
          <p:nvPr/>
        </p:nvGrpSpPr>
        <p:grpSpPr bwMode="auto">
          <a:xfrm>
            <a:off x="6553200" y="4191000"/>
            <a:ext cx="854075" cy="1600200"/>
            <a:chOff x="4128" y="2640"/>
            <a:chExt cx="538" cy="1008"/>
          </a:xfrm>
        </p:grpSpPr>
        <p:sp>
          <p:nvSpPr>
            <p:cNvPr id="3102" name="Text Box 30"/>
            <p:cNvSpPr txBox="1">
              <a:spLocks noChangeArrowheads="1"/>
            </p:cNvSpPr>
            <p:nvPr/>
          </p:nvSpPr>
          <p:spPr bwMode="auto">
            <a:xfrm>
              <a:off x="4128" y="3360"/>
              <a:ext cx="538" cy="288"/>
            </a:xfrm>
            <a:prstGeom prst="rect">
              <a:avLst/>
            </a:prstGeom>
            <a:solidFill>
              <a:schemeClr val="accent2"/>
            </a:solidFill>
            <a:ln w="9525">
              <a:noFill/>
              <a:miter lim="800000"/>
              <a:headEnd/>
              <a:tailEnd/>
            </a:ln>
            <a:effectLst/>
          </p:spPr>
          <p:txBody>
            <a:bodyPr>
              <a:spAutoFit/>
            </a:bodyPr>
            <a:lstStyle/>
            <a:p>
              <a:r>
                <a:rPr lang="en-US" altLang="ko-KR" sz="2400">
                  <a:solidFill>
                    <a:srgbClr val="FFFF00"/>
                  </a:solidFill>
                  <a:ea typeface="굴림" pitchFamily="50" charset="-127"/>
                </a:rPr>
                <a:t>DHP</a:t>
              </a:r>
            </a:p>
          </p:txBody>
        </p:sp>
        <p:sp>
          <p:nvSpPr>
            <p:cNvPr id="3106" name="Line 34"/>
            <p:cNvSpPr>
              <a:spLocks noChangeShapeType="1"/>
            </p:cNvSpPr>
            <p:nvPr/>
          </p:nvSpPr>
          <p:spPr bwMode="auto">
            <a:xfrm flipV="1">
              <a:off x="4368" y="2640"/>
              <a:ext cx="0" cy="672"/>
            </a:xfrm>
            <a:prstGeom prst="line">
              <a:avLst/>
            </a:prstGeom>
            <a:noFill/>
            <a:ln w="9525">
              <a:solidFill>
                <a:schemeClr val="tx1"/>
              </a:solidFill>
              <a:round/>
              <a:headEnd/>
              <a:tailEnd type="triangle" w="med" len="med"/>
            </a:ln>
            <a:effectLst/>
          </p:spPr>
          <p:txBody>
            <a:bodyPr/>
            <a:lstStyle/>
            <a:p>
              <a:endParaRPr lang="en-US"/>
            </a:p>
          </p:txBody>
        </p:sp>
      </p:grpSp>
      <p:grpSp>
        <p:nvGrpSpPr>
          <p:cNvPr id="3118" name="Group 46"/>
          <p:cNvGrpSpPr>
            <a:grpSpLocks/>
          </p:cNvGrpSpPr>
          <p:nvPr/>
        </p:nvGrpSpPr>
        <p:grpSpPr bwMode="auto">
          <a:xfrm>
            <a:off x="7467600" y="3733800"/>
            <a:ext cx="762000" cy="1295400"/>
            <a:chOff x="4704" y="2352"/>
            <a:chExt cx="480" cy="816"/>
          </a:xfrm>
        </p:grpSpPr>
        <p:sp>
          <p:nvSpPr>
            <p:cNvPr id="3103" name="Text Box 31"/>
            <p:cNvSpPr txBox="1">
              <a:spLocks noChangeArrowheads="1"/>
            </p:cNvSpPr>
            <p:nvPr/>
          </p:nvSpPr>
          <p:spPr bwMode="auto">
            <a:xfrm>
              <a:off x="4704" y="2880"/>
              <a:ext cx="479" cy="288"/>
            </a:xfrm>
            <a:prstGeom prst="rect">
              <a:avLst/>
            </a:prstGeom>
            <a:solidFill>
              <a:schemeClr val="accent2"/>
            </a:solidFill>
            <a:ln w="9525">
              <a:noFill/>
              <a:miter lim="800000"/>
              <a:headEnd/>
              <a:tailEnd/>
            </a:ln>
            <a:effectLst/>
          </p:spPr>
          <p:txBody>
            <a:bodyPr wrap="none">
              <a:spAutoFit/>
            </a:bodyPr>
            <a:lstStyle/>
            <a:p>
              <a:r>
                <a:rPr lang="en-US" altLang="ko-KR" sz="2400">
                  <a:solidFill>
                    <a:srgbClr val="FFFF00"/>
                  </a:solidFill>
                  <a:ea typeface="굴림" pitchFamily="50" charset="-127"/>
                </a:rPr>
                <a:t>THP</a:t>
              </a:r>
            </a:p>
          </p:txBody>
        </p:sp>
        <p:sp>
          <p:nvSpPr>
            <p:cNvPr id="3107" name="Line 35"/>
            <p:cNvSpPr>
              <a:spLocks noChangeShapeType="1"/>
            </p:cNvSpPr>
            <p:nvPr/>
          </p:nvSpPr>
          <p:spPr bwMode="auto">
            <a:xfrm>
              <a:off x="4704" y="2352"/>
              <a:ext cx="480" cy="0"/>
            </a:xfrm>
            <a:prstGeom prst="line">
              <a:avLst/>
            </a:prstGeom>
            <a:noFill/>
            <a:ln w="9525">
              <a:solidFill>
                <a:schemeClr val="tx1"/>
              </a:solidFill>
              <a:round/>
              <a:headEnd/>
              <a:tailEnd type="triangle" w="med" len="med"/>
            </a:ln>
            <a:effectLst/>
          </p:spPr>
          <p:txBody>
            <a:bodyPr/>
            <a:lstStyle/>
            <a:p>
              <a:endParaRPr lang="en-US"/>
            </a:p>
          </p:txBody>
        </p:sp>
        <p:sp>
          <p:nvSpPr>
            <p:cNvPr id="3108" name="Line 36"/>
            <p:cNvSpPr>
              <a:spLocks noChangeShapeType="1"/>
            </p:cNvSpPr>
            <p:nvPr/>
          </p:nvSpPr>
          <p:spPr bwMode="auto">
            <a:xfrm>
              <a:off x="4704" y="2592"/>
              <a:ext cx="480" cy="0"/>
            </a:xfrm>
            <a:prstGeom prst="line">
              <a:avLst/>
            </a:prstGeom>
            <a:noFill/>
            <a:ln w="9525">
              <a:solidFill>
                <a:schemeClr val="tx1"/>
              </a:solidFill>
              <a:round/>
              <a:headEnd/>
              <a:tailEnd type="triangle" w="med" len="med"/>
            </a:ln>
            <a:effectLst/>
          </p:spPr>
          <p:txBody>
            <a:bodyPr/>
            <a:lstStyle/>
            <a:p>
              <a:endParaRPr lang="en-US"/>
            </a:p>
          </p:txBody>
        </p:sp>
        <p:sp>
          <p:nvSpPr>
            <p:cNvPr id="3109" name="Line 37"/>
            <p:cNvSpPr>
              <a:spLocks noChangeShapeType="1"/>
            </p:cNvSpPr>
            <p:nvPr/>
          </p:nvSpPr>
          <p:spPr bwMode="auto">
            <a:xfrm>
              <a:off x="4704" y="2784"/>
              <a:ext cx="480" cy="0"/>
            </a:xfrm>
            <a:prstGeom prst="line">
              <a:avLst/>
            </a:prstGeom>
            <a:noFill/>
            <a:ln w="9525">
              <a:solidFill>
                <a:schemeClr val="tx1"/>
              </a:solidFill>
              <a:round/>
              <a:headEnd/>
              <a:tailEnd type="triangle" w="med" len="med"/>
            </a:ln>
            <a:effectLst/>
          </p:spPr>
          <p:txBody>
            <a:bodyPr/>
            <a:lstStyle/>
            <a:p>
              <a:endParaRPr lang="en-US"/>
            </a:p>
          </p:txBody>
        </p:sp>
      </p:grpSp>
      <p:sp>
        <p:nvSpPr>
          <p:cNvPr id="3110" name="Rectangle 38"/>
          <p:cNvSpPr>
            <a:spLocks noChangeArrowheads="1"/>
          </p:cNvSpPr>
          <p:nvPr/>
        </p:nvSpPr>
        <p:spPr bwMode="auto">
          <a:xfrm>
            <a:off x="838200" y="4114800"/>
            <a:ext cx="228600" cy="685800"/>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3111" name="Rectangle 39"/>
          <p:cNvSpPr>
            <a:spLocks noChangeArrowheads="1"/>
          </p:cNvSpPr>
          <p:nvPr/>
        </p:nvSpPr>
        <p:spPr bwMode="auto">
          <a:xfrm>
            <a:off x="1219200" y="4114800"/>
            <a:ext cx="304800" cy="685800"/>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3112" name="Rectangle 40"/>
          <p:cNvSpPr>
            <a:spLocks noChangeArrowheads="1"/>
          </p:cNvSpPr>
          <p:nvPr/>
        </p:nvSpPr>
        <p:spPr bwMode="auto">
          <a:xfrm>
            <a:off x="1676400" y="4114800"/>
            <a:ext cx="228600" cy="685800"/>
          </a:xfrm>
          <a:prstGeom prst="rect">
            <a:avLst/>
          </a:prstGeom>
          <a:solidFill>
            <a:srgbClr val="FF0066"/>
          </a:solidFill>
          <a:ln w="9525">
            <a:solidFill>
              <a:schemeClr val="tx1"/>
            </a:solidFill>
            <a:miter lim="800000"/>
            <a:headEnd/>
            <a:tailEnd/>
          </a:ln>
          <a:effectLst/>
        </p:spPr>
        <p:txBody>
          <a:bodyPr wrap="none" anchor="ctr"/>
          <a:lstStyle/>
          <a:p>
            <a:endParaRPr lang="en-US"/>
          </a:p>
        </p:txBody>
      </p:sp>
      <p:grpSp>
        <p:nvGrpSpPr>
          <p:cNvPr id="3119" name="Group 47"/>
          <p:cNvGrpSpPr>
            <a:grpSpLocks/>
          </p:cNvGrpSpPr>
          <p:nvPr/>
        </p:nvGrpSpPr>
        <p:grpSpPr bwMode="auto">
          <a:xfrm>
            <a:off x="4876800" y="1828800"/>
            <a:ext cx="2360613" cy="457200"/>
            <a:chOff x="3072" y="1152"/>
            <a:chExt cx="1487" cy="288"/>
          </a:xfrm>
        </p:grpSpPr>
        <p:sp>
          <p:nvSpPr>
            <p:cNvPr id="3113" name="Text Box 41"/>
            <p:cNvSpPr txBox="1">
              <a:spLocks noChangeArrowheads="1"/>
            </p:cNvSpPr>
            <p:nvPr/>
          </p:nvSpPr>
          <p:spPr bwMode="auto">
            <a:xfrm>
              <a:off x="4080" y="1152"/>
              <a:ext cx="479" cy="288"/>
            </a:xfrm>
            <a:prstGeom prst="rect">
              <a:avLst/>
            </a:prstGeom>
            <a:solidFill>
              <a:srgbClr val="FF0066"/>
            </a:solidFill>
            <a:ln w="9525">
              <a:noFill/>
              <a:miter lim="800000"/>
              <a:headEnd/>
              <a:tailEnd/>
            </a:ln>
            <a:effectLst/>
          </p:spPr>
          <p:txBody>
            <a:bodyPr wrap="none">
              <a:spAutoFit/>
            </a:bodyPr>
            <a:lstStyle/>
            <a:p>
              <a:r>
                <a:rPr lang="en-US" altLang="ko-KR" sz="2400">
                  <a:solidFill>
                    <a:srgbClr val="FFFF00"/>
                  </a:solidFill>
                  <a:ea typeface="굴림" pitchFamily="50" charset="-127"/>
                </a:rPr>
                <a:t>EHP</a:t>
              </a:r>
            </a:p>
          </p:txBody>
        </p:sp>
        <p:sp>
          <p:nvSpPr>
            <p:cNvPr id="3114" name="Line 42"/>
            <p:cNvSpPr>
              <a:spLocks noChangeShapeType="1"/>
            </p:cNvSpPr>
            <p:nvPr/>
          </p:nvSpPr>
          <p:spPr bwMode="auto">
            <a:xfrm flipH="1">
              <a:off x="3072" y="1296"/>
              <a:ext cx="960" cy="0"/>
            </a:xfrm>
            <a:prstGeom prst="line">
              <a:avLst/>
            </a:prstGeom>
            <a:noFill/>
            <a:ln w="38100">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0" name="Text Box 28"/>
          <p:cNvSpPr txBox="1">
            <a:spLocks noChangeArrowheads="1"/>
          </p:cNvSpPr>
          <p:nvPr/>
        </p:nvSpPr>
        <p:spPr bwMode="auto">
          <a:xfrm>
            <a:off x="1295400" y="974725"/>
            <a:ext cx="6429375" cy="396875"/>
          </a:xfrm>
          <a:prstGeom prst="rect">
            <a:avLst/>
          </a:prstGeom>
          <a:noFill/>
          <a:ln w="9525">
            <a:noFill/>
            <a:miter lim="800000"/>
            <a:headEnd/>
            <a:tailEnd/>
          </a:ln>
          <a:effectLst/>
        </p:spPr>
        <p:txBody>
          <a:bodyPr wrap="none">
            <a:spAutoFit/>
          </a:bodyPr>
          <a:lstStyle/>
          <a:p>
            <a:pPr algn="ctr"/>
            <a:r>
              <a:rPr lang="en-US"/>
              <a:t>The loss in HP along the drive train can be related in terms of</a:t>
            </a:r>
            <a:endParaRPr lang="en-US" sz="4000">
              <a:solidFill>
                <a:schemeClr val="accent2"/>
              </a:solidFill>
              <a:latin typeface="Symbol" pitchFamily="18" charset="2"/>
            </a:endParaRPr>
          </a:p>
        </p:txBody>
      </p:sp>
      <p:sp>
        <p:nvSpPr>
          <p:cNvPr id="8221" name="Rectangle 29"/>
          <p:cNvSpPr>
            <a:spLocks noChangeArrowheads="1"/>
          </p:cNvSpPr>
          <p:nvPr/>
        </p:nvSpPr>
        <p:spPr bwMode="auto">
          <a:xfrm>
            <a:off x="2438400" y="1447800"/>
            <a:ext cx="4157663" cy="720725"/>
          </a:xfrm>
          <a:prstGeom prst="rect">
            <a:avLst/>
          </a:prstGeom>
          <a:solidFill>
            <a:srgbClr val="FFFF00"/>
          </a:solidFill>
          <a:ln w="19050">
            <a:solidFill>
              <a:schemeClr val="tx1"/>
            </a:solidFill>
            <a:miter lim="800000"/>
            <a:headEnd/>
            <a:tailEnd/>
          </a:ln>
          <a:effectLst/>
        </p:spPr>
        <p:txBody>
          <a:bodyPr wrap="none">
            <a:spAutoFit/>
          </a:bodyPr>
          <a:lstStyle/>
          <a:p>
            <a:r>
              <a:rPr lang="en-US" sz="3200" b="1">
                <a:solidFill>
                  <a:schemeClr val="accent2"/>
                </a:solidFill>
              </a:rPr>
              <a:t>EFFICIENCY, </a:t>
            </a:r>
            <a:r>
              <a:rPr lang="en-US" sz="3200" b="1"/>
              <a:t>or</a:t>
            </a:r>
            <a:r>
              <a:rPr lang="en-US" sz="3200" b="1">
                <a:solidFill>
                  <a:schemeClr val="accent2"/>
                </a:solidFill>
              </a:rPr>
              <a:t> “</a:t>
            </a:r>
            <a:r>
              <a:rPr lang="en-US" sz="4000">
                <a:solidFill>
                  <a:schemeClr val="accent2"/>
                </a:solidFill>
                <a:latin typeface="Symbol" pitchFamily="18" charset="2"/>
              </a:rPr>
              <a:t>h</a:t>
            </a:r>
            <a:r>
              <a:rPr lang="en-US" sz="4000">
                <a:solidFill>
                  <a:schemeClr val="accent2"/>
                </a:solidFill>
              </a:rPr>
              <a:t>”</a:t>
            </a:r>
          </a:p>
        </p:txBody>
      </p:sp>
      <p:sp>
        <p:nvSpPr>
          <p:cNvPr id="8236" name="Text Box 44"/>
          <p:cNvSpPr txBox="1">
            <a:spLocks noChangeArrowheads="1"/>
          </p:cNvSpPr>
          <p:nvPr/>
        </p:nvSpPr>
        <p:spPr bwMode="auto">
          <a:xfrm>
            <a:off x="561975" y="4937125"/>
            <a:ext cx="7899400" cy="1311275"/>
          </a:xfrm>
          <a:prstGeom prst="rect">
            <a:avLst/>
          </a:prstGeom>
          <a:noFill/>
          <a:ln w="9525">
            <a:noFill/>
            <a:miter lim="800000"/>
            <a:headEnd/>
            <a:tailEnd/>
          </a:ln>
          <a:effectLst/>
        </p:spPr>
        <p:txBody>
          <a:bodyPr wrap="none">
            <a:spAutoFit/>
          </a:bodyPr>
          <a:lstStyle/>
          <a:p>
            <a:pPr>
              <a:buFontTx/>
              <a:buChar char="-"/>
            </a:pPr>
            <a:r>
              <a:rPr lang="en-US"/>
              <a:t>Highlights the loss of horsepower from the engine to the shaft as a result of</a:t>
            </a:r>
          </a:p>
          <a:p>
            <a:r>
              <a:rPr lang="en-US"/>
              <a:t> the reduction gears</a:t>
            </a:r>
          </a:p>
          <a:p>
            <a:endParaRPr lang="en-US"/>
          </a:p>
          <a:p>
            <a:pPr>
              <a:buFontTx/>
              <a:buChar char="-"/>
            </a:pPr>
            <a:r>
              <a:rPr lang="en-US"/>
              <a:t> SHP is always less than BHP</a:t>
            </a:r>
          </a:p>
        </p:txBody>
      </p:sp>
      <p:grpSp>
        <p:nvGrpSpPr>
          <p:cNvPr id="8241" name="Group 49"/>
          <p:cNvGrpSpPr>
            <a:grpSpLocks/>
          </p:cNvGrpSpPr>
          <p:nvPr/>
        </p:nvGrpSpPr>
        <p:grpSpPr bwMode="auto">
          <a:xfrm>
            <a:off x="609600" y="2362200"/>
            <a:ext cx="7413625" cy="2286000"/>
            <a:chOff x="384" y="1344"/>
            <a:chExt cx="4670" cy="1440"/>
          </a:xfrm>
        </p:grpSpPr>
        <p:grpSp>
          <p:nvGrpSpPr>
            <p:cNvPr id="8240" name="Group 48"/>
            <p:cNvGrpSpPr>
              <a:grpSpLocks/>
            </p:cNvGrpSpPr>
            <p:nvPr/>
          </p:nvGrpSpPr>
          <p:grpSpPr bwMode="auto">
            <a:xfrm>
              <a:off x="384" y="1344"/>
              <a:ext cx="4670" cy="1440"/>
              <a:chOff x="384" y="1344"/>
              <a:chExt cx="4670" cy="1440"/>
            </a:xfrm>
          </p:grpSpPr>
          <p:sp>
            <p:nvSpPr>
              <p:cNvPr id="8197" name="Text Box 5"/>
              <p:cNvSpPr txBox="1">
                <a:spLocks noChangeArrowheads="1"/>
              </p:cNvSpPr>
              <p:nvPr/>
            </p:nvSpPr>
            <p:spPr bwMode="auto">
              <a:xfrm>
                <a:off x="384" y="1344"/>
                <a:ext cx="1399" cy="288"/>
              </a:xfrm>
              <a:prstGeom prst="rect">
                <a:avLst/>
              </a:prstGeom>
              <a:noFill/>
              <a:ln w="9525">
                <a:noFill/>
                <a:miter lim="800000"/>
                <a:headEnd/>
                <a:tailEnd/>
              </a:ln>
              <a:effectLst/>
            </p:spPr>
            <p:txBody>
              <a:bodyPr wrap="none">
                <a:spAutoFit/>
              </a:bodyPr>
              <a:lstStyle/>
              <a:p>
                <a:r>
                  <a:rPr lang="en-US" altLang="ko-KR" sz="2400" b="1" u="sng">
                    <a:ea typeface="굴림" pitchFamily="50" charset="-127"/>
                  </a:rPr>
                  <a:t>Gear Efficiency</a:t>
                </a:r>
              </a:p>
            </p:txBody>
          </p:sp>
          <p:grpSp>
            <p:nvGrpSpPr>
              <p:cNvPr id="8239" name="Group 47"/>
              <p:cNvGrpSpPr>
                <a:grpSpLocks/>
              </p:cNvGrpSpPr>
              <p:nvPr/>
            </p:nvGrpSpPr>
            <p:grpSpPr bwMode="auto">
              <a:xfrm>
                <a:off x="2256" y="2016"/>
                <a:ext cx="2798" cy="768"/>
                <a:chOff x="2256" y="2016"/>
                <a:chExt cx="2798" cy="768"/>
              </a:xfrm>
            </p:grpSpPr>
            <p:grpSp>
              <p:nvGrpSpPr>
                <p:cNvPr id="8235" name="Group 43"/>
                <p:cNvGrpSpPr>
                  <a:grpSpLocks/>
                </p:cNvGrpSpPr>
                <p:nvPr/>
              </p:nvGrpSpPr>
              <p:grpSpPr bwMode="auto">
                <a:xfrm>
                  <a:off x="2256" y="2016"/>
                  <a:ext cx="1248" cy="768"/>
                  <a:chOff x="2064" y="1248"/>
                  <a:chExt cx="1248" cy="768"/>
                </a:xfrm>
              </p:grpSpPr>
              <p:sp>
                <p:nvSpPr>
                  <p:cNvPr id="8232" name="Rectangle 40"/>
                  <p:cNvSpPr>
                    <a:spLocks noChangeArrowheads="1"/>
                  </p:cNvSpPr>
                  <p:nvPr/>
                </p:nvSpPr>
                <p:spPr bwMode="auto">
                  <a:xfrm>
                    <a:off x="2064" y="1248"/>
                    <a:ext cx="1248" cy="768"/>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8229" name="Text Box 37"/>
                  <p:cNvSpPr txBox="1">
                    <a:spLocks noChangeArrowheads="1"/>
                  </p:cNvSpPr>
                  <p:nvPr/>
                </p:nvSpPr>
                <p:spPr bwMode="auto">
                  <a:xfrm>
                    <a:off x="2150" y="1351"/>
                    <a:ext cx="1066" cy="595"/>
                  </a:xfrm>
                  <a:prstGeom prst="rect">
                    <a:avLst/>
                  </a:prstGeom>
                  <a:noFill/>
                  <a:ln w="9525">
                    <a:noFill/>
                    <a:miter lim="800000"/>
                    <a:headEnd/>
                    <a:tailEnd/>
                  </a:ln>
                  <a:effectLst/>
                </p:spPr>
                <p:txBody>
                  <a:bodyPr wrap="none">
                    <a:spAutoFit/>
                  </a:bodyPr>
                  <a:lstStyle/>
                  <a:p>
                    <a:r>
                      <a:rPr lang="en-US" sz="3200">
                        <a:latin typeface="Symbol" pitchFamily="18" charset="2"/>
                      </a:rPr>
                      <a:t>h</a:t>
                    </a:r>
                    <a:r>
                      <a:rPr lang="en-US" sz="2400" baseline="-25000"/>
                      <a:t>gear</a:t>
                    </a:r>
                    <a:r>
                      <a:rPr lang="en-US" sz="2400"/>
                      <a:t> = SHP</a:t>
                    </a:r>
                  </a:p>
                  <a:p>
                    <a:r>
                      <a:rPr lang="en-US" sz="2400"/>
                      <a:t>            BHP</a:t>
                    </a:r>
                  </a:p>
                </p:txBody>
              </p:sp>
              <p:sp>
                <p:nvSpPr>
                  <p:cNvPr id="8231" name="Line 39"/>
                  <p:cNvSpPr>
                    <a:spLocks noChangeShapeType="1"/>
                  </p:cNvSpPr>
                  <p:nvPr/>
                </p:nvSpPr>
                <p:spPr bwMode="auto">
                  <a:xfrm>
                    <a:off x="2784" y="1680"/>
                    <a:ext cx="336" cy="0"/>
                  </a:xfrm>
                  <a:prstGeom prst="line">
                    <a:avLst/>
                  </a:prstGeom>
                  <a:noFill/>
                  <a:ln w="28575">
                    <a:solidFill>
                      <a:schemeClr val="tx1"/>
                    </a:solidFill>
                    <a:round/>
                    <a:headEnd/>
                    <a:tailEnd/>
                  </a:ln>
                  <a:effectLst/>
                </p:spPr>
                <p:txBody>
                  <a:bodyPr/>
                  <a:lstStyle/>
                  <a:p>
                    <a:endParaRPr lang="en-US"/>
                  </a:p>
                </p:txBody>
              </p:sp>
            </p:grpSp>
            <p:sp>
              <p:nvSpPr>
                <p:cNvPr id="8237" name="Text Box 45"/>
                <p:cNvSpPr txBox="1">
                  <a:spLocks noChangeArrowheads="1"/>
                </p:cNvSpPr>
                <p:nvPr/>
              </p:nvSpPr>
              <p:spPr bwMode="auto">
                <a:xfrm>
                  <a:off x="3734" y="2121"/>
                  <a:ext cx="1320" cy="442"/>
                </a:xfrm>
                <a:prstGeom prst="rect">
                  <a:avLst/>
                </a:prstGeom>
                <a:noFill/>
                <a:ln w="9525">
                  <a:noFill/>
                  <a:miter lim="800000"/>
                  <a:headEnd/>
                  <a:tailEnd/>
                </a:ln>
                <a:effectLst/>
              </p:spPr>
              <p:txBody>
                <a:bodyPr wrap="none">
                  <a:spAutoFit/>
                </a:bodyPr>
                <a:lstStyle/>
                <a:p>
                  <a:r>
                    <a:rPr lang="en-US"/>
                    <a:t>Shaft Horsepower</a:t>
                  </a:r>
                </a:p>
                <a:p>
                  <a:r>
                    <a:rPr lang="en-US"/>
                    <a:t>Brake Horsepower</a:t>
                  </a:r>
                </a:p>
              </p:txBody>
            </p:sp>
          </p:grpSp>
        </p:grpSp>
        <p:sp>
          <p:nvSpPr>
            <p:cNvPr id="8238" name="Line 46"/>
            <p:cNvSpPr>
              <a:spLocks noChangeShapeType="1"/>
            </p:cNvSpPr>
            <p:nvPr/>
          </p:nvSpPr>
          <p:spPr bwMode="auto">
            <a:xfrm>
              <a:off x="3792" y="2352"/>
              <a:ext cx="1248" cy="0"/>
            </a:xfrm>
            <a:prstGeom prst="line">
              <a:avLst/>
            </a:prstGeom>
            <a:noFill/>
            <a:ln w="9525">
              <a:solidFill>
                <a:schemeClr val="tx1"/>
              </a:solidFill>
              <a:round/>
              <a:headEnd/>
              <a:tailEnd/>
            </a:ln>
            <a:effectLst/>
          </p:spPr>
          <p:txBody>
            <a:bodyPr/>
            <a:lstStyle/>
            <a:p>
              <a:endParaRPr lang="en-US"/>
            </a:p>
          </p:txBody>
        </p:sp>
      </p:grpSp>
      <p:sp>
        <p:nvSpPr>
          <p:cNvPr id="8242" name="Text Box 50"/>
          <p:cNvSpPr txBox="1">
            <a:spLocks noChangeArrowheads="1"/>
          </p:cNvSpPr>
          <p:nvPr/>
        </p:nvSpPr>
        <p:spPr bwMode="auto">
          <a:xfrm>
            <a:off x="2057400" y="120650"/>
            <a:ext cx="50736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7.4 Propulsion Efficiency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09600" y="1676400"/>
            <a:ext cx="4095750" cy="457200"/>
          </a:xfrm>
          <a:prstGeom prst="rect">
            <a:avLst/>
          </a:prstGeom>
          <a:noFill/>
          <a:ln w="9525">
            <a:noFill/>
            <a:miter lim="800000"/>
            <a:headEnd/>
            <a:tailEnd/>
          </a:ln>
          <a:effectLst/>
        </p:spPr>
        <p:txBody>
          <a:bodyPr wrap="none">
            <a:spAutoFit/>
          </a:bodyPr>
          <a:lstStyle/>
          <a:p>
            <a:r>
              <a:rPr lang="en-US" altLang="ko-KR" sz="2400" b="1" u="sng">
                <a:ea typeface="굴림" pitchFamily="50" charset="-127"/>
              </a:rPr>
              <a:t>Shaft Transmission Efficiency</a:t>
            </a:r>
          </a:p>
        </p:txBody>
      </p:sp>
      <p:sp>
        <p:nvSpPr>
          <p:cNvPr id="26630" name="Rectangle 6"/>
          <p:cNvSpPr>
            <a:spLocks noChangeArrowheads="1"/>
          </p:cNvSpPr>
          <p:nvPr/>
        </p:nvSpPr>
        <p:spPr bwMode="auto">
          <a:xfrm>
            <a:off x="3581400" y="2743200"/>
            <a:ext cx="1981200" cy="12192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6631" name="Text Box 7"/>
          <p:cNvSpPr txBox="1">
            <a:spLocks noChangeArrowheads="1"/>
          </p:cNvSpPr>
          <p:nvPr/>
        </p:nvSpPr>
        <p:spPr bwMode="auto">
          <a:xfrm>
            <a:off x="3717925" y="2906713"/>
            <a:ext cx="1760538" cy="944562"/>
          </a:xfrm>
          <a:prstGeom prst="rect">
            <a:avLst/>
          </a:prstGeom>
          <a:noFill/>
          <a:ln w="9525">
            <a:noFill/>
            <a:miter lim="800000"/>
            <a:headEnd/>
            <a:tailEnd/>
          </a:ln>
          <a:effectLst/>
        </p:spPr>
        <p:txBody>
          <a:bodyPr wrap="none">
            <a:spAutoFit/>
          </a:bodyPr>
          <a:lstStyle/>
          <a:p>
            <a:r>
              <a:rPr lang="en-US" sz="3200">
                <a:latin typeface="Symbol" pitchFamily="18" charset="2"/>
              </a:rPr>
              <a:t>h</a:t>
            </a:r>
            <a:r>
              <a:rPr lang="en-US" sz="2400" baseline="-25000"/>
              <a:t>shaft</a:t>
            </a:r>
            <a:r>
              <a:rPr lang="en-US" sz="2400"/>
              <a:t> = DHP</a:t>
            </a:r>
          </a:p>
          <a:p>
            <a:r>
              <a:rPr lang="en-US" sz="2400"/>
              <a:t>             SHP</a:t>
            </a:r>
          </a:p>
        </p:txBody>
      </p:sp>
      <p:sp>
        <p:nvSpPr>
          <p:cNvPr id="26632" name="Line 8"/>
          <p:cNvSpPr>
            <a:spLocks noChangeShapeType="1"/>
          </p:cNvSpPr>
          <p:nvPr/>
        </p:nvSpPr>
        <p:spPr bwMode="auto">
          <a:xfrm>
            <a:off x="4800600" y="3429000"/>
            <a:ext cx="533400" cy="0"/>
          </a:xfrm>
          <a:prstGeom prst="line">
            <a:avLst/>
          </a:prstGeom>
          <a:noFill/>
          <a:ln w="28575">
            <a:solidFill>
              <a:schemeClr val="tx1"/>
            </a:solidFill>
            <a:round/>
            <a:headEnd/>
            <a:tailEnd/>
          </a:ln>
          <a:effectLst/>
        </p:spPr>
        <p:txBody>
          <a:bodyPr/>
          <a:lstStyle/>
          <a:p>
            <a:endParaRPr lang="en-US"/>
          </a:p>
        </p:txBody>
      </p:sp>
      <p:sp>
        <p:nvSpPr>
          <p:cNvPr id="26633" name="Text Box 9"/>
          <p:cNvSpPr txBox="1">
            <a:spLocks noChangeArrowheads="1"/>
          </p:cNvSpPr>
          <p:nvPr/>
        </p:nvSpPr>
        <p:spPr bwMode="auto">
          <a:xfrm>
            <a:off x="561975" y="4479925"/>
            <a:ext cx="7993063" cy="1616075"/>
          </a:xfrm>
          <a:prstGeom prst="rect">
            <a:avLst/>
          </a:prstGeom>
          <a:noFill/>
          <a:ln w="9525">
            <a:noFill/>
            <a:miter lim="800000"/>
            <a:headEnd/>
            <a:tailEnd/>
          </a:ln>
          <a:effectLst/>
        </p:spPr>
        <p:txBody>
          <a:bodyPr wrap="none">
            <a:spAutoFit/>
          </a:bodyPr>
          <a:lstStyle/>
          <a:p>
            <a:pPr>
              <a:buFontTx/>
              <a:buChar char="-"/>
            </a:pPr>
            <a:r>
              <a:rPr lang="en-US"/>
              <a:t> The loss of horsepower from the reduction gears to the propeller due to the </a:t>
            </a:r>
          </a:p>
          <a:p>
            <a:r>
              <a:rPr lang="en-US"/>
              <a:t>  bearings and seals that support and seal the drive shaft</a:t>
            </a:r>
          </a:p>
          <a:p>
            <a:endParaRPr lang="en-US"/>
          </a:p>
          <a:p>
            <a:r>
              <a:rPr lang="en-US"/>
              <a:t>- The loss of power is converted to heat and sound due to friction</a:t>
            </a:r>
          </a:p>
          <a:p>
            <a:endParaRPr lang="en-US"/>
          </a:p>
        </p:txBody>
      </p:sp>
      <p:sp>
        <p:nvSpPr>
          <p:cNvPr id="26634" name="Text Box 10"/>
          <p:cNvSpPr txBox="1">
            <a:spLocks noChangeArrowheads="1"/>
          </p:cNvSpPr>
          <p:nvPr/>
        </p:nvSpPr>
        <p:spPr bwMode="auto">
          <a:xfrm>
            <a:off x="5981700" y="3048000"/>
            <a:ext cx="2489200" cy="701675"/>
          </a:xfrm>
          <a:prstGeom prst="rect">
            <a:avLst/>
          </a:prstGeom>
          <a:noFill/>
          <a:ln w="9525">
            <a:noFill/>
            <a:miter lim="800000"/>
            <a:headEnd/>
            <a:tailEnd/>
          </a:ln>
          <a:effectLst/>
        </p:spPr>
        <p:txBody>
          <a:bodyPr wrap="none">
            <a:spAutoFit/>
          </a:bodyPr>
          <a:lstStyle/>
          <a:p>
            <a:r>
              <a:rPr lang="en-US"/>
              <a:t>Delivered Horsepower</a:t>
            </a:r>
          </a:p>
          <a:p>
            <a:r>
              <a:rPr lang="en-US"/>
              <a:t> Shaft Horsepower</a:t>
            </a:r>
          </a:p>
        </p:txBody>
      </p:sp>
      <p:sp>
        <p:nvSpPr>
          <p:cNvPr id="26635" name="Line 11"/>
          <p:cNvSpPr>
            <a:spLocks noChangeShapeType="1"/>
          </p:cNvSpPr>
          <p:nvPr/>
        </p:nvSpPr>
        <p:spPr bwMode="auto">
          <a:xfrm>
            <a:off x="6019800" y="3429000"/>
            <a:ext cx="2362200" cy="0"/>
          </a:xfrm>
          <a:prstGeom prst="line">
            <a:avLst/>
          </a:prstGeom>
          <a:noFill/>
          <a:ln w="9525">
            <a:solidFill>
              <a:schemeClr val="tx1"/>
            </a:solidFill>
            <a:round/>
            <a:headEnd/>
            <a:tailEnd/>
          </a:ln>
          <a:effectLst/>
        </p:spPr>
        <p:txBody>
          <a:bodyPr/>
          <a:lstStyle/>
          <a:p>
            <a:endParaRPr lang="en-US"/>
          </a:p>
        </p:txBody>
      </p:sp>
      <p:sp>
        <p:nvSpPr>
          <p:cNvPr id="26636" name="Text Box 12"/>
          <p:cNvSpPr txBox="1">
            <a:spLocks noChangeArrowheads="1"/>
          </p:cNvSpPr>
          <p:nvPr/>
        </p:nvSpPr>
        <p:spPr bwMode="auto">
          <a:xfrm>
            <a:off x="2241550" y="120650"/>
            <a:ext cx="43878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Propulsion Efficiency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Text Box 3"/>
          <p:cNvSpPr txBox="1">
            <a:spLocks noChangeArrowheads="1"/>
          </p:cNvSpPr>
          <p:nvPr/>
        </p:nvSpPr>
        <p:spPr bwMode="auto">
          <a:xfrm>
            <a:off x="609600" y="1676400"/>
            <a:ext cx="2136775" cy="457200"/>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Hull Efficiency</a:t>
            </a:r>
          </a:p>
        </p:txBody>
      </p:sp>
      <p:graphicFrame>
        <p:nvGraphicFramePr>
          <p:cNvPr id="180228" name="Object 4"/>
          <p:cNvGraphicFramePr>
            <a:graphicFrameLocks noChangeAspect="1"/>
          </p:cNvGraphicFramePr>
          <p:nvPr/>
        </p:nvGraphicFramePr>
        <p:xfrm>
          <a:off x="1600200" y="2133600"/>
          <a:ext cx="1600200" cy="869950"/>
        </p:xfrm>
        <a:graphic>
          <a:graphicData uri="http://schemas.openxmlformats.org/presentationml/2006/ole">
            <p:oleObj spid="_x0000_s180228" name="Equation" r:id="rId3" imgW="723600" imgH="393480" progId="Equation.3">
              <p:embed/>
            </p:oleObj>
          </a:graphicData>
        </a:graphic>
      </p:graphicFrame>
      <p:sp>
        <p:nvSpPr>
          <p:cNvPr id="180229" name="Text Box 5"/>
          <p:cNvSpPr txBox="1">
            <a:spLocks noChangeArrowheads="1"/>
          </p:cNvSpPr>
          <p:nvPr/>
        </p:nvSpPr>
        <p:spPr bwMode="auto">
          <a:xfrm>
            <a:off x="838200" y="2971800"/>
            <a:ext cx="7815263" cy="1296988"/>
          </a:xfrm>
          <a:prstGeom prst="rect">
            <a:avLst/>
          </a:prstGeom>
          <a:noFill/>
          <a:ln w="9525">
            <a:noFill/>
            <a:miter lim="800000"/>
            <a:headEnd/>
            <a:tailEnd/>
          </a:ln>
          <a:effectLst/>
        </p:spPr>
        <p:txBody>
          <a:bodyPr wrap="none">
            <a:spAutoFit/>
          </a:bodyPr>
          <a:lstStyle/>
          <a:p>
            <a:pPr>
              <a:lnSpc>
                <a:spcPct val="110000"/>
              </a:lnSpc>
              <a:buFontTx/>
              <a:buChar char="-"/>
            </a:pPr>
            <a:r>
              <a:rPr lang="ko-KR" altLang="en-US" sz="2400">
                <a:ea typeface="굴림" pitchFamily="50" charset="-127"/>
              </a:rPr>
              <a:t> </a:t>
            </a:r>
            <a:r>
              <a:rPr lang="en-US" altLang="ko-KR" sz="2400" b="1">
                <a:ea typeface="굴림" pitchFamily="50" charset="-127"/>
              </a:rPr>
              <a:t>Hull efficiency changes due to hull-propeller interactions.</a:t>
            </a:r>
          </a:p>
          <a:p>
            <a:pPr>
              <a:lnSpc>
                <a:spcPct val="110000"/>
              </a:lnSpc>
              <a:buFontTx/>
              <a:buChar char="-"/>
            </a:pPr>
            <a:r>
              <a:rPr lang="en-US" altLang="ko-KR" sz="2400" b="1">
                <a:ea typeface="굴림" pitchFamily="50" charset="-127"/>
              </a:rPr>
              <a:t> Well-designed ship :  </a:t>
            </a:r>
          </a:p>
          <a:p>
            <a:pPr>
              <a:lnSpc>
                <a:spcPct val="110000"/>
              </a:lnSpc>
              <a:buFontTx/>
              <a:buChar char="-"/>
            </a:pPr>
            <a:r>
              <a:rPr lang="en-US" altLang="ko-KR" sz="2400" b="1">
                <a:ea typeface="굴림" pitchFamily="50" charset="-127"/>
              </a:rPr>
              <a:t> Poorly-designed ship :</a:t>
            </a:r>
          </a:p>
        </p:txBody>
      </p:sp>
      <p:graphicFrame>
        <p:nvGraphicFramePr>
          <p:cNvPr id="180230" name="Object 6"/>
          <p:cNvGraphicFramePr>
            <a:graphicFrameLocks noChangeAspect="1"/>
          </p:cNvGraphicFramePr>
          <p:nvPr/>
        </p:nvGraphicFramePr>
        <p:xfrm>
          <a:off x="4038600" y="3352800"/>
          <a:ext cx="838200" cy="406400"/>
        </p:xfrm>
        <a:graphic>
          <a:graphicData uri="http://schemas.openxmlformats.org/presentationml/2006/ole">
            <p:oleObj spid="_x0000_s180230" name="Equation" r:id="rId4" imgW="444240" imgH="215640" progId="Equation.3">
              <p:embed/>
            </p:oleObj>
          </a:graphicData>
        </a:graphic>
      </p:graphicFrame>
      <p:graphicFrame>
        <p:nvGraphicFramePr>
          <p:cNvPr id="180231" name="Object 7"/>
          <p:cNvGraphicFramePr>
            <a:graphicFrameLocks noChangeAspect="1"/>
          </p:cNvGraphicFramePr>
          <p:nvPr/>
        </p:nvGraphicFramePr>
        <p:xfrm>
          <a:off x="4114800" y="3810000"/>
          <a:ext cx="838200" cy="406400"/>
        </p:xfrm>
        <a:graphic>
          <a:graphicData uri="http://schemas.openxmlformats.org/presentationml/2006/ole">
            <p:oleObj spid="_x0000_s180231" name="Equation" r:id="rId5" imgW="444240" imgH="215640" progId="Equation.3">
              <p:embed/>
            </p:oleObj>
          </a:graphicData>
        </a:graphic>
      </p:graphicFrame>
      <p:grpSp>
        <p:nvGrpSpPr>
          <p:cNvPr id="180232" name="Group 8"/>
          <p:cNvGrpSpPr>
            <a:grpSpLocks/>
          </p:cNvGrpSpPr>
          <p:nvPr/>
        </p:nvGrpSpPr>
        <p:grpSpPr bwMode="auto">
          <a:xfrm>
            <a:off x="152400" y="4343400"/>
            <a:ext cx="5867400" cy="2209800"/>
            <a:chOff x="528" y="2832"/>
            <a:chExt cx="3696" cy="1392"/>
          </a:xfrm>
        </p:grpSpPr>
        <p:sp>
          <p:nvSpPr>
            <p:cNvPr id="180233" name="Line 9"/>
            <p:cNvSpPr>
              <a:spLocks noChangeShapeType="1"/>
            </p:cNvSpPr>
            <p:nvPr/>
          </p:nvSpPr>
          <p:spPr bwMode="auto">
            <a:xfrm>
              <a:off x="528" y="3264"/>
              <a:ext cx="3552" cy="0"/>
            </a:xfrm>
            <a:prstGeom prst="line">
              <a:avLst/>
            </a:prstGeom>
            <a:noFill/>
            <a:ln w="28575" cap="rnd">
              <a:solidFill>
                <a:schemeClr val="tx1"/>
              </a:solidFill>
              <a:prstDash val="sysDot"/>
              <a:round/>
              <a:headEnd/>
              <a:tailEnd/>
            </a:ln>
            <a:effectLst/>
          </p:spPr>
          <p:txBody>
            <a:bodyPr/>
            <a:lstStyle/>
            <a:p>
              <a:endParaRPr lang="en-US"/>
            </a:p>
          </p:txBody>
        </p:sp>
        <p:sp>
          <p:nvSpPr>
            <p:cNvPr id="180234" name="Freeform 10"/>
            <p:cNvSpPr>
              <a:spLocks/>
            </p:cNvSpPr>
            <p:nvPr/>
          </p:nvSpPr>
          <p:spPr bwMode="auto">
            <a:xfrm>
              <a:off x="624" y="2904"/>
              <a:ext cx="3024" cy="360"/>
            </a:xfrm>
            <a:custGeom>
              <a:avLst/>
              <a:gdLst/>
              <a:ahLst/>
              <a:cxnLst>
                <a:cxn ang="0">
                  <a:pos x="0" y="360"/>
                </a:cxn>
                <a:cxn ang="0">
                  <a:pos x="336" y="168"/>
                </a:cxn>
                <a:cxn ang="0">
                  <a:pos x="960" y="24"/>
                </a:cxn>
                <a:cxn ang="0">
                  <a:pos x="1632" y="24"/>
                </a:cxn>
                <a:cxn ang="0">
                  <a:pos x="2352" y="120"/>
                </a:cxn>
                <a:cxn ang="0">
                  <a:pos x="3024" y="360"/>
                </a:cxn>
              </a:cxnLst>
              <a:rect l="0" t="0" r="r" b="b"/>
              <a:pathLst>
                <a:path w="3024" h="360">
                  <a:moveTo>
                    <a:pt x="0" y="360"/>
                  </a:moveTo>
                  <a:cubicBezTo>
                    <a:pt x="88" y="292"/>
                    <a:pt x="176" y="224"/>
                    <a:pt x="336" y="168"/>
                  </a:cubicBezTo>
                  <a:cubicBezTo>
                    <a:pt x="496" y="112"/>
                    <a:pt x="744" y="48"/>
                    <a:pt x="960" y="24"/>
                  </a:cubicBezTo>
                  <a:cubicBezTo>
                    <a:pt x="1176" y="0"/>
                    <a:pt x="1400" y="8"/>
                    <a:pt x="1632" y="24"/>
                  </a:cubicBezTo>
                  <a:cubicBezTo>
                    <a:pt x="1864" y="40"/>
                    <a:pt x="2120" y="64"/>
                    <a:pt x="2352" y="120"/>
                  </a:cubicBezTo>
                  <a:cubicBezTo>
                    <a:pt x="2584" y="176"/>
                    <a:pt x="2804" y="268"/>
                    <a:pt x="3024" y="360"/>
                  </a:cubicBezTo>
                </a:path>
              </a:pathLst>
            </a:custGeom>
            <a:noFill/>
            <a:ln w="38100" cmpd="sng">
              <a:solidFill>
                <a:schemeClr val="tx1"/>
              </a:solidFill>
              <a:round/>
              <a:headEnd/>
              <a:tailEnd/>
            </a:ln>
            <a:effectLst/>
          </p:spPr>
          <p:txBody>
            <a:bodyPr/>
            <a:lstStyle/>
            <a:p>
              <a:endParaRPr lang="en-US"/>
            </a:p>
          </p:txBody>
        </p:sp>
        <p:sp>
          <p:nvSpPr>
            <p:cNvPr id="180235" name="Line 11"/>
            <p:cNvSpPr>
              <a:spLocks noChangeShapeType="1"/>
            </p:cNvSpPr>
            <p:nvPr/>
          </p:nvSpPr>
          <p:spPr bwMode="auto">
            <a:xfrm>
              <a:off x="576" y="3984"/>
              <a:ext cx="3456" cy="0"/>
            </a:xfrm>
            <a:prstGeom prst="line">
              <a:avLst/>
            </a:prstGeom>
            <a:noFill/>
            <a:ln w="28575" cap="rnd">
              <a:solidFill>
                <a:schemeClr val="tx1"/>
              </a:solidFill>
              <a:prstDash val="sysDot"/>
              <a:round/>
              <a:headEnd/>
              <a:tailEnd/>
            </a:ln>
            <a:effectLst/>
          </p:spPr>
          <p:txBody>
            <a:bodyPr/>
            <a:lstStyle/>
            <a:p>
              <a:endParaRPr lang="en-US"/>
            </a:p>
          </p:txBody>
        </p:sp>
        <p:sp>
          <p:nvSpPr>
            <p:cNvPr id="180236" name="Freeform 12"/>
            <p:cNvSpPr>
              <a:spLocks/>
            </p:cNvSpPr>
            <p:nvPr/>
          </p:nvSpPr>
          <p:spPr bwMode="auto">
            <a:xfrm>
              <a:off x="624" y="3592"/>
              <a:ext cx="3024" cy="392"/>
            </a:xfrm>
            <a:custGeom>
              <a:avLst/>
              <a:gdLst/>
              <a:ahLst/>
              <a:cxnLst>
                <a:cxn ang="0">
                  <a:pos x="0" y="392"/>
                </a:cxn>
                <a:cxn ang="0">
                  <a:pos x="288" y="200"/>
                </a:cxn>
                <a:cxn ang="0">
                  <a:pos x="960" y="56"/>
                </a:cxn>
                <a:cxn ang="0">
                  <a:pos x="1632" y="8"/>
                </a:cxn>
                <a:cxn ang="0">
                  <a:pos x="2304" y="104"/>
                </a:cxn>
                <a:cxn ang="0">
                  <a:pos x="2592" y="200"/>
                </a:cxn>
                <a:cxn ang="0">
                  <a:pos x="2688" y="392"/>
                </a:cxn>
              </a:cxnLst>
              <a:rect l="0" t="0" r="r" b="b"/>
              <a:pathLst>
                <a:path w="2688" h="392">
                  <a:moveTo>
                    <a:pt x="0" y="392"/>
                  </a:moveTo>
                  <a:cubicBezTo>
                    <a:pt x="64" y="324"/>
                    <a:pt x="128" y="256"/>
                    <a:pt x="288" y="200"/>
                  </a:cubicBezTo>
                  <a:cubicBezTo>
                    <a:pt x="448" y="144"/>
                    <a:pt x="736" y="88"/>
                    <a:pt x="960" y="56"/>
                  </a:cubicBezTo>
                  <a:cubicBezTo>
                    <a:pt x="1184" y="24"/>
                    <a:pt x="1408" y="0"/>
                    <a:pt x="1632" y="8"/>
                  </a:cubicBezTo>
                  <a:cubicBezTo>
                    <a:pt x="1856" y="16"/>
                    <a:pt x="2144" y="72"/>
                    <a:pt x="2304" y="104"/>
                  </a:cubicBezTo>
                  <a:cubicBezTo>
                    <a:pt x="2464" y="136"/>
                    <a:pt x="2528" y="152"/>
                    <a:pt x="2592" y="200"/>
                  </a:cubicBezTo>
                  <a:cubicBezTo>
                    <a:pt x="2656" y="248"/>
                    <a:pt x="2672" y="320"/>
                    <a:pt x="2688" y="392"/>
                  </a:cubicBezTo>
                </a:path>
              </a:pathLst>
            </a:custGeom>
            <a:noFill/>
            <a:ln w="38100" cmpd="sng">
              <a:solidFill>
                <a:schemeClr val="tx1"/>
              </a:solidFill>
              <a:round/>
              <a:headEnd/>
              <a:tailEnd/>
            </a:ln>
            <a:effectLst/>
          </p:spPr>
          <p:txBody>
            <a:bodyPr/>
            <a:lstStyle/>
            <a:p>
              <a:endParaRPr lang="en-US"/>
            </a:p>
          </p:txBody>
        </p:sp>
        <p:grpSp>
          <p:nvGrpSpPr>
            <p:cNvPr id="180237" name="Group 13"/>
            <p:cNvGrpSpPr>
              <a:grpSpLocks/>
            </p:cNvGrpSpPr>
            <p:nvPr/>
          </p:nvGrpSpPr>
          <p:grpSpPr bwMode="auto">
            <a:xfrm>
              <a:off x="3840" y="3024"/>
              <a:ext cx="48" cy="480"/>
              <a:chOff x="192" y="3456"/>
              <a:chExt cx="48" cy="480"/>
            </a:xfrm>
          </p:grpSpPr>
          <p:sp>
            <p:nvSpPr>
              <p:cNvPr id="180238" name="Oval 14"/>
              <p:cNvSpPr>
                <a:spLocks noChangeArrowheads="1"/>
              </p:cNvSpPr>
              <p:nvPr/>
            </p:nvSpPr>
            <p:spPr bwMode="auto">
              <a:xfrm>
                <a:off x="192" y="3456"/>
                <a:ext cx="48" cy="240"/>
              </a:xfrm>
              <a:prstGeom prst="ellipse">
                <a:avLst/>
              </a:prstGeom>
              <a:solidFill>
                <a:srgbClr val="FF9933"/>
              </a:solidFill>
              <a:ln w="9525">
                <a:solidFill>
                  <a:schemeClr val="tx1"/>
                </a:solidFill>
                <a:round/>
                <a:headEnd/>
                <a:tailEnd/>
              </a:ln>
              <a:effectLst/>
            </p:spPr>
            <p:txBody>
              <a:bodyPr wrap="none" anchor="ctr"/>
              <a:lstStyle/>
              <a:p>
                <a:endParaRPr lang="en-US"/>
              </a:p>
            </p:txBody>
          </p:sp>
          <p:sp>
            <p:nvSpPr>
              <p:cNvPr id="180239" name="Oval 15"/>
              <p:cNvSpPr>
                <a:spLocks noChangeArrowheads="1"/>
              </p:cNvSpPr>
              <p:nvPr/>
            </p:nvSpPr>
            <p:spPr bwMode="auto">
              <a:xfrm>
                <a:off x="192" y="3696"/>
                <a:ext cx="48" cy="240"/>
              </a:xfrm>
              <a:prstGeom prst="ellipse">
                <a:avLst/>
              </a:prstGeom>
              <a:solidFill>
                <a:srgbClr val="FF9933"/>
              </a:solidFill>
              <a:ln w="9525">
                <a:solidFill>
                  <a:schemeClr val="tx1"/>
                </a:solidFill>
                <a:round/>
                <a:headEnd/>
                <a:tailEnd/>
              </a:ln>
              <a:effectLst/>
            </p:spPr>
            <p:txBody>
              <a:bodyPr wrap="none" anchor="ctr"/>
              <a:lstStyle/>
              <a:p>
                <a:endParaRPr lang="en-US"/>
              </a:p>
            </p:txBody>
          </p:sp>
        </p:grpSp>
        <p:grpSp>
          <p:nvGrpSpPr>
            <p:cNvPr id="180240" name="Group 16"/>
            <p:cNvGrpSpPr>
              <a:grpSpLocks/>
            </p:cNvGrpSpPr>
            <p:nvPr/>
          </p:nvGrpSpPr>
          <p:grpSpPr bwMode="auto">
            <a:xfrm>
              <a:off x="3888" y="3744"/>
              <a:ext cx="48" cy="480"/>
              <a:chOff x="192" y="3456"/>
              <a:chExt cx="48" cy="480"/>
            </a:xfrm>
          </p:grpSpPr>
          <p:sp>
            <p:nvSpPr>
              <p:cNvPr id="180241" name="Oval 17"/>
              <p:cNvSpPr>
                <a:spLocks noChangeArrowheads="1"/>
              </p:cNvSpPr>
              <p:nvPr/>
            </p:nvSpPr>
            <p:spPr bwMode="auto">
              <a:xfrm>
                <a:off x="192" y="3456"/>
                <a:ext cx="48" cy="240"/>
              </a:xfrm>
              <a:prstGeom prst="ellipse">
                <a:avLst/>
              </a:prstGeom>
              <a:solidFill>
                <a:srgbClr val="FF9933"/>
              </a:solidFill>
              <a:ln w="9525">
                <a:solidFill>
                  <a:schemeClr val="tx1"/>
                </a:solidFill>
                <a:round/>
                <a:headEnd/>
                <a:tailEnd/>
              </a:ln>
              <a:effectLst/>
            </p:spPr>
            <p:txBody>
              <a:bodyPr wrap="none" anchor="ctr"/>
              <a:lstStyle/>
              <a:p>
                <a:endParaRPr lang="en-US"/>
              </a:p>
            </p:txBody>
          </p:sp>
          <p:sp>
            <p:nvSpPr>
              <p:cNvPr id="180242" name="Oval 18"/>
              <p:cNvSpPr>
                <a:spLocks noChangeArrowheads="1"/>
              </p:cNvSpPr>
              <p:nvPr/>
            </p:nvSpPr>
            <p:spPr bwMode="auto">
              <a:xfrm>
                <a:off x="192" y="3696"/>
                <a:ext cx="48" cy="240"/>
              </a:xfrm>
              <a:prstGeom prst="ellipse">
                <a:avLst/>
              </a:prstGeom>
              <a:solidFill>
                <a:srgbClr val="FF9933"/>
              </a:solidFill>
              <a:ln w="9525">
                <a:solidFill>
                  <a:schemeClr val="tx1"/>
                </a:solidFill>
                <a:round/>
                <a:headEnd/>
                <a:tailEnd/>
              </a:ln>
              <a:effectLst/>
            </p:spPr>
            <p:txBody>
              <a:bodyPr wrap="none" anchor="ctr"/>
              <a:lstStyle/>
              <a:p>
                <a:endParaRPr lang="en-US"/>
              </a:p>
            </p:txBody>
          </p:sp>
        </p:grpSp>
        <p:sp>
          <p:nvSpPr>
            <p:cNvPr id="180243" name="Freeform 19"/>
            <p:cNvSpPr>
              <a:spLocks/>
            </p:cNvSpPr>
            <p:nvPr/>
          </p:nvSpPr>
          <p:spPr bwMode="auto">
            <a:xfrm>
              <a:off x="2976" y="2928"/>
              <a:ext cx="1152" cy="264"/>
            </a:xfrm>
            <a:custGeom>
              <a:avLst/>
              <a:gdLst/>
              <a:ahLst/>
              <a:cxnLst>
                <a:cxn ang="0">
                  <a:pos x="0" y="0"/>
                </a:cxn>
                <a:cxn ang="0">
                  <a:pos x="240" y="96"/>
                </a:cxn>
                <a:cxn ang="0">
                  <a:pos x="576" y="240"/>
                </a:cxn>
                <a:cxn ang="0">
                  <a:pos x="720" y="240"/>
                </a:cxn>
                <a:cxn ang="0">
                  <a:pos x="1152" y="240"/>
                </a:cxn>
              </a:cxnLst>
              <a:rect l="0" t="0" r="r" b="b"/>
              <a:pathLst>
                <a:path w="1152" h="264">
                  <a:moveTo>
                    <a:pt x="0" y="0"/>
                  </a:moveTo>
                  <a:cubicBezTo>
                    <a:pt x="72" y="28"/>
                    <a:pt x="144" y="56"/>
                    <a:pt x="240" y="96"/>
                  </a:cubicBezTo>
                  <a:cubicBezTo>
                    <a:pt x="336" y="136"/>
                    <a:pt x="496" y="216"/>
                    <a:pt x="576" y="240"/>
                  </a:cubicBezTo>
                  <a:cubicBezTo>
                    <a:pt x="656" y="264"/>
                    <a:pt x="624" y="240"/>
                    <a:pt x="720" y="240"/>
                  </a:cubicBezTo>
                  <a:cubicBezTo>
                    <a:pt x="816" y="240"/>
                    <a:pt x="1080" y="240"/>
                    <a:pt x="1152" y="240"/>
                  </a:cubicBezTo>
                </a:path>
              </a:pathLst>
            </a:custGeom>
            <a:noFill/>
            <a:ln w="9525">
              <a:solidFill>
                <a:schemeClr val="tx1"/>
              </a:solidFill>
              <a:round/>
              <a:headEnd type="none" w="med" len="med"/>
              <a:tailEnd type="triangle" w="med" len="med"/>
            </a:ln>
            <a:effectLst/>
          </p:spPr>
          <p:txBody>
            <a:bodyPr/>
            <a:lstStyle/>
            <a:p>
              <a:endParaRPr lang="en-US"/>
            </a:p>
          </p:txBody>
        </p:sp>
        <p:sp>
          <p:nvSpPr>
            <p:cNvPr id="180244" name="Freeform 20"/>
            <p:cNvSpPr>
              <a:spLocks/>
            </p:cNvSpPr>
            <p:nvPr/>
          </p:nvSpPr>
          <p:spPr bwMode="auto">
            <a:xfrm>
              <a:off x="3072" y="2832"/>
              <a:ext cx="1056" cy="240"/>
            </a:xfrm>
            <a:custGeom>
              <a:avLst/>
              <a:gdLst/>
              <a:ahLst/>
              <a:cxnLst>
                <a:cxn ang="0">
                  <a:pos x="0" y="0"/>
                </a:cxn>
                <a:cxn ang="0">
                  <a:pos x="336" y="144"/>
                </a:cxn>
                <a:cxn ang="0">
                  <a:pos x="624" y="192"/>
                </a:cxn>
                <a:cxn ang="0">
                  <a:pos x="1008" y="192"/>
                </a:cxn>
              </a:cxnLst>
              <a:rect l="0" t="0" r="r" b="b"/>
              <a:pathLst>
                <a:path w="1008" h="200">
                  <a:moveTo>
                    <a:pt x="0" y="0"/>
                  </a:moveTo>
                  <a:cubicBezTo>
                    <a:pt x="116" y="56"/>
                    <a:pt x="232" y="112"/>
                    <a:pt x="336" y="144"/>
                  </a:cubicBezTo>
                  <a:cubicBezTo>
                    <a:pt x="440" y="176"/>
                    <a:pt x="512" y="184"/>
                    <a:pt x="624" y="192"/>
                  </a:cubicBezTo>
                  <a:cubicBezTo>
                    <a:pt x="736" y="200"/>
                    <a:pt x="872" y="196"/>
                    <a:pt x="1008" y="192"/>
                  </a:cubicBezTo>
                </a:path>
              </a:pathLst>
            </a:custGeom>
            <a:noFill/>
            <a:ln w="9525">
              <a:solidFill>
                <a:schemeClr val="tx1"/>
              </a:solidFill>
              <a:round/>
              <a:headEnd type="none" w="med" len="med"/>
              <a:tailEnd type="triangle" w="med" len="med"/>
            </a:ln>
            <a:effectLst/>
          </p:spPr>
          <p:txBody>
            <a:bodyPr/>
            <a:lstStyle/>
            <a:p>
              <a:endParaRPr lang="en-US"/>
            </a:p>
          </p:txBody>
        </p:sp>
        <p:sp>
          <p:nvSpPr>
            <p:cNvPr id="180245" name="Freeform 21"/>
            <p:cNvSpPr>
              <a:spLocks/>
            </p:cNvSpPr>
            <p:nvPr/>
          </p:nvSpPr>
          <p:spPr bwMode="auto">
            <a:xfrm>
              <a:off x="3072" y="3552"/>
              <a:ext cx="672" cy="392"/>
            </a:xfrm>
            <a:custGeom>
              <a:avLst/>
              <a:gdLst/>
              <a:ahLst/>
              <a:cxnLst>
                <a:cxn ang="0">
                  <a:pos x="0" y="0"/>
                </a:cxn>
                <a:cxn ang="0">
                  <a:pos x="240" y="48"/>
                </a:cxn>
                <a:cxn ang="0">
                  <a:pos x="480" y="96"/>
                </a:cxn>
                <a:cxn ang="0">
                  <a:pos x="624" y="192"/>
                </a:cxn>
                <a:cxn ang="0">
                  <a:pos x="672" y="336"/>
                </a:cxn>
                <a:cxn ang="0">
                  <a:pos x="624" y="384"/>
                </a:cxn>
                <a:cxn ang="0">
                  <a:pos x="576" y="288"/>
                </a:cxn>
              </a:cxnLst>
              <a:rect l="0" t="0" r="r" b="b"/>
              <a:pathLst>
                <a:path w="672" h="392">
                  <a:moveTo>
                    <a:pt x="0" y="0"/>
                  </a:moveTo>
                  <a:cubicBezTo>
                    <a:pt x="80" y="16"/>
                    <a:pt x="160" y="32"/>
                    <a:pt x="240" y="48"/>
                  </a:cubicBezTo>
                  <a:cubicBezTo>
                    <a:pt x="320" y="64"/>
                    <a:pt x="416" y="72"/>
                    <a:pt x="480" y="96"/>
                  </a:cubicBezTo>
                  <a:cubicBezTo>
                    <a:pt x="544" y="120"/>
                    <a:pt x="592" y="152"/>
                    <a:pt x="624" y="192"/>
                  </a:cubicBezTo>
                  <a:cubicBezTo>
                    <a:pt x="656" y="232"/>
                    <a:pt x="672" y="304"/>
                    <a:pt x="672" y="336"/>
                  </a:cubicBezTo>
                  <a:cubicBezTo>
                    <a:pt x="672" y="368"/>
                    <a:pt x="640" y="392"/>
                    <a:pt x="624" y="384"/>
                  </a:cubicBezTo>
                  <a:cubicBezTo>
                    <a:pt x="608" y="376"/>
                    <a:pt x="592" y="332"/>
                    <a:pt x="576" y="288"/>
                  </a:cubicBezTo>
                </a:path>
              </a:pathLst>
            </a:custGeom>
            <a:noFill/>
            <a:ln w="9525">
              <a:solidFill>
                <a:schemeClr val="tx1"/>
              </a:solidFill>
              <a:round/>
              <a:headEnd type="none" w="med" len="med"/>
              <a:tailEnd type="triangle" w="med" len="med"/>
            </a:ln>
            <a:effectLst/>
          </p:spPr>
          <p:txBody>
            <a:bodyPr/>
            <a:lstStyle/>
            <a:p>
              <a:endParaRPr lang="en-US"/>
            </a:p>
          </p:txBody>
        </p:sp>
        <p:sp>
          <p:nvSpPr>
            <p:cNvPr id="180246" name="Freeform 22"/>
            <p:cNvSpPr>
              <a:spLocks/>
            </p:cNvSpPr>
            <p:nvPr/>
          </p:nvSpPr>
          <p:spPr bwMode="auto">
            <a:xfrm>
              <a:off x="3072" y="3456"/>
              <a:ext cx="1152" cy="400"/>
            </a:xfrm>
            <a:custGeom>
              <a:avLst/>
              <a:gdLst/>
              <a:ahLst/>
              <a:cxnLst>
                <a:cxn ang="0">
                  <a:pos x="0" y="0"/>
                </a:cxn>
                <a:cxn ang="0">
                  <a:pos x="336" y="96"/>
                </a:cxn>
                <a:cxn ang="0">
                  <a:pos x="576" y="192"/>
                </a:cxn>
                <a:cxn ang="0">
                  <a:pos x="672" y="288"/>
                </a:cxn>
                <a:cxn ang="0">
                  <a:pos x="768" y="384"/>
                </a:cxn>
                <a:cxn ang="0">
                  <a:pos x="960" y="384"/>
                </a:cxn>
                <a:cxn ang="0">
                  <a:pos x="1152" y="384"/>
                </a:cxn>
              </a:cxnLst>
              <a:rect l="0" t="0" r="r" b="b"/>
              <a:pathLst>
                <a:path w="1152" h="400">
                  <a:moveTo>
                    <a:pt x="0" y="0"/>
                  </a:moveTo>
                  <a:cubicBezTo>
                    <a:pt x="120" y="32"/>
                    <a:pt x="240" y="64"/>
                    <a:pt x="336" y="96"/>
                  </a:cubicBezTo>
                  <a:cubicBezTo>
                    <a:pt x="432" y="128"/>
                    <a:pt x="520" y="160"/>
                    <a:pt x="576" y="192"/>
                  </a:cubicBezTo>
                  <a:cubicBezTo>
                    <a:pt x="632" y="224"/>
                    <a:pt x="640" y="256"/>
                    <a:pt x="672" y="288"/>
                  </a:cubicBezTo>
                  <a:cubicBezTo>
                    <a:pt x="704" y="320"/>
                    <a:pt x="720" y="368"/>
                    <a:pt x="768" y="384"/>
                  </a:cubicBezTo>
                  <a:cubicBezTo>
                    <a:pt x="816" y="400"/>
                    <a:pt x="896" y="384"/>
                    <a:pt x="960" y="384"/>
                  </a:cubicBezTo>
                  <a:cubicBezTo>
                    <a:pt x="1024" y="384"/>
                    <a:pt x="1088" y="384"/>
                    <a:pt x="1152" y="384"/>
                  </a:cubicBezTo>
                </a:path>
              </a:pathLst>
            </a:custGeom>
            <a:noFill/>
            <a:ln w="9525">
              <a:solidFill>
                <a:schemeClr val="tx1"/>
              </a:solidFill>
              <a:round/>
              <a:headEnd type="none" w="med" len="med"/>
              <a:tailEnd type="triangle" w="med" len="med"/>
            </a:ln>
            <a:effectLst/>
          </p:spPr>
          <p:txBody>
            <a:bodyPr/>
            <a:lstStyle/>
            <a:p>
              <a:endParaRPr lang="en-US"/>
            </a:p>
          </p:txBody>
        </p:sp>
        <p:sp>
          <p:nvSpPr>
            <p:cNvPr id="180247" name="Text Box 23"/>
            <p:cNvSpPr txBox="1">
              <a:spLocks noChangeArrowheads="1"/>
            </p:cNvSpPr>
            <p:nvPr/>
          </p:nvSpPr>
          <p:spPr bwMode="auto">
            <a:xfrm>
              <a:off x="1430" y="2954"/>
              <a:ext cx="1234" cy="288"/>
            </a:xfrm>
            <a:prstGeom prst="rect">
              <a:avLst/>
            </a:prstGeom>
            <a:noFill/>
            <a:ln w="9525">
              <a:noFill/>
              <a:miter lim="800000"/>
              <a:headEnd/>
              <a:tailEnd/>
            </a:ln>
            <a:effectLst/>
          </p:spPr>
          <p:txBody>
            <a:bodyPr wrap="none">
              <a:spAutoFit/>
            </a:bodyPr>
            <a:lstStyle/>
            <a:p>
              <a:r>
                <a:rPr lang="en-US" altLang="ko-KR" sz="2400">
                  <a:solidFill>
                    <a:schemeClr val="accent2"/>
                  </a:solidFill>
                  <a:ea typeface="굴림" pitchFamily="50" charset="-127"/>
                </a:rPr>
                <a:t>Well-designed</a:t>
              </a:r>
            </a:p>
          </p:txBody>
        </p:sp>
        <p:sp>
          <p:nvSpPr>
            <p:cNvPr id="180248" name="Text Box 24"/>
            <p:cNvSpPr txBox="1">
              <a:spLocks noChangeArrowheads="1"/>
            </p:cNvSpPr>
            <p:nvPr/>
          </p:nvSpPr>
          <p:spPr bwMode="auto">
            <a:xfrm>
              <a:off x="1382" y="3674"/>
              <a:ext cx="1374" cy="288"/>
            </a:xfrm>
            <a:prstGeom prst="rect">
              <a:avLst/>
            </a:prstGeom>
            <a:noFill/>
            <a:ln w="9525">
              <a:noFill/>
              <a:miter lim="800000"/>
              <a:headEnd/>
              <a:tailEnd/>
            </a:ln>
            <a:effectLst/>
          </p:spPr>
          <p:txBody>
            <a:bodyPr wrap="none">
              <a:spAutoFit/>
            </a:bodyPr>
            <a:lstStyle/>
            <a:p>
              <a:r>
                <a:rPr lang="en-US" altLang="ko-KR" sz="2400">
                  <a:solidFill>
                    <a:srgbClr val="FF0066"/>
                  </a:solidFill>
                  <a:ea typeface="굴림" pitchFamily="50" charset="-127"/>
                </a:rPr>
                <a:t>Poorly-designed</a:t>
              </a:r>
            </a:p>
          </p:txBody>
        </p:sp>
      </p:grpSp>
      <p:sp>
        <p:nvSpPr>
          <p:cNvPr id="180249" name="Text Box 25"/>
          <p:cNvSpPr txBox="1">
            <a:spLocks noChangeArrowheads="1"/>
          </p:cNvSpPr>
          <p:nvPr/>
        </p:nvSpPr>
        <p:spPr bwMode="auto">
          <a:xfrm>
            <a:off x="6096000" y="5181600"/>
            <a:ext cx="2882900" cy="1562100"/>
          </a:xfrm>
          <a:prstGeom prst="rect">
            <a:avLst/>
          </a:prstGeom>
          <a:noFill/>
          <a:ln w="9525">
            <a:solidFill>
              <a:srgbClr val="FF0000"/>
            </a:solidFill>
            <a:miter lim="800000"/>
            <a:headEnd/>
            <a:tailEnd/>
          </a:ln>
          <a:effectLst/>
        </p:spPr>
        <p:txBody>
          <a:bodyPr wrap="none">
            <a:spAutoFit/>
          </a:bodyPr>
          <a:lstStyle/>
          <a:p>
            <a:pPr>
              <a:buFontTx/>
              <a:buChar char="-"/>
            </a:pPr>
            <a:r>
              <a:rPr lang="ko-KR" altLang="en-US" sz="2400">
                <a:ea typeface="굴림" pitchFamily="50" charset="-127"/>
              </a:rPr>
              <a:t> </a:t>
            </a:r>
            <a:r>
              <a:rPr lang="en-US" altLang="ko-KR" sz="2400">
                <a:solidFill>
                  <a:srgbClr val="FF9933"/>
                </a:solidFill>
                <a:ea typeface="굴림" pitchFamily="50" charset="-127"/>
              </a:rPr>
              <a:t>Flow is not smooth.</a:t>
            </a:r>
          </a:p>
          <a:p>
            <a:pPr>
              <a:buFontTx/>
              <a:buChar char="-"/>
            </a:pPr>
            <a:r>
              <a:rPr lang="en-US" altLang="ko-KR" sz="2400">
                <a:solidFill>
                  <a:srgbClr val="FF9933"/>
                </a:solidFill>
                <a:ea typeface="굴림" pitchFamily="50" charset="-127"/>
              </a:rPr>
              <a:t> THP is reduced.</a:t>
            </a:r>
          </a:p>
          <a:p>
            <a:r>
              <a:rPr lang="en-US" altLang="ko-KR" sz="2400">
                <a:solidFill>
                  <a:srgbClr val="FF9933"/>
                </a:solidFill>
                <a:ea typeface="굴림" pitchFamily="50" charset="-127"/>
              </a:rPr>
              <a:t>- High THP is needed</a:t>
            </a:r>
          </a:p>
          <a:p>
            <a:r>
              <a:rPr lang="en-US" altLang="ko-KR" sz="2400">
                <a:solidFill>
                  <a:srgbClr val="FF9933"/>
                </a:solidFill>
                <a:ea typeface="굴림" pitchFamily="50" charset="-127"/>
              </a:rPr>
              <a:t>to get designed speed</a:t>
            </a:r>
            <a:r>
              <a:rPr lang="en-US" altLang="ko-KR" sz="2400">
                <a:ea typeface="굴림" pitchFamily="50" charset="-127"/>
              </a:rPr>
              <a:t>.</a:t>
            </a:r>
          </a:p>
        </p:txBody>
      </p:sp>
      <p:sp>
        <p:nvSpPr>
          <p:cNvPr id="180250" name="Text Box 26"/>
          <p:cNvSpPr txBox="1">
            <a:spLocks noChangeArrowheads="1"/>
          </p:cNvSpPr>
          <p:nvPr/>
        </p:nvSpPr>
        <p:spPr bwMode="auto">
          <a:xfrm>
            <a:off x="2241550" y="120650"/>
            <a:ext cx="43878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Propulsion Efficiency</a:t>
            </a:r>
          </a:p>
        </p:txBody>
      </p:sp>
      <p:sp>
        <p:nvSpPr>
          <p:cNvPr id="180251" name="Text Box 27"/>
          <p:cNvSpPr txBox="1">
            <a:spLocks noChangeArrowheads="1"/>
          </p:cNvSpPr>
          <p:nvPr/>
        </p:nvSpPr>
        <p:spPr bwMode="auto">
          <a:xfrm>
            <a:off x="3352800" y="2193925"/>
            <a:ext cx="2417763" cy="701675"/>
          </a:xfrm>
          <a:prstGeom prst="rect">
            <a:avLst/>
          </a:prstGeom>
          <a:noFill/>
          <a:ln w="9525">
            <a:noFill/>
            <a:miter lim="800000"/>
            <a:headEnd/>
            <a:tailEnd/>
          </a:ln>
          <a:effectLst/>
        </p:spPr>
        <p:txBody>
          <a:bodyPr wrap="none">
            <a:spAutoFit/>
          </a:bodyPr>
          <a:lstStyle/>
          <a:p>
            <a:r>
              <a:rPr lang="en-US" u="sng"/>
              <a:t>Effective Horsepower</a:t>
            </a:r>
          </a:p>
          <a:p>
            <a:r>
              <a:rPr lang="en-US"/>
              <a:t>  Thrust Horsepower</a:t>
            </a:r>
          </a:p>
        </p:txBody>
      </p:sp>
      <p:sp>
        <p:nvSpPr>
          <p:cNvPr id="180252" name="Rectangle 28"/>
          <p:cNvSpPr>
            <a:spLocks noChangeArrowheads="1"/>
          </p:cNvSpPr>
          <p:nvPr/>
        </p:nvSpPr>
        <p:spPr bwMode="auto">
          <a:xfrm>
            <a:off x="3006725" y="1736725"/>
            <a:ext cx="5853113" cy="396875"/>
          </a:xfrm>
          <a:prstGeom prst="rect">
            <a:avLst/>
          </a:prstGeom>
          <a:noFill/>
          <a:ln w="9525">
            <a:noFill/>
            <a:miter lim="800000"/>
            <a:headEnd/>
            <a:tailEnd/>
          </a:ln>
          <a:effectLst/>
        </p:spPr>
        <p:txBody>
          <a:bodyPr wrap="none">
            <a:spAutoFit/>
          </a:bodyPr>
          <a:lstStyle/>
          <a:p>
            <a:r>
              <a:rPr lang="en-US"/>
              <a:t>(The loss of power will be a function of the hull design)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7848600" y="2362200"/>
            <a:ext cx="946150" cy="457200"/>
          </a:xfrm>
          <a:prstGeom prst="rect">
            <a:avLst/>
          </a:prstGeom>
          <a:solidFill>
            <a:schemeClr val="bg1"/>
          </a:solidFill>
          <a:ln w="9525">
            <a:noFill/>
            <a:miter lim="800000"/>
            <a:headEnd/>
            <a:tailEnd/>
          </a:ln>
          <a:effectLst/>
        </p:spPr>
        <p:txBody>
          <a:bodyPr wrap="none">
            <a:spAutoFit/>
          </a:bodyPr>
          <a:lstStyle/>
          <a:p>
            <a:r>
              <a:rPr lang="en-US" altLang="ko-KR" sz="2400">
                <a:ea typeface="굴림" pitchFamily="50" charset="-127"/>
              </a:rPr>
              <a:t>Screw</a:t>
            </a:r>
          </a:p>
        </p:txBody>
      </p:sp>
      <p:sp>
        <p:nvSpPr>
          <p:cNvPr id="181252" name="Text Box 4"/>
          <p:cNvSpPr txBox="1">
            <a:spLocks noChangeArrowheads="1"/>
          </p:cNvSpPr>
          <p:nvPr/>
        </p:nvSpPr>
        <p:spPr bwMode="auto">
          <a:xfrm>
            <a:off x="609600" y="2286000"/>
            <a:ext cx="2930525" cy="822325"/>
          </a:xfrm>
          <a:prstGeom prst="rect">
            <a:avLst/>
          </a:prstGeom>
          <a:noFill/>
          <a:ln w="9525">
            <a:noFill/>
            <a:miter lim="800000"/>
            <a:headEnd/>
            <a:tailEnd/>
          </a:ln>
          <a:effectLst/>
        </p:spPr>
        <p:txBody>
          <a:bodyPr wrap="none">
            <a:spAutoFit/>
          </a:bodyPr>
          <a:lstStyle/>
          <a:p>
            <a:r>
              <a:rPr lang="ko-KR" altLang="en-US" sz="2400">
                <a:ea typeface="굴림" pitchFamily="50" charset="-127"/>
              </a:rPr>
              <a:t> </a:t>
            </a:r>
            <a:r>
              <a:rPr lang="en-US" altLang="ko-KR" sz="2400" b="1">
                <a:solidFill>
                  <a:srgbClr val="FF0066"/>
                </a:solidFill>
                <a:ea typeface="굴림" pitchFamily="50" charset="-127"/>
              </a:rPr>
              <a:t>Propeller Efficiency</a:t>
            </a:r>
            <a:r>
              <a:rPr lang="en-US" altLang="ko-KR" sz="2400">
                <a:ea typeface="굴림" pitchFamily="50" charset="-127"/>
              </a:rPr>
              <a:t> </a:t>
            </a:r>
          </a:p>
          <a:p>
            <a:endParaRPr lang="ko-KR" altLang="en-US" sz="2400">
              <a:ea typeface="굴림" pitchFamily="50" charset="-127"/>
            </a:endParaRPr>
          </a:p>
        </p:txBody>
      </p:sp>
      <p:graphicFrame>
        <p:nvGraphicFramePr>
          <p:cNvPr id="181253" name="Object 5"/>
          <p:cNvGraphicFramePr>
            <a:graphicFrameLocks noChangeAspect="1"/>
          </p:cNvGraphicFramePr>
          <p:nvPr/>
        </p:nvGraphicFramePr>
        <p:xfrm>
          <a:off x="1143000" y="2895600"/>
          <a:ext cx="2590800" cy="942975"/>
        </p:xfrm>
        <a:graphic>
          <a:graphicData uri="http://schemas.openxmlformats.org/presentationml/2006/ole">
            <p:oleObj spid="_x0000_s181253" name="Equation" r:id="rId3" imgW="1079280" imgH="393480" progId="Equation.3">
              <p:embed/>
            </p:oleObj>
          </a:graphicData>
        </a:graphic>
      </p:graphicFrame>
      <p:sp>
        <p:nvSpPr>
          <p:cNvPr id="181257" name="Line 9"/>
          <p:cNvSpPr>
            <a:spLocks noChangeShapeType="1"/>
          </p:cNvSpPr>
          <p:nvPr/>
        </p:nvSpPr>
        <p:spPr bwMode="auto">
          <a:xfrm>
            <a:off x="4157663" y="2268538"/>
            <a:ext cx="3767137" cy="0"/>
          </a:xfrm>
          <a:prstGeom prst="line">
            <a:avLst/>
          </a:prstGeom>
          <a:noFill/>
          <a:ln w="57150">
            <a:solidFill>
              <a:schemeClr val="tx1"/>
            </a:solidFill>
            <a:round/>
            <a:headEnd/>
            <a:tailEnd/>
          </a:ln>
          <a:effectLst/>
        </p:spPr>
        <p:txBody>
          <a:bodyPr/>
          <a:lstStyle/>
          <a:p>
            <a:endParaRPr lang="en-US"/>
          </a:p>
        </p:txBody>
      </p:sp>
      <p:sp>
        <p:nvSpPr>
          <p:cNvPr id="181258" name="Line 10"/>
          <p:cNvSpPr>
            <a:spLocks noChangeShapeType="1"/>
          </p:cNvSpPr>
          <p:nvPr/>
        </p:nvSpPr>
        <p:spPr bwMode="auto">
          <a:xfrm flipH="1">
            <a:off x="7839075" y="2268538"/>
            <a:ext cx="85725" cy="515937"/>
          </a:xfrm>
          <a:prstGeom prst="line">
            <a:avLst/>
          </a:prstGeom>
          <a:noFill/>
          <a:ln w="57150">
            <a:solidFill>
              <a:schemeClr val="tx1"/>
            </a:solidFill>
            <a:round/>
            <a:headEnd/>
            <a:tailEnd/>
          </a:ln>
          <a:effectLst/>
        </p:spPr>
        <p:txBody>
          <a:bodyPr/>
          <a:lstStyle/>
          <a:p>
            <a:endParaRPr lang="en-US"/>
          </a:p>
        </p:txBody>
      </p:sp>
      <p:sp>
        <p:nvSpPr>
          <p:cNvPr id="181259" name="Line 11"/>
          <p:cNvSpPr>
            <a:spLocks noChangeShapeType="1"/>
          </p:cNvSpPr>
          <p:nvPr/>
        </p:nvSpPr>
        <p:spPr bwMode="auto">
          <a:xfrm flipH="1">
            <a:off x="7162800" y="2784475"/>
            <a:ext cx="676275" cy="93663"/>
          </a:xfrm>
          <a:prstGeom prst="line">
            <a:avLst/>
          </a:prstGeom>
          <a:noFill/>
          <a:ln w="57150">
            <a:solidFill>
              <a:schemeClr val="tx1"/>
            </a:solidFill>
            <a:round/>
            <a:headEnd/>
            <a:tailEnd/>
          </a:ln>
          <a:effectLst/>
        </p:spPr>
        <p:txBody>
          <a:bodyPr/>
          <a:lstStyle/>
          <a:p>
            <a:endParaRPr lang="en-US"/>
          </a:p>
        </p:txBody>
      </p:sp>
      <p:sp>
        <p:nvSpPr>
          <p:cNvPr id="181260" name="Line 12"/>
          <p:cNvSpPr>
            <a:spLocks noChangeShapeType="1"/>
          </p:cNvSpPr>
          <p:nvPr/>
        </p:nvSpPr>
        <p:spPr bwMode="auto">
          <a:xfrm flipH="1">
            <a:off x="6992938" y="2878138"/>
            <a:ext cx="169862" cy="703262"/>
          </a:xfrm>
          <a:prstGeom prst="line">
            <a:avLst/>
          </a:prstGeom>
          <a:noFill/>
          <a:ln w="57150">
            <a:solidFill>
              <a:schemeClr val="tx1"/>
            </a:solidFill>
            <a:round/>
            <a:headEnd/>
            <a:tailEnd/>
          </a:ln>
          <a:effectLst/>
        </p:spPr>
        <p:txBody>
          <a:bodyPr/>
          <a:lstStyle/>
          <a:p>
            <a:endParaRPr lang="en-US"/>
          </a:p>
        </p:txBody>
      </p:sp>
      <p:sp>
        <p:nvSpPr>
          <p:cNvPr id="181261" name="Line 13"/>
          <p:cNvSpPr>
            <a:spLocks noChangeShapeType="1"/>
          </p:cNvSpPr>
          <p:nvPr/>
        </p:nvSpPr>
        <p:spPr bwMode="auto">
          <a:xfrm flipH="1">
            <a:off x="4114800" y="3581400"/>
            <a:ext cx="2878138" cy="0"/>
          </a:xfrm>
          <a:prstGeom prst="line">
            <a:avLst/>
          </a:prstGeom>
          <a:noFill/>
          <a:ln w="57150">
            <a:solidFill>
              <a:schemeClr val="tx1"/>
            </a:solidFill>
            <a:round/>
            <a:headEnd/>
            <a:tailEnd/>
          </a:ln>
          <a:effectLst/>
        </p:spPr>
        <p:txBody>
          <a:bodyPr/>
          <a:lstStyle/>
          <a:p>
            <a:endParaRPr lang="en-US"/>
          </a:p>
        </p:txBody>
      </p:sp>
      <p:sp>
        <p:nvSpPr>
          <p:cNvPr id="181262" name="Rectangle 14"/>
          <p:cNvSpPr>
            <a:spLocks noChangeArrowheads="1"/>
          </p:cNvSpPr>
          <p:nvPr/>
        </p:nvSpPr>
        <p:spPr bwMode="auto">
          <a:xfrm>
            <a:off x="4198938" y="2690813"/>
            <a:ext cx="593725" cy="890587"/>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181263" name="Rectangle 15"/>
          <p:cNvSpPr>
            <a:spLocks noChangeArrowheads="1"/>
          </p:cNvSpPr>
          <p:nvPr/>
        </p:nvSpPr>
        <p:spPr bwMode="auto">
          <a:xfrm>
            <a:off x="4792663" y="3113088"/>
            <a:ext cx="2962275" cy="9366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1264" name="Rectangle 16"/>
          <p:cNvSpPr>
            <a:spLocks noChangeArrowheads="1"/>
          </p:cNvSpPr>
          <p:nvPr/>
        </p:nvSpPr>
        <p:spPr bwMode="auto">
          <a:xfrm>
            <a:off x="5173663" y="2971800"/>
            <a:ext cx="254000" cy="37465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81265" name="Rectangle 17"/>
          <p:cNvSpPr>
            <a:spLocks noChangeArrowheads="1"/>
          </p:cNvSpPr>
          <p:nvPr/>
        </p:nvSpPr>
        <p:spPr bwMode="auto">
          <a:xfrm>
            <a:off x="7035800" y="3065463"/>
            <a:ext cx="84138" cy="187325"/>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81266" name="Rectangle 18"/>
          <p:cNvSpPr>
            <a:spLocks noChangeArrowheads="1"/>
          </p:cNvSpPr>
          <p:nvPr/>
        </p:nvSpPr>
        <p:spPr bwMode="auto">
          <a:xfrm>
            <a:off x="6189663" y="3065463"/>
            <a:ext cx="211137" cy="187325"/>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181267" name="Rectangle 19"/>
          <p:cNvSpPr>
            <a:spLocks noChangeArrowheads="1"/>
          </p:cNvSpPr>
          <p:nvPr/>
        </p:nvSpPr>
        <p:spPr bwMode="auto">
          <a:xfrm>
            <a:off x="7373938" y="2830513"/>
            <a:ext cx="42862" cy="282575"/>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181268" name="Rectangle 20"/>
          <p:cNvSpPr>
            <a:spLocks noChangeArrowheads="1"/>
          </p:cNvSpPr>
          <p:nvPr/>
        </p:nvSpPr>
        <p:spPr bwMode="auto">
          <a:xfrm>
            <a:off x="7332663" y="3113088"/>
            <a:ext cx="127000" cy="93662"/>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181269" name="Rectangle 21"/>
          <p:cNvSpPr>
            <a:spLocks noChangeArrowheads="1"/>
          </p:cNvSpPr>
          <p:nvPr/>
        </p:nvSpPr>
        <p:spPr bwMode="auto">
          <a:xfrm>
            <a:off x="6273800" y="3252788"/>
            <a:ext cx="42863" cy="328612"/>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181270" name="Group 22"/>
          <p:cNvGrpSpPr>
            <a:grpSpLocks/>
          </p:cNvGrpSpPr>
          <p:nvPr/>
        </p:nvGrpSpPr>
        <p:grpSpPr bwMode="auto">
          <a:xfrm>
            <a:off x="7712075" y="2830513"/>
            <a:ext cx="85725" cy="609600"/>
            <a:chOff x="1248" y="3552"/>
            <a:chExt cx="96" cy="384"/>
          </a:xfrm>
        </p:grpSpPr>
        <p:sp>
          <p:nvSpPr>
            <p:cNvPr id="181271" name="Oval 23"/>
            <p:cNvSpPr>
              <a:spLocks noChangeArrowheads="1"/>
            </p:cNvSpPr>
            <p:nvPr/>
          </p:nvSpPr>
          <p:spPr bwMode="auto">
            <a:xfrm>
              <a:off x="1248" y="3552"/>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81272" name="Oval 24"/>
            <p:cNvSpPr>
              <a:spLocks noChangeArrowheads="1"/>
            </p:cNvSpPr>
            <p:nvPr/>
          </p:nvSpPr>
          <p:spPr bwMode="auto">
            <a:xfrm>
              <a:off x="1248" y="3744"/>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grpSp>
      <p:sp>
        <p:nvSpPr>
          <p:cNvPr id="181273" name="Text Box 25"/>
          <p:cNvSpPr txBox="1">
            <a:spLocks noChangeArrowheads="1"/>
          </p:cNvSpPr>
          <p:nvPr/>
        </p:nvSpPr>
        <p:spPr bwMode="auto">
          <a:xfrm>
            <a:off x="5384800" y="3910013"/>
            <a:ext cx="744538" cy="457200"/>
          </a:xfrm>
          <a:prstGeom prst="rect">
            <a:avLst/>
          </a:prstGeom>
          <a:solidFill>
            <a:schemeClr val="accent2"/>
          </a:solidFill>
          <a:ln w="9525">
            <a:noFill/>
            <a:miter lim="800000"/>
            <a:headEnd/>
            <a:tailEnd/>
          </a:ln>
          <a:effectLst/>
        </p:spPr>
        <p:txBody>
          <a:bodyPr wrap="none">
            <a:spAutoFit/>
          </a:bodyPr>
          <a:lstStyle/>
          <a:p>
            <a:r>
              <a:rPr lang="en-US" altLang="ko-KR" sz="2400">
                <a:solidFill>
                  <a:srgbClr val="FFFF00"/>
                </a:solidFill>
                <a:ea typeface="굴림" pitchFamily="50" charset="-127"/>
              </a:rPr>
              <a:t>SHP</a:t>
            </a:r>
          </a:p>
        </p:txBody>
      </p:sp>
      <p:sp>
        <p:nvSpPr>
          <p:cNvPr id="181274" name="Text Box 26"/>
          <p:cNvSpPr txBox="1">
            <a:spLocks noChangeArrowheads="1"/>
          </p:cNvSpPr>
          <p:nvPr/>
        </p:nvSpPr>
        <p:spPr bwMode="auto">
          <a:xfrm>
            <a:off x="7086600" y="4038600"/>
            <a:ext cx="931863" cy="457200"/>
          </a:xfrm>
          <a:prstGeom prst="rect">
            <a:avLst/>
          </a:prstGeom>
          <a:solidFill>
            <a:schemeClr val="accent2"/>
          </a:solidFill>
          <a:ln w="9525">
            <a:noFill/>
            <a:miter lim="800000"/>
            <a:headEnd/>
            <a:tailEnd/>
          </a:ln>
          <a:effectLst/>
        </p:spPr>
        <p:txBody>
          <a:bodyPr>
            <a:spAutoFit/>
          </a:bodyPr>
          <a:lstStyle/>
          <a:p>
            <a:r>
              <a:rPr lang="en-US" altLang="ko-KR" sz="2400">
                <a:solidFill>
                  <a:srgbClr val="FFFF00"/>
                </a:solidFill>
                <a:ea typeface="굴림" pitchFamily="50" charset="-127"/>
              </a:rPr>
              <a:t>DHP</a:t>
            </a:r>
          </a:p>
        </p:txBody>
      </p:sp>
      <p:sp>
        <p:nvSpPr>
          <p:cNvPr id="181275" name="Text Box 27"/>
          <p:cNvSpPr txBox="1">
            <a:spLocks noChangeArrowheads="1"/>
          </p:cNvSpPr>
          <p:nvPr/>
        </p:nvSpPr>
        <p:spPr bwMode="auto">
          <a:xfrm>
            <a:off x="7881938" y="3440113"/>
            <a:ext cx="760412" cy="457200"/>
          </a:xfrm>
          <a:prstGeom prst="rect">
            <a:avLst/>
          </a:prstGeom>
          <a:solidFill>
            <a:schemeClr val="accent2"/>
          </a:solidFill>
          <a:ln w="9525">
            <a:noFill/>
            <a:miter lim="800000"/>
            <a:headEnd/>
            <a:tailEnd/>
          </a:ln>
          <a:effectLst/>
        </p:spPr>
        <p:txBody>
          <a:bodyPr wrap="none">
            <a:spAutoFit/>
          </a:bodyPr>
          <a:lstStyle/>
          <a:p>
            <a:r>
              <a:rPr lang="en-US" altLang="ko-KR" sz="2400">
                <a:solidFill>
                  <a:srgbClr val="FFFF00"/>
                </a:solidFill>
                <a:ea typeface="굴림" pitchFamily="50" charset="-127"/>
              </a:rPr>
              <a:t>THP</a:t>
            </a:r>
          </a:p>
        </p:txBody>
      </p:sp>
      <p:sp>
        <p:nvSpPr>
          <p:cNvPr id="181276" name="Line 28"/>
          <p:cNvSpPr>
            <a:spLocks noChangeShapeType="1"/>
          </p:cNvSpPr>
          <p:nvPr/>
        </p:nvSpPr>
        <p:spPr bwMode="auto">
          <a:xfrm flipV="1">
            <a:off x="5715000" y="3200400"/>
            <a:ext cx="0" cy="655638"/>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181277" name="Line 29"/>
          <p:cNvSpPr>
            <a:spLocks noChangeShapeType="1"/>
          </p:cNvSpPr>
          <p:nvPr/>
        </p:nvSpPr>
        <p:spPr bwMode="auto">
          <a:xfrm>
            <a:off x="7881938" y="2924175"/>
            <a:ext cx="423862" cy="0"/>
          </a:xfrm>
          <a:prstGeom prst="line">
            <a:avLst/>
          </a:prstGeom>
          <a:noFill/>
          <a:ln w="9525">
            <a:solidFill>
              <a:schemeClr val="tx1"/>
            </a:solidFill>
            <a:round/>
            <a:headEnd/>
            <a:tailEnd type="triangle" w="med" len="med"/>
          </a:ln>
          <a:effectLst/>
        </p:spPr>
        <p:txBody>
          <a:bodyPr/>
          <a:lstStyle/>
          <a:p>
            <a:endParaRPr lang="en-US"/>
          </a:p>
        </p:txBody>
      </p:sp>
      <p:sp>
        <p:nvSpPr>
          <p:cNvPr id="181278" name="Line 30"/>
          <p:cNvSpPr>
            <a:spLocks noChangeShapeType="1"/>
          </p:cNvSpPr>
          <p:nvPr/>
        </p:nvSpPr>
        <p:spPr bwMode="auto">
          <a:xfrm>
            <a:off x="7881938" y="3159125"/>
            <a:ext cx="423862" cy="0"/>
          </a:xfrm>
          <a:prstGeom prst="line">
            <a:avLst/>
          </a:prstGeom>
          <a:noFill/>
          <a:ln w="9525">
            <a:solidFill>
              <a:schemeClr val="tx1"/>
            </a:solidFill>
            <a:round/>
            <a:headEnd/>
            <a:tailEnd type="triangle" w="med" len="med"/>
          </a:ln>
          <a:effectLst/>
        </p:spPr>
        <p:txBody>
          <a:bodyPr/>
          <a:lstStyle/>
          <a:p>
            <a:endParaRPr lang="en-US"/>
          </a:p>
        </p:txBody>
      </p:sp>
      <p:sp>
        <p:nvSpPr>
          <p:cNvPr id="181279" name="Line 31"/>
          <p:cNvSpPr>
            <a:spLocks noChangeShapeType="1"/>
          </p:cNvSpPr>
          <p:nvPr/>
        </p:nvSpPr>
        <p:spPr bwMode="auto">
          <a:xfrm>
            <a:off x="7881938" y="3346450"/>
            <a:ext cx="423862" cy="0"/>
          </a:xfrm>
          <a:prstGeom prst="line">
            <a:avLst/>
          </a:prstGeom>
          <a:noFill/>
          <a:ln w="9525">
            <a:solidFill>
              <a:schemeClr val="tx1"/>
            </a:solidFill>
            <a:round/>
            <a:headEnd/>
            <a:tailEnd type="triangle" w="med" len="med"/>
          </a:ln>
          <a:effectLst/>
        </p:spPr>
        <p:txBody>
          <a:bodyPr/>
          <a:lstStyle/>
          <a:p>
            <a:endParaRPr lang="en-US"/>
          </a:p>
        </p:txBody>
      </p:sp>
      <p:sp>
        <p:nvSpPr>
          <p:cNvPr id="181280" name="Rectangle 32"/>
          <p:cNvSpPr>
            <a:spLocks noChangeArrowheads="1"/>
          </p:cNvSpPr>
          <p:nvPr/>
        </p:nvSpPr>
        <p:spPr bwMode="auto">
          <a:xfrm>
            <a:off x="4198938" y="3159125"/>
            <a:ext cx="127000" cy="422275"/>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181281" name="Rectangle 33"/>
          <p:cNvSpPr>
            <a:spLocks noChangeArrowheads="1"/>
          </p:cNvSpPr>
          <p:nvPr/>
        </p:nvSpPr>
        <p:spPr bwMode="auto">
          <a:xfrm>
            <a:off x="4411663" y="3159125"/>
            <a:ext cx="168275" cy="422275"/>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181282" name="Rectangle 34"/>
          <p:cNvSpPr>
            <a:spLocks noChangeArrowheads="1"/>
          </p:cNvSpPr>
          <p:nvPr/>
        </p:nvSpPr>
        <p:spPr bwMode="auto">
          <a:xfrm>
            <a:off x="4665663" y="3159125"/>
            <a:ext cx="127000" cy="422275"/>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181283" name="Text Box 35"/>
          <p:cNvSpPr txBox="1">
            <a:spLocks noChangeArrowheads="1"/>
          </p:cNvSpPr>
          <p:nvPr/>
        </p:nvSpPr>
        <p:spPr bwMode="auto">
          <a:xfrm>
            <a:off x="7332663" y="1752600"/>
            <a:ext cx="760412" cy="457200"/>
          </a:xfrm>
          <a:prstGeom prst="rect">
            <a:avLst/>
          </a:prstGeom>
          <a:solidFill>
            <a:srgbClr val="FF0066"/>
          </a:solidFill>
          <a:ln w="9525">
            <a:noFill/>
            <a:miter lim="800000"/>
            <a:headEnd/>
            <a:tailEnd/>
          </a:ln>
          <a:effectLst/>
        </p:spPr>
        <p:txBody>
          <a:bodyPr wrap="none">
            <a:spAutoFit/>
          </a:bodyPr>
          <a:lstStyle/>
          <a:p>
            <a:r>
              <a:rPr lang="en-US" altLang="ko-KR" sz="2400">
                <a:solidFill>
                  <a:srgbClr val="FFFF00"/>
                </a:solidFill>
                <a:ea typeface="굴림" pitchFamily="50" charset="-127"/>
              </a:rPr>
              <a:t>EHP</a:t>
            </a:r>
          </a:p>
        </p:txBody>
      </p:sp>
      <p:sp>
        <p:nvSpPr>
          <p:cNvPr id="181284" name="Line 36"/>
          <p:cNvSpPr>
            <a:spLocks noChangeShapeType="1"/>
          </p:cNvSpPr>
          <p:nvPr/>
        </p:nvSpPr>
        <p:spPr bwMode="auto">
          <a:xfrm flipV="1">
            <a:off x="7543800" y="3200400"/>
            <a:ext cx="0" cy="76200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181285" name="Text Box 37"/>
          <p:cNvSpPr txBox="1">
            <a:spLocks noChangeArrowheads="1"/>
          </p:cNvSpPr>
          <p:nvPr/>
        </p:nvSpPr>
        <p:spPr bwMode="auto">
          <a:xfrm>
            <a:off x="2241550" y="120650"/>
            <a:ext cx="43878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Propulsion Efficiency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 y="838200"/>
            <a:ext cx="5335588" cy="457200"/>
          </a:xfrm>
          <a:prstGeom prst="rect">
            <a:avLst/>
          </a:prstGeom>
          <a:noFill/>
          <a:ln w="9525">
            <a:noFill/>
            <a:miter lim="800000"/>
            <a:headEnd/>
            <a:tailEnd/>
          </a:ln>
          <a:effectLst/>
        </p:spPr>
        <p:txBody>
          <a:bodyPr wrap="none">
            <a:spAutoFit/>
          </a:bodyPr>
          <a:lstStyle/>
          <a:p>
            <a:r>
              <a:rPr lang="ko-KR" altLang="en-US" sz="2400" b="1" u="sng">
                <a:ea typeface="굴림" pitchFamily="50" charset="-127"/>
              </a:rPr>
              <a:t>Propulsive</a:t>
            </a:r>
            <a:r>
              <a:rPr lang="en-US" altLang="ko-KR" sz="2400" b="1" u="sng">
                <a:ea typeface="굴림" pitchFamily="50" charset="-127"/>
              </a:rPr>
              <a:t> Efficiency (Coefficient (PC))</a:t>
            </a:r>
          </a:p>
        </p:txBody>
      </p:sp>
      <p:sp>
        <p:nvSpPr>
          <p:cNvPr id="28675" name="Rectangle 3"/>
          <p:cNvSpPr>
            <a:spLocks noChangeArrowheads="1"/>
          </p:cNvSpPr>
          <p:nvPr/>
        </p:nvSpPr>
        <p:spPr bwMode="auto">
          <a:xfrm>
            <a:off x="2895600" y="1371600"/>
            <a:ext cx="1981200" cy="12192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8676" name="Text Box 4"/>
          <p:cNvSpPr txBox="1">
            <a:spLocks noChangeArrowheads="1"/>
          </p:cNvSpPr>
          <p:nvPr/>
        </p:nvSpPr>
        <p:spPr bwMode="auto">
          <a:xfrm>
            <a:off x="3032125" y="1535113"/>
            <a:ext cx="1746250" cy="944562"/>
          </a:xfrm>
          <a:prstGeom prst="rect">
            <a:avLst/>
          </a:prstGeom>
          <a:noFill/>
          <a:ln w="9525">
            <a:noFill/>
            <a:miter lim="800000"/>
            <a:headEnd/>
            <a:tailEnd/>
          </a:ln>
          <a:effectLst/>
        </p:spPr>
        <p:txBody>
          <a:bodyPr wrap="none">
            <a:spAutoFit/>
          </a:bodyPr>
          <a:lstStyle/>
          <a:p>
            <a:r>
              <a:rPr lang="en-US" sz="3200">
                <a:latin typeface="Symbol" pitchFamily="18" charset="2"/>
              </a:rPr>
              <a:t>h</a:t>
            </a:r>
            <a:r>
              <a:rPr lang="en-US" sz="2400" baseline="-25000"/>
              <a:t>P</a:t>
            </a:r>
            <a:r>
              <a:rPr lang="en-US" sz="2400"/>
              <a:t>   =   EHP</a:t>
            </a:r>
          </a:p>
          <a:p>
            <a:r>
              <a:rPr lang="en-US" sz="2400"/>
              <a:t>             SHP</a:t>
            </a:r>
          </a:p>
        </p:txBody>
      </p:sp>
      <p:sp>
        <p:nvSpPr>
          <p:cNvPr id="28677" name="Line 5"/>
          <p:cNvSpPr>
            <a:spLocks noChangeShapeType="1"/>
          </p:cNvSpPr>
          <p:nvPr/>
        </p:nvSpPr>
        <p:spPr bwMode="auto">
          <a:xfrm>
            <a:off x="4114800" y="2057400"/>
            <a:ext cx="533400" cy="0"/>
          </a:xfrm>
          <a:prstGeom prst="line">
            <a:avLst/>
          </a:prstGeom>
          <a:noFill/>
          <a:ln w="28575">
            <a:solidFill>
              <a:schemeClr val="tx1"/>
            </a:solidFill>
            <a:round/>
            <a:headEnd/>
            <a:tailEnd/>
          </a:ln>
          <a:effectLst/>
        </p:spPr>
        <p:txBody>
          <a:bodyPr/>
          <a:lstStyle/>
          <a:p>
            <a:endParaRPr lang="en-US"/>
          </a:p>
        </p:txBody>
      </p:sp>
      <p:sp>
        <p:nvSpPr>
          <p:cNvPr id="28678" name="Text Box 6"/>
          <p:cNvSpPr txBox="1">
            <a:spLocks noChangeArrowheads="1"/>
          </p:cNvSpPr>
          <p:nvPr/>
        </p:nvSpPr>
        <p:spPr bwMode="auto">
          <a:xfrm>
            <a:off x="304800" y="3108325"/>
            <a:ext cx="8185150" cy="2530475"/>
          </a:xfrm>
          <a:prstGeom prst="rect">
            <a:avLst/>
          </a:prstGeom>
          <a:noFill/>
          <a:ln w="9525">
            <a:noFill/>
            <a:miter lim="800000"/>
            <a:headEnd/>
            <a:tailEnd/>
          </a:ln>
          <a:effectLst/>
        </p:spPr>
        <p:txBody>
          <a:bodyPr>
            <a:spAutoFit/>
          </a:bodyPr>
          <a:lstStyle/>
          <a:p>
            <a:pPr>
              <a:buFontTx/>
              <a:buChar char="-"/>
            </a:pPr>
            <a:r>
              <a:rPr lang="en-US"/>
              <a:t> Combines the losses due to the bearings, guides, and the propeller efficiency</a:t>
            </a:r>
          </a:p>
          <a:p>
            <a:r>
              <a:rPr lang="en-US"/>
              <a:t> </a:t>
            </a:r>
          </a:p>
          <a:p>
            <a:pPr>
              <a:buFontTx/>
              <a:buChar char="-"/>
            </a:pPr>
            <a:r>
              <a:rPr lang="en-US"/>
              <a:t>Compares the output from the reduction gears to the required towing HP</a:t>
            </a:r>
          </a:p>
          <a:p>
            <a:endParaRPr lang="en-US"/>
          </a:p>
          <a:p>
            <a:pPr>
              <a:buFontTx/>
              <a:buChar char="-"/>
            </a:pPr>
            <a:r>
              <a:rPr lang="en-US"/>
              <a:t>Commonly ranges from 55 - 75% </a:t>
            </a:r>
          </a:p>
          <a:p>
            <a:endParaRPr lang="en-US"/>
          </a:p>
          <a:p>
            <a:pPr>
              <a:buFontTx/>
              <a:buChar char="-"/>
            </a:pPr>
            <a:r>
              <a:rPr lang="en-US"/>
              <a:t>Once</a:t>
            </a:r>
            <a:r>
              <a:rPr lang="en-US">
                <a:latin typeface="Symbol" pitchFamily="18" charset="2"/>
              </a:rPr>
              <a:t> h</a:t>
            </a:r>
            <a:r>
              <a:rPr lang="en-US" baseline="-25000"/>
              <a:t>p</a:t>
            </a:r>
            <a:r>
              <a:rPr lang="en-US"/>
              <a:t> is found, can try different power plants, gearing, and fuel efficiencies</a:t>
            </a:r>
          </a:p>
          <a:p>
            <a:endParaRPr lang="en-US"/>
          </a:p>
        </p:txBody>
      </p:sp>
      <p:sp>
        <p:nvSpPr>
          <p:cNvPr id="28679" name="Text Box 7"/>
          <p:cNvSpPr txBox="1">
            <a:spLocks noChangeArrowheads="1"/>
          </p:cNvSpPr>
          <p:nvPr/>
        </p:nvSpPr>
        <p:spPr bwMode="auto">
          <a:xfrm>
            <a:off x="5295900" y="1676400"/>
            <a:ext cx="2417763" cy="701675"/>
          </a:xfrm>
          <a:prstGeom prst="rect">
            <a:avLst/>
          </a:prstGeom>
          <a:noFill/>
          <a:ln w="9525">
            <a:noFill/>
            <a:miter lim="800000"/>
            <a:headEnd/>
            <a:tailEnd/>
          </a:ln>
          <a:effectLst/>
        </p:spPr>
        <p:txBody>
          <a:bodyPr wrap="none">
            <a:spAutoFit/>
          </a:bodyPr>
          <a:lstStyle/>
          <a:p>
            <a:r>
              <a:rPr lang="en-US"/>
              <a:t>Effective Horsepower</a:t>
            </a:r>
          </a:p>
          <a:p>
            <a:r>
              <a:rPr lang="en-US"/>
              <a:t>  Shaft Horsepower</a:t>
            </a:r>
          </a:p>
        </p:txBody>
      </p:sp>
      <p:sp>
        <p:nvSpPr>
          <p:cNvPr id="28680" name="Line 8"/>
          <p:cNvSpPr>
            <a:spLocks noChangeShapeType="1"/>
          </p:cNvSpPr>
          <p:nvPr/>
        </p:nvSpPr>
        <p:spPr bwMode="auto">
          <a:xfrm>
            <a:off x="5334000" y="2057400"/>
            <a:ext cx="2362200" cy="0"/>
          </a:xfrm>
          <a:prstGeom prst="line">
            <a:avLst/>
          </a:prstGeom>
          <a:noFill/>
          <a:ln w="9525">
            <a:solidFill>
              <a:schemeClr val="tx1"/>
            </a:solidFill>
            <a:round/>
            <a:headEnd/>
            <a:tailEnd/>
          </a:ln>
          <a:effectLst/>
        </p:spPr>
        <p:txBody>
          <a:bodyPr/>
          <a:lstStyle/>
          <a:p>
            <a:endParaRPr lang="en-US"/>
          </a:p>
        </p:txBody>
      </p:sp>
      <p:sp>
        <p:nvSpPr>
          <p:cNvPr id="28681" name="Text Box 9"/>
          <p:cNvSpPr txBox="1">
            <a:spLocks noChangeArrowheads="1"/>
          </p:cNvSpPr>
          <p:nvPr/>
        </p:nvSpPr>
        <p:spPr bwMode="auto">
          <a:xfrm>
            <a:off x="2241550" y="120650"/>
            <a:ext cx="43878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Propulsion Efficiency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7200" y="484188"/>
            <a:ext cx="8174038" cy="2286000"/>
          </a:xfrm>
          <a:prstGeom prst="rect">
            <a:avLst/>
          </a:prstGeom>
          <a:noFill/>
          <a:ln w="9525">
            <a:noFill/>
            <a:miter lim="800000"/>
            <a:headEnd/>
            <a:tailEnd/>
          </a:ln>
          <a:effectLst/>
        </p:spPr>
        <p:txBody>
          <a:bodyPr wrap="none">
            <a:spAutoFit/>
          </a:bodyPr>
          <a:lstStyle/>
          <a:p>
            <a:r>
              <a:rPr lang="en-US" sz="2400" dirty="0">
                <a:solidFill>
                  <a:schemeClr val="accent2"/>
                </a:solidFill>
              </a:rPr>
              <a:t>Example</a:t>
            </a:r>
            <a:r>
              <a:rPr lang="en-US" dirty="0"/>
              <a:t>:  </a:t>
            </a:r>
          </a:p>
          <a:p>
            <a:endParaRPr lang="en-US" dirty="0"/>
          </a:p>
          <a:p>
            <a:r>
              <a:rPr lang="en-US" dirty="0"/>
              <a:t>Through modeling of a ship’s design, it is found that the towing</a:t>
            </a:r>
          </a:p>
          <a:p>
            <a:r>
              <a:rPr lang="en-US" dirty="0"/>
              <a:t>horsepower required to maintain a speed of 20 knots is 23,500 HP.  Assuming </a:t>
            </a:r>
          </a:p>
          <a:p>
            <a:r>
              <a:rPr lang="en-US" dirty="0"/>
              <a:t>a propulsive efficiency of 68%, what is the expected required power output</a:t>
            </a:r>
          </a:p>
          <a:p>
            <a:r>
              <a:rPr lang="en-US" dirty="0"/>
              <a:t>from the reduction gears (shaft horsepower)?</a:t>
            </a:r>
          </a:p>
          <a:p>
            <a:endParaRPr lang="en-US" dirty="0"/>
          </a:p>
        </p:txBody>
      </p:sp>
      <p:sp>
        <p:nvSpPr>
          <p:cNvPr id="29699" name="Text Box 3"/>
          <p:cNvSpPr txBox="1">
            <a:spLocks noChangeArrowheads="1"/>
          </p:cNvSpPr>
          <p:nvPr/>
        </p:nvSpPr>
        <p:spPr bwMode="auto">
          <a:xfrm>
            <a:off x="381000" y="3048000"/>
            <a:ext cx="7788275" cy="396875"/>
          </a:xfrm>
          <a:prstGeom prst="rect">
            <a:avLst/>
          </a:prstGeom>
          <a:noFill/>
          <a:ln w="9525">
            <a:noFill/>
            <a:miter lim="800000"/>
            <a:headEnd/>
            <a:tailEnd/>
          </a:ln>
          <a:effectLst/>
        </p:spPr>
        <p:txBody>
          <a:bodyPr>
            <a:spAutoFit/>
          </a:bodyPr>
          <a:lstStyle/>
          <a:p>
            <a:r>
              <a:rPr lang="en-US"/>
              <a:t>Solution:</a:t>
            </a:r>
          </a:p>
        </p:txBody>
      </p:sp>
      <p:sp>
        <p:nvSpPr>
          <p:cNvPr id="29704" name="Rectangle 8"/>
          <p:cNvSpPr>
            <a:spLocks noChangeArrowheads="1"/>
          </p:cNvSpPr>
          <p:nvPr/>
        </p:nvSpPr>
        <p:spPr bwMode="auto">
          <a:xfrm>
            <a:off x="3581400" y="5622925"/>
            <a:ext cx="2438400" cy="396875"/>
          </a:xfrm>
          <a:prstGeom prst="rect">
            <a:avLst/>
          </a:prstGeom>
          <a:noFill/>
          <a:ln w="9525">
            <a:noFill/>
            <a:miter lim="800000"/>
            <a:headEnd/>
            <a:tailEnd/>
          </a:ln>
          <a:effectLst/>
        </p:spPr>
        <p:txBody>
          <a:bodyPr>
            <a:spAutoFit/>
          </a:bodyPr>
          <a:lstStyle/>
          <a:p>
            <a:r>
              <a:rPr lang="en-US"/>
              <a:t>SHP = 34,559 HP</a:t>
            </a:r>
          </a:p>
        </p:txBody>
      </p:sp>
      <p:grpSp>
        <p:nvGrpSpPr>
          <p:cNvPr id="29706" name="Group 10"/>
          <p:cNvGrpSpPr>
            <a:grpSpLocks/>
          </p:cNvGrpSpPr>
          <p:nvPr/>
        </p:nvGrpSpPr>
        <p:grpSpPr bwMode="auto">
          <a:xfrm>
            <a:off x="3276600" y="4038600"/>
            <a:ext cx="2205038" cy="915988"/>
            <a:chOff x="960" y="2880"/>
            <a:chExt cx="1389" cy="577"/>
          </a:xfrm>
        </p:grpSpPr>
        <p:sp>
          <p:nvSpPr>
            <p:cNvPr id="29701" name="Line 5"/>
            <p:cNvSpPr>
              <a:spLocks noChangeShapeType="1"/>
            </p:cNvSpPr>
            <p:nvPr/>
          </p:nvSpPr>
          <p:spPr bwMode="auto">
            <a:xfrm>
              <a:off x="1680" y="3264"/>
              <a:ext cx="576" cy="0"/>
            </a:xfrm>
            <a:prstGeom prst="line">
              <a:avLst/>
            </a:prstGeom>
            <a:noFill/>
            <a:ln w="9525">
              <a:solidFill>
                <a:schemeClr val="tx1"/>
              </a:solidFill>
              <a:round/>
              <a:headEnd/>
              <a:tailEnd/>
            </a:ln>
            <a:effectLst/>
          </p:spPr>
          <p:txBody>
            <a:bodyPr wrap="none" anchor="ctr"/>
            <a:lstStyle/>
            <a:p>
              <a:endParaRPr lang="en-US"/>
            </a:p>
          </p:txBody>
        </p:sp>
        <p:sp>
          <p:nvSpPr>
            <p:cNvPr id="29705" name="Rectangle 9"/>
            <p:cNvSpPr>
              <a:spLocks noChangeArrowheads="1"/>
            </p:cNvSpPr>
            <p:nvPr/>
          </p:nvSpPr>
          <p:spPr bwMode="auto">
            <a:xfrm>
              <a:off x="960" y="2880"/>
              <a:ext cx="1389" cy="577"/>
            </a:xfrm>
            <a:prstGeom prst="rect">
              <a:avLst/>
            </a:prstGeom>
            <a:noFill/>
            <a:ln w="9525">
              <a:noFill/>
              <a:miter lim="800000"/>
              <a:headEnd/>
              <a:tailEnd/>
            </a:ln>
            <a:effectLst/>
          </p:spPr>
          <p:txBody>
            <a:bodyPr wrap="none">
              <a:spAutoFit/>
            </a:bodyPr>
            <a:lstStyle/>
            <a:p>
              <a:endParaRPr lang="en-US" sz="1800"/>
            </a:p>
            <a:p>
              <a:r>
                <a:rPr lang="en-US" sz="1800"/>
                <a:t>         .68 = 23,500 HP</a:t>
              </a:r>
            </a:p>
            <a:p>
              <a:r>
                <a:rPr lang="en-US" sz="1800"/>
                <a:t>                     SHP</a:t>
              </a:r>
            </a:p>
          </p:txBody>
        </p:sp>
      </p:grpSp>
      <p:grpSp>
        <p:nvGrpSpPr>
          <p:cNvPr id="29708" name="Group 12"/>
          <p:cNvGrpSpPr>
            <a:grpSpLocks/>
          </p:cNvGrpSpPr>
          <p:nvPr/>
        </p:nvGrpSpPr>
        <p:grpSpPr bwMode="auto">
          <a:xfrm>
            <a:off x="3657600" y="3429000"/>
            <a:ext cx="1495425" cy="823913"/>
            <a:chOff x="3072" y="2304"/>
            <a:chExt cx="942" cy="519"/>
          </a:xfrm>
        </p:grpSpPr>
        <p:sp>
          <p:nvSpPr>
            <p:cNvPr id="29700" name="Line 4"/>
            <p:cNvSpPr>
              <a:spLocks noChangeShapeType="1"/>
            </p:cNvSpPr>
            <p:nvPr/>
          </p:nvSpPr>
          <p:spPr bwMode="auto">
            <a:xfrm>
              <a:off x="3648" y="2592"/>
              <a:ext cx="288" cy="0"/>
            </a:xfrm>
            <a:prstGeom prst="line">
              <a:avLst/>
            </a:prstGeom>
            <a:noFill/>
            <a:ln w="9525">
              <a:solidFill>
                <a:schemeClr val="tx1"/>
              </a:solidFill>
              <a:round/>
              <a:headEnd/>
              <a:tailEnd/>
            </a:ln>
            <a:effectLst/>
          </p:spPr>
          <p:txBody>
            <a:bodyPr wrap="none" anchor="ctr"/>
            <a:lstStyle/>
            <a:p>
              <a:endParaRPr lang="en-US"/>
            </a:p>
          </p:txBody>
        </p:sp>
        <p:sp>
          <p:nvSpPr>
            <p:cNvPr id="29707" name="Rectangle 11"/>
            <p:cNvSpPr>
              <a:spLocks noChangeArrowheads="1"/>
            </p:cNvSpPr>
            <p:nvPr/>
          </p:nvSpPr>
          <p:spPr bwMode="auto">
            <a:xfrm>
              <a:off x="3072" y="2304"/>
              <a:ext cx="942" cy="519"/>
            </a:xfrm>
            <a:prstGeom prst="rect">
              <a:avLst/>
            </a:prstGeom>
            <a:noFill/>
            <a:ln w="9525">
              <a:noFill/>
              <a:miter lim="800000"/>
              <a:headEnd/>
              <a:tailEnd/>
            </a:ln>
            <a:effectLst/>
          </p:spPr>
          <p:txBody>
            <a:bodyPr wrap="none">
              <a:spAutoFit/>
            </a:bodyPr>
            <a:lstStyle/>
            <a:p>
              <a:r>
                <a:rPr lang="en-US" sz="2800">
                  <a:latin typeface="Symbol" pitchFamily="18" charset="2"/>
                </a:rPr>
                <a:t>h</a:t>
              </a:r>
              <a:r>
                <a:rPr lang="en-US" baseline="-25000"/>
                <a:t>P</a:t>
              </a:r>
              <a:r>
                <a:rPr lang="en-US"/>
                <a:t>   =   EHP</a:t>
              </a:r>
            </a:p>
            <a:p>
              <a:r>
                <a:rPr lang="en-US"/>
                <a:t>             SHP</a:t>
              </a:r>
            </a:p>
          </p:txBody>
        </p:sp>
      </p:grpSp>
      <p:sp>
        <p:nvSpPr>
          <p:cNvPr id="29709" name="Rectangle 13"/>
          <p:cNvSpPr>
            <a:spLocks noChangeArrowheads="1"/>
          </p:cNvSpPr>
          <p:nvPr/>
        </p:nvSpPr>
        <p:spPr bwMode="auto">
          <a:xfrm>
            <a:off x="3656013" y="5119688"/>
            <a:ext cx="2287587" cy="366712"/>
          </a:xfrm>
          <a:prstGeom prst="rect">
            <a:avLst/>
          </a:prstGeom>
          <a:noFill/>
          <a:ln w="9525">
            <a:noFill/>
            <a:miter lim="800000"/>
            <a:headEnd/>
            <a:tailEnd/>
          </a:ln>
          <a:effectLst/>
        </p:spPr>
        <p:txBody>
          <a:bodyPr wrap="none">
            <a:spAutoFit/>
          </a:bodyPr>
          <a:lstStyle/>
          <a:p>
            <a:r>
              <a:rPr lang="en-US" sz="1800"/>
              <a:t>SHP = 23,500 HP / .68</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0"/>
            <a:ext cx="7772400" cy="1143000"/>
          </a:xfrm>
          <a:noFill/>
          <a:ln/>
        </p:spPr>
        <p:txBody>
          <a:bodyPr lIns="90488" tIns="44450" rIns="90488" bIns="44450"/>
          <a:lstStyle/>
          <a:p>
            <a:r>
              <a:rPr lang="en-US"/>
              <a:t>Example Problem</a:t>
            </a:r>
          </a:p>
        </p:txBody>
      </p:sp>
      <p:sp>
        <p:nvSpPr>
          <p:cNvPr id="185347" name="Rectangle 3"/>
          <p:cNvSpPr>
            <a:spLocks noGrp="1" noChangeArrowheads="1"/>
          </p:cNvSpPr>
          <p:nvPr>
            <p:ph type="body" idx="1"/>
          </p:nvPr>
        </p:nvSpPr>
        <p:spPr>
          <a:xfrm>
            <a:off x="685800" y="1066800"/>
            <a:ext cx="7772400" cy="4114800"/>
          </a:xfrm>
          <a:noFill/>
          <a:ln/>
        </p:spPr>
        <p:txBody>
          <a:bodyPr lIns="90488" tIns="44450" rIns="90488" bIns="44450"/>
          <a:lstStyle/>
          <a:p>
            <a:pPr>
              <a:buFontTx/>
              <a:buNone/>
            </a:pPr>
            <a:r>
              <a:rPr lang="en-US" dirty="0"/>
              <a:t>What are the various components, HPs, </a:t>
            </a:r>
            <a:r>
              <a:rPr lang="en-US" dirty="0" err="1">
                <a:latin typeface="Symbol" pitchFamily="18" charset="2"/>
              </a:rPr>
              <a:t>h</a:t>
            </a:r>
            <a:r>
              <a:rPr lang="en-US" dirty="0" err="1"/>
              <a:t>s</a:t>
            </a:r>
            <a:r>
              <a:rPr lang="en-US" dirty="0"/>
              <a:t> and common values for </a:t>
            </a:r>
            <a:r>
              <a:rPr lang="en-US" dirty="0" err="1">
                <a:latin typeface="Symbol" pitchFamily="18" charset="2"/>
              </a:rPr>
              <a:t>h</a:t>
            </a:r>
            <a:r>
              <a:rPr lang="en-US" dirty="0" err="1"/>
              <a:t>s</a:t>
            </a:r>
            <a:r>
              <a:rPr lang="en-US" dirty="0"/>
              <a:t> for the drawing below?</a:t>
            </a:r>
          </a:p>
        </p:txBody>
      </p:sp>
      <p:sp>
        <p:nvSpPr>
          <p:cNvPr id="185348" name="Rectangle 4"/>
          <p:cNvSpPr>
            <a:spLocks noChangeArrowheads="1"/>
          </p:cNvSpPr>
          <p:nvPr/>
        </p:nvSpPr>
        <p:spPr bwMode="auto">
          <a:xfrm>
            <a:off x="385763" y="3433763"/>
            <a:ext cx="746125"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endParaRPr lang="en-US" sz="1600"/>
          </a:p>
          <a:p>
            <a:pPr eaLnBrk="0" hangingPunct="0"/>
            <a:r>
              <a:rPr lang="en-US" sz="1600"/>
              <a:t>           </a:t>
            </a:r>
          </a:p>
        </p:txBody>
      </p:sp>
      <p:sp>
        <p:nvSpPr>
          <p:cNvPr id="185349" name="Rectangle 5"/>
          <p:cNvSpPr>
            <a:spLocks noChangeArrowheads="1"/>
          </p:cNvSpPr>
          <p:nvPr/>
        </p:nvSpPr>
        <p:spPr bwMode="auto">
          <a:xfrm>
            <a:off x="1909763" y="3433763"/>
            <a:ext cx="1050925"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endParaRPr lang="en-US" sz="1600"/>
          </a:p>
          <a:p>
            <a:pPr eaLnBrk="0" hangingPunct="0"/>
            <a:r>
              <a:rPr lang="en-US" sz="1600"/>
              <a:t>                 </a:t>
            </a:r>
          </a:p>
        </p:txBody>
      </p:sp>
      <p:sp>
        <p:nvSpPr>
          <p:cNvPr id="185350" name="Rectangle 6"/>
          <p:cNvSpPr>
            <a:spLocks noChangeArrowheads="1"/>
          </p:cNvSpPr>
          <p:nvPr/>
        </p:nvSpPr>
        <p:spPr bwMode="auto">
          <a:xfrm>
            <a:off x="3738563" y="3433763"/>
            <a:ext cx="1050925"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endParaRPr lang="en-US" sz="1600"/>
          </a:p>
          <a:p>
            <a:pPr eaLnBrk="0" hangingPunct="0"/>
            <a:r>
              <a:rPr lang="en-US" sz="1600"/>
              <a:t>                 </a:t>
            </a:r>
          </a:p>
        </p:txBody>
      </p:sp>
      <p:sp>
        <p:nvSpPr>
          <p:cNvPr id="185351" name="Rectangle 7"/>
          <p:cNvSpPr>
            <a:spLocks noChangeArrowheads="1"/>
          </p:cNvSpPr>
          <p:nvPr/>
        </p:nvSpPr>
        <p:spPr bwMode="auto">
          <a:xfrm>
            <a:off x="5567363" y="3433763"/>
            <a:ext cx="898525"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1600"/>
              <a:t>              </a:t>
            </a:r>
          </a:p>
          <a:p>
            <a:pPr eaLnBrk="0" latinLnBrk="1" hangingPunct="0"/>
            <a:endParaRPr lang="en-US" sz="1600"/>
          </a:p>
        </p:txBody>
      </p:sp>
      <p:sp>
        <p:nvSpPr>
          <p:cNvPr id="185352" name="Rectangle 8"/>
          <p:cNvSpPr>
            <a:spLocks noChangeArrowheads="1"/>
          </p:cNvSpPr>
          <p:nvPr/>
        </p:nvSpPr>
        <p:spPr bwMode="auto">
          <a:xfrm>
            <a:off x="7218363" y="3433763"/>
            <a:ext cx="542925" cy="584200"/>
          </a:xfrm>
          <a:prstGeom prst="rect">
            <a:avLst/>
          </a:prstGeom>
          <a:noFill/>
          <a:ln w="12700">
            <a:solidFill>
              <a:schemeClr val="tx1"/>
            </a:solidFill>
            <a:prstDash val="sysDot"/>
            <a:miter lim="800000"/>
            <a:headEnd/>
            <a:tailEnd/>
          </a:ln>
          <a:effectLst/>
        </p:spPr>
        <p:txBody>
          <a:bodyPr wrap="none" lIns="90488" tIns="44450" rIns="90488" bIns="44450">
            <a:spAutoFit/>
          </a:bodyPr>
          <a:lstStyle/>
          <a:p>
            <a:pPr eaLnBrk="0" hangingPunct="0"/>
            <a:r>
              <a:rPr lang="en-US" sz="1600"/>
              <a:t>      </a:t>
            </a:r>
          </a:p>
          <a:p>
            <a:pPr eaLnBrk="0" hangingPunct="0"/>
            <a:r>
              <a:rPr lang="en-US" sz="1600"/>
              <a:t>       </a:t>
            </a:r>
          </a:p>
        </p:txBody>
      </p:sp>
      <p:sp>
        <p:nvSpPr>
          <p:cNvPr id="185353" name="Line 9"/>
          <p:cNvSpPr>
            <a:spLocks noChangeShapeType="1"/>
          </p:cNvSpPr>
          <p:nvPr/>
        </p:nvSpPr>
        <p:spPr bwMode="auto">
          <a:xfrm>
            <a:off x="1143000" y="3733800"/>
            <a:ext cx="762000" cy="0"/>
          </a:xfrm>
          <a:prstGeom prst="line">
            <a:avLst/>
          </a:prstGeom>
          <a:noFill/>
          <a:ln w="76200">
            <a:solidFill>
              <a:schemeClr val="tx1"/>
            </a:solidFill>
            <a:round/>
            <a:headEnd/>
            <a:tailEnd/>
          </a:ln>
          <a:effectLst/>
        </p:spPr>
        <p:txBody>
          <a:bodyPr/>
          <a:lstStyle/>
          <a:p>
            <a:endParaRPr lang="en-US"/>
          </a:p>
        </p:txBody>
      </p:sp>
      <p:sp>
        <p:nvSpPr>
          <p:cNvPr id="185354" name="Line 10"/>
          <p:cNvSpPr>
            <a:spLocks noChangeShapeType="1"/>
          </p:cNvSpPr>
          <p:nvPr/>
        </p:nvSpPr>
        <p:spPr bwMode="auto">
          <a:xfrm>
            <a:off x="2971800" y="3733800"/>
            <a:ext cx="762000" cy="0"/>
          </a:xfrm>
          <a:prstGeom prst="line">
            <a:avLst/>
          </a:prstGeom>
          <a:noFill/>
          <a:ln w="76200">
            <a:solidFill>
              <a:schemeClr val="tx1"/>
            </a:solidFill>
            <a:round/>
            <a:headEnd/>
            <a:tailEnd/>
          </a:ln>
          <a:effectLst/>
        </p:spPr>
        <p:txBody>
          <a:bodyPr/>
          <a:lstStyle/>
          <a:p>
            <a:endParaRPr lang="en-US"/>
          </a:p>
        </p:txBody>
      </p:sp>
      <p:sp>
        <p:nvSpPr>
          <p:cNvPr id="185355" name="Line 11"/>
          <p:cNvSpPr>
            <a:spLocks noChangeShapeType="1"/>
          </p:cNvSpPr>
          <p:nvPr/>
        </p:nvSpPr>
        <p:spPr bwMode="auto">
          <a:xfrm>
            <a:off x="4800600" y="3733800"/>
            <a:ext cx="762000" cy="0"/>
          </a:xfrm>
          <a:prstGeom prst="line">
            <a:avLst/>
          </a:prstGeom>
          <a:noFill/>
          <a:ln w="76200">
            <a:solidFill>
              <a:schemeClr val="tx1"/>
            </a:solidFill>
            <a:round/>
            <a:headEnd/>
            <a:tailEnd/>
          </a:ln>
          <a:effectLst/>
        </p:spPr>
        <p:txBody>
          <a:bodyPr/>
          <a:lstStyle/>
          <a:p>
            <a:endParaRPr lang="en-US"/>
          </a:p>
        </p:txBody>
      </p:sp>
      <p:sp>
        <p:nvSpPr>
          <p:cNvPr id="185356" name="Line 12"/>
          <p:cNvSpPr>
            <a:spLocks noChangeShapeType="1"/>
          </p:cNvSpPr>
          <p:nvPr/>
        </p:nvSpPr>
        <p:spPr bwMode="auto">
          <a:xfrm>
            <a:off x="6477000" y="3733800"/>
            <a:ext cx="762000" cy="0"/>
          </a:xfrm>
          <a:prstGeom prst="line">
            <a:avLst/>
          </a:prstGeom>
          <a:noFill/>
          <a:ln w="76200">
            <a:solidFill>
              <a:schemeClr val="tx1"/>
            </a:solidFill>
            <a:round/>
            <a:headEnd/>
            <a:tailEnd/>
          </a:ln>
          <a:effectLst/>
        </p:spPr>
        <p:txBody>
          <a:bodyPr/>
          <a:lstStyle/>
          <a:p>
            <a:endParaRPr lang="en-US"/>
          </a:p>
        </p:txBody>
      </p:sp>
      <p:sp>
        <p:nvSpPr>
          <p:cNvPr id="185357" name="Rectangle 13"/>
          <p:cNvSpPr>
            <a:spLocks noChangeArrowheads="1"/>
          </p:cNvSpPr>
          <p:nvPr/>
        </p:nvSpPr>
        <p:spPr bwMode="auto">
          <a:xfrm>
            <a:off x="1204913" y="3340100"/>
            <a:ext cx="542925"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t>_</a:t>
            </a:r>
            <a:r>
              <a:rPr lang="en-US" sz="1600" u="sng"/>
              <a:t>HP</a:t>
            </a:r>
          </a:p>
        </p:txBody>
      </p:sp>
      <p:sp>
        <p:nvSpPr>
          <p:cNvPr id="185358" name="Rectangle 14"/>
          <p:cNvSpPr>
            <a:spLocks noChangeArrowheads="1"/>
          </p:cNvSpPr>
          <p:nvPr/>
        </p:nvSpPr>
        <p:spPr bwMode="auto">
          <a:xfrm>
            <a:off x="3033713" y="3340100"/>
            <a:ext cx="542925"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t>_</a:t>
            </a:r>
            <a:r>
              <a:rPr lang="en-US" sz="1600" u="sng"/>
              <a:t>HP</a:t>
            </a:r>
          </a:p>
        </p:txBody>
      </p:sp>
      <p:sp>
        <p:nvSpPr>
          <p:cNvPr id="185359" name="Rectangle 15"/>
          <p:cNvSpPr>
            <a:spLocks noChangeArrowheads="1"/>
          </p:cNvSpPr>
          <p:nvPr/>
        </p:nvSpPr>
        <p:spPr bwMode="auto">
          <a:xfrm>
            <a:off x="4862513" y="3340100"/>
            <a:ext cx="542925"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t>_</a:t>
            </a:r>
            <a:r>
              <a:rPr lang="en-US" sz="1600" u="sng"/>
              <a:t>HP</a:t>
            </a:r>
          </a:p>
        </p:txBody>
      </p:sp>
      <p:sp>
        <p:nvSpPr>
          <p:cNvPr id="185360" name="Rectangle 16"/>
          <p:cNvSpPr>
            <a:spLocks noChangeArrowheads="1"/>
          </p:cNvSpPr>
          <p:nvPr/>
        </p:nvSpPr>
        <p:spPr bwMode="auto">
          <a:xfrm>
            <a:off x="6538913" y="3354388"/>
            <a:ext cx="542925"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t>_</a:t>
            </a:r>
            <a:r>
              <a:rPr lang="en-US" sz="1600" u="sng"/>
              <a:t>HP</a:t>
            </a:r>
          </a:p>
        </p:txBody>
      </p:sp>
      <p:sp>
        <p:nvSpPr>
          <p:cNvPr id="185361" name="Rectangle 17"/>
          <p:cNvSpPr>
            <a:spLocks noChangeArrowheads="1"/>
          </p:cNvSpPr>
          <p:nvPr/>
        </p:nvSpPr>
        <p:spPr bwMode="auto">
          <a:xfrm>
            <a:off x="7834313" y="3340100"/>
            <a:ext cx="542925"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t>_</a:t>
            </a:r>
            <a:r>
              <a:rPr lang="en-US" sz="1600" u="sng"/>
              <a:t>HP</a:t>
            </a:r>
          </a:p>
        </p:txBody>
      </p:sp>
      <p:sp>
        <p:nvSpPr>
          <p:cNvPr id="185362" name="Line 18"/>
          <p:cNvSpPr>
            <a:spLocks noChangeShapeType="1"/>
          </p:cNvSpPr>
          <p:nvPr/>
        </p:nvSpPr>
        <p:spPr bwMode="auto">
          <a:xfrm>
            <a:off x="7772400" y="3733800"/>
            <a:ext cx="762000" cy="0"/>
          </a:xfrm>
          <a:prstGeom prst="line">
            <a:avLst/>
          </a:prstGeom>
          <a:noFill/>
          <a:ln w="76200">
            <a:solidFill>
              <a:schemeClr val="tx1"/>
            </a:solidFill>
            <a:round/>
            <a:headEnd/>
            <a:tailEnd/>
          </a:ln>
          <a:effectLst/>
        </p:spPr>
        <p:txBody>
          <a:bodyPr/>
          <a:lstStyle/>
          <a:p>
            <a:endParaRPr lang="en-US"/>
          </a:p>
        </p:txBody>
      </p:sp>
      <p:sp>
        <p:nvSpPr>
          <p:cNvPr id="185363" name="Rectangle 19"/>
          <p:cNvSpPr>
            <a:spLocks noChangeArrowheads="1"/>
          </p:cNvSpPr>
          <p:nvPr/>
        </p:nvSpPr>
        <p:spPr bwMode="auto">
          <a:xfrm>
            <a:off x="1752600" y="4114800"/>
            <a:ext cx="1268413"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Symbol" pitchFamily="18" charset="2"/>
              </a:rPr>
              <a:t>h</a:t>
            </a:r>
            <a:r>
              <a:rPr lang="en-US" sz="1400" baseline="-25000"/>
              <a:t>gear</a:t>
            </a:r>
            <a:r>
              <a:rPr lang="en-US" sz="1400"/>
              <a:t>=_HP/_HP</a:t>
            </a:r>
          </a:p>
          <a:p>
            <a:pPr eaLnBrk="0" hangingPunct="0"/>
            <a:r>
              <a:rPr lang="en-US" sz="1400"/>
              <a:t>(~__-__%)</a:t>
            </a:r>
          </a:p>
        </p:txBody>
      </p:sp>
      <p:sp>
        <p:nvSpPr>
          <p:cNvPr id="185364" name="Rectangle 20"/>
          <p:cNvSpPr>
            <a:spLocks noChangeArrowheads="1"/>
          </p:cNvSpPr>
          <p:nvPr/>
        </p:nvSpPr>
        <p:spPr bwMode="auto">
          <a:xfrm>
            <a:off x="3657600" y="4191000"/>
            <a:ext cx="1293813"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Symbol" pitchFamily="18" charset="2"/>
              </a:rPr>
              <a:t>h</a:t>
            </a:r>
            <a:r>
              <a:rPr lang="en-US" sz="1400" baseline="-25000"/>
              <a:t>shaft</a:t>
            </a:r>
            <a:r>
              <a:rPr lang="en-US" sz="1400"/>
              <a:t>=_HP/_HP</a:t>
            </a:r>
          </a:p>
          <a:p>
            <a:pPr eaLnBrk="0" hangingPunct="0"/>
            <a:r>
              <a:rPr lang="en-US" sz="1400"/>
              <a:t>(~__-__%)</a:t>
            </a:r>
          </a:p>
        </p:txBody>
      </p:sp>
      <p:sp>
        <p:nvSpPr>
          <p:cNvPr id="185365" name="Rectangle 21"/>
          <p:cNvSpPr>
            <a:spLocks noChangeArrowheads="1"/>
          </p:cNvSpPr>
          <p:nvPr/>
        </p:nvSpPr>
        <p:spPr bwMode="auto">
          <a:xfrm>
            <a:off x="5334000" y="4191000"/>
            <a:ext cx="1281113"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Symbol" pitchFamily="18" charset="2"/>
              </a:rPr>
              <a:t>h</a:t>
            </a:r>
            <a:r>
              <a:rPr lang="en-US" sz="1400" baseline="-25000"/>
              <a:t>prop</a:t>
            </a:r>
            <a:r>
              <a:rPr lang="en-US" sz="1400"/>
              <a:t>=_HP/_HP</a:t>
            </a:r>
          </a:p>
          <a:p>
            <a:pPr eaLnBrk="0" hangingPunct="0"/>
            <a:r>
              <a:rPr lang="en-US" sz="1400"/>
              <a:t>(~__-__%)</a:t>
            </a:r>
          </a:p>
        </p:txBody>
      </p:sp>
      <p:sp>
        <p:nvSpPr>
          <p:cNvPr id="185366" name="Rectangle 22"/>
          <p:cNvSpPr>
            <a:spLocks noChangeArrowheads="1"/>
          </p:cNvSpPr>
          <p:nvPr/>
        </p:nvSpPr>
        <p:spPr bwMode="auto">
          <a:xfrm>
            <a:off x="6738938" y="4191000"/>
            <a:ext cx="1154112"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Symbol" pitchFamily="18" charset="2"/>
              </a:rPr>
              <a:t>h</a:t>
            </a:r>
            <a:r>
              <a:rPr lang="en-US" sz="1400" baseline="-25000"/>
              <a:t>H</a:t>
            </a:r>
            <a:r>
              <a:rPr lang="en-US" sz="1400"/>
              <a:t>=_HP/_HP</a:t>
            </a:r>
          </a:p>
        </p:txBody>
      </p:sp>
      <p:sp>
        <p:nvSpPr>
          <p:cNvPr id="185367" name="Line 23"/>
          <p:cNvSpPr>
            <a:spLocks noChangeShapeType="1"/>
          </p:cNvSpPr>
          <p:nvPr/>
        </p:nvSpPr>
        <p:spPr bwMode="auto">
          <a:xfrm>
            <a:off x="3505200" y="4572000"/>
            <a:ext cx="1905000" cy="609600"/>
          </a:xfrm>
          <a:prstGeom prst="line">
            <a:avLst/>
          </a:prstGeom>
          <a:noFill/>
          <a:ln w="12700">
            <a:solidFill>
              <a:schemeClr val="tx1"/>
            </a:solidFill>
            <a:round/>
            <a:headEnd/>
            <a:tailEnd type="triangle" w="med" len="med"/>
          </a:ln>
          <a:effectLst/>
        </p:spPr>
        <p:txBody>
          <a:bodyPr/>
          <a:lstStyle/>
          <a:p>
            <a:endParaRPr lang="en-US"/>
          </a:p>
        </p:txBody>
      </p:sp>
      <p:sp>
        <p:nvSpPr>
          <p:cNvPr id="185368" name="Line 24"/>
          <p:cNvSpPr>
            <a:spLocks noChangeShapeType="1"/>
          </p:cNvSpPr>
          <p:nvPr/>
        </p:nvSpPr>
        <p:spPr bwMode="auto">
          <a:xfrm flipH="1">
            <a:off x="5943600" y="4572000"/>
            <a:ext cx="1905000" cy="609600"/>
          </a:xfrm>
          <a:prstGeom prst="line">
            <a:avLst/>
          </a:prstGeom>
          <a:noFill/>
          <a:ln w="12700">
            <a:solidFill>
              <a:schemeClr val="tx1"/>
            </a:solidFill>
            <a:round/>
            <a:headEnd/>
            <a:tailEnd type="triangle" w="med" len="med"/>
          </a:ln>
          <a:effectLst/>
        </p:spPr>
        <p:txBody>
          <a:bodyPr/>
          <a:lstStyle/>
          <a:p>
            <a:endParaRPr lang="en-US"/>
          </a:p>
        </p:txBody>
      </p:sp>
      <p:sp>
        <p:nvSpPr>
          <p:cNvPr id="185369" name="Rectangle 25"/>
          <p:cNvSpPr>
            <a:spLocks noChangeArrowheads="1"/>
          </p:cNvSpPr>
          <p:nvPr/>
        </p:nvSpPr>
        <p:spPr bwMode="auto">
          <a:xfrm>
            <a:off x="5105400" y="5353050"/>
            <a:ext cx="1452563"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Symbol" pitchFamily="18" charset="2"/>
              </a:rPr>
              <a:t>h</a:t>
            </a:r>
            <a:r>
              <a:rPr lang="en-US" sz="1400" baseline="-25000"/>
              <a:t>P</a:t>
            </a:r>
            <a:r>
              <a:rPr lang="en-US" sz="1400"/>
              <a:t>=PC=_HP/_HP</a:t>
            </a:r>
          </a:p>
          <a:p>
            <a:pPr eaLnBrk="0" hangingPunct="0"/>
            <a:r>
              <a:rPr lang="en-US" sz="1400"/>
              <a:t>(~__-__%)</a:t>
            </a:r>
          </a:p>
        </p:txBody>
      </p:sp>
      <p:sp>
        <p:nvSpPr>
          <p:cNvPr id="185370" name="Line 26"/>
          <p:cNvSpPr>
            <a:spLocks noChangeShapeType="1"/>
          </p:cNvSpPr>
          <p:nvPr/>
        </p:nvSpPr>
        <p:spPr bwMode="auto">
          <a:xfrm>
            <a:off x="76200" y="2743200"/>
            <a:ext cx="6248400" cy="0"/>
          </a:xfrm>
          <a:prstGeom prst="line">
            <a:avLst/>
          </a:prstGeom>
          <a:noFill/>
          <a:ln w="12700">
            <a:solidFill>
              <a:schemeClr val="tx1"/>
            </a:solidFill>
            <a:round/>
            <a:headEnd/>
            <a:tailEnd/>
          </a:ln>
          <a:effectLst/>
        </p:spPr>
        <p:txBody>
          <a:bodyPr/>
          <a:lstStyle/>
          <a:p>
            <a:endParaRPr lang="en-US"/>
          </a:p>
        </p:txBody>
      </p:sp>
      <p:sp>
        <p:nvSpPr>
          <p:cNvPr id="185371" name="Line 27"/>
          <p:cNvSpPr>
            <a:spLocks noChangeShapeType="1"/>
          </p:cNvSpPr>
          <p:nvPr/>
        </p:nvSpPr>
        <p:spPr bwMode="auto">
          <a:xfrm flipH="1">
            <a:off x="6172200" y="2743200"/>
            <a:ext cx="152400" cy="457200"/>
          </a:xfrm>
          <a:prstGeom prst="line">
            <a:avLst/>
          </a:prstGeom>
          <a:noFill/>
          <a:ln w="12700">
            <a:solidFill>
              <a:schemeClr val="tx1"/>
            </a:solidFill>
            <a:round/>
            <a:headEnd/>
            <a:tailEnd/>
          </a:ln>
          <a:effectLst/>
        </p:spPr>
        <p:txBody>
          <a:bodyPr/>
          <a:lstStyle/>
          <a:p>
            <a:endParaRPr lang="en-US"/>
          </a:p>
        </p:txBody>
      </p:sp>
      <p:sp>
        <p:nvSpPr>
          <p:cNvPr id="185372" name="Line 28"/>
          <p:cNvSpPr>
            <a:spLocks noChangeShapeType="1"/>
          </p:cNvSpPr>
          <p:nvPr/>
        </p:nvSpPr>
        <p:spPr bwMode="auto">
          <a:xfrm flipH="1">
            <a:off x="4572000" y="3200400"/>
            <a:ext cx="1600200" cy="0"/>
          </a:xfrm>
          <a:prstGeom prst="line">
            <a:avLst/>
          </a:prstGeom>
          <a:noFill/>
          <a:ln w="12700">
            <a:solidFill>
              <a:schemeClr val="tx1"/>
            </a:solidFill>
            <a:round/>
            <a:headEnd/>
            <a:tailEnd/>
          </a:ln>
          <a:effectLst/>
        </p:spPr>
        <p:txBody>
          <a:bodyPr/>
          <a:lstStyle/>
          <a:p>
            <a:endParaRPr lang="en-US"/>
          </a:p>
        </p:txBody>
      </p:sp>
      <p:sp>
        <p:nvSpPr>
          <p:cNvPr id="185373" name="Line 29"/>
          <p:cNvSpPr>
            <a:spLocks noChangeShapeType="1"/>
          </p:cNvSpPr>
          <p:nvPr/>
        </p:nvSpPr>
        <p:spPr bwMode="auto">
          <a:xfrm flipH="1">
            <a:off x="4419600" y="3200400"/>
            <a:ext cx="152400" cy="228600"/>
          </a:xfrm>
          <a:prstGeom prst="line">
            <a:avLst/>
          </a:prstGeom>
          <a:noFill/>
          <a:ln w="12700">
            <a:solidFill>
              <a:schemeClr val="tx1"/>
            </a:solidFill>
            <a:round/>
            <a:headEnd/>
            <a:tailEnd/>
          </a:ln>
          <a:effectLst/>
        </p:spPr>
        <p:txBody>
          <a:bodyPr/>
          <a:lstStyle/>
          <a:p>
            <a:endParaRPr lang="en-US"/>
          </a:p>
        </p:txBody>
      </p:sp>
      <p:sp>
        <p:nvSpPr>
          <p:cNvPr id="185374" name="Line 30"/>
          <p:cNvSpPr>
            <a:spLocks noChangeShapeType="1"/>
          </p:cNvSpPr>
          <p:nvPr/>
        </p:nvSpPr>
        <p:spPr bwMode="auto">
          <a:xfrm flipH="1">
            <a:off x="3962400" y="4038600"/>
            <a:ext cx="76200" cy="152400"/>
          </a:xfrm>
          <a:prstGeom prst="line">
            <a:avLst/>
          </a:prstGeom>
          <a:noFill/>
          <a:ln w="12700">
            <a:solidFill>
              <a:schemeClr val="tx1"/>
            </a:solidFill>
            <a:round/>
            <a:headEnd/>
            <a:tailEnd/>
          </a:ln>
          <a:effectLst/>
        </p:spPr>
        <p:txBody>
          <a:bodyPr/>
          <a:lstStyle/>
          <a:p>
            <a:endParaRPr lang="en-US"/>
          </a:p>
        </p:txBody>
      </p:sp>
      <p:sp>
        <p:nvSpPr>
          <p:cNvPr id="185375" name="Line 31"/>
          <p:cNvSpPr>
            <a:spLocks noChangeShapeType="1"/>
          </p:cNvSpPr>
          <p:nvPr/>
        </p:nvSpPr>
        <p:spPr bwMode="auto">
          <a:xfrm flipH="1">
            <a:off x="76200" y="4191000"/>
            <a:ext cx="3886200" cy="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0"/>
            <a:ext cx="7772400" cy="1143000"/>
          </a:xfrm>
          <a:noFill/>
          <a:ln/>
        </p:spPr>
        <p:txBody>
          <a:bodyPr lIns="90488" tIns="44450" rIns="90488" bIns="44450"/>
          <a:lstStyle/>
          <a:p>
            <a:r>
              <a:rPr lang="en-US"/>
              <a:t>Example Answer</a:t>
            </a:r>
          </a:p>
        </p:txBody>
      </p:sp>
      <p:sp>
        <p:nvSpPr>
          <p:cNvPr id="187395" name="Rectangle 3"/>
          <p:cNvSpPr>
            <a:spLocks noGrp="1" noChangeArrowheads="1"/>
          </p:cNvSpPr>
          <p:nvPr>
            <p:ph type="body" idx="1"/>
          </p:nvPr>
        </p:nvSpPr>
        <p:spPr>
          <a:xfrm>
            <a:off x="685800" y="1066800"/>
            <a:ext cx="7772400" cy="4114800"/>
          </a:xfrm>
          <a:noFill/>
          <a:ln/>
        </p:spPr>
        <p:txBody>
          <a:bodyPr lIns="90488" tIns="44450" rIns="90488" bIns="44450"/>
          <a:lstStyle/>
          <a:p>
            <a:pPr>
              <a:buFontTx/>
              <a:buNone/>
            </a:pPr>
            <a:r>
              <a:rPr lang="en-US"/>
              <a:t>What are the various components, HPs, </a:t>
            </a:r>
            <a:r>
              <a:rPr lang="en-US">
                <a:latin typeface="Symbol" pitchFamily="18" charset="2"/>
              </a:rPr>
              <a:t>h</a:t>
            </a:r>
            <a:r>
              <a:rPr lang="en-US"/>
              <a:t>s and common values for </a:t>
            </a:r>
            <a:r>
              <a:rPr lang="en-US">
                <a:latin typeface="Symbol" pitchFamily="18" charset="2"/>
              </a:rPr>
              <a:t>h</a:t>
            </a:r>
            <a:r>
              <a:rPr lang="en-US"/>
              <a:t>s for the drawing below?</a:t>
            </a:r>
          </a:p>
        </p:txBody>
      </p:sp>
      <p:sp>
        <p:nvSpPr>
          <p:cNvPr id="187396" name="Rectangle 4"/>
          <p:cNvSpPr>
            <a:spLocks noChangeArrowheads="1"/>
          </p:cNvSpPr>
          <p:nvPr/>
        </p:nvSpPr>
        <p:spPr bwMode="auto">
          <a:xfrm>
            <a:off x="385763" y="3433763"/>
            <a:ext cx="728662"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1600" u="sng"/>
              <a:t>Prime</a:t>
            </a:r>
          </a:p>
          <a:p>
            <a:pPr eaLnBrk="0" hangingPunct="0"/>
            <a:r>
              <a:rPr lang="en-US" sz="1600" u="sng"/>
              <a:t>Mover</a:t>
            </a:r>
          </a:p>
        </p:txBody>
      </p:sp>
      <p:sp>
        <p:nvSpPr>
          <p:cNvPr id="187397" name="Rectangle 5"/>
          <p:cNvSpPr>
            <a:spLocks noChangeArrowheads="1"/>
          </p:cNvSpPr>
          <p:nvPr/>
        </p:nvSpPr>
        <p:spPr bwMode="auto">
          <a:xfrm>
            <a:off x="1909763" y="3433763"/>
            <a:ext cx="1022350"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1600" u="sng"/>
              <a:t>Reduction</a:t>
            </a:r>
          </a:p>
          <a:p>
            <a:pPr eaLnBrk="0" hangingPunct="0"/>
            <a:r>
              <a:rPr lang="en-US" sz="1600" u="sng"/>
              <a:t>Gear</a:t>
            </a:r>
          </a:p>
        </p:txBody>
      </p:sp>
      <p:sp>
        <p:nvSpPr>
          <p:cNvPr id="187398" name="Rectangle 6"/>
          <p:cNvSpPr>
            <a:spLocks noChangeArrowheads="1"/>
          </p:cNvSpPr>
          <p:nvPr/>
        </p:nvSpPr>
        <p:spPr bwMode="auto">
          <a:xfrm>
            <a:off x="3738563" y="3433763"/>
            <a:ext cx="1084262"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1600" u="sng"/>
              <a:t>Shafting &amp;</a:t>
            </a:r>
          </a:p>
          <a:p>
            <a:pPr eaLnBrk="0" hangingPunct="0"/>
            <a:r>
              <a:rPr lang="en-US" sz="1600" u="sng"/>
              <a:t>Bearings</a:t>
            </a:r>
          </a:p>
        </p:txBody>
      </p:sp>
      <p:sp>
        <p:nvSpPr>
          <p:cNvPr id="187399" name="Rectangle 7"/>
          <p:cNvSpPr>
            <a:spLocks noChangeArrowheads="1"/>
          </p:cNvSpPr>
          <p:nvPr/>
        </p:nvSpPr>
        <p:spPr bwMode="auto">
          <a:xfrm>
            <a:off x="5567363" y="3433763"/>
            <a:ext cx="931862" cy="584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1600" u="sng"/>
              <a:t>Propeller</a:t>
            </a:r>
          </a:p>
          <a:p>
            <a:pPr eaLnBrk="0" latinLnBrk="1" hangingPunct="0"/>
            <a:endParaRPr lang="en-US" sz="1600" u="sng"/>
          </a:p>
        </p:txBody>
      </p:sp>
      <p:sp>
        <p:nvSpPr>
          <p:cNvPr id="187400" name="Rectangle 8"/>
          <p:cNvSpPr>
            <a:spLocks noChangeArrowheads="1"/>
          </p:cNvSpPr>
          <p:nvPr/>
        </p:nvSpPr>
        <p:spPr bwMode="auto">
          <a:xfrm>
            <a:off x="7218363" y="3433763"/>
            <a:ext cx="549275" cy="584200"/>
          </a:xfrm>
          <a:prstGeom prst="rect">
            <a:avLst/>
          </a:prstGeom>
          <a:noFill/>
          <a:ln w="12700">
            <a:solidFill>
              <a:schemeClr val="tx1"/>
            </a:solidFill>
            <a:prstDash val="sysDot"/>
            <a:miter lim="800000"/>
            <a:headEnd/>
            <a:tailEnd/>
          </a:ln>
          <a:effectLst/>
        </p:spPr>
        <p:txBody>
          <a:bodyPr wrap="none" lIns="90488" tIns="44450" rIns="90488" bIns="44450">
            <a:spAutoFit/>
          </a:bodyPr>
          <a:lstStyle/>
          <a:p>
            <a:pPr eaLnBrk="0" hangingPunct="0"/>
            <a:r>
              <a:rPr lang="en-US" sz="1600" u="sng"/>
              <a:t>Hull</a:t>
            </a:r>
          </a:p>
          <a:p>
            <a:pPr eaLnBrk="0" latinLnBrk="1" hangingPunct="0"/>
            <a:endParaRPr lang="en-US" sz="1600" u="sng"/>
          </a:p>
        </p:txBody>
      </p:sp>
      <p:sp>
        <p:nvSpPr>
          <p:cNvPr id="187401" name="Line 9"/>
          <p:cNvSpPr>
            <a:spLocks noChangeShapeType="1"/>
          </p:cNvSpPr>
          <p:nvPr/>
        </p:nvSpPr>
        <p:spPr bwMode="auto">
          <a:xfrm>
            <a:off x="1143000" y="3733800"/>
            <a:ext cx="762000" cy="0"/>
          </a:xfrm>
          <a:prstGeom prst="line">
            <a:avLst/>
          </a:prstGeom>
          <a:noFill/>
          <a:ln w="76200">
            <a:solidFill>
              <a:schemeClr val="tx1"/>
            </a:solidFill>
            <a:round/>
            <a:headEnd/>
            <a:tailEnd/>
          </a:ln>
          <a:effectLst/>
        </p:spPr>
        <p:txBody>
          <a:bodyPr/>
          <a:lstStyle/>
          <a:p>
            <a:endParaRPr lang="en-US"/>
          </a:p>
        </p:txBody>
      </p:sp>
      <p:sp>
        <p:nvSpPr>
          <p:cNvPr id="187402" name="Line 10"/>
          <p:cNvSpPr>
            <a:spLocks noChangeShapeType="1"/>
          </p:cNvSpPr>
          <p:nvPr/>
        </p:nvSpPr>
        <p:spPr bwMode="auto">
          <a:xfrm>
            <a:off x="2971800" y="3733800"/>
            <a:ext cx="762000" cy="0"/>
          </a:xfrm>
          <a:prstGeom prst="line">
            <a:avLst/>
          </a:prstGeom>
          <a:noFill/>
          <a:ln w="76200">
            <a:solidFill>
              <a:schemeClr val="tx1"/>
            </a:solidFill>
            <a:round/>
            <a:headEnd/>
            <a:tailEnd/>
          </a:ln>
          <a:effectLst/>
        </p:spPr>
        <p:txBody>
          <a:bodyPr/>
          <a:lstStyle/>
          <a:p>
            <a:endParaRPr lang="en-US"/>
          </a:p>
        </p:txBody>
      </p:sp>
      <p:sp>
        <p:nvSpPr>
          <p:cNvPr id="187403" name="Line 11"/>
          <p:cNvSpPr>
            <a:spLocks noChangeShapeType="1"/>
          </p:cNvSpPr>
          <p:nvPr/>
        </p:nvSpPr>
        <p:spPr bwMode="auto">
          <a:xfrm>
            <a:off x="4800600" y="3733800"/>
            <a:ext cx="762000" cy="0"/>
          </a:xfrm>
          <a:prstGeom prst="line">
            <a:avLst/>
          </a:prstGeom>
          <a:noFill/>
          <a:ln w="76200">
            <a:solidFill>
              <a:schemeClr val="tx1"/>
            </a:solidFill>
            <a:round/>
            <a:headEnd/>
            <a:tailEnd/>
          </a:ln>
          <a:effectLst/>
        </p:spPr>
        <p:txBody>
          <a:bodyPr/>
          <a:lstStyle/>
          <a:p>
            <a:endParaRPr lang="en-US"/>
          </a:p>
        </p:txBody>
      </p:sp>
      <p:sp>
        <p:nvSpPr>
          <p:cNvPr id="187404" name="Line 12"/>
          <p:cNvSpPr>
            <a:spLocks noChangeShapeType="1"/>
          </p:cNvSpPr>
          <p:nvPr/>
        </p:nvSpPr>
        <p:spPr bwMode="auto">
          <a:xfrm>
            <a:off x="6477000" y="3733800"/>
            <a:ext cx="762000" cy="0"/>
          </a:xfrm>
          <a:prstGeom prst="line">
            <a:avLst/>
          </a:prstGeom>
          <a:noFill/>
          <a:ln w="76200">
            <a:solidFill>
              <a:schemeClr val="tx1"/>
            </a:solidFill>
            <a:round/>
            <a:headEnd/>
            <a:tailEnd/>
          </a:ln>
          <a:effectLst/>
        </p:spPr>
        <p:txBody>
          <a:bodyPr/>
          <a:lstStyle/>
          <a:p>
            <a:endParaRPr lang="en-US"/>
          </a:p>
        </p:txBody>
      </p:sp>
      <p:sp>
        <p:nvSpPr>
          <p:cNvPr id="187405" name="Rectangle 13"/>
          <p:cNvSpPr>
            <a:spLocks noChangeArrowheads="1"/>
          </p:cNvSpPr>
          <p:nvPr/>
        </p:nvSpPr>
        <p:spPr bwMode="auto">
          <a:xfrm>
            <a:off x="1204913" y="3340100"/>
            <a:ext cx="576262"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u="sng"/>
              <a:t>BHP</a:t>
            </a:r>
          </a:p>
        </p:txBody>
      </p:sp>
      <p:sp>
        <p:nvSpPr>
          <p:cNvPr id="187406" name="Rectangle 14"/>
          <p:cNvSpPr>
            <a:spLocks noChangeArrowheads="1"/>
          </p:cNvSpPr>
          <p:nvPr/>
        </p:nvSpPr>
        <p:spPr bwMode="auto">
          <a:xfrm>
            <a:off x="3033713" y="3340100"/>
            <a:ext cx="554037"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u="sng"/>
              <a:t>SHP</a:t>
            </a:r>
          </a:p>
        </p:txBody>
      </p:sp>
      <p:sp>
        <p:nvSpPr>
          <p:cNvPr id="187407" name="Rectangle 15"/>
          <p:cNvSpPr>
            <a:spLocks noChangeArrowheads="1"/>
          </p:cNvSpPr>
          <p:nvPr/>
        </p:nvSpPr>
        <p:spPr bwMode="auto">
          <a:xfrm>
            <a:off x="4862513" y="3340100"/>
            <a:ext cx="587375"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u="sng"/>
              <a:t>DHP</a:t>
            </a:r>
          </a:p>
        </p:txBody>
      </p:sp>
      <p:sp>
        <p:nvSpPr>
          <p:cNvPr id="187408" name="Rectangle 16"/>
          <p:cNvSpPr>
            <a:spLocks noChangeArrowheads="1"/>
          </p:cNvSpPr>
          <p:nvPr/>
        </p:nvSpPr>
        <p:spPr bwMode="auto">
          <a:xfrm>
            <a:off x="6538913" y="3354388"/>
            <a:ext cx="565150"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u="sng"/>
              <a:t>THP</a:t>
            </a:r>
          </a:p>
        </p:txBody>
      </p:sp>
      <p:sp>
        <p:nvSpPr>
          <p:cNvPr id="187409" name="Rectangle 17"/>
          <p:cNvSpPr>
            <a:spLocks noChangeArrowheads="1"/>
          </p:cNvSpPr>
          <p:nvPr/>
        </p:nvSpPr>
        <p:spPr bwMode="auto">
          <a:xfrm>
            <a:off x="7834313" y="3340100"/>
            <a:ext cx="565150"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u="sng"/>
              <a:t>EHP</a:t>
            </a:r>
          </a:p>
        </p:txBody>
      </p:sp>
      <p:sp>
        <p:nvSpPr>
          <p:cNvPr id="187410" name="Line 18"/>
          <p:cNvSpPr>
            <a:spLocks noChangeShapeType="1"/>
          </p:cNvSpPr>
          <p:nvPr/>
        </p:nvSpPr>
        <p:spPr bwMode="auto">
          <a:xfrm>
            <a:off x="7772400" y="3733800"/>
            <a:ext cx="762000" cy="0"/>
          </a:xfrm>
          <a:prstGeom prst="line">
            <a:avLst/>
          </a:prstGeom>
          <a:noFill/>
          <a:ln w="76200">
            <a:solidFill>
              <a:schemeClr val="tx1"/>
            </a:solidFill>
            <a:round/>
            <a:headEnd/>
            <a:tailEnd/>
          </a:ln>
          <a:effectLst/>
        </p:spPr>
        <p:txBody>
          <a:bodyPr/>
          <a:lstStyle/>
          <a:p>
            <a:endParaRPr lang="en-US"/>
          </a:p>
        </p:txBody>
      </p:sp>
      <p:sp>
        <p:nvSpPr>
          <p:cNvPr id="187411" name="Rectangle 19"/>
          <p:cNvSpPr>
            <a:spLocks noChangeArrowheads="1"/>
          </p:cNvSpPr>
          <p:nvPr/>
        </p:nvSpPr>
        <p:spPr bwMode="auto">
          <a:xfrm>
            <a:off x="1752600" y="4114800"/>
            <a:ext cx="1308100"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u="sng">
                <a:latin typeface="Symbol" pitchFamily="18" charset="2"/>
              </a:rPr>
              <a:t>h</a:t>
            </a:r>
            <a:r>
              <a:rPr lang="en-US" sz="1400" u="sng" baseline="-25000"/>
              <a:t>gear</a:t>
            </a:r>
            <a:r>
              <a:rPr lang="en-US" sz="1400" u="sng"/>
              <a:t>=SHP/BHP</a:t>
            </a:r>
          </a:p>
          <a:p>
            <a:pPr eaLnBrk="0" hangingPunct="0"/>
            <a:r>
              <a:rPr lang="en-US" sz="1400" u="sng"/>
              <a:t>(~98-99%)</a:t>
            </a:r>
          </a:p>
        </p:txBody>
      </p:sp>
      <p:sp>
        <p:nvSpPr>
          <p:cNvPr id="187412" name="Rectangle 20"/>
          <p:cNvSpPr>
            <a:spLocks noChangeArrowheads="1"/>
          </p:cNvSpPr>
          <p:nvPr/>
        </p:nvSpPr>
        <p:spPr bwMode="auto">
          <a:xfrm>
            <a:off x="3657600" y="4191000"/>
            <a:ext cx="1343025"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u="sng">
                <a:latin typeface="Symbol" pitchFamily="18" charset="2"/>
              </a:rPr>
              <a:t>h</a:t>
            </a:r>
            <a:r>
              <a:rPr lang="en-US" sz="1400" u="sng" baseline="-25000"/>
              <a:t>shaft</a:t>
            </a:r>
            <a:r>
              <a:rPr lang="en-US" sz="1400" u="sng"/>
              <a:t>=DHP/SHP</a:t>
            </a:r>
          </a:p>
          <a:p>
            <a:pPr eaLnBrk="0" hangingPunct="0"/>
            <a:r>
              <a:rPr lang="en-US" sz="1400" u="sng"/>
              <a:t>(~97-98%)</a:t>
            </a:r>
          </a:p>
        </p:txBody>
      </p:sp>
      <p:sp>
        <p:nvSpPr>
          <p:cNvPr id="187413" name="Rectangle 21"/>
          <p:cNvSpPr>
            <a:spLocks noChangeArrowheads="1"/>
          </p:cNvSpPr>
          <p:nvPr/>
        </p:nvSpPr>
        <p:spPr bwMode="auto">
          <a:xfrm>
            <a:off x="5334000" y="4191000"/>
            <a:ext cx="1339850"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u="sng">
                <a:latin typeface="Symbol" pitchFamily="18" charset="2"/>
              </a:rPr>
              <a:t>h</a:t>
            </a:r>
            <a:r>
              <a:rPr lang="en-US" sz="1400" u="sng" baseline="-25000"/>
              <a:t>prop</a:t>
            </a:r>
            <a:r>
              <a:rPr lang="en-US" sz="1400" u="sng"/>
              <a:t>=THP/DHP</a:t>
            </a:r>
          </a:p>
          <a:p>
            <a:pPr eaLnBrk="0" hangingPunct="0"/>
            <a:r>
              <a:rPr lang="en-US" sz="1400" u="sng"/>
              <a:t>(~70-75%)</a:t>
            </a:r>
          </a:p>
        </p:txBody>
      </p:sp>
      <p:sp>
        <p:nvSpPr>
          <p:cNvPr id="187414" name="Rectangle 22"/>
          <p:cNvSpPr>
            <a:spLocks noChangeArrowheads="1"/>
          </p:cNvSpPr>
          <p:nvPr/>
        </p:nvSpPr>
        <p:spPr bwMode="auto">
          <a:xfrm>
            <a:off x="6738938" y="4191000"/>
            <a:ext cx="1192212"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u="sng">
                <a:latin typeface="Symbol" pitchFamily="18" charset="2"/>
              </a:rPr>
              <a:t>h</a:t>
            </a:r>
            <a:r>
              <a:rPr lang="en-US" sz="1400" u="sng" baseline="-25000"/>
              <a:t>H</a:t>
            </a:r>
            <a:r>
              <a:rPr lang="en-US" sz="1400" u="sng"/>
              <a:t>=EHP/THP</a:t>
            </a:r>
          </a:p>
        </p:txBody>
      </p:sp>
      <p:sp>
        <p:nvSpPr>
          <p:cNvPr id="187415" name="Line 23"/>
          <p:cNvSpPr>
            <a:spLocks noChangeShapeType="1"/>
          </p:cNvSpPr>
          <p:nvPr/>
        </p:nvSpPr>
        <p:spPr bwMode="auto">
          <a:xfrm>
            <a:off x="3505200" y="4572000"/>
            <a:ext cx="1905000" cy="609600"/>
          </a:xfrm>
          <a:prstGeom prst="line">
            <a:avLst/>
          </a:prstGeom>
          <a:noFill/>
          <a:ln w="12700">
            <a:solidFill>
              <a:schemeClr val="tx1"/>
            </a:solidFill>
            <a:round/>
            <a:headEnd/>
            <a:tailEnd type="triangle" w="med" len="med"/>
          </a:ln>
          <a:effectLst/>
        </p:spPr>
        <p:txBody>
          <a:bodyPr/>
          <a:lstStyle/>
          <a:p>
            <a:endParaRPr lang="en-US"/>
          </a:p>
        </p:txBody>
      </p:sp>
      <p:sp>
        <p:nvSpPr>
          <p:cNvPr id="187416" name="Line 24"/>
          <p:cNvSpPr>
            <a:spLocks noChangeShapeType="1"/>
          </p:cNvSpPr>
          <p:nvPr/>
        </p:nvSpPr>
        <p:spPr bwMode="auto">
          <a:xfrm flipH="1">
            <a:off x="5943600" y="4572000"/>
            <a:ext cx="1905000" cy="609600"/>
          </a:xfrm>
          <a:prstGeom prst="line">
            <a:avLst/>
          </a:prstGeom>
          <a:noFill/>
          <a:ln w="12700">
            <a:solidFill>
              <a:schemeClr val="tx1"/>
            </a:solidFill>
            <a:round/>
            <a:headEnd/>
            <a:tailEnd type="triangle" w="med" len="med"/>
          </a:ln>
          <a:effectLst/>
        </p:spPr>
        <p:txBody>
          <a:bodyPr/>
          <a:lstStyle/>
          <a:p>
            <a:endParaRPr lang="en-US"/>
          </a:p>
        </p:txBody>
      </p:sp>
      <p:sp>
        <p:nvSpPr>
          <p:cNvPr id="187417" name="Rectangle 25"/>
          <p:cNvSpPr>
            <a:spLocks noChangeArrowheads="1"/>
          </p:cNvSpPr>
          <p:nvPr/>
        </p:nvSpPr>
        <p:spPr bwMode="auto">
          <a:xfrm>
            <a:off x="5105400" y="5353050"/>
            <a:ext cx="1481138"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u="sng">
                <a:latin typeface="Symbol" pitchFamily="18" charset="2"/>
              </a:rPr>
              <a:t>h</a:t>
            </a:r>
            <a:r>
              <a:rPr lang="en-US" sz="1400" u="sng" baseline="-25000"/>
              <a:t>P</a:t>
            </a:r>
            <a:r>
              <a:rPr lang="en-US" sz="1400" u="sng"/>
              <a:t>=PC=EHP/SHP</a:t>
            </a:r>
          </a:p>
          <a:p>
            <a:pPr eaLnBrk="0" hangingPunct="0"/>
            <a:r>
              <a:rPr lang="en-US" sz="1400" u="sng"/>
              <a:t>(~55-75%)</a:t>
            </a:r>
          </a:p>
        </p:txBody>
      </p:sp>
      <p:sp>
        <p:nvSpPr>
          <p:cNvPr id="187418" name="Line 26"/>
          <p:cNvSpPr>
            <a:spLocks noChangeShapeType="1"/>
          </p:cNvSpPr>
          <p:nvPr/>
        </p:nvSpPr>
        <p:spPr bwMode="auto">
          <a:xfrm>
            <a:off x="76200" y="2743200"/>
            <a:ext cx="6248400" cy="0"/>
          </a:xfrm>
          <a:prstGeom prst="line">
            <a:avLst/>
          </a:prstGeom>
          <a:noFill/>
          <a:ln w="12700">
            <a:solidFill>
              <a:schemeClr val="tx1"/>
            </a:solidFill>
            <a:round/>
            <a:headEnd/>
            <a:tailEnd/>
          </a:ln>
          <a:effectLst/>
        </p:spPr>
        <p:txBody>
          <a:bodyPr/>
          <a:lstStyle/>
          <a:p>
            <a:endParaRPr lang="en-US"/>
          </a:p>
        </p:txBody>
      </p:sp>
      <p:sp>
        <p:nvSpPr>
          <p:cNvPr id="187419" name="Line 27"/>
          <p:cNvSpPr>
            <a:spLocks noChangeShapeType="1"/>
          </p:cNvSpPr>
          <p:nvPr/>
        </p:nvSpPr>
        <p:spPr bwMode="auto">
          <a:xfrm flipH="1">
            <a:off x="6172200" y="2743200"/>
            <a:ext cx="152400" cy="457200"/>
          </a:xfrm>
          <a:prstGeom prst="line">
            <a:avLst/>
          </a:prstGeom>
          <a:noFill/>
          <a:ln w="12700">
            <a:solidFill>
              <a:schemeClr val="tx1"/>
            </a:solidFill>
            <a:round/>
            <a:headEnd/>
            <a:tailEnd/>
          </a:ln>
          <a:effectLst/>
        </p:spPr>
        <p:txBody>
          <a:bodyPr/>
          <a:lstStyle/>
          <a:p>
            <a:endParaRPr lang="en-US"/>
          </a:p>
        </p:txBody>
      </p:sp>
      <p:sp>
        <p:nvSpPr>
          <p:cNvPr id="187420" name="Line 28"/>
          <p:cNvSpPr>
            <a:spLocks noChangeShapeType="1"/>
          </p:cNvSpPr>
          <p:nvPr/>
        </p:nvSpPr>
        <p:spPr bwMode="auto">
          <a:xfrm flipH="1">
            <a:off x="4572000" y="3200400"/>
            <a:ext cx="1600200" cy="0"/>
          </a:xfrm>
          <a:prstGeom prst="line">
            <a:avLst/>
          </a:prstGeom>
          <a:noFill/>
          <a:ln w="12700">
            <a:solidFill>
              <a:schemeClr val="tx1"/>
            </a:solidFill>
            <a:round/>
            <a:headEnd/>
            <a:tailEnd/>
          </a:ln>
          <a:effectLst/>
        </p:spPr>
        <p:txBody>
          <a:bodyPr/>
          <a:lstStyle/>
          <a:p>
            <a:endParaRPr lang="en-US"/>
          </a:p>
        </p:txBody>
      </p:sp>
      <p:sp>
        <p:nvSpPr>
          <p:cNvPr id="187421" name="Line 29"/>
          <p:cNvSpPr>
            <a:spLocks noChangeShapeType="1"/>
          </p:cNvSpPr>
          <p:nvPr/>
        </p:nvSpPr>
        <p:spPr bwMode="auto">
          <a:xfrm flipH="1">
            <a:off x="4419600" y="3200400"/>
            <a:ext cx="152400" cy="228600"/>
          </a:xfrm>
          <a:prstGeom prst="line">
            <a:avLst/>
          </a:prstGeom>
          <a:noFill/>
          <a:ln w="12700">
            <a:solidFill>
              <a:schemeClr val="tx1"/>
            </a:solidFill>
            <a:round/>
            <a:headEnd/>
            <a:tailEnd/>
          </a:ln>
          <a:effectLst/>
        </p:spPr>
        <p:txBody>
          <a:bodyPr/>
          <a:lstStyle/>
          <a:p>
            <a:endParaRPr lang="en-US"/>
          </a:p>
        </p:txBody>
      </p:sp>
      <p:sp>
        <p:nvSpPr>
          <p:cNvPr id="187422" name="Line 30"/>
          <p:cNvSpPr>
            <a:spLocks noChangeShapeType="1"/>
          </p:cNvSpPr>
          <p:nvPr/>
        </p:nvSpPr>
        <p:spPr bwMode="auto">
          <a:xfrm flipH="1">
            <a:off x="3962400" y="4038600"/>
            <a:ext cx="76200" cy="152400"/>
          </a:xfrm>
          <a:prstGeom prst="line">
            <a:avLst/>
          </a:prstGeom>
          <a:noFill/>
          <a:ln w="12700">
            <a:solidFill>
              <a:schemeClr val="tx1"/>
            </a:solidFill>
            <a:round/>
            <a:headEnd/>
            <a:tailEnd/>
          </a:ln>
          <a:effectLst/>
        </p:spPr>
        <p:txBody>
          <a:bodyPr/>
          <a:lstStyle/>
          <a:p>
            <a:endParaRPr lang="en-US"/>
          </a:p>
        </p:txBody>
      </p:sp>
      <p:sp>
        <p:nvSpPr>
          <p:cNvPr id="187423" name="Line 31"/>
          <p:cNvSpPr>
            <a:spLocks noChangeShapeType="1"/>
          </p:cNvSpPr>
          <p:nvPr/>
        </p:nvSpPr>
        <p:spPr bwMode="auto">
          <a:xfrm flipH="1">
            <a:off x="76200" y="4191000"/>
            <a:ext cx="3886200" cy="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057400" y="76200"/>
            <a:ext cx="4962525"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7.5 Total Hull Resistance</a:t>
            </a:r>
          </a:p>
        </p:txBody>
      </p:sp>
      <p:sp>
        <p:nvSpPr>
          <p:cNvPr id="95236" name="Text Box 4"/>
          <p:cNvSpPr txBox="1">
            <a:spLocks noChangeArrowheads="1"/>
          </p:cNvSpPr>
          <p:nvPr/>
        </p:nvSpPr>
        <p:spPr bwMode="auto">
          <a:xfrm>
            <a:off x="381000" y="1066800"/>
            <a:ext cx="8462963" cy="2282825"/>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Total Hull Resistance</a:t>
            </a:r>
            <a:r>
              <a:rPr lang="en-US" altLang="ko-KR" sz="2400">
                <a:ea typeface="굴림" pitchFamily="50" charset="-127"/>
              </a:rPr>
              <a:t> (R</a:t>
            </a:r>
            <a:r>
              <a:rPr lang="en-US" altLang="ko-KR" sz="2400" baseline="-25000">
                <a:ea typeface="굴림" pitchFamily="50" charset="-127"/>
              </a:rPr>
              <a:t>T</a:t>
            </a:r>
            <a:r>
              <a:rPr lang="en-US" altLang="ko-KR" sz="2400">
                <a:ea typeface="굴림" pitchFamily="50" charset="-127"/>
              </a:rPr>
              <a:t>)</a:t>
            </a:r>
          </a:p>
          <a:p>
            <a:r>
              <a:rPr lang="en-US" altLang="ko-KR" sz="2400">
                <a:ea typeface="굴림" pitchFamily="50" charset="-127"/>
              </a:rPr>
              <a:t>   </a:t>
            </a:r>
            <a:r>
              <a:rPr lang="en-US" altLang="ko-KR" sz="2400" b="1">
                <a:ea typeface="굴림" pitchFamily="50" charset="-127"/>
              </a:rPr>
              <a:t>  The force that the ship experiences opposite to the motion of </a:t>
            </a:r>
          </a:p>
          <a:p>
            <a:r>
              <a:rPr lang="en-US" altLang="ko-KR" sz="2400" b="1">
                <a:ea typeface="굴림" pitchFamily="50" charset="-127"/>
              </a:rPr>
              <a:t>     the ship as it moves.</a:t>
            </a:r>
          </a:p>
          <a:p>
            <a:endParaRPr lang="en-US" altLang="ko-KR" sz="2400" b="1">
              <a:ea typeface="굴림" pitchFamily="50" charset="-127"/>
            </a:endParaRPr>
          </a:p>
          <a:p>
            <a:endParaRPr lang="en-US" altLang="ko-KR" sz="2400" b="1">
              <a:ea typeface="굴림" pitchFamily="50" charset="-127"/>
            </a:endParaRPr>
          </a:p>
          <a:p>
            <a:r>
              <a:rPr lang="en-US" altLang="ko-KR" sz="2400" b="1">
                <a:solidFill>
                  <a:srgbClr val="FF0066"/>
                </a:solidFill>
                <a:ea typeface="굴림" pitchFamily="50" charset="-127"/>
              </a:rPr>
              <a:t>EHP Calculation</a:t>
            </a:r>
            <a:r>
              <a:rPr lang="en-US" altLang="ko-KR" sz="2400" b="1">
                <a:ea typeface="굴림" pitchFamily="50" charset="-127"/>
              </a:rPr>
              <a:t> </a:t>
            </a:r>
          </a:p>
        </p:txBody>
      </p:sp>
      <p:graphicFrame>
        <p:nvGraphicFramePr>
          <p:cNvPr id="95237" name="Object 5"/>
          <p:cNvGraphicFramePr>
            <a:graphicFrameLocks noChangeAspect="1"/>
          </p:cNvGraphicFramePr>
          <p:nvPr/>
        </p:nvGraphicFramePr>
        <p:xfrm>
          <a:off x="990600" y="3733800"/>
          <a:ext cx="4114800" cy="2043113"/>
        </p:xfrm>
        <a:graphic>
          <a:graphicData uri="http://schemas.openxmlformats.org/presentationml/2006/ole">
            <p:oleObj spid="_x0000_s95237" name="Equation" r:id="rId3" imgW="1765080" imgH="876240" progId="Equation.3">
              <p:embed/>
            </p:oleObj>
          </a:graphicData>
        </a:graphic>
      </p:graphicFrame>
      <p:graphicFrame>
        <p:nvGraphicFramePr>
          <p:cNvPr id="95238" name="Object 6"/>
          <p:cNvGraphicFramePr>
            <a:graphicFrameLocks noChangeAspect="1"/>
          </p:cNvGraphicFramePr>
          <p:nvPr/>
        </p:nvGraphicFramePr>
        <p:xfrm>
          <a:off x="5562600" y="4114800"/>
          <a:ext cx="3246438" cy="958850"/>
        </p:xfrm>
        <a:graphic>
          <a:graphicData uri="http://schemas.openxmlformats.org/presentationml/2006/ole">
            <p:oleObj spid="_x0000_s95238" name="Equation" r:id="rId4" imgW="1549080" imgH="4572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381000" y="1101725"/>
            <a:ext cx="6016625" cy="1114425"/>
          </a:xfrm>
          <a:prstGeom prst="rect">
            <a:avLst/>
          </a:prstGeom>
          <a:noFill/>
          <a:ln w="9525">
            <a:noFill/>
            <a:miter lim="800000"/>
            <a:headEnd/>
            <a:tailEnd/>
          </a:ln>
          <a:effectLst/>
        </p:spPr>
        <p:txBody>
          <a:bodyPr wrap="none">
            <a:spAutoFit/>
          </a:bodyPr>
          <a:lstStyle/>
          <a:p>
            <a:pPr>
              <a:lnSpc>
                <a:spcPct val="140000"/>
              </a:lnSpc>
            </a:pPr>
            <a:r>
              <a:rPr lang="en-US" altLang="ko-KR" sz="2400" b="1">
                <a:solidFill>
                  <a:srgbClr val="FF0066"/>
                </a:solidFill>
                <a:ea typeface="굴림" pitchFamily="50" charset="-127"/>
              </a:rPr>
              <a:t>Coefficient of Total Hull Resistance </a:t>
            </a:r>
          </a:p>
          <a:p>
            <a:pPr>
              <a:lnSpc>
                <a:spcPct val="140000"/>
              </a:lnSpc>
            </a:pPr>
            <a:r>
              <a:rPr lang="en-US" altLang="ko-KR" sz="2400">
                <a:ea typeface="굴림" pitchFamily="50" charset="-127"/>
              </a:rPr>
              <a:t>   </a:t>
            </a:r>
            <a:r>
              <a:rPr lang="en-US" altLang="ko-KR" sz="2400" b="1">
                <a:ea typeface="굴림" pitchFamily="50" charset="-127"/>
              </a:rPr>
              <a:t>- Non-dimensional value of total resistance </a:t>
            </a:r>
          </a:p>
        </p:txBody>
      </p:sp>
      <p:graphicFrame>
        <p:nvGraphicFramePr>
          <p:cNvPr id="96261" name="Object 5"/>
          <p:cNvGraphicFramePr>
            <a:graphicFrameLocks noChangeAspect="1"/>
          </p:cNvGraphicFramePr>
          <p:nvPr/>
        </p:nvGraphicFramePr>
        <p:xfrm>
          <a:off x="685800" y="2362200"/>
          <a:ext cx="2971800" cy="1136650"/>
        </p:xfrm>
        <a:graphic>
          <a:graphicData uri="http://schemas.openxmlformats.org/presentationml/2006/ole">
            <p:oleObj spid="_x0000_s96261" name="Equation" r:id="rId3" imgW="1130040" imgH="431640" progId="Equation.3">
              <p:embed/>
            </p:oleObj>
          </a:graphicData>
        </a:graphic>
      </p:graphicFrame>
      <p:graphicFrame>
        <p:nvGraphicFramePr>
          <p:cNvPr id="96262" name="Object 6"/>
          <p:cNvGraphicFramePr>
            <a:graphicFrameLocks noChangeAspect="1"/>
          </p:cNvGraphicFramePr>
          <p:nvPr/>
        </p:nvGraphicFramePr>
        <p:xfrm>
          <a:off x="1752600" y="4038600"/>
          <a:ext cx="7086600" cy="2416175"/>
        </p:xfrm>
        <a:graphic>
          <a:graphicData uri="http://schemas.openxmlformats.org/presentationml/2006/ole">
            <p:oleObj spid="_x0000_s96262" name="Equation" r:id="rId4" imgW="3314520" imgH="1130040" progId="Equation.3">
              <p:embed/>
            </p:oleObj>
          </a:graphicData>
        </a:graphic>
      </p:graphicFrame>
      <p:graphicFrame>
        <p:nvGraphicFramePr>
          <p:cNvPr id="96263" name="Object 7"/>
          <p:cNvGraphicFramePr>
            <a:graphicFrameLocks noChangeAspect="1"/>
          </p:cNvGraphicFramePr>
          <p:nvPr/>
        </p:nvGraphicFramePr>
        <p:xfrm>
          <a:off x="3440113" y="2438400"/>
          <a:ext cx="5703887" cy="1481138"/>
        </p:xfrm>
        <a:graphic>
          <a:graphicData uri="http://schemas.openxmlformats.org/presentationml/2006/ole">
            <p:oleObj spid="_x0000_s96263" name="Equation" r:id="rId5" imgW="2641320" imgH="685800" progId="Equation.3">
              <p:embed/>
            </p:oleObj>
          </a:graphicData>
        </a:graphic>
      </p:graphicFrame>
      <p:sp>
        <p:nvSpPr>
          <p:cNvPr id="96264" name="Text Box 8"/>
          <p:cNvSpPr txBox="1">
            <a:spLocks noChangeArrowheads="1"/>
          </p:cNvSpPr>
          <p:nvPr/>
        </p:nvSpPr>
        <p:spPr bwMode="auto">
          <a:xfrm>
            <a:off x="2419350" y="76200"/>
            <a:ext cx="4286250"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Total Hull Resistance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762000" y="4775200"/>
            <a:ext cx="8058150" cy="1625600"/>
          </a:xfrm>
          <a:prstGeom prst="rect">
            <a:avLst/>
          </a:prstGeom>
          <a:noFill/>
          <a:ln w="9525">
            <a:noFill/>
            <a:miter lim="800000"/>
            <a:headEnd/>
            <a:tailEnd/>
          </a:ln>
          <a:effectLst/>
        </p:spPr>
        <p:txBody>
          <a:bodyPr>
            <a:spAutoFit/>
          </a:bodyPr>
          <a:lstStyle/>
          <a:p>
            <a:pPr>
              <a:lnSpc>
                <a:spcPct val="140000"/>
              </a:lnSpc>
            </a:pPr>
            <a:r>
              <a:rPr lang="en-US" altLang="ko-KR" sz="2400" b="1" u="sng">
                <a:solidFill>
                  <a:schemeClr val="accent2"/>
                </a:solidFill>
                <a:ea typeface="굴림" pitchFamily="50" charset="-127"/>
              </a:rPr>
              <a:t>Brake Horsepower (BHP)</a:t>
            </a:r>
          </a:p>
          <a:p>
            <a:pPr>
              <a:lnSpc>
                <a:spcPct val="140000"/>
              </a:lnSpc>
            </a:pPr>
            <a:r>
              <a:rPr lang="en-US" altLang="ko-KR" sz="2400" b="1">
                <a:ea typeface="굴림" pitchFamily="50" charset="-127"/>
              </a:rPr>
              <a:t>   - Power output at the shaft coming out of the engine before</a:t>
            </a:r>
          </a:p>
          <a:p>
            <a:pPr>
              <a:lnSpc>
                <a:spcPct val="140000"/>
              </a:lnSpc>
            </a:pPr>
            <a:r>
              <a:rPr lang="en-US" altLang="ko-KR" sz="2400" b="1">
                <a:ea typeface="굴림" pitchFamily="50" charset="-127"/>
              </a:rPr>
              <a:t>      the reduction gears</a:t>
            </a:r>
          </a:p>
        </p:txBody>
      </p:sp>
      <p:sp>
        <p:nvSpPr>
          <p:cNvPr id="4141" name="Line 45"/>
          <p:cNvSpPr>
            <a:spLocks noChangeShapeType="1"/>
          </p:cNvSpPr>
          <p:nvPr/>
        </p:nvSpPr>
        <p:spPr bwMode="auto">
          <a:xfrm>
            <a:off x="534988" y="1666875"/>
            <a:ext cx="6986587" cy="0"/>
          </a:xfrm>
          <a:prstGeom prst="line">
            <a:avLst/>
          </a:prstGeom>
          <a:noFill/>
          <a:ln w="57150">
            <a:solidFill>
              <a:schemeClr val="tx1"/>
            </a:solidFill>
            <a:round/>
            <a:headEnd/>
            <a:tailEnd/>
          </a:ln>
          <a:effectLst/>
        </p:spPr>
        <p:txBody>
          <a:bodyPr/>
          <a:lstStyle/>
          <a:p>
            <a:endParaRPr lang="en-US"/>
          </a:p>
        </p:txBody>
      </p:sp>
      <p:sp>
        <p:nvSpPr>
          <p:cNvPr id="4142" name="Line 46"/>
          <p:cNvSpPr>
            <a:spLocks noChangeShapeType="1"/>
          </p:cNvSpPr>
          <p:nvPr/>
        </p:nvSpPr>
        <p:spPr bwMode="auto">
          <a:xfrm flipH="1">
            <a:off x="7364413" y="1666875"/>
            <a:ext cx="157162" cy="509588"/>
          </a:xfrm>
          <a:prstGeom prst="line">
            <a:avLst/>
          </a:prstGeom>
          <a:noFill/>
          <a:ln w="57150">
            <a:solidFill>
              <a:schemeClr val="tx1"/>
            </a:solidFill>
            <a:round/>
            <a:headEnd/>
            <a:tailEnd/>
          </a:ln>
          <a:effectLst/>
        </p:spPr>
        <p:txBody>
          <a:bodyPr/>
          <a:lstStyle/>
          <a:p>
            <a:endParaRPr lang="en-US"/>
          </a:p>
        </p:txBody>
      </p:sp>
      <p:sp>
        <p:nvSpPr>
          <p:cNvPr id="4143" name="Line 47"/>
          <p:cNvSpPr>
            <a:spLocks noChangeShapeType="1"/>
          </p:cNvSpPr>
          <p:nvPr/>
        </p:nvSpPr>
        <p:spPr bwMode="auto">
          <a:xfrm flipH="1">
            <a:off x="6108700" y="2176463"/>
            <a:ext cx="1255713" cy="92075"/>
          </a:xfrm>
          <a:prstGeom prst="line">
            <a:avLst/>
          </a:prstGeom>
          <a:noFill/>
          <a:ln w="57150">
            <a:solidFill>
              <a:schemeClr val="tx1"/>
            </a:solidFill>
            <a:round/>
            <a:headEnd/>
            <a:tailEnd/>
          </a:ln>
          <a:effectLst/>
        </p:spPr>
        <p:txBody>
          <a:bodyPr/>
          <a:lstStyle/>
          <a:p>
            <a:endParaRPr lang="en-US"/>
          </a:p>
        </p:txBody>
      </p:sp>
      <p:sp>
        <p:nvSpPr>
          <p:cNvPr id="4144" name="Line 48"/>
          <p:cNvSpPr>
            <a:spLocks noChangeShapeType="1"/>
          </p:cNvSpPr>
          <p:nvPr/>
        </p:nvSpPr>
        <p:spPr bwMode="auto">
          <a:xfrm flipH="1">
            <a:off x="5794375" y="2268538"/>
            <a:ext cx="314325" cy="695325"/>
          </a:xfrm>
          <a:prstGeom prst="line">
            <a:avLst/>
          </a:prstGeom>
          <a:noFill/>
          <a:ln w="57150">
            <a:solidFill>
              <a:schemeClr val="tx1"/>
            </a:solidFill>
            <a:round/>
            <a:headEnd/>
            <a:tailEnd/>
          </a:ln>
          <a:effectLst/>
        </p:spPr>
        <p:txBody>
          <a:bodyPr/>
          <a:lstStyle/>
          <a:p>
            <a:endParaRPr lang="en-US"/>
          </a:p>
        </p:txBody>
      </p:sp>
      <p:sp>
        <p:nvSpPr>
          <p:cNvPr id="4145" name="Line 49"/>
          <p:cNvSpPr>
            <a:spLocks noChangeShapeType="1"/>
          </p:cNvSpPr>
          <p:nvPr/>
        </p:nvSpPr>
        <p:spPr bwMode="auto">
          <a:xfrm flipH="1">
            <a:off x="457200" y="2963863"/>
            <a:ext cx="5337175" cy="0"/>
          </a:xfrm>
          <a:prstGeom prst="line">
            <a:avLst/>
          </a:prstGeom>
          <a:noFill/>
          <a:ln w="57150">
            <a:solidFill>
              <a:schemeClr val="tx1"/>
            </a:solidFill>
            <a:round/>
            <a:headEnd/>
            <a:tailEnd/>
          </a:ln>
          <a:effectLst/>
        </p:spPr>
        <p:txBody>
          <a:bodyPr/>
          <a:lstStyle/>
          <a:p>
            <a:endParaRPr lang="en-US"/>
          </a:p>
        </p:txBody>
      </p:sp>
      <p:sp>
        <p:nvSpPr>
          <p:cNvPr id="4146" name="Rectangle 50"/>
          <p:cNvSpPr>
            <a:spLocks noChangeArrowheads="1"/>
          </p:cNvSpPr>
          <p:nvPr/>
        </p:nvSpPr>
        <p:spPr bwMode="auto">
          <a:xfrm>
            <a:off x="614363" y="2082800"/>
            <a:ext cx="1098550" cy="88106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4147" name="Rectangle 51"/>
          <p:cNvSpPr>
            <a:spLocks noChangeArrowheads="1"/>
          </p:cNvSpPr>
          <p:nvPr/>
        </p:nvSpPr>
        <p:spPr bwMode="auto">
          <a:xfrm>
            <a:off x="1712913" y="2500313"/>
            <a:ext cx="5494337" cy="9207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48" name="Rectangle 52"/>
          <p:cNvSpPr>
            <a:spLocks noChangeArrowheads="1"/>
          </p:cNvSpPr>
          <p:nvPr/>
        </p:nvSpPr>
        <p:spPr bwMode="auto">
          <a:xfrm>
            <a:off x="2419350" y="2360613"/>
            <a:ext cx="471488" cy="371475"/>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4149" name="Rectangle 53"/>
          <p:cNvSpPr>
            <a:spLocks noChangeArrowheads="1"/>
          </p:cNvSpPr>
          <p:nvPr/>
        </p:nvSpPr>
        <p:spPr bwMode="auto">
          <a:xfrm>
            <a:off x="5873750" y="2454275"/>
            <a:ext cx="157163" cy="185738"/>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4150" name="Rectangle 54"/>
          <p:cNvSpPr>
            <a:spLocks noChangeArrowheads="1"/>
          </p:cNvSpPr>
          <p:nvPr/>
        </p:nvSpPr>
        <p:spPr bwMode="auto">
          <a:xfrm>
            <a:off x="4303713" y="2454275"/>
            <a:ext cx="392112" cy="185738"/>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4151" name="Rectangle 55"/>
          <p:cNvSpPr>
            <a:spLocks noChangeArrowheads="1"/>
          </p:cNvSpPr>
          <p:nvPr/>
        </p:nvSpPr>
        <p:spPr bwMode="auto">
          <a:xfrm>
            <a:off x="6500813" y="2222500"/>
            <a:ext cx="79375" cy="27781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4152" name="Rectangle 56"/>
          <p:cNvSpPr>
            <a:spLocks noChangeArrowheads="1"/>
          </p:cNvSpPr>
          <p:nvPr/>
        </p:nvSpPr>
        <p:spPr bwMode="auto">
          <a:xfrm>
            <a:off x="6423025" y="2500313"/>
            <a:ext cx="234950" cy="92075"/>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4153" name="Rectangle 57"/>
          <p:cNvSpPr>
            <a:spLocks noChangeArrowheads="1"/>
          </p:cNvSpPr>
          <p:nvPr/>
        </p:nvSpPr>
        <p:spPr bwMode="auto">
          <a:xfrm>
            <a:off x="4460875" y="2640013"/>
            <a:ext cx="77788" cy="323850"/>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4154" name="Group 58"/>
          <p:cNvGrpSpPr>
            <a:grpSpLocks/>
          </p:cNvGrpSpPr>
          <p:nvPr/>
        </p:nvGrpSpPr>
        <p:grpSpPr bwMode="auto">
          <a:xfrm>
            <a:off x="7129463" y="2222500"/>
            <a:ext cx="157162" cy="601663"/>
            <a:chOff x="1248" y="3552"/>
            <a:chExt cx="96" cy="384"/>
          </a:xfrm>
        </p:grpSpPr>
        <p:sp>
          <p:nvSpPr>
            <p:cNvPr id="4155" name="Oval 59"/>
            <p:cNvSpPr>
              <a:spLocks noChangeArrowheads="1"/>
            </p:cNvSpPr>
            <p:nvPr/>
          </p:nvSpPr>
          <p:spPr bwMode="auto">
            <a:xfrm>
              <a:off x="1248" y="3552"/>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4156" name="Oval 60"/>
            <p:cNvSpPr>
              <a:spLocks noChangeArrowheads="1"/>
            </p:cNvSpPr>
            <p:nvPr/>
          </p:nvSpPr>
          <p:spPr bwMode="auto">
            <a:xfrm>
              <a:off x="1248" y="3744"/>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grpSp>
      <p:sp>
        <p:nvSpPr>
          <p:cNvPr id="4157" name="Text Box 61"/>
          <p:cNvSpPr txBox="1">
            <a:spLocks noChangeArrowheads="1"/>
          </p:cNvSpPr>
          <p:nvPr/>
        </p:nvSpPr>
        <p:spPr bwMode="auto">
          <a:xfrm>
            <a:off x="534988" y="1757363"/>
            <a:ext cx="1235075" cy="274637"/>
          </a:xfrm>
          <a:prstGeom prst="rect">
            <a:avLst/>
          </a:prstGeom>
          <a:noFill/>
          <a:ln w="9525">
            <a:noFill/>
            <a:miter lim="800000"/>
            <a:headEnd/>
            <a:tailEnd/>
          </a:ln>
          <a:effectLst/>
        </p:spPr>
        <p:txBody>
          <a:bodyPr>
            <a:spAutoFit/>
          </a:bodyPr>
          <a:lstStyle/>
          <a:p>
            <a:r>
              <a:rPr lang="en-US" altLang="ko-KR" sz="1200" b="1">
                <a:ea typeface="굴림" pitchFamily="50" charset="-127"/>
              </a:rPr>
              <a:t>Engine</a:t>
            </a:r>
          </a:p>
        </p:txBody>
      </p:sp>
      <p:sp>
        <p:nvSpPr>
          <p:cNvPr id="4158" name="Text Box 62"/>
          <p:cNvSpPr txBox="1">
            <a:spLocks noChangeArrowheads="1"/>
          </p:cNvSpPr>
          <p:nvPr/>
        </p:nvSpPr>
        <p:spPr bwMode="auto">
          <a:xfrm>
            <a:off x="2552700" y="2008188"/>
            <a:ext cx="742950" cy="365125"/>
          </a:xfrm>
          <a:prstGeom prst="rect">
            <a:avLst/>
          </a:prstGeom>
          <a:noFill/>
          <a:ln w="9525">
            <a:noFill/>
            <a:miter lim="800000"/>
            <a:headEnd/>
            <a:tailEnd/>
          </a:ln>
          <a:effectLst/>
        </p:spPr>
        <p:txBody>
          <a:bodyPr wrap="none">
            <a:spAutoFit/>
          </a:bodyPr>
          <a:lstStyle/>
          <a:p>
            <a:pPr algn="ctr"/>
            <a:r>
              <a:rPr lang="en-US" altLang="ko-KR" sz="900" b="1">
                <a:latin typeface="Arial" charset="0"/>
                <a:ea typeface="굴림" pitchFamily="50" charset="-127"/>
              </a:rPr>
              <a:t>Reduction</a:t>
            </a:r>
          </a:p>
          <a:p>
            <a:pPr algn="ctr"/>
            <a:r>
              <a:rPr lang="en-US" altLang="ko-KR" sz="900" b="1">
                <a:latin typeface="Arial" charset="0"/>
                <a:ea typeface="굴림" pitchFamily="50" charset="-127"/>
              </a:rPr>
              <a:t>Gear</a:t>
            </a:r>
          </a:p>
        </p:txBody>
      </p:sp>
      <p:sp>
        <p:nvSpPr>
          <p:cNvPr id="4159" name="Text Box 63"/>
          <p:cNvSpPr txBox="1">
            <a:spLocks noChangeArrowheads="1"/>
          </p:cNvSpPr>
          <p:nvPr/>
        </p:nvSpPr>
        <p:spPr bwMode="auto">
          <a:xfrm>
            <a:off x="3832225" y="2128838"/>
            <a:ext cx="1182688" cy="228600"/>
          </a:xfrm>
          <a:prstGeom prst="rect">
            <a:avLst/>
          </a:prstGeom>
          <a:noFill/>
          <a:ln w="9525">
            <a:noFill/>
            <a:miter lim="800000"/>
            <a:headEnd/>
            <a:tailEnd/>
          </a:ln>
          <a:effectLst/>
        </p:spPr>
        <p:txBody>
          <a:bodyPr>
            <a:spAutoFit/>
          </a:bodyPr>
          <a:lstStyle/>
          <a:p>
            <a:r>
              <a:rPr lang="en-US" altLang="ko-KR" sz="900" b="1">
                <a:ea typeface="굴림" pitchFamily="50" charset="-127"/>
              </a:rPr>
              <a:t>Bearing</a:t>
            </a:r>
          </a:p>
        </p:txBody>
      </p:sp>
      <p:sp>
        <p:nvSpPr>
          <p:cNvPr id="4160" name="Text Box 64"/>
          <p:cNvSpPr txBox="1">
            <a:spLocks noChangeArrowheads="1"/>
          </p:cNvSpPr>
          <p:nvPr/>
        </p:nvSpPr>
        <p:spPr bwMode="auto">
          <a:xfrm>
            <a:off x="5167313" y="2176463"/>
            <a:ext cx="850900" cy="228600"/>
          </a:xfrm>
          <a:prstGeom prst="rect">
            <a:avLst/>
          </a:prstGeom>
          <a:noFill/>
          <a:ln w="9525">
            <a:noFill/>
            <a:miter lim="800000"/>
            <a:headEnd/>
            <a:tailEnd/>
          </a:ln>
          <a:effectLst/>
        </p:spPr>
        <p:txBody>
          <a:bodyPr>
            <a:spAutoFit/>
          </a:bodyPr>
          <a:lstStyle/>
          <a:p>
            <a:r>
              <a:rPr lang="en-US" altLang="ko-KR" sz="900" b="1">
                <a:ea typeface="굴림" pitchFamily="50" charset="-127"/>
              </a:rPr>
              <a:t>Seals</a:t>
            </a:r>
          </a:p>
        </p:txBody>
      </p:sp>
      <p:sp>
        <p:nvSpPr>
          <p:cNvPr id="4161" name="Text Box 65"/>
          <p:cNvSpPr txBox="1">
            <a:spLocks noChangeArrowheads="1"/>
          </p:cNvSpPr>
          <p:nvPr/>
        </p:nvSpPr>
        <p:spPr bwMode="auto">
          <a:xfrm>
            <a:off x="7391400" y="2057400"/>
            <a:ext cx="482600" cy="228600"/>
          </a:xfrm>
          <a:prstGeom prst="rect">
            <a:avLst/>
          </a:prstGeom>
          <a:solidFill>
            <a:schemeClr val="bg1"/>
          </a:solidFill>
          <a:ln w="9525">
            <a:noFill/>
            <a:miter lim="800000"/>
            <a:headEnd/>
            <a:tailEnd/>
          </a:ln>
          <a:effectLst/>
        </p:spPr>
        <p:txBody>
          <a:bodyPr wrap="none">
            <a:spAutoFit/>
          </a:bodyPr>
          <a:lstStyle/>
          <a:p>
            <a:r>
              <a:rPr lang="en-US" altLang="ko-KR" sz="900" b="1">
                <a:ea typeface="굴림" pitchFamily="50" charset="-127"/>
              </a:rPr>
              <a:t>Screw</a:t>
            </a:r>
          </a:p>
        </p:txBody>
      </p:sp>
      <p:sp>
        <p:nvSpPr>
          <p:cNvPr id="4162" name="Text Box 66"/>
          <p:cNvSpPr txBox="1">
            <a:spLocks noChangeArrowheads="1"/>
          </p:cNvSpPr>
          <p:nvPr/>
        </p:nvSpPr>
        <p:spPr bwMode="auto">
          <a:xfrm>
            <a:off x="6108700" y="1944688"/>
            <a:ext cx="800100" cy="228600"/>
          </a:xfrm>
          <a:prstGeom prst="rect">
            <a:avLst/>
          </a:prstGeom>
          <a:noFill/>
          <a:ln w="9525">
            <a:noFill/>
            <a:miter lim="800000"/>
            <a:headEnd/>
            <a:tailEnd/>
          </a:ln>
          <a:effectLst/>
        </p:spPr>
        <p:txBody>
          <a:bodyPr>
            <a:spAutoFit/>
          </a:bodyPr>
          <a:lstStyle/>
          <a:p>
            <a:r>
              <a:rPr lang="en-US" altLang="ko-KR" sz="900" b="1">
                <a:ea typeface="굴림" pitchFamily="50" charset="-127"/>
              </a:rPr>
              <a:t>Strut</a:t>
            </a:r>
          </a:p>
        </p:txBody>
      </p:sp>
      <p:sp>
        <p:nvSpPr>
          <p:cNvPr id="4164" name="Text Box 68"/>
          <p:cNvSpPr txBox="1">
            <a:spLocks noChangeArrowheads="1"/>
          </p:cNvSpPr>
          <p:nvPr/>
        </p:nvSpPr>
        <p:spPr bwMode="auto">
          <a:xfrm>
            <a:off x="2809875" y="3494088"/>
            <a:ext cx="406400" cy="228600"/>
          </a:xfrm>
          <a:prstGeom prst="rect">
            <a:avLst/>
          </a:prstGeom>
          <a:solidFill>
            <a:schemeClr val="accent2"/>
          </a:solidFill>
          <a:ln w="9525">
            <a:noFill/>
            <a:miter lim="800000"/>
            <a:headEnd/>
            <a:tailEnd/>
          </a:ln>
          <a:effectLst/>
        </p:spPr>
        <p:txBody>
          <a:bodyPr wrap="none">
            <a:spAutoFit/>
          </a:bodyPr>
          <a:lstStyle/>
          <a:p>
            <a:r>
              <a:rPr lang="en-US" altLang="ko-KR" sz="900" b="1">
                <a:solidFill>
                  <a:srgbClr val="FFFF00"/>
                </a:solidFill>
                <a:ea typeface="굴림" pitchFamily="50" charset="-127"/>
              </a:rPr>
              <a:t>SHP</a:t>
            </a:r>
          </a:p>
        </p:txBody>
      </p:sp>
      <p:sp>
        <p:nvSpPr>
          <p:cNvPr id="4165" name="Text Box 69"/>
          <p:cNvSpPr txBox="1">
            <a:spLocks noChangeArrowheads="1"/>
          </p:cNvSpPr>
          <p:nvPr/>
        </p:nvSpPr>
        <p:spPr bwMode="auto">
          <a:xfrm>
            <a:off x="6500813" y="3286125"/>
            <a:ext cx="877887" cy="228600"/>
          </a:xfrm>
          <a:prstGeom prst="rect">
            <a:avLst/>
          </a:prstGeom>
          <a:solidFill>
            <a:schemeClr val="accent2"/>
          </a:solidFill>
          <a:ln w="9525">
            <a:noFill/>
            <a:miter lim="800000"/>
            <a:headEnd/>
            <a:tailEnd/>
          </a:ln>
          <a:effectLst/>
        </p:spPr>
        <p:txBody>
          <a:bodyPr>
            <a:spAutoFit/>
          </a:bodyPr>
          <a:lstStyle/>
          <a:p>
            <a:r>
              <a:rPr lang="en-US" altLang="ko-KR" sz="900" b="1">
                <a:solidFill>
                  <a:srgbClr val="FFFF00"/>
                </a:solidFill>
                <a:ea typeface="굴림" pitchFamily="50" charset="-127"/>
              </a:rPr>
              <a:t>DHP</a:t>
            </a:r>
          </a:p>
        </p:txBody>
      </p:sp>
      <p:sp>
        <p:nvSpPr>
          <p:cNvPr id="4166" name="Text Box 70"/>
          <p:cNvSpPr txBox="1">
            <a:spLocks noChangeArrowheads="1"/>
          </p:cNvSpPr>
          <p:nvPr/>
        </p:nvSpPr>
        <p:spPr bwMode="auto">
          <a:xfrm>
            <a:off x="7443788" y="3028950"/>
            <a:ext cx="419100" cy="228600"/>
          </a:xfrm>
          <a:prstGeom prst="rect">
            <a:avLst/>
          </a:prstGeom>
          <a:solidFill>
            <a:schemeClr val="accent2"/>
          </a:solidFill>
          <a:ln w="9525">
            <a:noFill/>
            <a:miter lim="800000"/>
            <a:headEnd/>
            <a:tailEnd/>
          </a:ln>
          <a:effectLst/>
        </p:spPr>
        <p:txBody>
          <a:bodyPr wrap="none">
            <a:spAutoFit/>
          </a:bodyPr>
          <a:lstStyle/>
          <a:p>
            <a:r>
              <a:rPr lang="en-US" altLang="ko-KR" sz="900" b="1">
                <a:solidFill>
                  <a:srgbClr val="FFFF00"/>
                </a:solidFill>
                <a:ea typeface="굴림" pitchFamily="50" charset="-127"/>
              </a:rPr>
              <a:t>THP</a:t>
            </a:r>
          </a:p>
        </p:txBody>
      </p:sp>
      <p:grpSp>
        <p:nvGrpSpPr>
          <p:cNvPr id="4178" name="Group 82"/>
          <p:cNvGrpSpPr>
            <a:grpSpLocks/>
          </p:cNvGrpSpPr>
          <p:nvPr/>
        </p:nvGrpSpPr>
        <p:grpSpPr bwMode="auto">
          <a:xfrm>
            <a:off x="1636713" y="2592388"/>
            <a:ext cx="798512" cy="1031875"/>
            <a:chOff x="1031" y="1633"/>
            <a:chExt cx="503" cy="650"/>
          </a:xfrm>
        </p:grpSpPr>
        <p:sp>
          <p:nvSpPr>
            <p:cNvPr id="4163" name="Text Box 67"/>
            <p:cNvSpPr txBox="1">
              <a:spLocks noChangeArrowheads="1"/>
            </p:cNvSpPr>
            <p:nvPr/>
          </p:nvSpPr>
          <p:spPr bwMode="auto">
            <a:xfrm>
              <a:off x="1031" y="2071"/>
              <a:ext cx="503" cy="212"/>
            </a:xfrm>
            <a:prstGeom prst="rect">
              <a:avLst/>
            </a:prstGeom>
            <a:solidFill>
              <a:srgbClr val="FFFF00"/>
            </a:solidFill>
            <a:ln w="9525">
              <a:noFill/>
              <a:miter lim="800000"/>
              <a:headEnd/>
              <a:tailEnd/>
            </a:ln>
            <a:effectLst/>
          </p:spPr>
          <p:txBody>
            <a:bodyPr>
              <a:spAutoFit/>
            </a:bodyPr>
            <a:lstStyle/>
            <a:p>
              <a:r>
                <a:rPr lang="en-US" altLang="ko-KR" sz="1600" b="1">
                  <a:ea typeface="굴림" pitchFamily="50" charset="-127"/>
                </a:rPr>
                <a:t>BHP</a:t>
              </a:r>
            </a:p>
          </p:txBody>
        </p:sp>
        <p:sp>
          <p:nvSpPr>
            <p:cNvPr id="4167" name="Line 71"/>
            <p:cNvSpPr>
              <a:spLocks noChangeShapeType="1"/>
            </p:cNvSpPr>
            <p:nvPr/>
          </p:nvSpPr>
          <p:spPr bwMode="auto">
            <a:xfrm flipV="1">
              <a:off x="1277" y="1633"/>
              <a:ext cx="0" cy="409"/>
            </a:xfrm>
            <a:prstGeom prst="line">
              <a:avLst/>
            </a:prstGeom>
            <a:noFill/>
            <a:ln w="9525">
              <a:solidFill>
                <a:schemeClr val="tx1"/>
              </a:solidFill>
              <a:round/>
              <a:headEnd/>
              <a:tailEnd type="triangle" w="med" len="med"/>
            </a:ln>
            <a:effectLst/>
          </p:spPr>
          <p:txBody>
            <a:bodyPr/>
            <a:lstStyle/>
            <a:p>
              <a:endParaRPr lang="en-US"/>
            </a:p>
          </p:txBody>
        </p:sp>
      </p:grpSp>
      <p:sp>
        <p:nvSpPr>
          <p:cNvPr id="4168" name="Line 72"/>
          <p:cNvSpPr>
            <a:spLocks noChangeShapeType="1"/>
          </p:cNvSpPr>
          <p:nvPr/>
        </p:nvSpPr>
        <p:spPr bwMode="auto">
          <a:xfrm flipV="1">
            <a:off x="3205163"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4169" name="Line 73"/>
          <p:cNvSpPr>
            <a:spLocks noChangeShapeType="1"/>
          </p:cNvSpPr>
          <p:nvPr/>
        </p:nvSpPr>
        <p:spPr bwMode="auto">
          <a:xfrm flipV="1">
            <a:off x="6892925"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4170" name="Line 74"/>
          <p:cNvSpPr>
            <a:spLocks noChangeShapeType="1"/>
          </p:cNvSpPr>
          <p:nvPr/>
        </p:nvSpPr>
        <p:spPr bwMode="auto">
          <a:xfrm>
            <a:off x="7443788" y="2314575"/>
            <a:ext cx="784225" cy="0"/>
          </a:xfrm>
          <a:prstGeom prst="line">
            <a:avLst/>
          </a:prstGeom>
          <a:noFill/>
          <a:ln w="9525">
            <a:solidFill>
              <a:schemeClr val="tx1"/>
            </a:solidFill>
            <a:round/>
            <a:headEnd/>
            <a:tailEnd type="triangle" w="med" len="med"/>
          </a:ln>
          <a:effectLst/>
        </p:spPr>
        <p:txBody>
          <a:bodyPr/>
          <a:lstStyle/>
          <a:p>
            <a:endParaRPr lang="en-US"/>
          </a:p>
        </p:txBody>
      </p:sp>
      <p:sp>
        <p:nvSpPr>
          <p:cNvPr id="4171" name="Line 75"/>
          <p:cNvSpPr>
            <a:spLocks noChangeShapeType="1"/>
          </p:cNvSpPr>
          <p:nvPr/>
        </p:nvSpPr>
        <p:spPr bwMode="auto">
          <a:xfrm>
            <a:off x="7443788" y="2546350"/>
            <a:ext cx="784225" cy="0"/>
          </a:xfrm>
          <a:prstGeom prst="line">
            <a:avLst/>
          </a:prstGeom>
          <a:noFill/>
          <a:ln w="9525">
            <a:solidFill>
              <a:schemeClr val="tx1"/>
            </a:solidFill>
            <a:round/>
            <a:headEnd/>
            <a:tailEnd type="triangle" w="med" len="med"/>
          </a:ln>
          <a:effectLst/>
        </p:spPr>
        <p:txBody>
          <a:bodyPr/>
          <a:lstStyle/>
          <a:p>
            <a:endParaRPr lang="en-US"/>
          </a:p>
        </p:txBody>
      </p:sp>
      <p:sp>
        <p:nvSpPr>
          <p:cNvPr id="4172" name="Line 76"/>
          <p:cNvSpPr>
            <a:spLocks noChangeShapeType="1"/>
          </p:cNvSpPr>
          <p:nvPr/>
        </p:nvSpPr>
        <p:spPr bwMode="auto">
          <a:xfrm>
            <a:off x="7443788" y="2732088"/>
            <a:ext cx="784225" cy="0"/>
          </a:xfrm>
          <a:prstGeom prst="line">
            <a:avLst/>
          </a:prstGeom>
          <a:noFill/>
          <a:ln w="9525">
            <a:solidFill>
              <a:schemeClr val="tx1"/>
            </a:solidFill>
            <a:round/>
            <a:headEnd/>
            <a:tailEnd type="triangle" w="med" len="med"/>
          </a:ln>
          <a:effectLst/>
        </p:spPr>
        <p:txBody>
          <a:bodyPr/>
          <a:lstStyle/>
          <a:p>
            <a:endParaRPr lang="en-US"/>
          </a:p>
        </p:txBody>
      </p:sp>
      <p:sp>
        <p:nvSpPr>
          <p:cNvPr id="4173" name="Rectangle 77"/>
          <p:cNvSpPr>
            <a:spLocks noChangeArrowheads="1"/>
          </p:cNvSpPr>
          <p:nvPr/>
        </p:nvSpPr>
        <p:spPr bwMode="auto">
          <a:xfrm>
            <a:off x="6143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4174" name="Rectangle 78"/>
          <p:cNvSpPr>
            <a:spLocks noChangeArrowheads="1"/>
          </p:cNvSpPr>
          <p:nvPr/>
        </p:nvSpPr>
        <p:spPr bwMode="auto">
          <a:xfrm>
            <a:off x="1006475" y="2546350"/>
            <a:ext cx="314325"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4175" name="Rectangle 79"/>
          <p:cNvSpPr>
            <a:spLocks noChangeArrowheads="1"/>
          </p:cNvSpPr>
          <p:nvPr/>
        </p:nvSpPr>
        <p:spPr bwMode="auto">
          <a:xfrm>
            <a:off x="14779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4176" name="Text Box 80"/>
          <p:cNvSpPr txBox="1">
            <a:spLocks noChangeArrowheads="1"/>
          </p:cNvSpPr>
          <p:nvPr/>
        </p:nvSpPr>
        <p:spPr bwMode="auto">
          <a:xfrm>
            <a:off x="6424613" y="1360488"/>
            <a:ext cx="419100" cy="228600"/>
          </a:xfrm>
          <a:prstGeom prst="rect">
            <a:avLst/>
          </a:prstGeom>
          <a:solidFill>
            <a:srgbClr val="FF0066"/>
          </a:solidFill>
          <a:ln w="9525">
            <a:noFill/>
            <a:miter lim="800000"/>
            <a:headEnd/>
            <a:tailEnd/>
          </a:ln>
          <a:effectLst/>
        </p:spPr>
        <p:txBody>
          <a:bodyPr wrap="none">
            <a:spAutoFit/>
          </a:bodyPr>
          <a:lstStyle/>
          <a:p>
            <a:r>
              <a:rPr lang="en-US" altLang="ko-KR" sz="900" b="1">
                <a:solidFill>
                  <a:srgbClr val="FFFF00"/>
                </a:solidFill>
                <a:ea typeface="굴림" pitchFamily="50" charset="-127"/>
              </a:rPr>
              <a:t>EHP</a:t>
            </a:r>
          </a:p>
        </p:txBody>
      </p:sp>
      <p:sp>
        <p:nvSpPr>
          <p:cNvPr id="4177" name="Line 81"/>
          <p:cNvSpPr>
            <a:spLocks noChangeShapeType="1"/>
          </p:cNvSpPr>
          <p:nvPr/>
        </p:nvSpPr>
        <p:spPr bwMode="auto">
          <a:xfrm flipH="1">
            <a:off x="4773613" y="1295400"/>
            <a:ext cx="1570037" cy="0"/>
          </a:xfrm>
          <a:prstGeom prst="line">
            <a:avLst/>
          </a:prstGeom>
          <a:noFill/>
          <a:ln w="38100">
            <a:solidFill>
              <a:schemeClr val="tx1"/>
            </a:solidFill>
            <a:round/>
            <a:headEnd/>
            <a:tailEnd type="triangle" w="med" len="med"/>
          </a:ln>
          <a:effectLst/>
        </p:spPr>
        <p:txBody>
          <a:bodyPr/>
          <a:lstStyle/>
          <a:p>
            <a:endParaRPr lang="en-US"/>
          </a:p>
        </p:txBody>
      </p:sp>
      <p:sp>
        <p:nvSpPr>
          <p:cNvPr id="4179" name="Text Box 83"/>
          <p:cNvSpPr txBox="1">
            <a:spLocks noChangeArrowheads="1"/>
          </p:cNvSpPr>
          <p:nvPr/>
        </p:nvSpPr>
        <p:spPr bwMode="auto">
          <a:xfrm>
            <a:off x="1828800" y="76200"/>
            <a:ext cx="546258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Ship Drive Train and Power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4"/>
          <p:cNvSpPr txBox="1">
            <a:spLocks noChangeArrowheads="1"/>
          </p:cNvSpPr>
          <p:nvPr/>
        </p:nvSpPr>
        <p:spPr bwMode="auto">
          <a:xfrm>
            <a:off x="381000" y="1447800"/>
            <a:ext cx="4803775" cy="457200"/>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Coefficient of Total Hull Resistance</a:t>
            </a:r>
            <a:endParaRPr lang="en-US" altLang="ko-KR" sz="2400" b="1">
              <a:ea typeface="굴림" pitchFamily="50" charset="-127"/>
            </a:endParaRPr>
          </a:p>
        </p:txBody>
      </p:sp>
      <p:sp>
        <p:nvSpPr>
          <p:cNvPr id="97285" name="Text Box 5"/>
          <p:cNvSpPr txBox="1">
            <a:spLocks noChangeArrowheads="1"/>
          </p:cNvSpPr>
          <p:nvPr/>
        </p:nvSpPr>
        <p:spPr bwMode="auto">
          <a:xfrm>
            <a:off x="609600" y="2133600"/>
            <a:ext cx="7845425" cy="822325"/>
          </a:xfrm>
          <a:prstGeom prst="rect">
            <a:avLst/>
          </a:prstGeom>
          <a:noFill/>
          <a:ln w="9525">
            <a:noFill/>
            <a:miter lim="800000"/>
            <a:headEnd/>
            <a:tailEnd/>
          </a:ln>
          <a:effectLst/>
        </p:spPr>
        <p:txBody>
          <a:bodyPr wrap="none">
            <a:spAutoFit/>
          </a:bodyPr>
          <a:lstStyle/>
          <a:p>
            <a:pPr>
              <a:buFontTx/>
              <a:buChar char="-"/>
            </a:pPr>
            <a:r>
              <a:rPr lang="en-US" altLang="ko-KR" sz="2400" b="1" u="sng">
                <a:solidFill>
                  <a:schemeClr val="accent2"/>
                </a:solidFill>
                <a:ea typeface="굴림" pitchFamily="50" charset="-127"/>
              </a:rPr>
              <a:t>Total Resistance of full scale ship</a:t>
            </a:r>
            <a:r>
              <a:rPr lang="en-US" altLang="ko-KR" sz="2400" b="1">
                <a:ea typeface="굴림" pitchFamily="50" charset="-127"/>
              </a:rPr>
              <a:t> can be determined using</a:t>
            </a:r>
          </a:p>
          <a:p>
            <a:endParaRPr lang="ko-KR" altLang="en-US" sz="2400" b="1">
              <a:ea typeface="굴림" pitchFamily="50" charset="-127"/>
            </a:endParaRPr>
          </a:p>
        </p:txBody>
      </p:sp>
      <p:graphicFrame>
        <p:nvGraphicFramePr>
          <p:cNvPr id="97286" name="Object 6"/>
          <p:cNvGraphicFramePr>
            <a:graphicFrameLocks noChangeAspect="1"/>
          </p:cNvGraphicFramePr>
          <p:nvPr/>
        </p:nvGraphicFramePr>
        <p:xfrm>
          <a:off x="990600" y="2590800"/>
          <a:ext cx="2133600" cy="485775"/>
        </p:xfrm>
        <a:graphic>
          <a:graphicData uri="http://schemas.openxmlformats.org/presentationml/2006/ole">
            <p:oleObj spid="_x0000_s97286" name="Equation" r:id="rId3" imgW="1002960" imgH="228600" progId="Equation.3">
              <p:embed/>
            </p:oleObj>
          </a:graphicData>
        </a:graphic>
      </p:graphicFrame>
      <p:graphicFrame>
        <p:nvGraphicFramePr>
          <p:cNvPr id="97287" name="Object 7"/>
          <p:cNvGraphicFramePr>
            <a:graphicFrameLocks noChangeAspect="1"/>
          </p:cNvGraphicFramePr>
          <p:nvPr/>
        </p:nvGraphicFramePr>
        <p:xfrm>
          <a:off x="1524000" y="3200400"/>
          <a:ext cx="4191000" cy="777875"/>
        </p:xfrm>
        <a:graphic>
          <a:graphicData uri="http://schemas.openxmlformats.org/presentationml/2006/ole">
            <p:oleObj spid="_x0000_s97287" name="Equation" r:id="rId4" imgW="1434960" imgH="266400" progId="Equation.3">
              <p:embed/>
            </p:oleObj>
          </a:graphicData>
        </a:graphic>
      </p:graphicFrame>
      <p:graphicFrame>
        <p:nvGraphicFramePr>
          <p:cNvPr id="97288" name="Object 8"/>
          <p:cNvGraphicFramePr>
            <a:graphicFrameLocks noChangeAspect="1"/>
          </p:cNvGraphicFramePr>
          <p:nvPr/>
        </p:nvGraphicFramePr>
        <p:xfrm>
          <a:off x="2590800" y="4267200"/>
          <a:ext cx="5867400" cy="2114550"/>
        </p:xfrm>
        <a:graphic>
          <a:graphicData uri="http://schemas.openxmlformats.org/presentationml/2006/ole">
            <p:oleObj spid="_x0000_s97288" name="Equation" r:id="rId5" imgW="2539800" imgH="914400" progId="Equation.3">
              <p:embed/>
            </p:oleObj>
          </a:graphicData>
        </a:graphic>
      </p:graphicFrame>
      <p:sp>
        <p:nvSpPr>
          <p:cNvPr id="97289" name="Text Box 9"/>
          <p:cNvSpPr txBox="1">
            <a:spLocks noChangeArrowheads="1"/>
          </p:cNvSpPr>
          <p:nvPr/>
        </p:nvSpPr>
        <p:spPr bwMode="auto">
          <a:xfrm>
            <a:off x="2419350" y="76200"/>
            <a:ext cx="4286250"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Total Hull Resistance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1171575" y="762000"/>
            <a:ext cx="6753225" cy="457200"/>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Relation of Total Resistance Coefficient and Speed</a:t>
            </a:r>
            <a:endParaRPr lang="en-US" altLang="ko-KR" sz="2400" b="1">
              <a:ea typeface="굴림" pitchFamily="50" charset="-127"/>
            </a:endParaRPr>
          </a:p>
        </p:txBody>
      </p:sp>
      <p:graphicFrame>
        <p:nvGraphicFramePr>
          <p:cNvPr id="98309" name="Object 5"/>
          <p:cNvGraphicFramePr>
            <a:graphicFrameLocks noChangeAspect="1"/>
          </p:cNvGraphicFramePr>
          <p:nvPr/>
        </p:nvGraphicFramePr>
        <p:xfrm>
          <a:off x="1371600" y="1295400"/>
          <a:ext cx="6477000" cy="3454400"/>
        </p:xfrm>
        <a:graphic>
          <a:graphicData uri="http://schemas.openxmlformats.org/presentationml/2006/ole">
            <p:oleObj spid="_x0000_s98309" name="Chart" r:id="rId4" imgW="2505240" imgH="1743120" progId="">
              <p:embed/>
            </p:oleObj>
          </a:graphicData>
        </a:graphic>
      </p:graphicFrame>
      <p:graphicFrame>
        <p:nvGraphicFramePr>
          <p:cNvPr id="98310" name="Object 6"/>
          <p:cNvGraphicFramePr>
            <a:graphicFrameLocks noChangeAspect="1"/>
          </p:cNvGraphicFramePr>
          <p:nvPr/>
        </p:nvGraphicFramePr>
        <p:xfrm>
          <a:off x="755650" y="4697413"/>
          <a:ext cx="3408363" cy="2008187"/>
        </p:xfrm>
        <a:graphic>
          <a:graphicData uri="http://schemas.openxmlformats.org/presentationml/2006/ole">
            <p:oleObj spid="_x0000_s98310" name="Equation" r:id="rId5" imgW="1638000" imgH="965160" progId="Equation.3">
              <p:embed/>
            </p:oleObj>
          </a:graphicData>
        </a:graphic>
      </p:graphicFrame>
      <p:graphicFrame>
        <p:nvGraphicFramePr>
          <p:cNvPr id="98311" name="Object 7"/>
          <p:cNvGraphicFramePr>
            <a:graphicFrameLocks noChangeAspect="1"/>
          </p:cNvGraphicFramePr>
          <p:nvPr/>
        </p:nvGraphicFramePr>
        <p:xfrm>
          <a:off x="4905375" y="4697413"/>
          <a:ext cx="3487738" cy="2008187"/>
        </p:xfrm>
        <a:graphic>
          <a:graphicData uri="http://schemas.openxmlformats.org/presentationml/2006/ole">
            <p:oleObj spid="_x0000_s98311" name="Equation" r:id="rId6" imgW="1676160" imgH="965160" progId="Equation.3">
              <p:embed/>
            </p:oleObj>
          </a:graphicData>
        </a:graphic>
      </p:graphicFrame>
      <p:sp>
        <p:nvSpPr>
          <p:cNvPr id="98312" name="Text Box 8"/>
          <p:cNvSpPr txBox="1">
            <a:spLocks noChangeArrowheads="1"/>
          </p:cNvSpPr>
          <p:nvPr/>
        </p:nvSpPr>
        <p:spPr bwMode="auto">
          <a:xfrm>
            <a:off x="2419350" y="76200"/>
            <a:ext cx="4286250"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Total Hull Resistance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p:cNvSpPr txBox="1">
            <a:spLocks noChangeArrowheads="1"/>
          </p:cNvSpPr>
          <p:nvPr/>
        </p:nvSpPr>
        <p:spPr bwMode="auto">
          <a:xfrm>
            <a:off x="850900" y="503238"/>
            <a:ext cx="7150100" cy="944562"/>
          </a:xfrm>
          <a:prstGeom prst="rect">
            <a:avLst/>
          </a:prstGeom>
          <a:noFill/>
          <a:ln w="9525">
            <a:noFill/>
            <a:miter lim="800000"/>
            <a:headEnd/>
            <a:tailEnd/>
          </a:ln>
          <a:effectLst/>
        </p:spPr>
        <p:txBody>
          <a:bodyPr wrap="none">
            <a:spAutoFit/>
          </a:bodyPr>
          <a:lstStyle/>
          <a:p>
            <a:pPr eaLnBrk="0" hangingPunct="0"/>
            <a:r>
              <a:rPr lang="en-US" sz="2400">
                <a:solidFill>
                  <a:schemeClr val="accent2"/>
                </a:solidFill>
              </a:rPr>
              <a:t>Resistance values, denoted by </a:t>
            </a:r>
            <a:r>
              <a:rPr lang="en-US" sz="3200" b="1">
                <a:solidFill>
                  <a:schemeClr val="accent2"/>
                </a:solidFill>
              </a:rPr>
              <a:t>R</a:t>
            </a:r>
            <a:r>
              <a:rPr lang="en-US" sz="2400">
                <a:solidFill>
                  <a:schemeClr val="accent2"/>
                </a:solidFill>
              </a:rPr>
              <a:t>, are </a:t>
            </a:r>
            <a:r>
              <a:rPr lang="en-US" sz="2400" i="1">
                <a:solidFill>
                  <a:schemeClr val="accent2"/>
                </a:solidFill>
              </a:rPr>
              <a:t>dimensional</a:t>
            </a:r>
            <a:r>
              <a:rPr lang="en-US" sz="2400">
                <a:solidFill>
                  <a:schemeClr val="accent2"/>
                </a:solidFill>
              </a:rPr>
              <a:t> values</a:t>
            </a:r>
          </a:p>
          <a:p>
            <a:pPr lvl="1" eaLnBrk="0" hangingPunct="0"/>
            <a:r>
              <a:rPr lang="en-US" sz="2400" b="1"/>
              <a:t>R</a:t>
            </a:r>
            <a:r>
              <a:rPr lang="en-US" sz="2400" b="1" baseline="-25000"/>
              <a:t>T </a:t>
            </a:r>
            <a:r>
              <a:rPr lang="en-US" sz="2400"/>
              <a:t> = Total hull resistance is the sum of all resistance</a:t>
            </a:r>
          </a:p>
        </p:txBody>
      </p:sp>
      <p:sp>
        <p:nvSpPr>
          <p:cNvPr id="104452" name="Text Box 4"/>
          <p:cNvSpPr txBox="1">
            <a:spLocks noChangeArrowheads="1"/>
          </p:cNvSpPr>
          <p:nvPr/>
        </p:nvSpPr>
        <p:spPr bwMode="auto">
          <a:xfrm>
            <a:off x="304800" y="1600200"/>
            <a:ext cx="3678238" cy="608013"/>
          </a:xfrm>
          <a:prstGeom prst="rect">
            <a:avLst/>
          </a:prstGeom>
          <a:solidFill>
            <a:srgbClr val="FFFF00"/>
          </a:solidFill>
          <a:ln w="28575">
            <a:solidFill>
              <a:schemeClr val="tx1"/>
            </a:solidFill>
            <a:miter lim="800000"/>
            <a:headEnd/>
            <a:tailEnd/>
          </a:ln>
          <a:effectLst/>
        </p:spPr>
        <p:txBody>
          <a:bodyPr wrap="none">
            <a:spAutoFit/>
          </a:bodyPr>
          <a:lstStyle/>
          <a:p>
            <a:pPr eaLnBrk="0" hangingPunct="0"/>
            <a:r>
              <a:rPr lang="en-US" sz="3200" b="1"/>
              <a:t>R</a:t>
            </a:r>
            <a:r>
              <a:rPr lang="en-US" sz="3200" b="1" baseline="-25000"/>
              <a:t>T </a:t>
            </a:r>
            <a:r>
              <a:rPr lang="en-US" sz="3200" b="1"/>
              <a:t>= R</a:t>
            </a:r>
            <a:r>
              <a:rPr lang="en-US" sz="3200" b="1" baseline="-25000"/>
              <a:t>AA</a:t>
            </a:r>
            <a:r>
              <a:rPr lang="en-US" sz="3200" b="1"/>
              <a:t> + R</a:t>
            </a:r>
            <a:r>
              <a:rPr lang="en-US" sz="3200" b="1" baseline="-25000"/>
              <a:t>W</a:t>
            </a:r>
            <a:r>
              <a:rPr lang="en-US" sz="3200" b="1"/>
              <a:t> + R</a:t>
            </a:r>
            <a:r>
              <a:rPr lang="en-US" sz="3200" b="1" baseline="-25000"/>
              <a:t>V</a:t>
            </a:r>
          </a:p>
        </p:txBody>
      </p:sp>
      <p:sp>
        <p:nvSpPr>
          <p:cNvPr id="104453" name="Rectangle 5"/>
          <p:cNvSpPr>
            <a:spLocks noChangeArrowheads="1"/>
          </p:cNvSpPr>
          <p:nvPr/>
        </p:nvSpPr>
        <p:spPr bwMode="auto">
          <a:xfrm>
            <a:off x="304800" y="3352800"/>
            <a:ext cx="7759700" cy="3076575"/>
          </a:xfrm>
          <a:prstGeom prst="rect">
            <a:avLst/>
          </a:prstGeom>
          <a:noFill/>
          <a:ln w="9525">
            <a:noFill/>
            <a:miter lim="800000"/>
            <a:headEnd/>
            <a:tailEnd/>
          </a:ln>
          <a:effectLst/>
        </p:spPr>
        <p:txBody>
          <a:bodyPr wrap="none">
            <a:spAutoFit/>
          </a:bodyPr>
          <a:lstStyle/>
          <a:p>
            <a:pPr lvl="1" eaLnBrk="0" hangingPunct="0"/>
            <a:r>
              <a:rPr lang="en-US" sz="2400" b="1"/>
              <a:t>R</a:t>
            </a:r>
            <a:r>
              <a:rPr lang="en-US" sz="2400" b="1" baseline="-25000"/>
              <a:t>AA</a:t>
            </a:r>
            <a:r>
              <a:rPr lang="en-US" sz="2400"/>
              <a:t> = Resistance caused by calm air on the superstructure</a:t>
            </a:r>
          </a:p>
          <a:p>
            <a:pPr lvl="1" eaLnBrk="0" hangingPunct="0">
              <a:buFontTx/>
              <a:buChar char="•"/>
            </a:pPr>
            <a:endParaRPr lang="en-US" sz="2400"/>
          </a:p>
          <a:p>
            <a:pPr lvl="1" eaLnBrk="0" hangingPunct="0"/>
            <a:r>
              <a:rPr lang="en-US" sz="2400" b="1"/>
              <a:t>R</a:t>
            </a:r>
            <a:r>
              <a:rPr lang="en-US" sz="2400" b="1" baseline="-25000"/>
              <a:t>W</a:t>
            </a:r>
            <a:r>
              <a:rPr lang="en-US" sz="2400"/>
              <a:t>  = Resistance due to waves caused by the ship</a:t>
            </a:r>
          </a:p>
          <a:p>
            <a:pPr eaLnBrk="0" hangingPunct="0"/>
            <a:r>
              <a:rPr lang="en-US" altLang="ko-KR" sz="1800">
                <a:ea typeface="굴림" pitchFamily="50" charset="-127"/>
              </a:rPr>
              <a:t>   	 - A function of beam to length ratio, displacement, hull shape &amp; </a:t>
            </a:r>
          </a:p>
          <a:p>
            <a:pPr eaLnBrk="0" hangingPunct="0"/>
            <a:r>
              <a:rPr lang="en-US" altLang="ko-KR" sz="1800">
                <a:ea typeface="굴림" pitchFamily="50" charset="-127"/>
              </a:rPr>
              <a:t>	Froude number (ship length &amp; speed)</a:t>
            </a:r>
            <a:endParaRPr lang="en-US" sz="2400"/>
          </a:p>
          <a:p>
            <a:pPr lvl="1" eaLnBrk="0" hangingPunct="0"/>
            <a:r>
              <a:rPr lang="en-US"/>
              <a:t>	</a:t>
            </a:r>
          </a:p>
          <a:p>
            <a:pPr lvl="1" eaLnBrk="0" hangingPunct="0"/>
            <a:r>
              <a:rPr lang="en-US" sz="2400" b="1"/>
              <a:t>R</a:t>
            </a:r>
            <a:r>
              <a:rPr lang="en-US" sz="2400" b="1" baseline="-25000"/>
              <a:t>V</a:t>
            </a:r>
            <a:r>
              <a:rPr lang="en-US" sz="2400"/>
              <a:t>  = Viscous resistance (frictional resistance of water)</a:t>
            </a:r>
          </a:p>
          <a:p>
            <a:pPr lvl="1" eaLnBrk="0" hangingPunct="0"/>
            <a:r>
              <a:rPr lang="en-US"/>
              <a:t>	</a:t>
            </a:r>
            <a:r>
              <a:rPr lang="en-US" sz="1800"/>
              <a:t>- A function of viscosity of water, speed, and wetted surface</a:t>
            </a:r>
          </a:p>
          <a:p>
            <a:pPr lvl="2" eaLnBrk="0" hangingPunct="0"/>
            <a:r>
              <a:rPr lang="en-US" sz="1800"/>
              <a:t>  area of ship</a:t>
            </a:r>
            <a:r>
              <a:rPr lang="en-US" sz="2400"/>
              <a:t> </a:t>
            </a:r>
          </a:p>
        </p:txBody>
      </p:sp>
      <p:sp>
        <p:nvSpPr>
          <p:cNvPr id="104454" name="Text Box 6"/>
          <p:cNvSpPr txBox="1">
            <a:spLocks noChangeArrowheads="1"/>
          </p:cNvSpPr>
          <p:nvPr/>
        </p:nvSpPr>
        <p:spPr bwMode="auto">
          <a:xfrm>
            <a:off x="2057400" y="76200"/>
            <a:ext cx="4962525"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7.6 Total Hull Resistance</a:t>
            </a:r>
          </a:p>
        </p:txBody>
      </p:sp>
      <p:sp>
        <p:nvSpPr>
          <p:cNvPr id="104455" name="Rectangle 7"/>
          <p:cNvSpPr>
            <a:spLocks noChangeArrowheads="1"/>
          </p:cNvSpPr>
          <p:nvPr/>
        </p:nvSpPr>
        <p:spPr bwMode="auto">
          <a:xfrm>
            <a:off x="4056063" y="6477000"/>
            <a:ext cx="5011737" cy="396875"/>
          </a:xfrm>
          <a:prstGeom prst="rect">
            <a:avLst/>
          </a:prstGeom>
          <a:noFill/>
          <a:ln w="9525">
            <a:noFill/>
            <a:miter lim="800000"/>
            <a:headEnd/>
            <a:tailEnd/>
          </a:ln>
          <a:effectLst/>
        </p:spPr>
        <p:txBody>
          <a:bodyPr wrap="none">
            <a:spAutoFit/>
          </a:bodyPr>
          <a:lstStyle/>
          <a:p>
            <a:r>
              <a:rPr lang="en-US"/>
              <a:t>For pilots, this is subsonic, incompressible drag</a:t>
            </a:r>
          </a:p>
        </p:txBody>
      </p:sp>
      <p:grpSp>
        <p:nvGrpSpPr>
          <p:cNvPr id="104456" name="Group 8"/>
          <p:cNvGrpSpPr>
            <a:grpSpLocks/>
          </p:cNvGrpSpPr>
          <p:nvPr/>
        </p:nvGrpSpPr>
        <p:grpSpPr bwMode="auto">
          <a:xfrm>
            <a:off x="3414713" y="2043113"/>
            <a:ext cx="5665787" cy="1233487"/>
            <a:chOff x="2151" y="628"/>
            <a:chExt cx="3569" cy="777"/>
          </a:xfrm>
        </p:grpSpPr>
        <p:sp>
          <p:nvSpPr>
            <p:cNvPr id="104457" name="Line 9"/>
            <p:cNvSpPr>
              <a:spLocks noChangeShapeType="1"/>
            </p:cNvSpPr>
            <p:nvPr/>
          </p:nvSpPr>
          <p:spPr bwMode="auto">
            <a:xfrm>
              <a:off x="3168" y="912"/>
              <a:ext cx="2208" cy="0"/>
            </a:xfrm>
            <a:prstGeom prst="line">
              <a:avLst/>
            </a:prstGeom>
            <a:noFill/>
            <a:ln w="12700">
              <a:solidFill>
                <a:schemeClr val="tx1"/>
              </a:solidFill>
              <a:round/>
              <a:headEnd/>
              <a:tailEnd/>
            </a:ln>
            <a:effectLst/>
          </p:spPr>
          <p:txBody>
            <a:bodyPr/>
            <a:lstStyle/>
            <a:p>
              <a:endParaRPr lang="en-US"/>
            </a:p>
          </p:txBody>
        </p:sp>
        <p:sp>
          <p:nvSpPr>
            <p:cNvPr id="104458" name="Line 10"/>
            <p:cNvSpPr>
              <a:spLocks noChangeShapeType="1"/>
            </p:cNvSpPr>
            <p:nvPr/>
          </p:nvSpPr>
          <p:spPr bwMode="auto">
            <a:xfrm>
              <a:off x="5376" y="912"/>
              <a:ext cx="0" cy="480"/>
            </a:xfrm>
            <a:prstGeom prst="line">
              <a:avLst/>
            </a:prstGeom>
            <a:noFill/>
            <a:ln w="12700">
              <a:solidFill>
                <a:schemeClr val="tx1"/>
              </a:solidFill>
              <a:round/>
              <a:headEnd/>
              <a:tailEnd/>
            </a:ln>
            <a:effectLst/>
          </p:spPr>
          <p:txBody>
            <a:bodyPr/>
            <a:lstStyle/>
            <a:p>
              <a:endParaRPr lang="en-US"/>
            </a:p>
          </p:txBody>
        </p:sp>
        <p:sp>
          <p:nvSpPr>
            <p:cNvPr id="104459" name="Line 11"/>
            <p:cNvSpPr>
              <a:spLocks noChangeShapeType="1"/>
            </p:cNvSpPr>
            <p:nvPr/>
          </p:nvSpPr>
          <p:spPr bwMode="auto">
            <a:xfrm flipH="1">
              <a:off x="3456" y="1392"/>
              <a:ext cx="1920" cy="0"/>
            </a:xfrm>
            <a:prstGeom prst="line">
              <a:avLst/>
            </a:prstGeom>
            <a:noFill/>
            <a:ln w="12700">
              <a:solidFill>
                <a:schemeClr val="tx1"/>
              </a:solidFill>
              <a:round/>
              <a:headEnd/>
              <a:tailEnd/>
            </a:ln>
            <a:effectLst/>
          </p:spPr>
          <p:txBody>
            <a:bodyPr/>
            <a:lstStyle/>
            <a:p>
              <a:endParaRPr lang="en-US"/>
            </a:p>
          </p:txBody>
        </p:sp>
        <p:sp>
          <p:nvSpPr>
            <p:cNvPr id="104460" name="Line 12"/>
            <p:cNvSpPr>
              <a:spLocks noChangeShapeType="1"/>
            </p:cNvSpPr>
            <p:nvPr/>
          </p:nvSpPr>
          <p:spPr bwMode="auto">
            <a:xfrm>
              <a:off x="3168" y="912"/>
              <a:ext cx="288" cy="480"/>
            </a:xfrm>
            <a:prstGeom prst="line">
              <a:avLst/>
            </a:prstGeom>
            <a:noFill/>
            <a:ln w="12700">
              <a:solidFill>
                <a:schemeClr val="tx1"/>
              </a:solidFill>
              <a:round/>
              <a:headEnd/>
              <a:tailEnd/>
            </a:ln>
            <a:effectLst/>
          </p:spPr>
          <p:txBody>
            <a:bodyPr/>
            <a:lstStyle/>
            <a:p>
              <a:endParaRPr lang="en-US"/>
            </a:p>
          </p:txBody>
        </p:sp>
        <p:grpSp>
          <p:nvGrpSpPr>
            <p:cNvPr id="104461" name="Group 13"/>
            <p:cNvGrpSpPr>
              <a:grpSpLocks/>
            </p:cNvGrpSpPr>
            <p:nvPr/>
          </p:nvGrpSpPr>
          <p:grpSpPr bwMode="auto">
            <a:xfrm>
              <a:off x="5040" y="1104"/>
              <a:ext cx="680" cy="96"/>
              <a:chOff x="5040" y="1104"/>
              <a:chExt cx="680" cy="96"/>
            </a:xfrm>
          </p:grpSpPr>
          <p:sp>
            <p:nvSpPr>
              <p:cNvPr id="104462" name="Arc 14"/>
              <p:cNvSpPr>
                <a:spLocks/>
              </p:cNvSpPr>
              <p:nvPr/>
            </p:nvSpPr>
            <p:spPr bwMode="auto">
              <a:xfrm>
                <a:off x="5040" y="1152"/>
                <a:ext cx="240"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prstDash val="lgDash"/>
                <a:round/>
                <a:headEnd/>
                <a:tailEnd/>
              </a:ln>
              <a:effectLst/>
            </p:spPr>
            <p:txBody>
              <a:bodyPr/>
              <a:lstStyle/>
              <a:p>
                <a:endParaRPr lang="en-US"/>
              </a:p>
            </p:txBody>
          </p:sp>
          <p:sp>
            <p:nvSpPr>
              <p:cNvPr id="104463" name="Arc 15"/>
              <p:cNvSpPr>
                <a:spLocks/>
              </p:cNvSpPr>
              <p:nvPr/>
            </p:nvSpPr>
            <p:spPr bwMode="auto">
              <a:xfrm rot="10800000">
                <a:off x="5280" y="1104"/>
                <a:ext cx="96"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prstDash val="lgDash"/>
                <a:round/>
                <a:headEnd/>
                <a:tailEnd/>
              </a:ln>
              <a:effectLst/>
            </p:spPr>
            <p:txBody>
              <a:bodyPr/>
              <a:lstStyle/>
              <a:p>
                <a:endParaRPr lang="en-US"/>
              </a:p>
            </p:txBody>
          </p:sp>
          <p:sp>
            <p:nvSpPr>
              <p:cNvPr id="104464" name="Arc 16"/>
              <p:cNvSpPr>
                <a:spLocks/>
              </p:cNvSpPr>
              <p:nvPr/>
            </p:nvSpPr>
            <p:spPr bwMode="auto">
              <a:xfrm rot="10800000">
                <a:off x="5383" y="1104"/>
                <a:ext cx="96"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prstDash val="lgDash"/>
                <a:round/>
                <a:headEnd/>
                <a:tailEnd/>
              </a:ln>
              <a:effectLst/>
            </p:spPr>
            <p:txBody>
              <a:bodyPr/>
              <a:lstStyle/>
              <a:p>
                <a:endParaRPr lang="en-US"/>
              </a:p>
            </p:txBody>
          </p:sp>
          <p:sp>
            <p:nvSpPr>
              <p:cNvPr id="104465" name="Arc 17"/>
              <p:cNvSpPr>
                <a:spLocks/>
              </p:cNvSpPr>
              <p:nvPr/>
            </p:nvSpPr>
            <p:spPr bwMode="auto">
              <a:xfrm>
                <a:off x="5480" y="1152"/>
                <a:ext cx="240"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prstDash val="lgDash"/>
                <a:round/>
                <a:headEnd/>
                <a:tailEnd/>
              </a:ln>
              <a:effectLst/>
            </p:spPr>
            <p:txBody>
              <a:bodyPr/>
              <a:lstStyle/>
              <a:p>
                <a:endParaRPr lang="en-US"/>
              </a:p>
            </p:txBody>
          </p:sp>
        </p:grpSp>
        <p:sp>
          <p:nvSpPr>
            <p:cNvPr id="104466" name="Line 18"/>
            <p:cNvSpPr>
              <a:spLocks noChangeShapeType="1"/>
            </p:cNvSpPr>
            <p:nvPr/>
          </p:nvSpPr>
          <p:spPr bwMode="auto">
            <a:xfrm>
              <a:off x="3744" y="1200"/>
              <a:ext cx="1344" cy="0"/>
            </a:xfrm>
            <a:prstGeom prst="line">
              <a:avLst/>
            </a:prstGeom>
            <a:noFill/>
            <a:ln w="12700">
              <a:solidFill>
                <a:schemeClr val="tx1"/>
              </a:solidFill>
              <a:prstDash val="lgDash"/>
              <a:round/>
              <a:headEnd/>
              <a:tailEnd/>
            </a:ln>
            <a:effectLst/>
          </p:spPr>
          <p:txBody>
            <a:bodyPr/>
            <a:lstStyle/>
            <a:p>
              <a:endParaRPr lang="en-US"/>
            </a:p>
          </p:txBody>
        </p:sp>
        <p:grpSp>
          <p:nvGrpSpPr>
            <p:cNvPr id="104467" name="Group 19"/>
            <p:cNvGrpSpPr>
              <a:grpSpLocks/>
            </p:cNvGrpSpPr>
            <p:nvPr/>
          </p:nvGrpSpPr>
          <p:grpSpPr bwMode="auto">
            <a:xfrm>
              <a:off x="3072" y="1104"/>
              <a:ext cx="680" cy="96"/>
              <a:chOff x="3072" y="1104"/>
              <a:chExt cx="680" cy="96"/>
            </a:xfrm>
          </p:grpSpPr>
          <p:sp>
            <p:nvSpPr>
              <p:cNvPr id="104468" name="Arc 20"/>
              <p:cNvSpPr>
                <a:spLocks/>
              </p:cNvSpPr>
              <p:nvPr/>
            </p:nvSpPr>
            <p:spPr bwMode="auto">
              <a:xfrm>
                <a:off x="3072" y="1152"/>
                <a:ext cx="240"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prstDash val="lgDash"/>
                <a:round/>
                <a:headEnd/>
                <a:tailEnd/>
              </a:ln>
              <a:effectLst/>
            </p:spPr>
            <p:txBody>
              <a:bodyPr/>
              <a:lstStyle/>
              <a:p>
                <a:endParaRPr lang="en-US"/>
              </a:p>
            </p:txBody>
          </p:sp>
          <p:sp>
            <p:nvSpPr>
              <p:cNvPr id="104469" name="Arc 21"/>
              <p:cNvSpPr>
                <a:spLocks/>
              </p:cNvSpPr>
              <p:nvPr/>
            </p:nvSpPr>
            <p:spPr bwMode="auto">
              <a:xfrm rot="10800000">
                <a:off x="3312" y="1104"/>
                <a:ext cx="96"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prstDash val="lgDash"/>
                <a:round/>
                <a:headEnd/>
                <a:tailEnd/>
              </a:ln>
              <a:effectLst/>
            </p:spPr>
            <p:txBody>
              <a:bodyPr/>
              <a:lstStyle/>
              <a:p>
                <a:endParaRPr lang="en-US"/>
              </a:p>
            </p:txBody>
          </p:sp>
          <p:sp>
            <p:nvSpPr>
              <p:cNvPr id="104470" name="Arc 22"/>
              <p:cNvSpPr>
                <a:spLocks/>
              </p:cNvSpPr>
              <p:nvPr/>
            </p:nvSpPr>
            <p:spPr bwMode="auto">
              <a:xfrm rot="10800000">
                <a:off x="3415" y="1104"/>
                <a:ext cx="96"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prstDash val="lgDash"/>
                <a:round/>
                <a:headEnd/>
                <a:tailEnd/>
              </a:ln>
              <a:effectLst/>
            </p:spPr>
            <p:txBody>
              <a:bodyPr/>
              <a:lstStyle/>
              <a:p>
                <a:endParaRPr lang="en-US"/>
              </a:p>
            </p:txBody>
          </p:sp>
          <p:sp>
            <p:nvSpPr>
              <p:cNvPr id="104471" name="Arc 23"/>
              <p:cNvSpPr>
                <a:spLocks/>
              </p:cNvSpPr>
              <p:nvPr/>
            </p:nvSpPr>
            <p:spPr bwMode="auto">
              <a:xfrm>
                <a:off x="3512" y="1152"/>
                <a:ext cx="240"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prstDash val="lgDash"/>
                <a:round/>
                <a:headEnd/>
                <a:tailEnd/>
              </a:ln>
              <a:effectLst/>
            </p:spPr>
            <p:txBody>
              <a:bodyPr/>
              <a:lstStyle/>
              <a:p>
                <a:endParaRPr lang="en-US"/>
              </a:p>
            </p:txBody>
          </p:sp>
        </p:grpSp>
        <p:sp>
          <p:nvSpPr>
            <p:cNvPr id="104472" name="Rectangle 24"/>
            <p:cNvSpPr>
              <a:spLocks noChangeArrowheads="1"/>
            </p:cNvSpPr>
            <p:nvPr/>
          </p:nvSpPr>
          <p:spPr bwMode="auto">
            <a:xfrm>
              <a:off x="3748" y="724"/>
              <a:ext cx="1288" cy="184"/>
            </a:xfrm>
            <a:prstGeom prst="rect">
              <a:avLst/>
            </a:prstGeom>
            <a:noFill/>
            <a:ln w="12700">
              <a:solidFill>
                <a:schemeClr val="tx1"/>
              </a:solidFill>
              <a:miter lim="800000"/>
              <a:headEnd/>
              <a:tailEnd/>
            </a:ln>
            <a:effectLst/>
          </p:spPr>
          <p:txBody>
            <a:bodyPr wrap="none" anchor="ctr"/>
            <a:lstStyle/>
            <a:p>
              <a:endParaRPr lang="en-US"/>
            </a:p>
          </p:txBody>
        </p:sp>
        <p:sp>
          <p:nvSpPr>
            <p:cNvPr id="104473" name="Rectangle 25"/>
            <p:cNvSpPr>
              <a:spLocks noChangeArrowheads="1"/>
            </p:cNvSpPr>
            <p:nvPr/>
          </p:nvSpPr>
          <p:spPr bwMode="auto">
            <a:xfrm>
              <a:off x="4132" y="628"/>
              <a:ext cx="232" cy="88"/>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104474" name="Rectangle 26"/>
            <p:cNvSpPr>
              <a:spLocks noChangeArrowheads="1"/>
            </p:cNvSpPr>
            <p:nvPr/>
          </p:nvSpPr>
          <p:spPr bwMode="auto">
            <a:xfrm>
              <a:off x="2823" y="1215"/>
              <a:ext cx="985"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a:t>Viscous Resistance</a:t>
              </a:r>
            </a:p>
          </p:txBody>
        </p:sp>
        <p:sp>
          <p:nvSpPr>
            <p:cNvPr id="104475" name="Rectangle 27"/>
            <p:cNvSpPr>
              <a:spLocks noChangeArrowheads="1"/>
            </p:cNvSpPr>
            <p:nvPr/>
          </p:nvSpPr>
          <p:spPr bwMode="auto">
            <a:xfrm>
              <a:off x="2151" y="975"/>
              <a:ext cx="126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a:t>Wave Making Resistance</a:t>
              </a:r>
            </a:p>
          </p:txBody>
        </p:sp>
        <p:sp>
          <p:nvSpPr>
            <p:cNvPr id="104476" name="Rectangle 28"/>
            <p:cNvSpPr>
              <a:spLocks noChangeArrowheads="1"/>
            </p:cNvSpPr>
            <p:nvPr/>
          </p:nvSpPr>
          <p:spPr bwMode="auto">
            <a:xfrm>
              <a:off x="2439" y="687"/>
              <a:ext cx="77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a:t>Air Resistance</a:t>
              </a:r>
            </a:p>
          </p:txBody>
        </p:sp>
        <p:sp>
          <p:nvSpPr>
            <p:cNvPr id="104477" name="Line 29"/>
            <p:cNvSpPr>
              <a:spLocks noChangeShapeType="1"/>
            </p:cNvSpPr>
            <p:nvPr/>
          </p:nvSpPr>
          <p:spPr bwMode="auto">
            <a:xfrm>
              <a:off x="3216" y="768"/>
              <a:ext cx="384" cy="0"/>
            </a:xfrm>
            <a:prstGeom prst="line">
              <a:avLst/>
            </a:prstGeom>
            <a:noFill/>
            <a:ln w="12700">
              <a:solidFill>
                <a:schemeClr val="tx1"/>
              </a:solidFill>
              <a:round/>
              <a:headEnd/>
              <a:tailEnd type="triangle" w="med" len="med"/>
            </a:ln>
            <a:effectLst/>
          </p:spPr>
          <p:txBody>
            <a:bodyPr/>
            <a:lstStyle/>
            <a:p>
              <a:endParaRPr lang="en-US"/>
            </a:p>
          </p:txBody>
        </p:sp>
        <p:sp>
          <p:nvSpPr>
            <p:cNvPr id="104478" name="Line 30"/>
            <p:cNvSpPr>
              <a:spLocks noChangeShapeType="1"/>
            </p:cNvSpPr>
            <p:nvPr/>
          </p:nvSpPr>
          <p:spPr bwMode="auto">
            <a:xfrm>
              <a:off x="3408" y="1056"/>
              <a:ext cx="384" cy="0"/>
            </a:xfrm>
            <a:prstGeom prst="line">
              <a:avLst/>
            </a:prstGeom>
            <a:noFill/>
            <a:ln w="12700">
              <a:solidFill>
                <a:schemeClr val="tx1"/>
              </a:solidFill>
              <a:round/>
              <a:headEnd/>
              <a:tailEnd type="triangle" w="med" len="med"/>
            </a:ln>
            <a:effectLst/>
          </p:spPr>
          <p:txBody>
            <a:bodyPr/>
            <a:lstStyle/>
            <a:p>
              <a:endParaRPr lang="en-US"/>
            </a:p>
          </p:txBody>
        </p:sp>
        <p:sp>
          <p:nvSpPr>
            <p:cNvPr id="104479" name="Line 31"/>
            <p:cNvSpPr>
              <a:spLocks noChangeShapeType="1"/>
            </p:cNvSpPr>
            <p:nvPr/>
          </p:nvSpPr>
          <p:spPr bwMode="auto">
            <a:xfrm>
              <a:off x="3792" y="1296"/>
              <a:ext cx="384"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720725" y="838200"/>
            <a:ext cx="7585075" cy="457200"/>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Total Resistance and Relative Magnitude of Components</a:t>
            </a:r>
          </a:p>
        </p:txBody>
      </p:sp>
      <p:sp>
        <p:nvSpPr>
          <p:cNvPr id="105477" name="Freeform 5"/>
          <p:cNvSpPr>
            <a:spLocks/>
          </p:cNvSpPr>
          <p:nvPr/>
        </p:nvSpPr>
        <p:spPr bwMode="auto">
          <a:xfrm>
            <a:off x="1401763" y="3937000"/>
            <a:ext cx="4441825" cy="917575"/>
          </a:xfrm>
          <a:custGeom>
            <a:avLst/>
            <a:gdLst/>
            <a:ahLst/>
            <a:cxnLst>
              <a:cxn ang="0">
                <a:pos x="0" y="624"/>
              </a:cxn>
              <a:cxn ang="0">
                <a:pos x="768" y="480"/>
              </a:cxn>
              <a:cxn ang="0">
                <a:pos x="3024" y="0"/>
              </a:cxn>
            </a:cxnLst>
            <a:rect l="0" t="0" r="r" b="b"/>
            <a:pathLst>
              <a:path w="3024" h="624">
                <a:moveTo>
                  <a:pt x="0" y="624"/>
                </a:moveTo>
                <a:cubicBezTo>
                  <a:pt x="132" y="604"/>
                  <a:pt x="264" y="584"/>
                  <a:pt x="768" y="480"/>
                </a:cubicBezTo>
                <a:cubicBezTo>
                  <a:pt x="1272" y="376"/>
                  <a:pt x="2148" y="188"/>
                  <a:pt x="3024" y="0"/>
                </a:cubicBezTo>
              </a:path>
            </a:pathLst>
          </a:custGeom>
          <a:noFill/>
          <a:ln w="57150" cmpd="sng">
            <a:solidFill>
              <a:srgbClr val="FF0066"/>
            </a:solidFill>
            <a:round/>
            <a:headEnd/>
            <a:tailEnd/>
          </a:ln>
          <a:effectLst/>
        </p:spPr>
        <p:txBody>
          <a:bodyPr/>
          <a:lstStyle/>
          <a:p>
            <a:endParaRPr lang="en-US"/>
          </a:p>
        </p:txBody>
      </p:sp>
      <p:sp>
        <p:nvSpPr>
          <p:cNvPr id="105478" name="Line 6"/>
          <p:cNvSpPr>
            <a:spLocks noChangeShapeType="1"/>
          </p:cNvSpPr>
          <p:nvPr/>
        </p:nvSpPr>
        <p:spPr bwMode="auto">
          <a:xfrm>
            <a:off x="1401763" y="4854575"/>
            <a:ext cx="5146675" cy="0"/>
          </a:xfrm>
          <a:prstGeom prst="line">
            <a:avLst/>
          </a:prstGeom>
          <a:noFill/>
          <a:ln w="38100">
            <a:solidFill>
              <a:schemeClr val="tx1"/>
            </a:solidFill>
            <a:round/>
            <a:headEnd/>
            <a:tailEnd type="triangle" w="med" len="med"/>
          </a:ln>
          <a:effectLst/>
        </p:spPr>
        <p:txBody>
          <a:bodyPr/>
          <a:lstStyle/>
          <a:p>
            <a:endParaRPr lang="en-US"/>
          </a:p>
        </p:txBody>
      </p:sp>
      <p:sp>
        <p:nvSpPr>
          <p:cNvPr id="105479" name="Line 7"/>
          <p:cNvSpPr>
            <a:spLocks noChangeShapeType="1"/>
          </p:cNvSpPr>
          <p:nvPr/>
        </p:nvSpPr>
        <p:spPr bwMode="auto">
          <a:xfrm flipV="1">
            <a:off x="1401763" y="1747838"/>
            <a:ext cx="0" cy="3106737"/>
          </a:xfrm>
          <a:prstGeom prst="line">
            <a:avLst/>
          </a:prstGeom>
          <a:noFill/>
          <a:ln w="38100">
            <a:solidFill>
              <a:schemeClr val="tx1"/>
            </a:solidFill>
            <a:round/>
            <a:headEnd/>
            <a:tailEnd type="triangle" w="med" len="med"/>
          </a:ln>
          <a:effectLst/>
        </p:spPr>
        <p:txBody>
          <a:bodyPr/>
          <a:lstStyle/>
          <a:p>
            <a:endParaRPr lang="en-US"/>
          </a:p>
        </p:txBody>
      </p:sp>
      <p:sp>
        <p:nvSpPr>
          <p:cNvPr id="105480" name="Freeform 8"/>
          <p:cNvSpPr>
            <a:spLocks/>
          </p:cNvSpPr>
          <p:nvPr/>
        </p:nvSpPr>
        <p:spPr bwMode="auto">
          <a:xfrm>
            <a:off x="1401763" y="2057400"/>
            <a:ext cx="4441825" cy="2754313"/>
          </a:xfrm>
          <a:custGeom>
            <a:avLst/>
            <a:gdLst/>
            <a:ahLst/>
            <a:cxnLst>
              <a:cxn ang="0">
                <a:pos x="0" y="1968"/>
              </a:cxn>
              <a:cxn ang="0">
                <a:pos x="576" y="1824"/>
              </a:cxn>
              <a:cxn ang="0">
                <a:pos x="1248" y="1488"/>
              </a:cxn>
              <a:cxn ang="0">
                <a:pos x="1536" y="1152"/>
              </a:cxn>
              <a:cxn ang="0">
                <a:pos x="1968" y="1200"/>
              </a:cxn>
              <a:cxn ang="0">
                <a:pos x="2496" y="816"/>
              </a:cxn>
              <a:cxn ang="0">
                <a:pos x="3024" y="0"/>
              </a:cxn>
            </a:cxnLst>
            <a:rect l="0" t="0" r="r" b="b"/>
            <a:pathLst>
              <a:path w="3024" h="1968">
                <a:moveTo>
                  <a:pt x="0" y="1968"/>
                </a:moveTo>
                <a:cubicBezTo>
                  <a:pt x="184" y="1936"/>
                  <a:pt x="368" y="1904"/>
                  <a:pt x="576" y="1824"/>
                </a:cubicBezTo>
                <a:cubicBezTo>
                  <a:pt x="784" y="1744"/>
                  <a:pt x="1088" y="1600"/>
                  <a:pt x="1248" y="1488"/>
                </a:cubicBezTo>
                <a:cubicBezTo>
                  <a:pt x="1408" y="1376"/>
                  <a:pt x="1416" y="1200"/>
                  <a:pt x="1536" y="1152"/>
                </a:cubicBezTo>
                <a:cubicBezTo>
                  <a:pt x="1656" y="1104"/>
                  <a:pt x="1808" y="1256"/>
                  <a:pt x="1968" y="1200"/>
                </a:cubicBezTo>
                <a:cubicBezTo>
                  <a:pt x="2128" y="1144"/>
                  <a:pt x="2320" y="1016"/>
                  <a:pt x="2496" y="816"/>
                </a:cubicBezTo>
                <a:cubicBezTo>
                  <a:pt x="2672" y="616"/>
                  <a:pt x="2848" y="308"/>
                  <a:pt x="3024" y="0"/>
                </a:cubicBezTo>
              </a:path>
            </a:pathLst>
          </a:custGeom>
          <a:noFill/>
          <a:ln w="57150" cmpd="sng">
            <a:solidFill>
              <a:schemeClr val="accent2"/>
            </a:solidFill>
            <a:round/>
            <a:headEnd/>
            <a:tailEnd/>
          </a:ln>
          <a:effectLst/>
        </p:spPr>
        <p:txBody>
          <a:bodyPr/>
          <a:lstStyle/>
          <a:p>
            <a:endParaRPr lang="en-US"/>
          </a:p>
        </p:txBody>
      </p:sp>
      <p:sp>
        <p:nvSpPr>
          <p:cNvPr id="105481" name="Freeform 9"/>
          <p:cNvSpPr>
            <a:spLocks/>
          </p:cNvSpPr>
          <p:nvPr/>
        </p:nvSpPr>
        <p:spPr bwMode="auto">
          <a:xfrm>
            <a:off x="1401763" y="1524000"/>
            <a:ext cx="4441825" cy="3330575"/>
          </a:xfrm>
          <a:custGeom>
            <a:avLst/>
            <a:gdLst/>
            <a:ahLst/>
            <a:cxnLst>
              <a:cxn ang="0">
                <a:pos x="0" y="2264"/>
              </a:cxn>
              <a:cxn ang="0">
                <a:pos x="480" y="2120"/>
              </a:cxn>
              <a:cxn ang="0">
                <a:pos x="912" y="1928"/>
              </a:cxn>
              <a:cxn ang="0">
                <a:pos x="1296" y="1640"/>
              </a:cxn>
              <a:cxn ang="0">
                <a:pos x="1392" y="1400"/>
              </a:cxn>
              <a:cxn ang="0">
                <a:pos x="1584" y="1304"/>
              </a:cxn>
              <a:cxn ang="0">
                <a:pos x="1776" y="1352"/>
              </a:cxn>
              <a:cxn ang="0">
                <a:pos x="1968" y="1352"/>
              </a:cxn>
              <a:cxn ang="0">
                <a:pos x="2448" y="968"/>
              </a:cxn>
              <a:cxn ang="0">
                <a:pos x="2928" y="152"/>
              </a:cxn>
              <a:cxn ang="0">
                <a:pos x="3024" y="56"/>
              </a:cxn>
            </a:cxnLst>
            <a:rect l="0" t="0" r="r" b="b"/>
            <a:pathLst>
              <a:path w="3024" h="2264">
                <a:moveTo>
                  <a:pt x="0" y="2264"/>
                </a:moveTo>
                <a:cubicBezTo>
                  <a:pt x="164" y="2220"/>
                  <a:pt x="328" y="2176"/>
                  <a:pt x="480" y="2120"/>
                </a:cubicBezTo>
                <a:cubicBezTo>
                  <a:pt x="632" y="2064"/>
                  <a:pt x="776" y="2008"/>
                  <a:pt x="912" y="1928"/>
                </a:cubicBezTo>
                <a:cubicBezTo>
                  <a:pt x="1048" y="1848"/>
                  <a:pt x="1216" y="1728"/>
                  <a:pt x="1296" y="1640"/>
                </a:cubicBezTo>
                <a:cubicBezTo>
                  <a:pt x="1376" y="1552"/>
                  <a:pt x="1344" y="1456"/>
                  <a:pt x="1392" y="1400"/>
                </a:cubicBezTo>
                <a:cubicBezTo>
                  <a:pt x="1440" y="1344"/>
                  <a:pt x="1520" y="1312"/>
                  <a:pt x="1584" y="1304"/>
                </a:cubicBezTo>
                <a:cubicBezTo>
                  <a:pt x="1648" y="1296"/>
                  <a:pt x="1712" y="1344"/>
                  <a:pt x="1776" y="1352"/>
                </a:cubicBezTo>
                <a:cubicBezTo>
                  <a:pt x="1840" y="1360"/>
                  <a:pt x="1856" y="1416"/>
                  <a:pt x="1968" y="1352"/>
                </a:cubicBezTo>
                <a:cubicBezTo>
                  <a:pt x="2080" y="1288"/>
                  <a:pt x="2288" y="1168"/>
                  <a:pt x="2448" y="968"/>
                </a:cubicBezTo>
                <a:cubicBezTo>
                  <a:pt x="2608" y="768"/>
                  <a:pt x="2832" y="304"/>
                  <a:pt x="2928" y="152"/>
                </a:cubicBezTo>
                <a:cubicBezTo>
                  <a:pt x="3024" y="0"/>
                  <a:pt x="3024" y="28"/>
                  <a:pt x="3024" y="56"/>
                </a:cubicBezTo>
              </a:path>
            </a:pathLst>
          </a:custGeom>
          <a:noFill/>
          <a:ln w="57150" cmpd="sng">
            <a:solidFill>
              <a:schemeClr val="accent1"/>
            </a:solidFill>
            <a:round/>
            <a:headEnd/>
            <a:tailEnd/>
          </a:ln>
          <a:effectLst/>
        </p:spPr>
        <p:txBody>
          <a:bodyPr/>
          <a:lstStyle/>
          <a:p>
            <a:endParaRPr lang="en-US"/>
          </a:p>
        </p:txBody>
      </p:sp>
      <p:sp>
        <p:nvSpPr>
          <p:cNvPr id="105482" name="Line 10"/>
          <p:cNvSpPr>
            <a:spLocks noChangeShapeType="1"/>
          </p:cNvSpPr>
          <p:nvPr/>
        </p:nvSpPr>
        <p:spPr bwMode="auto">
          <a:xfrm>
            <a:off x="5491163" y="4006850"/>
            <a:ext cx="0" cy="847725"/>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483" name="Line 11"/>
          <p:cNvSpPr>
            <a:spLocks noChangeShapeType="1"/>
          </p:cNvSpPr>
          <p:nvPr/>
        </p:nvSpPr>
        <p:spPr bwMode="auto">
          <a:xfrm flipV="1">
            <a:off x="5491163" y="2665413"/>
            <a:ext cx="0" cy="1341437"/>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484" name="Line 12"/>
          <p:cNvSpPr>
            <a:spLocks noChangeShapeType="1"/>
          </p:cNvSpPr>
          <p:nvPr/>
        </p:nvSpPr>
        <p:spPr bwMode="auto">
          <a:xfrm>
            <a:off x="5491163" y="1747838"/>
            <a:ext cx="0" cy="423862"/>
          </a:xfrm>
          <a:prstGeom prst="line">
            <a:avLst/>
          </a:prstGeom>
          <a:noFill/>
          <a:ln w="9525">
            <a:solidFill>
              <a:schemeClr val="tx1"/>
            </a:solidFill>
            <a:round/>
            <a:headEnd/>
            <a:tailEnd type="triangle" w="med" len="med"/>
          </a:ln>
          <a:effectLst/>
        </p:spPr>
        <p:txBody>
          <a:bodyPr/>
          <a:lstStyle/>
          <a:p>
            <a:endParaRPr lang="en-US"/>
          </a:p>
        </p:txBody>
      </p:sp>
      <p:sp>
        <p:nvSpPr>
          <p:cNvPr id="105485" name="Line 13"/>
          <p:cNvSpPr>
            <a:spLocks noChangeShapeType="1"/>
          </p:cNvSpPr>
          <p:nvPr/>
        </p:nvSpPr>
        <p:spPr bwMode="auto">
          <a:xfrm>
            <a:off x="5280025" y="4006850"/>
            <a:ext cx="422275" cy="0"/>
          </a:xfrm>
          <a:prstGeom prst="line">
            <a:avLst/>
          </a:prstGeom>
          <a:noFill/>
          <a:ln w="9525">
            <a:solidFill>
              <a:schemeClr val="tx1"/>
            </a:solidFill>
            <a:round/>
            <a:headEnd/>
            <a:tailEnd/>
          </a:ln>
          <a:effectLst/>
        </p:spPr>
        <p:txBody>
          <a:bodyPr/>
          <a:lstStyle/>
          <a:p>
            <a:endParaRPr lang="en-US"/>
          </a:p>
        </p:txBody>
      </p:sp>
      <p:sp>
        <p:nvSpPr>
          <p:cNvPr id="105486" name="Line 14"/>
          <p:cNvSpPr>
            <a:spLocks noChangeShapeType="1"/>
          </p:cNvSpPr>
          <p:nvPr/>
        </p:nvSpPr>
        <p:spPr bwMode="auto">
          <a:xfrm>
            <a:off x="5280025" y="2665413"/>
            <a:ext cx="422275" cy="0"/>
          </a:xfrm>
          <a:prstGeom prst="line">
            <a:avLst/>
          </a:prstGeom>
          <a:noFill/>
          <a:ln w="9525">
            <a:solidFill>
              <a:schemeClr val="tx1"/>
            </a:solidFill>
            <a:round/>
            <a:headEnd/>
            <a:tailEnd/>
          </a:ln>
          <a:effectLst/>
        </p:spPr>
        <p:txBody>
          <a:bodyPr/>
          <a:lstStyle/>
          <a:p>
            <a:endParaRPr lang="en-US"/>
          </a:p>
        </p:txBody>
      </p:sp>
      <p:sp>
        <p:nvSpPr>
          <p:cNvPr id="105487" name="Line 15"/>
          <p:cNvSpPr>
            <a:spLocks noChangeShapeType="1"/>
          </p:cNvSpPr>
          <p:nvPr/>
        </p:nvSpPr>
        <p:spPr bwMode="auto">
          <a:xfrm>
            <a:off x="5280025" y="2171700"/>
            <a:ext cx="422275" cy="0"/>
          </a:xfrm>
          <a:prstGeom prst="line">
            <a:avLst/>
          </a:prstGeom>
          <a:noFill/>
          <a:ln w="9525">
            <a:solidFill>
              <a:schemeClr val="tx1"/>
            </a:solidFill>
            <a:round/>
            <a:headEnd/>
            <a:tailEnd/>
          </a:ln>
          <a:effectLst/>
        </p:spPr>
        <p:txBody>
          <a:bodyPr/>
          <a:lstStyle/>
          <a:p>
            <a:endParaRPr lang="en-US"/>
          </a:p>
        </p:txBody>
      </p:sp>
      <p:sp>
        <p:nvSpPr>
          <p:cNvPr id="105488" name="Text Box 16"/>
          <p:cNvSpPr txBox="1">
            <a:spLocks noChangeArrowheads="1"/>
          </p:cNvSpPr>
          <p:nvPr/>
        </p:nvSpPr>
        <p:spPr bwMode="auto">
          <a:xfrm>
            <a:off x="5773738" y="4219575"/>
            <a:ext cx="1184275" cy="457200"/>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Viscous</a:t>
            </a:r>
          </a:p>
        </p:txBody>
      </p:sp>
      <p:sp>
        <p:nvSpPr>
          <p:cNvPr id="105489" name="Text Box 17"/>
          <p:cNvSpPr txBox="1">
            <a:spLocks noChangeArrowheads="1"/>
          </p:cNvSpPr>
          <p:nvPr/>
        </p:nvSpPr>
        <p:spPr bwMode="auto">
          <a:xfrm>
            <a:off x="5700713" y="2171700"/>
            <a:ext cx="2071687" cy="457200"/>
          </a:xfrm>
          <a:prstGeom prst="rect">
            <a:avLst/>
          </a:prstGeom>
          <a:noFill/>
          <a:ln w="9525">
            <a:noFill/>
            <a:miter lim="800000"/>
            <a:headEnd/>
            <a:tailEnd/>
          </a:ln>
          <a:effectLst/>
        </p:spPr>
        <p:txBody>
          <a:bodyPr wrap="none">
            <a:spAutoFit/>
          </a:bodyPr>
          <a:lstStyle/>
          <a:p>
            <a:r>
              <a:rPr lang="en-US" altLang="ko-KR" sz="2400" b="1">
                <a:solidFill>
                  <a:schemeClr val="accent1"/>
                </a:solidFill>
                <a:ea typeface="굴림" pitchFamily="50" charset="-127"/>
              </a:rPr>
              <a:t>Air Resistance</a:t>
            </a:r>
          </a:p>
        </p:txBody>
      </p:sp>
      <p:sp>
        <p:nvSpPr>
          <p:cNvPr id="105490" name="Text Box 18"/>
          <p:cNvSpPr txBox="1">
            <a:spLocks noChangeArrowheads="1"/>
          </p:cNvSpPr>
          <p:nvPr/>
        </p:nvSpPr>
        <p:spPr bwMode="auto">
          <a:xfrm>
            <a:off x="5703888" y="3019425"/>
            <a:ext cx="2012950" cy="457200"/>
          </a:xfrm>
          <a:prstGeom prst="rect">
            <a:avLst/>
          </a:prstGeom>
          <a:noFill/>
          <a:ln w="9525">
            <a:noFill/>
            <a:miter lim="800000"/>
            <a:headEnd/>
            <a:tailEnd/>
          </a:ln>
          <a:effectLst/>
        </p:spPr>
        <p:txBody>
          <a:bodyPr wrap="none">
            <a:spAutoFit/>
          </a:bodyPr>
          <a:lstStyle/>
          <a:p>
            <a:r>
              <a:rPr lang="en-US" altLang="ko-KR" sz="2400" b="1">
                <a:solidFill>
                  <a:schemeClr val="accent2"/>
                </a:solidFill>
                <a:ea typeface="굴림" pitchFamily="50" charset="-127"/>
              </a:rPr>
              <a:t>Wave-making</a:t>
            </a:r>
          </a:p>
        </p:txBody>
      </p:sp>
      <p:sp>
        <p:nvSpPr>
          <p:cNvPr id="105491" name="Text Box 19"/>
          <p:cNvSpPr txBox="1">
            <a:spLocks noChangeArrowheads="1"/>
          </p:cNvSpPr>
          <p:nvPr/>
        </p:nvSpPr>
        <p:spPr bwMode="auto">
          <a:xfrm>
            <a:off x="2374900" y="4964113"/>
            <a:ext cx="1633538" cy="457200"/>
          </a:xfrm>
          <a:prstGeom prst="rect">
            <a:avLst/>
          </a:prstGeom>
          <a:noFill/>
          <a:ln w="9525">
            <a:noFill/>
            <a:miter lim="800000"/>
            <a:headEnd/>
            <a:tailEnd/>
          </a:ln>
          <a:effectLst/>
        </p:spPr>
        <p:txBody>
          <a:bodyPr wrap="none">
            <a:spAutoFit/>
          </a:bodyPr>
          <a:lstStyle/>
          <a:p>
            <a:r>
              <a:rPr lang="en-US" altLang="ko-KR" sz="2400" b="1">
                <a:ea typeface="굴림" pitchFamily="50" charset="-127"/>
              </a:rPr>
              <a:t>Speed (kts)</a:t>
            </a:r>
          </a:p>
        </p:txBody>
      </p:sp>
      <p:sp>
        <p:nvSpPr>
          <p:cNvPr id="105492" name="Text Box 20"/>
          <p:cNvSpPr txBox="1">
            <a:spLocks noChangeArrowheads="1"/>
          </p:cNvSpPr>
          <p:nvPr/>
        </p:nvSpPr>
        <p:spPr bwMode="auto">
          <a:xfrm rot="-5352947">
            <a:off x="23018" y="3256757"/>
            <a:ext cx="2087563" cy="457200"/>
          </a:xfrm>
          <a:prstGeom prst="rect">
            <a:avLst/>
          </a:prstGeom>
          <a:noFill/>
          <a:ln w="9525">
            <a:noFill/>
            <a:miter lim="800000"/>
            <a:headEnd/>
            <a:tailEnd/>
          </a:ln>
          <a:effectLst/>
        </p:spPr>
        <p:txBody>
          <a:bodyPr wrap="none">
            <a:spAutoFit/>
          </a:bodyPr>
          <a:lstStyle/>
          <a:p>
            <a:r>
              <a:rPr lang="en-US" altLang="ko-KR" sz="2400" b="1">
                <a:ea typeface="굴림" pitchFamily="50" charset="-127"/>
              </a:rPr>
              <a:t>Resistance (lb)</a:t>
            </a:r>
          </a:p>
        </p:txBody>
      </p:sp>
      <p:sp>
        <p:nvSpPr>
          <p:cNvPr id="105493" name="Text Box 21"/>
          <p:cNvSpPr txBox="1">
            <a:spLocks noChangeArrowheads="1"/>
          </p:cNvSpPr>
          <p:nvPr/>
        </p:nvSpPr>
        <p:spPr bwMode="auto">
          <a:xfrm>
            <a:off x="609600" y="5486400"/>
            <a:ext cx="8310563" cy="1187450"/>
          </a:xfrm>
          <a:prstGeom prst="rect">
            <a:avLst/>
          </a:prstGeom>
          <a:noFill/>
          <a:ln w="9525">
            <a:noFill/>
            <a:miter lim="800000"/>
            <a:headEnd/>
            <a:tailEnd/>
          </a:ln>
          <a:effectLst/>
        </p:spPr>
        <p:txBody>
          <a:bodyPr wrap="none">
            <a:spAutoFit/>
          </a:bodyPr>
          <a:lstStyle/>
          <a:p>
            <a:pPr>
              <a:buFontTx/>
              <a:buChar char="-"/>
            </a:pPr>
            <a:r>
              <a:rPr lang="ko-KR" altLang="en-US" sz="2400">
                <a:ea typeface="굴림" pitchFamily="50" charset="-127"/>
              </a:rPr>
              <a:t> </a:t>
            </a:r>
            <a:r>
              <a:rPr lang="en-US" altLang="ko-KR" sz="2400" b="1">
                <a:ea typeface="굴림" pitchFamily="50" charset="-127"/>
              </a:rPr>
              <a:t>Low speed : </a:t>
            </a:r>
            <a:r>
              <a:rPr lang="en-US" altLang="ko-KR" sz="2400" b="1" i="1">
                <a:solidFill>
                  <a:srgbClr val="FF0066"/>
                </a:solidFill>
                <a:ea typeface="굴림" pitchFamily="50" charset="-127"/>
              </a:rPr>
              <a:t>Viscous R</a:t>
            </a:r>
            <a:r>
              <a:rPr lang="en-US" altLang="ko-KR" sz="2400" b="1">
                <a:ea typeface="굴림" pitchFamily="50" charset="-127"/>
              </a:rPr>
              <a:t> </a:t>
            </a:r>
          </a:p>
          <a:p>
            <a:pPr>
              <a:buFontTx/>
              <a:buChar char="-"/>
            </a:pPr>
            <a:r>
              <a:rPr lang="en-US" altLang="ko-KR" sz="2400" b="1">
                <a:ea typeface="굴림" pitchFamily="50" charset="-127"/>
              </a:rPr>
              <a:t> Higher speed : </a:t>
            </a:r>
            <a:r>
              <a:rPr lang="en-US" altLang="ko-KR" sz="2400" b="1" i="1">
                <a:solidFill>
                  <a:schemeClr val="accent2"/>
                </a:solidFill>
                <a:ea typeface="굴림" pitchFamily="50" charset="-127"/>
              </a:rPr>
              <a:t>Wave-making R</a:t>
            </a:r>
          </a:p>
          <a:p>
            <a:pPr>
              <a:buFontTx/>
              <a:buChar char="-"/>
            </a:pPr>
            <a:r>
              <a:rPr lang="en-US" altLang="ko-KR" sz="2400" b="1">
                <a:ea typeface="굴림" pitchFamily="50" charset="-127"/>
              </a:rPr>
              <a:t> Hump (Hollow) : location is </a:t>
            </a:r>
            <a:r>
              <a:rPr lang="en-US" altLang="ko-KR" sz="2400" b="1" i="1" u="sng">
                <a:solidFill>
                  <a:schemeClr val="accent2"/>
                </a:solidFill>
                <a:ea typeface="굴림" pitchFamily="50" charset="-127"/>
              </a:rPr>
              <a:t>function of ship length and speed</a:t>
            </a:r>
            <a:r>
              <a:rPr lang="en-US" altLang="ko-KR" sz="2400" b="1">
                <a:ea typeface="굴림" pitchFamily="50" charset="-127"/>
              </a:rPr>
              <a:t>.</a:t>
            </a:r>
          </a:p>
        </p:txBody>
      </p:sp>
      <p:sp>
        <p:nvSpPr>
          <p:cNvPr id="105494" name="Text Box 22"/>
          <p:cNvSpPr txBox="1">
            <a:spLocks noChangeArrowheads="1"/>
          </p:cNvSpPr>
          <p:nvPr/>
        </p:nvSpPr>
        <p:spPr bwMode="auto">
          <a:xfrm>
            <a:off x="2895600" y="3048000"/>
            <a:ext cx="946150" cy="457200"/>
          </a:xfrm>
          <a:prstGeom prst="rect">
            <a:avLst/>
          </a:prstGeom>
          <a:noFill/>
          <a:ln w="9525">
            <a:noFill/>
            <a:miter lim="800000"/>
            <a:headEnd/>
            <a:tailEnd/>
          </a:ln>
          <a:effectLst/>
        </p:spPr>
        <p:txBody>
          <a:bodyPr wrap="none">
            <a:spAutoFit/>
          </a:bodyPr>
          <a:lstStyle/>
          <a:p>
            <a:r>
              <a:rPr lang="en-US" altLang="ko-KR" sz="2400">
                <a:ea typeface="굴림" pitchFamily="50" charset="-127"/>
              </a:rPr>
              <a:t>Hump</a:t>
            </a:r>
          </a:p>
        </p:txBody>
      </p:sp>
      <p:sp>
        <p:nvSpPr>
          <p:cNvPr id="105495" name="Text Box 23"/>
          <p:cNvSpPr txBox="1">
            <a:spLocks noChangeArrowheads="1"/>
          </p:cNvSpPr>
          <p:nvPr/>
        </p:nvSpPr>
        <p:spPr bwMode="auto">
          <a:xfrm>
            <a:off x="3657600" y="2590800"/>
            <a:ext cx="1098550" cy="457200"/>
          </a:xfrm>
          <a:prstGeom prst="rect">
            <a:avLst/>
          </a:prstGeom>
          <a:noFill/>
          <a:ln w="9525">
            <a:noFill/>
            <a:miter lim="800000"/>
            <a:headEnd/>
            <a:tailEnd/>
          </a:ln>
          <a:effectLst/>
        </p:spPr>
        <p:txBody>
          <a:bodyPr wrap="none">
            <a:spAutoFit/>
          </a:bodyPr>
          <a:lstStyle/>
          <a:p>
            <a:r>
              <a:rPr lang="en-US" altLang="ko-KR" sz="2400">
                <a:ea typeface="굴림" pitchFamily="50" charset="-127"/>
              </a:rPr>
              <a:t>Hollow</a:t>
            </a:r>
          </a:p>
        </p:txBody>
      </p:sp>
      <p:sp>
        <p:nvSpPr>
          <p:cNvPr id="105496" name="Line 24"/>
          <p:cNvSpPr>
            <a:spLocks noChangeShapeType="1"/>
          </p:cNvSpPr>
          <p:nvPr/>
        </p:nvSpPr>
        <p:spPr bwMode="auto">
          <a:xfrm>
            <a:off x="4191000" y="3124200"/>
            <a:ext cx="0" cy="60960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105497" name="Text Box 25"/>
          <p:cNvSpPr txBox="1">
            <a:spLocks noChangeArrowheads="1"/>
          </p:cNvSpPr>
          <p:nvPr/>
        </p:nvSpPr>
        <p:spPr bwMode="auto">
          <a:xfrm>
            <a:off x="2419350" y="76200"/>
            <a:ext cx="4286250"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Total Hull Resistance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201738" y="76200"/>
            <a:ext cx="6494462"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Components of Total Resistance</a:t>
            </a:r>
          </a:p>
        </p:txBody>
      </p:sp>
      <p:sp>
        <p:nvSpPr>
          <p:cNvPr id="100362" name="Text Box 10"/>
          <p:cNvSpPr txBox="1">
            <a:spLocks noChangeArrowheads="1"/>
          </p:cNvSpPr>
          <p:nvPr/>
        </p:nvSpPr>
        <p:spPr bwMode="auto">
          <a:xfrm>
            <a:off x="488950" y="1279525"/>
            <a:ext cx="8655050" cy="5273675"/>
          </a:xfrm>
          <a:prstGeom prst="rect">
            <a:avLst/>
          </a:prstGeom>
          <a:noFill/>
          <a:ln w="9525">
            <a:noFill/>
            <a:miter lim="800000"/>
            <a:headEnd/>
            <a:tailEnd/>
          </a:ln>
          <a:effectLst/>
        </p:spPr>
        <p:txBody>
          <a:bodyPr>
            <a:spAutoFit/>
          </a:bodyPr>
          <a:lstStyle/>
          <a:p>
            <a:r>
              <a:rPr lang="en-US" altLang="ko-KR" b="1">
                <a:solidFill>
                  <a:srgbClr val="FF0066"/>
                </a:solidFill>
                <a:ea typeface="굴림" pitchFamily="50" charset="-127"/>
              </a:rPr>
              <a:t>Viscous Resistance</a:t>
            </a:r>
          </a:p>
          <a:p>
            <a:r>
              <a:rPr lang="en-US" altLang="ko-KR" b="1">
                <a:ea typeface="굴림" pitchFamily="50" charset="-127"/>
              </a:rPr>
              <a:t>    - Resistance due to the </a:t>
            </a:r>
            <a:r>
              <a:rPr lang="en-US" altLang="ko-KR" b="1" i="1" u="sng">
                <a:solidFill>
                  <a:schemeClr val="accent2"/>
                </a:solidFill>
                <a:ea typeface="굴림" pitchFamily="50" charset="-127"/>
              </a:rPr>
              <a:t>viscous stresses</a:t>
            </a:r>
            <a:r>
              <a:rPr lang="en-US" altLang="ko-KR" b="1">
                <a:ea typeface="굴림" pitchFamily="50" charset="-127"/>
              </a:rPr>
              <a:t> that the fluid exerts</a:t>
            </a:r>
          </a:p>
          <a:p>
            <a:r>
              <a:rPr lang="en-US" altLang="ko-KR" b="1">
                <a:ea typeface="굴림" pitchFamily="50" charset="-127"/>
              </a:rPr>
              <a:t>      on the hull.</a:t>
            </a:r>
          </a:p>
          <a:p>
            <a:r>
              <a:rPr lang="en-US" altLang="ko-KR" b="1">
                <a:ea typeface="굴림" pitchFamily="50" charset="-127"/>
              </a:rPr>
              <a:t>      ( due to friction of the water against the surface of the ship)</a:t>
            </a:r>
          </a:p>
          <a:p>
            <a:r>
              <a:rPr lang="en-US" altLang="ko-KR" b="1">
                <a:ea typeface="굴림" pitchFamily="50" charset="-127"/>
              </a:rPr>
              <a:t>    - </a:t>
            </a:r>
            <a:r>
              <a:rPr lang="en-US" altLang="ko-KR" b="1" i="1" u="sng">
                <a:solidFill>
                  <a:schemeClr val="accent2"/>
                </a:solidFill>
                <a:ea typeface="굴림" pitchFamily="50" charset="-127"/>
              </a:rPr>
              <a:t>Viscosity, ship’s velocity, wetted surface area</a:t>
            </a:r>
            <a:r>
              <a:rPr lang="en-US" altLang="ko-KR" b="1">
                <a:ea typeface="굴림" pitchFamily="50" charset="-127"/>
              </a:rPr>
              <a:t> of ship </a:t>
            </a:r>
          </a:p>
          <a:p>
            <a:r>
              <a:rPr lang="en-US" altLang="ko-KR" b="1">
                <a:ea typeface="굴림" pitchFamily="50" charset="-127"/>
              </a:rPr>
              <a:t>      generally affect the viscous resistance.</a:t>
            </a:r>
            <a:endParaRPr lang="ko-KR" altLang="en-US" b="1">
              <a:solidFill>
                <a:srgbClr val="FF0066"/>
              </a:solidFill>
              <a:ea typeface="굴림" pitchFamily="50" charset="-127"/>
            </a:endParaRPr>
          </a:p>
          <a:p>
            <a:r>
              <a:rPr lang="en-US" altLang="ko-KR" b="1">
                <a:solidFill>
                  <a:srgbClr val="FF0066"/>
                </a:solidFill>
                <a:ea typeface="굴림" pitchFamily="50" charset="-127"/>
              </a:rPr>
              <a:t>Wave-Making Resistance</a:t>
            </a:r>
          </a:p>
          <a:p>
            <a:r>
              <a:rPr lang="en-US" altLang="ko-KR" b="1">
                <a:ea typeface="굴림" pitchFamily="50" charset="-127"/>
              </a:rPr>
              <a:t>    - Resistance </a:t>
            </a:r>
            <a:r>
              <a:rPr lang="en-US" altLang="ko-KR" b="1" i="1" u="sng">
                <a:solidFill>
                  <a:schemeClr val="accent2"/>
                </a:solidFill>
                <a:ea typeface="굴림" pitchFamily="50" charset="-127"/>
              </a:rPr>
              <a:t>caused by waves generated by the motion of the ship</a:t>
            </a:r>
          </a:p>
          <a:p>
            <a:r>
              <a:rPr lang="en-US" altLang="ko-KR" b="1">
                <a:ea typeface="굴림" pitchFamily="50" charset="-127"/>
              </a:rPr>
              <a:t>    - Wave-making resistance is affected by </a:t>
            </a:r>
            <a:r>
              <a:rPr lang="en-US" altLang="ko-KR" b="1" i="1" u="sng">
                <a:solidFill>
                  <a:schemeClr val="accent2"/>
                </a:solidFill>
                <a:ea typeface="굴림" pitchFamily="50" charset="-127"/>
              </a:rPr>
              <a:t>beam to length ratio,</a:t>
            </a:r>
          </a:p>
          <a:p>
            <a:r>
              <a:rPr lang="en-US" altLang="ko-KR" b="1" i="1">
                <a:solidFill>
                  <a:schemeClr val="accent2"/>
                </a:solidFill>
                <a:ea typeface="굴림" pitchFamily="50" charset="-127"/>
              </a:rPr>
              <a:t>       </a:t>
            </a:r>
            <a:r>
              <a:rPr lang="en-US" altLang="ko-KR" b="1" i="1" u="sng">
                <a:solidFill>
                  <a:schemeClr val="accent2"/>
                </a:solidFill>
                <a:ea typeface="굴림" pitchFamily="50" charset="-127"/>
              </a:rPr>
              <a:t>displacement, shape of hull, Froude number (ship length &amp; </a:t>
            </a:r>
          </a:p>
          <a:p>
            <a:r>
              <a:rPr lang="en-US" altLang="ko-KR" b="1" i="1">
                <a:solidFill>
                  <a:schemeClr val="accent2"/>
                </a:solidFill>
                <a:ea typeface="굴림" pitchFamily="50" charset="-127"/>
              </a:rPr>
              <a:t>       </a:t>
            </a:r>
            <a:r>
              <a:rPr lang="en-US" altLang="ko-KR" b="1" i="1" u="sng">
                <a:solidFill>
                  <a:schemeClr val="accent2"/>
                </a:solidFill>
                <a:ea typeface="굴림" pitchFamily="50" charset="-127"/>
              </a:rPr>
              <a:t>speed)</a:t>
            </a:r>
          </a:p>
          <a:p>
            <a:r>
              <a:rPr lang="en-US" altLang="ko-KR" b="1">
                <a:solidFill>
                  <a:srgbClr val="FF0066"/>
                </a:solidFill>
                <a:ea typeface="굴림" pitchFamily="50" charset="-127"/>
              </a:rPr>
              <a:t>Air Resistance</a:t>
            </a:r>
          </a:p>
          <a:p>
            <a:r>
              <a:rPr lang="en-US" altLang="ko-KR" b="1">
                <a:ea typeface="굴림" pitchFamily="50" charset="-127"/>
              </a:rPr>
              <a:t>    - Resistance </a:t>
            </a:r>
            <a:r>
              <a:rPr lang="en-US" altLang="ko-KR" b="1" i="1" u="sng">
                <a:solidFill>
                  <a:schemeClr val="accent2"/>
                </a:solidFill>
                <a:ea typeface="굴림" pitchFamily="50" charset="-127"/>
              </a:rPr>
              <a:t>caused by the flow of air over the ship with no</a:t>
            </a:r>
            <a:r>
              <a:rPr lang="en-US" altLang="ko-KR" b="1" u="sng">
                <a:solidFill>
                  <a:schemeClr val="accent2"/>
                </a:solidFill>
                <a:ea typeface="굴림" pitchFamily="50" charset="-127"/>
              </a:rPr>
              <a:t> </a:t>
            </a:r>
          </a:p>
          <a:p>
            <a:r>
              <a:rPr lang="en-US" altLang="ko-KR" b="1">
                <a:ea typeface="굴림" pitchFamily="50" charset="-127"/>
              </a:rPr>
              <a:t>      </a:t>
            </a:r>
            <a:r>
              <a:rPr lang="en-US" altLang="ko-KR" b="1" i="1" u="sng">
                <a:solidFill>
                  <a:schemeClr val="accent2"/>
                </a:solidFill>
                <a:ea typeface="굴림" pitchFamily="50" charset="-127"/>
              </a:rPr>
              <a:t>wind present</a:t>
            </a:r>
          </a:p>
          <a:p>
            <a:r>
              <a:rPr lang="en-US" altLang="ko-KR" b="1">
                <a:ea typeface="굴림" pitchFamily="50" charset="-127"/>
              </a:rPr>
              <a:t>    - Air resistance is affected by projected area, shape of the ship</a:t>
            </a:r>
          </a:p>
          <a:p>
            <a:r>
              <a:rPr lang="en-US" altLang="ko-KR" b="1">
                <a:ea typeface="굴림" pitchFamily="50" charset="-127"/>
              </a:rPr>
              <a:t>      above the water line, wind velocity and direction</a:t>
            </a:r>
          </a:p>
          <a:p>
            <a:r>
              <a:rPr lang="en-US" altLang="ko-KR" b="1">
                <a:ea typeface="굴림" pitchFamily="50" charset="-127"/>
              </a:rPr>
              <a:t>    - Typically 4 ~ 8 % of the total resistance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438400" y="685800"/>
            <a:ext cx="4222750" cy="519113"/>
          </a:xfrm>
          <a:prstGeom prst="rect">
            <a:avLst/>
          </a:prstGeom>
          <a:noFill/>
          <a:ln w="9525">
            <a:noFill/>
            <a:miter lim="800000"/>
            <a:headEnd/>
            <a:tailEnd/>
          </a:ln>
          <a:effectLst/>
        </p:spPr>
        <p:txBody>
          <a:bodyPr wrap="none">
            <a:spAutoFit/>
          </a:bodyPr>
          <a:lstStyle/>
          <a:p>
            <a:pPr eaLnBrk="0" hangingPunct="0"/>
            <a:r>
              <a:rPr lang="en-US" sz="2800" b="1"/>
              <a:t>Dimensionless Coefficients</a:t>
            </a:r>
          </a:p>
        </p:txBody>
      </p:sp>
      <p:sp>
        <p:nvSpPr>
          <p:cNvPr id="38915" name="Text Box 3"/>
          <p:cNvSpPr txBox="1">
            <a:spLocks noChangeArrowheads="1"/>
          </p:cNvSpPr>
          <p:nvPr/>
        </p:nvSpPr>
        <p:spPr bwMode="auto">
          <a:xfrm>
            <a:off x="381000" y="1371600"/>
            <a:ext cx="8169275" cy="457200"/>
          </a:xfrm>
          <a:prstGeom prst="rect">
            <a:avLst/>
          </a:prstGeom>
          <a:noFill/>
          <a:ln w="9525">
            <a:noFill/>
            <a:miter lim="800000"/>
            <a:headEnd/>
            <a:tailEnd/>
          </a:ln>
          <a:effectLst/>
        </p:spPr>
        <p:txBody>
          <a:bodyPr>
            <a:spAutoFit/>
          </a:bodyPr>
          <a:lstStyle/>
          <a:p>
            <a:pPr eaLnBrk="0" hangingPunct="0"/>
            <a:r>
              <a:rPr lang="en-US" sz="2400"/>
              <a:t>C</a:t>
            </a:r>
            <a:r>
              <a:rPr lang="en-US" sz="2400" baseline="-25000"/>
              <a:t>T</a:t>
            </a:r>
            <a:r>
              <a:rPr lang="en-US" sz="2400"/>
              <a:t> = Coefficient of </a:t>
            </a:r>
            <a:r>
              <a:rPr lang="en-US" sz="2400" b="1"/>
              <a:t>total hull resistance</a:t>
            </a:r>
            <a:r>
              <a:rPr lang="en-US" sz="2400"/>
              <a:t> </a:t>
            </a:r>
          </a:p>
        </p:txBody>
      </p:sp>
      <p:sp>
        <p:nvSpPr>
          <p:cNvPr id="38916" name="Text Box 4"/>
          <p:cNvSpPr txBox="1">
            <a:spLocks noChangeArrowheads="1"/>
          </p:cNvSpPr>
          <p:nvPr/>
        </p:nvSpPr>
        <p:spPr bwMode="auto">
          <a:xfrm>
            <a:off x="2895600" y="2363788"/>
            <a:ext cx="2667000" cy="608012"/>
          </a:xfrm>
          <a:prstGeom prst="rect">
            <a:avLst/>
          </a:prstGeom>
          <a:solidFill>
            <a:srgbClr val="FFFF00"/>
          </a:solidFill>
          <a:ln w="28575">
            <a:solidFill>
              <a:schemeClr val="tx1"/>
            </a:solidFill>
            <a:miter lim="800000"/>
            <a:headEnd/>
            <a:tailEnd/>
          </a:ln>
          <a:effectLst/>
        </p:spPr>
        <p:txBody>
          <a:bodyPr>
            <a:spAutoFit/>
          </a:bodyPr>
          <a:lstStyle/>
          <a:p>
            <a:pPr eaLnBrk="0" hangingPunct="0"/>
            <a:r>
              <a:rPr lang="en-US" sz="3200" b="1"/>
              <a:t>C</a:t>
            </a:r>
            <a:r>
              <a:rPr lang="en-US" sz="3200" b="1" baseline="-25000"/>
              <a:t>T </a:t>
            </a:r>
            <a:r>
              <a:rPr lang="en-US" sz="3200" b="1"/>
              <a:t>= C</a:t>
            </a:r>
            <a:r>
              <a:rPr lang="en-US" sz="3200" b="1" baseline="-25000"/>
              <a:t>V</a:t>
            </a:r>
            <a:r>
              <a:rPr lang="en-US" sz="3200" b="1"/>
              <a:t> + C</a:t>
            </a:r>
            <a:r>
              <a:rPr lang="en-US" sz="3200" b="1" baseline="-25000"/>
              <a:t>W</a:t>
            </a:r>
          </a:p>
        </p:txBody>
      </p:sp>
      <p:sp>
        <p:nvSpPr>
          <p:cNvPr id="38917" name="Rectangle 5"/>
          <p:cNvSpPr>
            <a:spLocks noChangeArrowheads="1"/>
          </p:cNvSpPr>
          <p:nvPr/>
        </p:nvSpPr>
        <p:spPr bwMode="auto">
          <a:xfrm>
            <a:off x="-228600" y="3432175"/>
            <a:ext cx="8494713" cy="2587625"/>
          </a:xfrm>
          <a:prstGeom prst="rect">
            <a:avLst/>
          </a:prstGeom>
          <a:noFill/>
          <a:ln w="9525">
            <a:noFill/>
            <a:miter lim="800000"/>
            <a:headEnd/>
            <a:tailEnd/>
          </a:ln>
          <a:effectLst/>
        </p:spPr>
        <p:txBody>
          <a:bodyPr wrap="none">
            <a:spAutoFit/>
          </a:bodyPr>
          <a:lstStyle/>
          <a:p>
            <a:pPr lvl="1" eaLnBrk="0" hangingPunct="0"/>
            <a:r>
              <a:rPr lang="en-US" sz="2400"/>
              <a:t> </a:t>
            </a:r>
            <a:r>
              <a:rPr lang="en-US" sz="2400" b="1"/>
              <a:t>C</a:t>
            </a:r>
            <a:r>
              <a:rPr lang="en-US" sz="2400" b="1" baseline="-25000"/>
              <a:t>V</a:t>
            </a:r>
            <a:r>
              <a:rPr lang="en-US" sz="2400"/>
              <a:t>  = Coefficient of </a:t>
            </a:r>
            <a:r>
              <a:rPr lang="en-US" sz="2400" b="1"/>
              <a:t>viscous resistance</a:t>
            </a:r>
            <a:r>
              <a:rPr lang="en-US" sz="2400"/>
              <a:t> over the wetted area of </a:t>
            </a:r>
          </a:p>
          <a:p>
            <a:pPr lvl="1" eaLnBrk="0" hangingPunct="0"/>
            <a:r>
              <a:rPr lang="en-US" sz="2400"/>
              <a:t>            the ship as it moves through the water</a:t>
            </a:r>
          </a:p>
          <a:p>
            <a:pPr eaLnBrk="0" hangingPunct="0"/>
            <a:r>
              <a:rPr lang="en-US" altLang="ko-KR" sz="1800">
                <a:ea typeface="굴림" pitchFamily="50" charset="-127"/>
              </a:rPr>
              <a:t>   	 </a:t>
            </a:r>
            <a:r>
              <a:rPr lang="en-US"/>
              <a:t>	</a:t>
            </a:r>
          </a:p>
          <a:p>
            <a:pPr lvl="2" eaLnBrk="0" hangingPunct="0"/>
            <a:r>
              <a:rPr lang="en-US" sz="2400"/>
              <a:t>      - C</a:t>
            </a:r>
            <a:r>
              <a:rPr lang="en-US" sz="2400" b="1" baseline="-25000"/>
              <a:t>F</a:t>
            </a:r>
            <a:r>
              <a:rPr lang="en-US" sz="2400"/>
              <a:t>     = </a:t>
            </a:r>
            <a:r>
              <a:rPr lang="en-US" sz="2400" u="sng"/>
              <a:t>Tangential component</a:t>
            </a:r>
            <a:r>
              <a:rPr lang="en-US" sz="2400"/>
              <a:t> (skin resistance)</a:t>
            </a:r>
          </a:p>
          <a:p>
            <a:pPr lvl="2" eaLnBrk="0" hangingPunct="0"/>
            <a:r>
              <a:rPr lang="en-US" sz="2400"/>
              <a:t>      - KC</a:t>
            </a:r>
            <a:r>
              <a:rPr lang="en-US" sz="2400" b="1" baseline="-25000"/>
              <a:t>F </a:t>
            </a:r>
            <a:r>
              <a:rPr lang="en-US" sz="2400"/>
              <a:t> = </a:t>
            </a:r>
            <a:r>
              <a:rPr lang="en-US" sz="2400" u="sng"/>
              <a:t>Normal component</a:t>
            </a:r>
            <a:r>
              <a:rPr lang="en-US" sz="2400"/>
              <a:t> (viscous pressure drag)</a:t>
            </a:r>
          </a:p>
          <a:p>
            <a:pPr lvl="1" eaLnBrk="0" hangingPunct="0"/>
            <a:r>
              <a:rPr lang="en-US" sz="2400" b="1"/>
              <a:t> </a:t>
            </a:r>
          </a:p>
          <a:p>
            <a:pPr lvl="1" eaLnBrk="0" hangingPunct="0"/>
            <a:r>
              <a:rPr lang="en-US" sz="2400" b="1"/>
              <a:t>C</a:t>
            </a:r>
            <a:r>
              <a:rPr lang="en-US" sz="2400" b="1" baseline="-25000"/>
              <a:t>W</a:t>
            </a:r>
            <a:r>
              <a:rPr lang="en-US" sz="2400"/>
              <a:t>  = Coefficient of </a:t>
            </a:r>
            <a:r>
              <a:rPr lang="en-US" sz="2400" b="1"/>
              <a:t>wave-making</a:t>
            </a:r>
            <a:r>
              <a:rPr lang="en-US" sz="2400"/>
              <a:t> resistance</a:t>
            </a:r>
          </a:p>
        </p:txBody>
      </p:sp>
      <p:sp>
        <p:nvSpPr>
          <p:cNvPr id="38918" name="Text Box 6"/>
          <p:cNvSpPr txBox="1">
            <a:spLocks noChangeArrowheads="1"/>
          </p:cNvSpPr>
          <p:nvPr/>
        </p:nvSpPr>
        <p:spPr bwMode="auto">
          <a:xfrm>
            <a:off x="1201738" y="76200"/>
            <a:ext cx="6494462"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Components of Total Resistance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
        <p:nvSpPr>
          <p:cNvPr id="106500" name="Text Box 4"/>
          <p:cNvSpPr txBox="1">
            <a:spLocks noChangeArrowheads="1"/>
          </p:cNvSpPr>
          <p:nvPr/>
        </p:nvSpPr>
        <p:spPr bwMode="auto">
          <a:xfrm>
            <a:off x="533400" y="992188"/>
            <a:ext cx="4376738" cy="530225"/>
          </a:xfrm>
          <a:prstGeom prst="rect">
            <a:avLst/>
          </a:prstGeom>
          <a:noFill/>
          <a:ln w="9525">
            <a:noFill/>
            <a:miter lim="800000"/>
            <a:headEnd/>
            <a:tailEnd/>
          </a:ln>
          <a:effectLst/>
        </p:spPr>
        <p:txBody>
          <a:bodyPr wrap="none">
            <a:spAutoFit/>
          </a:bodyPr>
          <a:lstStyle/>
          <a:p>
            <a:pPr>
              <a:lnSpc>
                <a:spcPct val="120000"/>
              </a:lnSpc>
            </a:pPr>
            <a:r>
              <a:rPr lang="en-US" altLang="ko-KR" sz="2400" b="1">
                <a:solidFill>
                  <a:srgbClr val="FF0066"/>
                </a:solidFill>
                <a:latin typeface="Arial" charset="0"/>
                <a:ea typeface="굴림" pitchFamily="50" charset="-127"/>
              </a:rPr>
              <a:t>Viscous Flow around a ship  </a:t>
            </a:r>
            <a:endParaRPr lang="en-US" altLang="ko-KR" sz="2400" b="1" i="1">
              <a:ea typeface="굴림" pitchFamily="50" charset="-127"/>
            </a:endParaRPr>
          </a:p>
        </p:txBody>
      </p:sp>
      <p:pic>
        <p:nvPicPr>
          <p:cNvPr id="106501" name="Picture 5" descr="shipflow"/>
          <p:cNvPicPr>
            <a:picLocks noChangeAspect="1" noChangeArrowheads="1"/>
          </p:cNvPicPr>
          <p:nvPr/>
        </p:nvPicPr>
        <p:blipFill>
          <a:blip r:embed="rId2" cstate="print"/>
          <a:srcRect/>
          <a:stretch>
            <a:fillRect/>
          </a:stretch>
        </p:blipFill>
        <p:spPr bwMode="auto">
          <a:xfrm>
            <a:off x="0" y="1447800"/>
            <a:ext cx="8763000" cy="3962400"/>
          </a:xfrm>
          <a:prstGeom prst="rect">
            <a:avLst/>
          </a:prstGeom>
          <a:noFill/>
        </p:spPr>
      </p:pic>
      <p:sp>
        <p:nvSpPr>
          <p:cNvPr id="106502" name="Text Box 6"/>
          <p:cNvSpPr txBox="1">
            <a:spLocks noChangeArrowheads="1"/>
          </p:cNvSpPr>
          <p:nvPr/>
        </p:nvSpPr>
        <p:spPr bwMode="auto">
          <a:xfrm>
            <a:off x="1143000" y="5046663"/>
            <a:ext cx="7477125" cy="1406525"/>
          </a:xfrm>
          <a:prstGeom prst="rect">
            <a:avLst/>
          </a:prstGeom>
          <a:noFill/>
          <a:ln w="9525">
            <a:noFill/>
            <a:miter lim="800000"/>
            <a:headEnd/>
            <a:tailEnd/>
          </a:ln>
          <a:effectLst/>
        </p:spPr>
        <p:txBody>
          <a:bodyPr wrap="none">
            <a:spAutoFit/>
          </a:bodyPr>
          <a:lstStyle/>
          <a:p>
            <a:pPr>
              <a:lnSpc>
                <a:spcPct val="120000"/>
              </a:lnSpc>
            </a:pPr>
            <a:r>
              <a:rPr lang="en-US" altLang="ko-KR" sz="2400" b="1">
                <a:ea typeface="굴림" pitchFamily="50" charset="-127"/>
              </a:rPr>
              <a:t>Real ship : Turbulent flow exists near the bow.</a:t>
            </a:r>
          </a:p>
          <a:p>
            <a:pPr>
              <a:lnSpc>
                <a:spcPct val="120000"/>
              </a:lnSpc>
            </a:pPr>
            <a:r>
              <a:rPr lang="en-US" altLang="ko-KR" sz="2400" b="1">
                <a:ea typeface="굴림" pitchFamily="50" charset="-127"/>
              </a:rPr>
              <a:t>Model ship : </a:t>
            </a:r>
            <a:r>
              <a:rPr lang="en-US" altLang="ko-KR" sz="2400" b="1" i="1">
                <a:ea typeface="굴림" pitchFamily="50" charset="-127"/>
              </a:rPr>
              <a:t>Studs or sand strips</a:t>
            </a:r>
            <a:r>
              <a:rPr lang="en-US" altLang="ko-KR" sz="2400" b="1">
                <a:ea typeface="굴림" pitchFamily="50" charset="-127"/>
              </a:rPr>
              <a:t> are attached at the bow</a:t>
            </a:r>
          </a:p>
          <a:p>
            <a:pPr>
              <a:lnSpc>
                <a:spcPct val="120000"/>
              </a:lnSpc>
            </a:pPr>
            <a:r>
              <a:rPr lang="en-US" altLang="ko-KR" sz="2400" b="1">
                <a:ea typeface="굴림" pitchFamily="50" charset="-127"/>
              </a:rPr>
              <a:t>                     to create the turbulent flow.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ext Box 4"/>
          <p:cNvSpPr txBox="1">
            <a:spLocks noChangeArrowheads="1"/>
          </p:cNvSpPr>
          <p:nvPr/>
        </p:nvSpPr>
        <p:spPr bwMode="auto">
          <a:xfrm>
            <a:off x="457200" y="609600"/>
            <a:ext cx="8610600" cy="2162175"/>
          </a:xfrm>
          <a:prstGeom prst="rect">
            <a:avLst/>
          </a:prstGeom>
          <a:noFill/>
          <a:ln w="9525">
            <a:noFill/>
            <a:miter lim="800000"/>
            <a:headEnd/>
            <a:tailEnd/>
          </a:ln>
          <a:effectLst/>
        </p:spPr>
        <p:txBody>
          <a:bodyPr>
            <a:spAutoFit/>
          </a:bodyPr>
          <a:lstStyle/>
          <a:p>
            <a:r>
              <a:rPr lang="en-US" altLang="ko-KR" sz="2400" b="1" u="sng">
                <a:solidFill>
                  <a:srgbClr val="FF0066"/>
                </a:solidFill>
                <a:latin typeface="Arial" charset="0"/>
                <a:ea typeface="굴림" pitchFamily="50" charset="-127"/>
              </a:rPr>
              <a:t>Coefficients of Viscous Resistance</a:t>
            </a:r>
          </a:p>
          <a:p>
            <a:r>
              <a:rPr lang="en-US" altLang="ko-KR" sz="2400" b="1">
                <a:solidFill>
                  <a:srgbClr val="FF0066"/>
                </a:solidFill>
                <a:ea typeface="굴림" pitchFamily="50" charset="-127"/>
              </a:rPr>
              <a:t>   </a:t>
            </a:r>
            <a:r>
              <a:rPr lang="en-US" altLang="ko-KR" sz="2400" b="1">
                <a:ea typeface="굴림" pitchFamily="50" charset="-127"/>
              </a:rPr>
              <a:t>- Non-dimensional quantity of viscous resistance</a:t>
            </a:r>
          </a:p>
          <a:p>
            <a:r>
              <a:rPr lang="en-US" altLang="ko-KR" sz="2400" b="1">
                <a:ea typeface="굴림" pitchFamily="50" charset="-127"/>
              </a:rPr>
              <a:t>   - It consists of tangential and normal components.</a:t>
            </a:r>
          </a:p>
          <a:p>
            <a:pPr lvl="1"/>
            <a:r>
              <a:rPr lang="en-US"/>
              <a:t>	CF=tangential (skin friction) component of viscous resistance</a:t>
            </a:r>
          </a:p>
          <a:p>
            <a:pPr lvl="1"/>
            <a:r>
              <a:rPr lang="en-US"/>
              <a:t>	KCF=normal (viscous pressure/form drag) component of viscous friction</a:t>
            </a:r>
          </a:p>
          <a:p>
            <a:endParaRPr lang="en-US" altLang="ko-KR" sz="2400" b="1">
              <a:ea typeface="굴림" pitchFamily="50" charset="-127"/>
            </a:endParaRPr>
          </a:p>
        </p:txBody>
      </p:sp>
      <p:graphicFrame>
        <p:nvGraphicFramePr>
          <p:cNvPr id="107525" name="Object 5"/>
          <p:cNvGraphicFramePr>
            <a:graphicFrameLocks noChangeAspect="1"/>
          </p:cNvGraphicFramePr>
          <p:nvPr/>
        </p:nvGraphicFramePr>
        <p:xfrm>
          <a:off x="1600200" y="2514600"/>
          <a:ext cx="6400800" cy="660400"/>
        </p:xfrm>
        <a:graphic>
          <a:graphicData uri="http://schemas.openxmlformats.org/presentationml/2006/ole">
            <p:oleObj spid="_x0000_s107525" name="Equation" r:id="rId3" imgW="2336760" imgH="241200" progId="Equation.3">
              <p:embed/>
            </p:oleObj>
          </a:graphicData>
        </a:graphic>
      </p:graphicFrame>
      <p:sp>
        <p:nvSpPr>
          <p:cNvPr id="107526" name="Text Box 6"/>
          <p:cNvSpPr txBox="1">
            <a:spLocks noChangeArrowheads="1"/>
          </p:cNvSpPr>
          <p:nvPr/>
        </p:nvSpPr>
        <p:spPr bwMode="auto">
          <a:xfrm>
            <a:off x="517525" y="4711700"/>
            <a:ext cx="8007350" cy="1917700"/>
          </a:xfrm>
          <a:prstGeom prst="rect">
            <a:avLst/>
          </a:prstGeom>
          <a:noFill/>
          <a:ln w="9525">
            <a:noFill/>
            <a:miter lim="800000"/>
            <a:headEnd/>
            <a:tailEnd/>
          </a:ln>
          <a:effectLst/>
        </p:spPr>
        <p:txBody>
          <a:bodyPr wrap="none">
            <a:spAutoFit/>
          </a:bodyPr>
          <a:lstStyle/>
          <a:p>
            <a:r>
              <a:rPr lang="en-US" altLang="ko-KR" sz="2400" b="1" u="sng">
                <a:solidFill>
                  <a:srgbClr val="FF0066"/>
                </a:solidFill>
                <a:latin typeface="Arial" charset="0"/>
                <a:ea typeface="굴림" pitchFamily="50" charset="-127"/>
              </a:rPr>
              <a:t>Tangential Component :  C</a:t>
            </a:r>
            <a:r>
              <a:rPr lang="en-US" altLang="ko-KR" sz="2400" b="1" u="sng" baseline="-25000">
                <a:solidFill>
                  <a:srgbClr val="FF0066"/>
                </a:solidFill>
                <a:latin typeface="Arial" charset="0"/>
                <a:ea typeface="굴림" pitchFamily="50" charset="-127"/>
              </a:rPr>
              <a:t>F</a:t>
            </a:r>
          </a:p>
          <a:p>
            <a:r>
              <a:rPr lang="en-US" altLang="ko-KR" sz="2400">
                <a:ea typeface="굴림" pitchFamily="50" charset="-127"/>
              </a:rPr>
              <a:t>   </a:t>
            </a:r>
            <a:r>
              <a:rPr lang="en-US" altLang="ko-KR" sz="2400" b="1">
                <a:ea typeface="굴림" pitchFamily="50" charset="-127"/>
              </a:rPr>
              <a:t>- Tangential stress is parallel to ship’s hull and causes </a:t>
            </a:r>
          </a:p>
          <a:p>
            <a:r>
              <a:rPr lang="en-US" altLang="ko-KR" sz="2400" b="1">
                <a:ea typeface="굴림" pitchFamily="50" charset="-127"/>
              </a:rPr>
              <a:t>     a net force opposing the motion ;  </a:t>
            </a:r>
            <a:r>
              <a:rPr lang="en-US" altLang="ko-KR" sz="2400" b="1" i="1" u="sng">
                <a:solidFill>
                  <a:srgbClr val="FF3300"/>
                </a:solidFill>
                <a:ea typeface="굴림" pitchFamily="50" charset="-127"/>
              </a:rPr>
              <a:t>Skin Friction</a:t>
            </a:r>
          </a:p>
          <a:p>
            <a:r>
              <a:rPr lang="en-US" altLang="ko-KR" sz="2400" b="1">
                <a:ea typeface="굴림" pitchFamily="50" charset="-127"/>
              </a:rPr>
              <a:t>   - It is assumed        can be obtained from the experimental </a:t>
            </a:r>
          </a:p>
          <a:p>
            <a:r>
              <a:rPr lang="en-US" altLang="ko-KR" sz="2400" b="1">
                <a:ea typeface="굴림" pitchFamily="50" charset="-127"/>
              </a:rPr>
              <a:t>     data of flat plate.   </a:t>
            </a:r>
          </a:p>
        </p:txBody>
      </p:sp>
      <p:graphicFrame>
        <p:nvGraphicFramePr>
          <p:cNvPr id="107539" name="Object 19"/>
          <p:cNvGraphicFramePr>
            <a:graphicFrameLocks noChangeAspect="1"/>
          </p:cNvGraphicFramePr>
          <p:nvPr/>
        </p:nvGraphicFramePr>
        <p:xfrm>
          <a:off x="2819400" y="5867400"/>
          <a:ext cx="457200" cy="431800"/>
        </p:xfrm>
        <a:graphic>
          <a:graphicData uri="http://schemas.openxmlformats.org/presentationml/2006/ole">
            <p:oleObj spid="_x0000_s107539" name="Equation" r:id="rId4" imgW="228600" imgH="215640" progId="Equation.3">
              <p:embed/>
            </p:oleObj>
          </a:graphicData>
        </a:graphic>
      </p:graphicFrame>
      <p:grpSp>
        <p:nvGrpSpPr>
          <p:cNvPr id="107543" name="Group 23"/>
          <p:cNvGrpSpPr>
            <a:grpSpLocks/>
          </p:cNvGrpSpPr>
          <p:nvPr/>
        </p:nvGrpSpPr>
        <p:grpSpPr bwMode="auto">
          <a:xfrm>
            <a:off x="914400" y="3429000"/>
            <a:ext cx="7315200" cy="1066800"/>
            <a:chOff x="576" y="1824"/>
            <a:chExt cx="4608" cy="672"/>
          </a:xfrm>
        </p:grpSpPr>
        <p:sp>
          <p:nvSpPr>
            <p:cNvPr id="107528" name="Line 8"/>
            <p:cNvSpPr>
              <a:spLocks noChangeShapeType="1"/>
            </p:cNvSpPr>
            <p:nvPr/>
          </p:nvSpPr>
          <p:spPr bwMode="auto">
            <a:xfrm>
              <a:off x="1325" y="2464"/>
              <a:ext cx="3859" cy="0"/>
            </a:xfrm>
            <a:prstGeom prst="line">
              <a:avLst/>
            </a:prstGeom>
            <a:noFill/>
            <a:ln w="28575" cap="rnd">
              <a:solidFill>
                <a:schemeClr val="tx1"/>
              </a:solidFill>
              <a:prstDash val="sysDot"/>
              <a:round/>
              <a:headEnd/>
              <a:tailEnd/>
            </a:ln>
            <a:effectLst/>
          </p:spPr>
          <p:txBody>
            <a:bodyPr/>
            <a:lstStyle/>
            <a:p>
              <a:endParaRPr lang="en-US"/>
            </a:p>
          </p:txBody>
        </p:sp>
        <p:sp>
          <p:nvSpPr>
            <p:cNvPr id="107529" name="Freeform 9"/>
            <p:cNvSpPr>
              <a:spLocks/>
            </p:cNvSpPr>
            <p:nvPr/>
          </p:nvSpPr>
          <p:spPr bwMode="auto">
            <a:xfrm>
              <a:off x="1484" y="1872"/>
              <a:ext cx="3541" cy="592"/>
            </a:xfrm>
            <a:custGeom>
              <a:avLst/>
              <a:gdLst/>
              <a:ahLst/>
              <a:cxnLst>
                <a:cxn ang="0">
                  <a:pos x="0" y="352"/>
                </a:cxn>
                <a:cxn ang="0">
                  <a:pos x="528" y="208"/>
                </a:cxn>
                <a:cxn ang="0">
                  <a:pos x="960" y="64"/>
                </a:cxn>
                <a:cxn ang="0">
                  <a:pos x="1344" y="16"/>
                </a:cxn>
                <a:cxn ang="0">
                  <a:pos x="2448" y="16"/>
                </a:cxn>
                <a:cxn ang="0">
                  <a:pos x="3024" y="112"/>
                </a:cxn>
                <a:cxn ang="0">
                  <a:pos x="3216" y="304"/>
                </a:cxn>
              </a:cxnLst>
              <a:rect l="0" t="0" r="r" b="b"/>
              <a:pathLst>
                <a:path w="3216" h="352">
                  <a:moveTo>
                    <a:pt x="0" y="352"/>
                  </a:moveTo>
                  <a:cubicBezTo>
                    <a:pt x="184" y="304"/>
                    <a:pt x="368" y="256"/>
                    <a:pt x="528" y="208"/>
                  </a:cubicBezTo>
                  <a:cubicBezTo>
                    <a:pt x="688" y="160"/>
                    <a:pt x="824" y="96"/>
                    <a:pt x="960" y="64"/>
                  </a:cubicBezTo>
                  <a:cubicBezTo>
                    <a:pt x="1096" y="32"/>
                    <a:pt x="1096" y="24"/>
                    <a:pt x="1344" y="16"/>
                  </a:cubicBezTo>
                  <a:cubicBezTo>
                    <a:pt x="1592" y="8"/>
                    <a:pt x="2168" y="0"/>
                    <a:pt x="2448" y="16"/>
                  </a:cubicBezTo>
                  <a:cubicBezTo>
                    <a:pt x="2728" y="32"/>
                    <a:pt x="2896" y="64"/>
                    <a:pt x="3024" y="112"/>
                  </a:cubicBezTo>
                  <a:cubicBezTo>
                    <a:pt x="3152" y="160"/>
                    <a:pt x="3184" y="232"/>
                    <a:pt x="3216" y="304"/>
                  </a:cubicBezTo>
                </a:path>
              </a:pathLst>
            </a:custGeom>
            <a:noFill/>
            <a:ln w="28575" cap="flat" cmpd="sng">
              <a:solidFill>
                <a:schemeClr val="tx1"/>
              </a:solidFill>
              <a:prstDash val="solid"/>
              <a:round/>
              <a:headEnd/>
              <a:tailEnd/>
            </a:ln>
            <a:effectLst/>
          </p:spPr>
          <p:txBody>
            <a:bodyPr/>
            <a:lstStyle/>
            <a:p>
              <a:endParaRPr lang="en-US"/>
            </a:p>
          </p:txBody>
        </p:sp>
        <p:sp>
          <p:nvSpPr>
            <p:cNvPr id="107530" name="Line 10"/>
            <p:cNvSpPr>
              <a:spLocks noChangeShapeType="1"/>
            </p:cNvSpPr>
            <p:nvPr/>
          </p:nvSpPr>
          <p:spPr bwMode="auto">
            <a:xfrm>
              <a:off x="1008" y="2141"/>
              <a:ext cx="264" cy="0"/>
            </a:xfrm>
            <a:prstGeom prst="line">
              <a:avLst/>
            </a:prstGeom>
            <a:noFill/>
            <a:ln w="9525">
              <a:solidFill>
                <a:schemeClr val="tx1"/>
              </a:solidFill>
              <a:round/>
              <a:headEnd/>
              <a:tailEnd type="triangle" w="med" len="med"/>
            </a:ln>
            <a:effectLst/>
          </p:spPr>
          <p:txBody>
            <a:bodyPr/>
            <a:lstStyle/>
            <a:p>
              <a:endParaRPr lang="en-US"/>
            </a:p>
          </p:txBody>
        </p:sp>
        <p:sp>
          <p:nvSpPr>
            <p:cNvPr id="107531" name="Line 11"/>
            <p:cNvSpPr>
              <a:spLocks noChangeShapeType="1"/>
            </p:cNvSpPr>
            <p:nvPr/>
          </p:nvSpPr>
          <p:spPr bwMode="auto">
            <a:xfrm>
              <a:off x="1008" y="2464"/>
              <a:ext cx="264" cy="0"/>
            </a:xfrm>
            <a:prstGeom prst="line">
              <a:avLst/>
            </a:prstGeom>
            <a:noFill/>
            <a:ln w="9525">
              <a:solidFill>
                <a:schemeClr val="tx1"/>
              </a:solidFill>
              <a:round/>
              <a:headEnd/>
              <a:tailEnd type="triangle" w="med" len="med"/>
            </a:ln>
            <a:effectLst/>
          </p:spPr>
          <p:txBody>
            <a:bodyPr/>
            <a:lstStyle/>
            <a:p>
              <a:endParaRPr lang="en-US"/>
            </a:p>
          </p:txBody>
        </p:sp>
        <p:sp>
          <p:nvSpPr>
            <p:cNvPr id="107532" name="Line 12"/>
            <p:cNvSpPr>
              <a:spLocks noChangeShapeType="1"/>
            </p:cNvSpPr>
            <p:nvPr/>
          </p:nvSpPr>
          <p:spPr bwMode="auto">
            <a:xfrm flipV="1">
              <a:off x="2016" y="1980"/>
              <a:ext cx="472" cy="276"/>
            </a:xfrm>
            <a:prstGeom prst="line">
              <a:avLst/>
            </a:prstGeom>
            <a:noFill/>
            <a:ln w="38100">
              <a:solidFill>
                <a:srgbClr val="FF0066"/>
              </a:solidFill>
              <a:round/>
              <a:headEnd type="triangle" w="med" len="med"/>
              <a:tailEnd/>
            </a:ln>
            <a:effectLst/>
          </p:spPr>
          <p:txBody>
            <a:bodyPr/>
            <a:lstStyle/>
            <a:p>
              <a:endParaRPr lang="en-US"/>
            </a:p>
          </p:txBody>
        </p:sp>
        <p:sp>
          <p:nvSpPr>
            <p:cNvPr id="107533" name="Line 13"/>
            <p:cNvSpPr>
              <a:spLocks noChangeShapeType="1"/>
            </p:cNvSpPr>
            <p:nvPr/>
          </p:nvSpPr>
          <p:spPr bwMode="auto">
            <a:xfrm>
              <a:off x="1920" y="1968"/>
              <a:ext cx="109" cy="276"/>
            </a:xfrm>
            <a:prstGeom prst="line">
              <a:avLst/>
            </a:prstGeom>
            <a:noFill/>
            <a:ln w="38100">
              <a:solidFill>
                <a:schemeClr val="accent1"/>
              </a:solidFill>
              <a:round/>
              <a:headEnd/>
              <a:tailEnd type="triangle" w="med" len="med"/>
            </a:ln>
            <a:effectLst/>
          </p:spPr>
          <p:txBody>
            <a:bodyPr/>
            <a:lstStyle/>
            <a:p>
              <a:endParaRPr lang="en-US"/>
            </a:p>
          </p:txBody>
        </p:sp>
        <p:sp>
          <p:nvSpPr>
            <p:cNvPr id="107534" name="Line 14"/>
            <p:cNvSpPr>
              <a:spLocks noChangeShapeType="1"/>
            </p:cNvSpPr>
            <p:nvPr/>
          </p:nvSpPr>
          <p:spPr bwMode="auto">
            <a:xfrm flipV="1">
              <a:off x="1907" y="1968"/>
              <a:ext cx="589" cy="12"/>
            </a:xfrm>
            <a:prstGeom prst="line">
              <a:avLst/>
            </a:prstGeom>
            <a:noFill/>
            <a:ln w="57150">
              <a:solidFill>
                <a:schemeClr val="accent2"/>
              </a:solidFill>
              <a:round/>
              <a:headEnd type="triangle" w="med" len="med"/>
              <a:tailEnd/>
            </a:ln>
            <a:effectLst/>
          </p:spPr>
          <p:txBody>
            <a:bodyPr/>
            <a:lstStyle/>
            <a:p>
              <a:endParaRPr lang="en-US"/>
            </a:p>
          </p:txBody>
        </p:sp>
        <p:sp>
          <p:nvSpPr>
            <p:cNvPr id="107535" name="Text Box 15"/>
            <p:cNvSpPr txBox="1">
              <a:spLocks noChangeArrowheads="1"/>
            </p:cNvSpPr>
            <p:nvPr/>
          </p:nvSpPr>
          <p:spPr bwMode="auto">
            <a:xfrm>
              <a:off x="576" y="2112"/>
              <a:ext cx="468" cy="288"/>
            </a:xfrm>
            <a:prstGeom prst="rect">
              <a:avLst/>
            </a:prstGeom>
            <a:noFill/>
            <a:ln w="9525">
              <a:noFill/>
              <a:miter lim="800000"/>
              <a:headEnd/>
              <a:tailEnd/>
            </a:ln>
            <a:effectLst/>
          </p:spPr>
          <p:txBody>
            <a:bodyPr wrap="none">
              <a:spAutoFit/>
            </a:bodyPr>
            <a:lstStyle/>
            <a:p>
              <a:r>
                <a:rPr lang="en-US" altLang="ko-KR" sz="2400" b="1">
                  <a:solidFill>
                    <a:schemeClr val="accent2"/>
                  </a:solidFill>
                  <a:ea typeface="굴림" pitchFamily="50" charset="-127"/>
                </a:rPr>
                <a:t>flow</a:t>
              </a:r>
            </a:p>
          </p:txBody>
        </p:sp>
        <p:sp>
          <p:nvSpPr>
            <p:cNvPr id="107536" name="Text Box 16"/>
            <p:cNvSpPr txBox="1">
              <a:spLocks noChangeArrowheads="1"/>
            </p:cNvSpPr>
            <p:nvPr/>
          </p:nvSpPr>
          <p:spPr bwMode="auto">
            <a:xfrm>
              <a:off x="3264" y="2160"/>
              <a:ext cx="458" cy="288"/>
            </a:xfrm>
            <a:prstGeom prst="rect">
              <a:avLst/>
            </a:prstGeom>
            <a:noFill/>
            <a:ln w="9525">
              <a:noFill/>
              <a:miter lim="800000"/>
              <a:headEnd/>
              <a:tailEnd/>
            </a:ln>
            <a:effectLst/>
          </p:spPr>
          <p:txBody>
            <a:bodyPr wrap="none">
              <a:spAutoFit/>
            </a:bodyPr>
            <a:lstStyle/>
            <a:p>
              <a:r>
                <a:rPr lang="en-US" altLang="ko-KR" sz="2400" b="1">
                  <a:solidFill>
                    <a:srgbClr val="FF9933"/>
                  </a:solidFill>
                  <a:ea typeface="굴림" pitchFamily="50" charset="-127"/>
                </a:rPr>
                <a:t>ship</a:t>
              </a:r>
            </a:p>
          </p:txBody>
        </p:sp>
        <p:sp>
          <p:nvSpPr>
            <p:cNvPr id="107537" name="Text Box 17"/>
            <p:cNvSpPr txBox="1">
              <a:spLocks noChangeArrowheads="1"/>
            </p:cNvSpPr>
            <p:nvPr/>
          </p:nvSpPr>
          <p:spPr bwMode="auto">
            <a:xfrm>
              <a:off x="1152" y="2208"/>
              <a:ext cx="447" cy="288"/>
            </a:xfrm>
            <a:prstGeom prst="rect">
              <a:avLst/>
            </a:prstGeom>
            <a:noFill/>
            <a:ln w="9525">
              <a:noFill/>
              <a:miter lim="800000"/>
              <a:headEnd/>
              <a:tailEnd/>
            </a:ln>
            <a:effectLst/>
          </p:spPr>
          <p:txBody>
            <a:bodyPr wrap="none">
              <a:spAutoFit/>
            </a:bodyPr>
            <a:lstStyle/>
            <a:p>
              <a:r>
                <a:rPr lang="en-US" altLang="ko-KR" sz="2400">
                  <a:ea typeface="굴림" pitchFamily="50" charset="-127"/>
                </a:rPr>
                <a:t>bow</a:t>
              </a:r>
            </a:p>
          </p:txBody>
        </p:sp>
        <p:sp>
          <p:nvSpPr>
            <p:cNvPr id="107538" name="Text Box 18"/>
            <p:cNvSpPr txBox="1">
              <a:spLocks noChangeArrowheads="1"/>
            </p:cNvSpPr>
            <p:nvPr/>
          </p:nvSpPr>
          <p:spPr bwMode="auto">
            <a:xfrm>
              <a:off x="4512" y="2160"/>
              <a:ext cx="489" cy="288"/>
            </a:xfrm>
            <a:prstGeom prst="rect">
              <a:avLst/>
            </a:prstGeom>
            <a:noFill/>
            <a:ln w="9525">
              <a:noFill/>
              <a:miter lim="800000"/>
              <a:headEnd/>
              <a:tailEnd/>
            </a:ln>
            <a:effectLst/>
          </p:spPr>
          <p:txBody>
            <a:bodyPr>
              <a:spAutoFit/>
            </a:bodyPr>
            <a:lstStyle/>
            <a:p>
              <a:r>
                <a:rPr lang="en-US" altLang="ko-KR" sz="2400">
                  <a:ea typeface="굴림" pitchFamily="50" charset="-127"/>
                </a:rPr>
                <a:t>stern</a:t>
              </a:r>
            </a:p>
          </p:txBody>
        </p:sp>
        <p:sp>
          <p:nvSpPr>
            <p:cNvPr id="107540" name="Text Box 20"/>
            <p:cNvSpPr txBox="1">
              <a:spLocks noChangeArrowheads="1"/>
            </p:cNvSpPr>
            <p:nvPr/>
          </p:nvSpPr>
          <p:spPr bwMode="auto">
            <a:xfrm rot="-1874744">
              <a:off x="2016" y="2064"/>
              <a:ext cx="684" cy="231"/>
            </a:xfrm>
            <a:prstGeom prst="rect">
              <a:avLst/>
            </a:prstGeom>
            <a:noFill/>
            <a:ln w="9525">
              <a:noFill/>
              <a:miter lim="800000"/>
              <a:headEnd/>
              <a:tailEnd/>
            </a:ln>
            <a:effectLst/>
          </p:spPr>
          <p:txBody>
            <a:bodyPr wrap="none">
              <a:spAutoFit/>
            </a:bodyPr>
            <a:lstStyle/>
            <a:p>
              <a:r>
                <a:rPr lang="en-US" altLang="ko-KR" sz="1800">
                  <a:ea typeface="굴림" pitchFamily="50" charset="-127"/>
                </a:rPr>
                <a:t>tangential</a:t>
              </a:r>
            </a:p>
          </p:txBody>
        </p:sp>
        <p:sp>
          <p:nvSpPr>
            <p:cNvPr id="107541" name="Text Box 21"/>
            <p:cNvSpPr txBox="1">
              <a:spLocks noChangeArrowheads="1"/>
            </p:cNvSpPr>
            <p:nvPr/>
          </p:nvSpPr>
          <p:spPr bwMode="auto">
            <a:xfrm rot="-6719453">
              <a:off x="1486" y="1970"/>
              <a:ext cx="524" cy="231"/>
            </a:xfrm>
            <a:prstGeom prst="rect">
              <a:avLst/>
            </a:prstGeom>
            <a:noFill/>
            <a:ln w="9525">
              <a:noFill/>
              <a:miter lim="800000"/>
              <a:headEnd/>
              <a:tailEnd/>
            </a:ln>
            <a:effectLst/>
          </p:spPr>
          <p:txBody>
            <a:bodyPr wrap="none">
              <a:spAutoFit/>
            </a:bodyPr>
            <a:lstStyle/>
            <a:p>
              <a:r>
                <a:rPr lang="en-US" altLang="ko-KR" sz="1800">
                  <a:ea typeface="굴림" pitchFamily="50" charset="-127"/>
                </a:rPr>
                <a:t>normal</a:t>
              </a:r>
            </a:p>
          </p:txBody>
        </p:sp>
      </p:grpSp>
      <p:sp>
        <p:nvSpPr>
          <p:cNvPr id="107542" name="Text Box 22"/>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8" name="Object 4"/>
          <p:cNvGraphicFramePr>
            <a:graphicFrameLocks noChangeAspect="1"/>
          </p:cNvGraphicFramePr>
          <p:nvPr/>
        </p:nvGraphicFramePr>
        <p:xfrm>
          <a:off x="533400" y="1219200"/>
          <a:ext cx="5410200" cy="2538413"/>
        </p:xfrm>
        <a:graphic>
          <a:graphicData uri="http://schemas.openxmlformats.org/presentationml/2006/ole">
            <p:oleObj spid="_x0000_s108548" name="Equation" r:id="rId3" imgW="2234880" imgH="1066680" progId="Equation.3">
              <p:embed/>
            </p:oleObj>
          </a:graphicData>
        </a:graphic>
      </p:graphicFrame>
      <p:sp>
        <p:nvSpPr>
          <p:cNvPr id="108549" name="Rectangle 5"/>
          <p:cNvSpPr>
            <a:spLocks noChangeArrowheads="1"/>
          </p:cNvSpPr>
          <p:nvPr/>
        </p:nvSpPr>
        <p:spPr bwMode="auto">
          <a:xfrm>
            <a:off x="6553200" y="2057400"/>
            <a:ext cx="2362200" cy="831850"/>
          </a:xfrm>
          <a:prstGeom prst="rect">
            <a:avLst/>
          </a:prstGeom>
          <a:solidFill>
            <a:schemeClr val="hlink"/>
          </a:solidFill>
          <a:ln w="9525">
            <a:solidFill>
              <a:schemeClr val="hlink"/>
            </a:solidFill>
            <a:miter lim="800000"/>
            <a:headEnd/>
            <a:tailEnd/>
          </a:ln>
          <a:effectLst/>
        </p:spPr>
        <p:txBody>
          <a:bodyPr>
            <a:spAutoFit/>
          </a:bodyPr>
          <a:lstStyle/>
          <a:p>
            <a:r>
              <a:rPr lang="en-US" altLang="ko-KR" sz="2400" b="1">
                <a:ea typeface="굴림" pitchFamily="50" charset="-127"/>
              </a:rPr>
              <a:t>Semi-empirical</a:t>
            </a:r>
          </a:p>
          <a:p>
            <a:r>
              <a:rPr lang="en-US" altLang="ko-KR" sz="2400" b="1">
                <a:ea typeface="굴림" pitchFamily="50" charset="-127"/>
              </a:rPr>
              <a:t> equation</a:t>
            </a:r>
          </a:p>
        </p:txBody>
      </p:sp>
      <p:graphicFrame>
        <p:nvGraphicFramePr>
          <p:cNvPr id="108550" name="Object 6"/>
          <p:cNvGraphicFramePr>
            <a:graphicFrameLocks noChangeAspect="1"/>
          </p:cNvGraphicFramePr>
          <p:nvPr/>
        </p:nvGraphicFramePr>
        <p:xfrm>
          <a:off x="1676400" y="3810000"/>
          <a:ext cx="6553200" cy="3000375"/>
        </p:xfrm>
        <a:graphic>
          <a:graphicData uri="http://schemas.openxmlformats.org/presentationml/2006/ole">
            <p:oleObj spid="_x0000_s108550" name="Equation" r:id="rId4" imgW="3047760" imgH="1396800" progId="Equation.3">
              <p:embed/>
            </p:oleObj>
          </a:graphicData>
        </a:graphic>
      </p:graphicFrame>
      <p:sp>
        <p:nvSpPr>
          <p:cNvPr id="108551" name="AutoShape 7"/>
          <p:cNvSpPr>
            <a:spLocks noChangeArrowheads="1"/>
          </p:cNvSpPr>
          <p:nvPr/>
        </p:nvSpPr>
        <p:spPr bwMode="auto">
          <a:xfrm>
            <a:off x="6019800" y="2209800"/>
            <a:ext cx="533400" cy="533400"/>
          </a:xfrm>
          <a:prstGeom prst="lef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08552" name="Text Box 8"/>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228600" y="762000"/>
            <a:ext cx="7772400" cy="1143000"/>
          </a:xfrm>
          <a:noFill/>
          <a:ln/>
        </p:spPr>
        <p:txBody>
          <a:bodyPr lIns="90488" tIns="44450" rIns="90488" bIns="44450"/>
          <a:lstStyle/>
          <a:p>
            <a:r>
              <a:rPr lang="en-US" sz="3600"/>
              <a:t>Boundary Layer Separation Resistance</a:t>
            </a:r>
          </a:p>
        </p:txBody>
      </p:sp>
      <p:sp>
        <p:nvSpPr>
          <p:cNvPr id="250883" name="Rectangle 3"/>
          <p:cNvSpPr>
            <a:spLocks noGrp="1" noChangeArrowheads="1"/>
          </p:cNvSpPr>
          <p:nvPr>
            <p:ph type="body" idx="1"/>
          </p:nvPr>
        </p:nvSpPr>
        <p:spPr>
          <a:noFill/>
          <a:ln/>
        </p:spPr>
        <p:txBody>
          <a:bodyPr lIns="90488" tIns="44450" rIns="90488" bIns="44450"/>
          <a:lstStyle/>
          <a:p>
            <a:pPr>
              <a:buFontTx/>
              <a:buNone/>
            </a:pPr>
            <a:r>
              <a:rPr lang="en-US"/>
              <a:t>Viscous Pressure/Form Drag</a:t>
            </a:r>
          </a:p>
          <a:p>
            <a:pPr lvl="1"/>
            <a:r>
              <a:rPr lang="en-US"/>
              <a:t>Laminar Flow</a:t>
            </a:r>
            <a:br>
              <a:rPr lang="en-US"/>
            </a:br>
            <a:r>
              <a:rPr lang="en-US"/>
              <a:t/>
            </a:r>
            <a:br>
              <a:rPr lang="en-US"/>
            </a:br>
            <a:endParaRPr lang="en-US"/>
          </a:p>
          <a:p>
            <a:pPr lvl="1"/>
            <a:r>
              <a:rPr lang="en-US"/>
              <a:t>Turbulent Flow</a:t>
            </a:r>
          </a:p>
          <a:p>
            <a:pPr lvl="2"/>
            <a:r>
              <a:rPr lang="en-US"/>
              <a:t>Boundary Layer</a:t>
            </a:r>
          </a:p>
        </p:txBody>
      </p:sp>
      <p:sp>
        <p:nvSpPr>
          <p:cNvPr id="250884" name="Rectangle 4"/>
          <p:cNvSpPr>
            <a:spLocks noChangeArrowheads="1"/>
          </p:cNvSpPr>
          <p:nvPr/>
        </p:nvSpPr>
        <p:spPr bwMode="auto">
          <a:xfrm>
            <a:off x="6022975" y="1912938"/>
            <a:ext cx="2957513" cy="8255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2400"/>
              <a:t>Bernoulli’s Equation:</a:t>
            </a:r>
          </a:p>
          <a:p>
            <a:pPr eaLnBrk="0" hangingPunct="0"/>
            <a:r>
              <a:rPr lang="en-US" sz="2400"/>
              <a:t>p/</a:t>
            </a:r>
            <a:r>
              <a:rPr lang="en-US" sz="2400">
                <a:latin typeface="Symbol" pitchFamily="18" charset="2"/>
              </a:rPr>
              <a:t>r</a:t>
            </a:r>
            <a:r>
              <a:rPr lang="en-US" sz="2400"/>
              <a:t>+V²/2+gz=constant</a:t>
            </a:r>
          </a:p>
        </p:txBody>
      </p:sp>
      <p:sp>
        <p:nvSpPr>
          <p:cNvPr id="250885" name="Arc 5"/>
          <p:cNvSpPr>
            <a:spLocks/>
          </p:cNvSpPr>
          <p:nvPr/>
        </p:nvSpPr>
        <p:spPr bwMode="auto">
          <a:xfrm>
            <a:off x="3962400" y="3508375"/>
            <a:ext cx="2286000" cy="457200"/>
          </a:xfrm>
          <a:custGeom>
            <a:avLst/>
            <a:gdLst>
              <a:gd name="G0" fmla="+- 0 0 0"/>
              <a:gd name="G1" fmla="+- 21600 0 0"/>
              <a:gd name="G2" fmla="+- 21600 0 0"/>
              <a:gd name="T0" fmla="*/ 45 w 21597"/>
              <a:gd name="T1" fmla="*/ 0 h 21600"/>
              <a:gd name="T2" fmla="*/ 21597 w 21597"/>
              <a:gd name="T3" fmla="*/ 21225 h 21600"/>
              <a:gd name="T4" fmla="*/ 0 w 21597"/>
              <a:gd name="T5" fmla="*/ 21600 h 21600"/>
            </a:gdLst>
            <a:ahLst/>
            <a:cxnLst>
              <a:cxn ang="0">
                <a:pos x="T0" y="T1"/>
              </a:cxn>
              <a:cxn ang="0">
                <a:pos x="T2" y="T3"/>
              </a:cxn>
              <a:cxn ang="0">
                <a:pos x="T4" y="T5"/>
              </a:cxn>
            </a:cxnLst>
            <a:rect l="0" t="0" r="r" b="b"/>
            <a:pathLst>
              <a:path w="21597" h="21600" fill="none" extrusionOk="0">
                <a:moveTo>
                  <a:pt x="44" y="0"/>
                </a:moveTo>
                <a:cubicBezTo>
                  <a:pt x="11810" y="24"/>
                  <a:pt x="21392" y="9461"/>
                  <a:pt x="21596" y="21225"/>
                </a:cubicBezTo>
              </a:path>
              <a:path w="21597" h="21600" stroke="0" extrusionOk="0">
                <a:moveTo>
                  <a:pt x="44" y="0"/>
                </a:moveTo>
                <a:cubicBezTo>
                  <a:pt x="11810" y="24"/>
                  <a:pt x="21392" y="9461"/>
                  <a:pt x="21596" y="21225"/>
                </a:cubicBezTo>
                <a:lnTo>
                  <a:pt x="0" y="21600"/>
                </a:lnTo>
                <a:close/>
              </a:path>
            </a:pathLst>
          </a:custGeom>
          <a:pattFill prst="ltUpDiag">
            <a:fgClr>
              <a:schemeClr val="tx2"/>
            </a:fgClr>
            <a:bgClr>
              <a:schemeClr val="bg1"/>
            </a:bgClr>
          </a:pattFill>
          <a:ln w="50800" cap="rnd">
            <a:solidFill>
              <a:schemeClr val="tx1"/>
            </a:solidFill>
            <a:round/>
            <a:headEnd/>
            <a:tailEnd/>
          </a:ln>
          <a:effectLst/>
        </p:spPr>
        <p:txBody>
          <a:bodyPr/>
          <a:lstStyle/>
          <a:p>
            <a:endParaRPr lang="en-US"/>
          </a:p>
        </p:txBody>
      </p:sp>
      <p:sp>
        <p:nvSpPr>
          <p:cNvPr id="250886" name="Arc 6"/>
          <p:cNvSpPr>
            <a:spLocks/>
          </p:cNvSpPr>
          <p:nvPr/>
        </p:nvSpPr>
        <p:spPr bwMode="auto">
          <a:xfrm>
            <a:off x="1681163" y="3516313"/>
            <a:ext cx="2286000" cy="457200"/>
          </a:xfrm>
          <a:custGeom>
            <a:avLst/>
            <a:gdLst>
              <a:gd name="G0" fmla="+- 21599 0 0"/>
              <a:gd name="G1" fmla="+- 21600 0 0"/>
              <a:gd name="G2" fmla="+- 21600 0 0"/>
              <a:gd name="T0" fmla="*/ 0 w 21599"/>
              <a:gd name="T1" fmla="*/ 21450 h 21600"/>
              <a:gd name="T2" fmla="*/ 21569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49"/>
                </a:moveTo>
                <a:cubicBezTo>
                  <a:pt x="81" y="9591"/>
                  <a:pt x="9709" y="16"/>
                  <a:pt x="21569" y="0"/>
                </a:cubicBezTo>
              </a:path>
              <a:path w="21599" h="21600" stroke="0" extrusionOk="0">
                <a:moveTo>
                  <a:pt x="-1" y="21449"/>
                </a:moveTo>
                <a:cubicBezTo>
                  <a:pt x="81" y="9591"/>
                  <a:pt x="9709" y="16"/>
                  <a:pt x="21569" y="0"/>
                </a:cubicBezTo>
                <a:lnTo>
                  <a:pt x="21599" y="21600"/>
                </a:lnTo>
                <a:close/>
              </a:path>
            </a:pathLst>
          </a:custGeom>
          <a:pattFill prst="ltUpDiag">
            <a:fgClr>
              <a:schemeClr val="tx2"/>
            </a:fgClr>
            <a:bgClr>
              <a:schemeClr val="bg1"/>
            </a:bgClr>
          </a:pattFill>
          <a:ln w="50800" cap="rnd">
            <a:solidFill>
              <a:schemeClr val="tx1"/>
            </a:solidFill>
            <a:round/>
            <a:headEnd/>
            <a:tailEnd/>
          </a:ln>
          <a:effectLst/>
        </p:spPr>
        <p:txBody>
          <a:bodyPr/>
          <a:lstStyle/>
          <a:p>
            <a:endParaRPr lang="en-US"/>
          </a:p>
        </p:txBody>
      </p:sp>
      <p:sp>
        <p:nvSpPr>
          <p:cNvPr id="250887" name="Line 7"/>
          <p:cNvSpPr>
            <a:spLocks noChangeShapeType="1"/>
          </p:cNvSpPr>
          <p:nvPr/>
        </p:nvSpPr>
        <p:spPr bwMode="auto">
          <a:xfrm>
            <a:off x="3962400" y="2971800"/>
            <a:ext cx="0" cy="990600"/>
          </a:xfrm>
          <a:prstGeom prst="line">
            <a:avLst/>
          </a:prstGeom>
          <a:noFill/>
          <a:ln w="12700">
            <a:solidFill>
              <a:schemeClr val="tx1"/>
            </a:solidFill>
            <a:round/>
            <a:headEnd/>
            <a:tailEnd/>
          </a:ln>
          <a:effectLst/>
        </p:spPr>
        <p:txBody>
          <a:bodyPr/>
          <a:lstStyle/>
          <a:p>
            <a:endParaRPr lang="en-US"/>
          </a:p>
        </p:txBody>
      </p:sp>
      <p:sp>
        <p:nvSpPr>
          <p:cNvPr id="250888" name="Arc 8"/>
          <p:cNvSpPr>
            <a:spLocks/>
          </p:cNvSpPr>
          <p:nvPr/>
        </p:nvSpPr>
        <p:spPr bwMode="auto">
          <a:xfrm>
            <a:off x="3887788" y="3355975"/>
            <a:ext cx="2438400" cy="436563"/>
          </a:xfrm>
          <a:custGeom>
            <a:avLst/>
            <a:gdLst>
              <a:gd name="G0" fmla="+- 0 0 0"/>
              <a:gd name="G1" fmla="+- 21600 0 0"/>
              <a:gd name="G2" fmla="+- 21600 0 0"/>
              <a:gd name="T0" fmla="*/ 42 w 21595"/>
              <a:gd name="T1" fmla="*/ 0 h 21600"/>
              <a:gd name="T2" fmla="*/ 21595 w 21595"/>
              <a:gd name="T3" fmla="*/ 21129 h 21600"/>
              <a:gd name="T4" fmla="*/ 0 w 21595"/>
              <a:gd name="T5" fmla="*/ 21600 h 21600"/>
            </a:gdLst>
            <a:ahLst/>
            <a:cxnLst>
              <a:cxn ang="0">
                <a:pos x="T0" y="T1"/>
              </a:cxn>
              <a:cxn ang="0">
                <a:pos x="T2" y="T3"/>
              </a:cxn>
              <a:cxn ang="0">
                <a:pos x="T4" y="T5"/>
              </a:cxn>
            </a:cxnLst>
            <a:rect l="0" t="0" r="r" b="b"/>
            <a:pathLst>
              <a:path w="21595" h="21600" fill="none" extrusionOk="0">
                <a:moveTo>
                  <a:pt x="41" y="0"/>
                </a:moveTo>
                <a:cubicBezTo>
                  <a:pt x="11771" y="22"/>
                  <a:pt x="21339" y="9402"/>
                  <a:pt x="21594" y="21129"/>
                </a:cubicBezTo>
              </a:path>
              <a:path w="21595" h="21600" stroke="0" extrusionOk="0">
                <a:moveTo>
                  <a:pt x="41" y="0"/>
                </a:moveTo>
                <a:cubicBezTo>
                  <a:pt x="11771" y="22"/>
                  <a:pt x="21339" y="9402"/>
                  <a:pt x="21594" y="21129"/>
                </a:cubicBezTo>
                <a:lnTo>
                  <a:pt x="0" y="21600"/>
                </a:lnTo>
                <a:close/>
              </a:path>
            </a:pathLst>
          </a:custGeom>
          <a:noFill/>
          <a:ln w="12700" cap="rnd">
            <a:solidFill>
              <a:schemeClr val="tx1"/>
            </a:solidFill>
            <a:round/>
            <a:headEnd/>
            <a:tailEnd/>
          </a:ln>
          <a:effectLst/>
        </p:spPr>
        <p:txBody>
          <a:bodyPr/>
          <a:lstStyle/>
          <a:p>
            <a:endParaRPr lang="en-US"/>
          </a:p>
        </p:txBody>
      </p:sp>
      <p:sp>
        <p:nvSpPr>
          <p:cNvPr id="250889" name="Arc 9"/>
          <p:cNvSpPr>
            <a:spLocks/>
          </p:cNvSpPr>
          <p:nvPr/>
        </p:nvSpPr>
        <p:spPr bwMode="auto">
          <a:xfrm>
            <a:off x="6342063" y="3789363"/>
            <a:ext cx="533400" cy="177800"/>
          </a:xfrm>
          <a:custGeom>
            <a:avLst/>
            <a:gdLst>
              <a:gd name="G0" fmla="+- 21600 0 0"/>
              <a:gd name="G1" fmla="+- 594 0 0"/>
              <a:gd name="G2" fmla="+- 21600 0 0"/>
              <a:gd name="T0" fmla="*/ 21470 w 21600"/>
              <a:gd name="T1" fmla="*/ 22194 h 22194"/>
              <a:gd name="T2" fmla="*/ 8 w 21600"/>
              <a:gd name="T3" fmla="*/ 0 h 22194"/>
              <a:gd name="T4" fmla="*/ 21600 w 21600"/>
              <a:gd name="T5" fmla="*/ 594 h 22194"/>
            </a:gdLst>
            <a:ahLst/>
            <a:cxnLst>
              <a:cxn ang="0">
                <a:pos x="T0" y="T1"/>
              </a:cxn>
              <a:cxn ang="0">
                <a:pos x="T2" y="T3"/>
              </a:cxn>
              <a:cxn ang="0">
                <a:pos x="T4" y="T5"/>
              </a:cxn>
            </a:cxnLst>
            <a:rect l="0" t="0" r="r" b="b"/>
            <a:pathLst>
              <a:path w="21600" h="22194" fill="none" extrusionOk="0">
                <a:moveTo>
                  <a:pt x="21470" y="22193"/>
                </a:moveTo>
                <a:cubicBezTo>
                  <a:pt x="9591" y="22122"/>
                  <a:pt x="0" y="12472"/>
                  <a:pt x="0" y="594"/>
                </a:cubicBezTo>
                <a:cubicBezTo>
                  <a:pt x="-1" y="395"/>
                  <a:pt x="2" y="197"/>
                  <a:pt x="8" y="0"/>
                </a:cubicBezTo>
              </a:path>
              <a:path w="21600" h="22194" stroke="0" extrusionOk="0">
                <a:moveTo>
                  <a:pt x="21470" y="22193"/>
                </a:moveTo>
                <a:cubicBezTo>
                  <a:pt x="9591" y="22122"/>
                  <a:pt x="0" y="12472"/>
                  <a:pt x="0" y="594"/>
                </a:cubicBezTo>
                <a:cubicBezTo>
                  <a:pt x="-1" y="395"/>
                  <a:pt x="2" y="197"/>
                  <a:pt x="8" y="0"/>
                </a:cubicBezTo>
                <a:lnTo>
                  <a:pt x="21600" y="594"/>
                </a:lnTo>
                <a:close/>
              </a:path>
            </a:pathLst>
          </a:custGeom>
          <a:noFill/>
          <a:ln w="12700" cap="rnd">
            <a:solidFill>
              <a:schemeClr val="tx1"/>
            </a:solidFill>
            <a:round/>
            <a:headEnd type="triangle" w="med" len="med"/>
            <a:tailEnd/>
          </a:ln>
          <a:effectLst/>
        </p:spPr>
        <p:txBody>
          <a:bodyPr/>
          <a:lstStyle/>
          <a:p>
            <a:endParaRPr lang="en-US"/>
          </a:p>
        </p:txBody>
      </p:sp>
      <p:sp>
        <p:nvSpPr>
          <p:cNvPr id="250890" name="Arc 10"/>
          <p:cNvSpPr>
            <a:spLocks/>
          </p:cNvSpPr>
          <p:nvPr/>
        </p:nvSpPr>
        <p:spPr bwMode="auto">
          <a:xfrm>
            <a:off x="1527175" y="3363913"/>
            <a:ext cx="2436813" cy="436562"/>
          </a:xfrm>
          <a:custGeom>
            <a:avLst/>
            <a:gdLst>
              <a:gd name="G0" fmla="+- 21599 0 0"/>
              <a:gd name="G1" fmla="+- 21600 0 0"/>
              <a:gd name="G2" fmla="+- 21600 0 0"/>
              <a:gd name="T0" fmla="*/ 0 w 21599"/>
              <a:gd name="T1" fmla="*/ 21364 h 21600"/>
              <a:gd name="T2" fmla="*/ 21585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64"/>
                </a:moveTo>
                <a:cubicBezTo>
                  <a:pt x="129" y="9532"/>
                  <a:pt x="9753" y="7"/>
                  <a:pt x="21585" y="0"/>
                </a:cubicBezTo>
              </a:path>
              <a:path w="21599" h="21600" stroke="0" extrusionOk="0">
                <a:moveTo>
                  <a:pt x="0" y="21364"/>
                </a:moveTo>
                <a:cubicBezTo>
                  <a:pt x="129" y="9532"/>
                  <a:pt x="9753" y="7"/>
                  <a:pt x="21585" y="0"/>
                </a:cubicBezTo>
                <a:lnTo>
                  <a:pt x="21599" y="21600"/>
                </a:lnTo>
                <a:close/>
              </a:path>
            </a:pathLst>
          </a:custGeom>
          <a:noFill/>
          <a:ln w="12700" cap="rnd">
            <a:solidFill>
              <a:schemeClr val="tx1"/>
            </a:solidFill>
            <a:round/>
            <a:headEnd/>
            <a:tailEnd type="triangle" w="med" len="med"/>
          </a:ln>
          <a:effectLst/>
        </p:spPr>
        <p:txBody>
          <a:bodyPr/>
          <a:lstStyle/>
          <a:p>
            <a:endParaRPr lang="en-US"/>
          </a:p>
        </p:txBody>
      </p:sp>
      <p:sp>
        <p:nvSpPr>
          <p:cNvPr id="250891" name="Arc 11"/>
          <p:cNvSpPr>
            <a:spLocks/>
          </p:cNvSpPr>
          <p:nvPr/>
        </p:nvSpPr>
        <p:spPr bwMode="auto">
          <a:xfrm>
            <a:off x="998538" y="3779838"/>
            <a:ext cx="533400" cy="182562"/>
          </a:xfrm>
          <a:custGeom>
            <a:avLst/>
            <a:gdLst>
              <a:gd name="G0" fmla="+- 0 0 0"/>
              <a:gd name="G1" fmla="+- 1191 0 0"/>
              <a:gd name="G2" fmla="+- 21600 0 0"/>
              <a:gd name="T0" fmla="*/ 21567 w 21600"/>
              <a:gd name="T1" fmla="*/ 0 h 22791"/>
              <a:gd name="T2" fmla="*/ 130 w 21600"/>
              <a:gd name="T3" fmla="*/ 22791 h 22791"/>
              <a:gd name="T4" fmla="*/ 0 w 21600"/>
              <a:gd name="T5" fmla="*/ 1191 h 22791"/>
            </a:gdLst>
            <a:ahLst/>
            <a:cxnLst>
              <a:cxn ang="0">
                <a:pos x="T0" y="T1"/>
              </a:cxn>
              <a:cxn ang="0">
                <a:pos x="T2" y="T3"/>
              </a:cxn>
              <a:cxn ang="0">
                <a:pos x="T4" y="T5"/>
              </a:cxn>
            </a:cxnLst>
            <a:rect l="0" t="0" r="r" b="b"/>
            <a:pathLst>
              <a:path w="21600" h="22791" fill="none" extrusionOk="0">
                <a:moveTo>
                  <a:pt x="21567" y="-1"/>
                </a:moveTo>
                <a:cubicBezTo>
                  <a:pt x="21589" y="396"/>
                  <a:pt x="21600" y="793"/>
                  <a:pt x="21600" y="1191"/>
                </a:cubicBezTo>
                <a:cubicBezTo>
                  <a:pt x="21600" y="13069"/>
                  <a:pt x="12008" y="22719"/>
                  <a:pt x="129" y="22790"/>
                </a:cubicBezTo>
              </a:path>
              <a:path w="21600" h="22791" stroke="0" extrusionOk="0">
                <a:moveTo>
                  <a:pt x="21567" y="-1"/>
                </a:moveTo>
                <a:cubicBezTo>
                  <a:pt x="21589" y="396"/>
                  <a:pt x="21600" y="793"/>
                  <a:pt x="21600" y="1191"/>
                </a:cubicBezTo>
                <a:cubicBezTo>
                  <a:pt x="21600" y="13069"/>
                  <a:pt x="12008" y="22719"/>
                  <a:pt x="129" y="22790"/>
                </a:cubicBezTo>
                <a:lnTo>
                  <a:pt x="0" y="1191"/>
                </a:lnTo>
                <a:close/>
              </a:path>
            </a:pathLst>
          </a:custGeom>
          <a:noFill/>
          <a:ln w="12700" cap="rnd">
            <a:solidFill>
              <a:schemeClr val="tx1"/>
            </a:solidFill>
            <a:round/>
            <a:headEnd type="triangle" w="med" len="med"/>
            <a:tailEnd/>
          </a:ln>
          <a:effectLst/>
        </p:spPr>
        <p:txBody>
          <a:bodyPr/>
          <a:lstStyle/>
          <a:p>
            <a:endParaRPr lang="en-US"/>
          </a:p>
        </p:txBody>
      </p:sp>
      <p:sp>
        <p:nvSpPr>
          <p:cNvPr id="250892" name="Arc 12"/>
          <p:cNvSpPr>
            <a:spLocks/>
          </p:cNvSpPr>
          <p:nvPr/>
        </p:nvSpPr>
        <p:spPr bwMode="auto">
          <a:xfrm>
            <a:off x="3889375" y="3203575"/>
            <a:ext cx="2436813" cy="219075"/>
          </a:xfrm>
          <a:custGeom>
            <a:avLst/>
            <a:gdLst>
              <a:gd name="G0" fmla="+- 0 0 0"/>
              <a:gd name="G1" fmla="+- 21600 0 0"/>
              <a:gd name="G2" fmla="+- 21600 0 0"/>
              <a:gd name="T0" fmla="*/ 42 w 21580"/>
              <a:gd name="T1" fmla="*/ 0 h 21600"/>
              <a:gd name="T2" fmla="*/ 21580 w 21580"/>
              <a:gd name="T3" fmla="*/ 20661 h 21600"/>
              <a:gd name="T4" fmla="*/ 0 w 21580"/>
              <a:gd name="T5" fmla="*/ 21600 h 21600"/>
            </a:gdLst>
            <a:ahLst/>
            <a:cxnLst>
              <a:cxn ang="0">
                <a:pos x="T0" y="T1"/>
              </a:cxn>
              <a:cxn ang="0">
                <a:pos x="T2" y="T3"/>
              </a:cxn>
              <a:cxn ang="0">
                <a:pos x="T4" y="T5"/>
              </a:cxn>
            </a:cxnLst>
            <a:rect l="0" t="0" r="r" b="b"/>
            <a:pathLst>
              <a:path w="21580" h="21600" fill="none" extrusionOk="0">
                <a:moveTo>
                  <a:pt x="41" y="0"/>
                </a:moveTo>
                <a:cubicBezTo>
                  <a:pt x="11589" y="22"/>
                  <a:pt x="21077" y="9124"/>
                  <a:pt x="21579" y="20661"/>
                </a:cubicBezTo>
              </a:path>
              <a:path w="21580" h="21600" stroke="0" extrusionOk="0">
                <a:moveTo>
                  <a:pt x="41" y="0"/>
                </a:moveTo>
                <a:cubicBezTo>
                  <a:pt x="11589" y="22"/>
                  <a:pt x="21077" y="9124"/>
                  <a:pt x="21579" y="20661"/>
                </a:cubicBezTo>
                <a:lnTo>
                  <a:pt x="0" y="21600"/>
                </a:lnTo>
                <a:close/>
              </a:path>
            </a:pathLst>
          </a:custGeom>
          <a:noFill/>
          <a:ln w="12700" cap="rnd">
            <a:solidFill>
              <a:schemeClr val="tx1"/>
            </a:solidFill>
            <a:round/>
            <a:headEnd/>
            <a:tailEnd/>
          </a:ln>
          <a:effectLst/>
        </p:spPr>
        <p:txBody>
          <a:bodyPr/>
          <a:lstStyle/>
          <a:p>
            <a:endParaRPr lang="en-US"/>
          </a:p>
        </p:txBody>
      </p:sp>
      <p:sp>
        <p:nvSpPr>
          <p:cNvPr id="250893" name="Arc 13"/>
          <p:cNvSpPr>
            <a:spLocks/>
          </p:cNvSpPr>
          <p:nvPr/>
        </p:nvSpPr>
        <p:spPr bwMode="auto">
          <a:xfrm>
            <a:off x="6342063" y="3419475"/>
            <a:ext cx="533400" cy="90488"/>
          </a:xfrm>
          <a:custGeom>
            <a:avLst/>
            <a:gdLst>
              <a:gd name="G0" fmla="+- 21600 0 0"/>
              <a:gd name="G1" fmla="+- 1198 0 0"/>
              <a:gd name="G2" fmla="+- 21600 0 0"/>
              <a:gd name="T0" fmla="*/ 21469 w 21600"/>
              <a:gd name="T1" fmla="*/ 22798 h 22798"/>
              <a:gd name="T2" fmla="*/ 33 w 21600"/>
              <a:gd name="T3" fmla="*/ 0 h 22798"/>
              <a:gd name="T4" fmla="*/ 21600 w 21600"/>
              <a:gd name="T5" fmla="*/ 1198 h 22798"/>
            </a:gdLst>
            <a:ahLst/>
            <a:cxnLst>
              <a:cxn ang="0">
                <a:pos x="T0" y="T1"/>
              </a:cxn>
              <a:cxn ang="0">
                <a:pos x="T2" y="T3"/>
              </a:cxn>
              <a:cxn ang="0">
                <a:pos x="T4" y="T5"/>
              </a:cxn>
            </a:cxnLst>
            <a:rect l="0" t="0" r="r" b="b"/>
            <a:pathLst>
              <a:path w="21600" h="22798" fill="none" extrusionOk="0">
                <a:moveTo>
                  <a:pt x="21469" y="22797"/>
                </a:moveTo>
                <a:cubicBezTo>
                  <a:pt x="9590" y="22725"/>
                  <a:pt x="0" y="13076"/>
                  <a:pt x="0" y="1198"/>
                </a:cubicBezTo>
                <a:cubicBezTo>
                  <a:pt x="-1" y="798"/>
                  <a:pt x="11" y="398"/>
                  <a:pt x="33" y="0"/>
                </a:cubicBezTo>
              </a:path>
              <a:path w="21600" h="22798" stroke="0" extrusionOk="0">
                <a:moveTo>
                  <a:pt x="21469" y="22797"/>
                </a:moveTo>
                <a:cubicBezTo>
                  <a:pt x="9590" y="22725"/>
                  <a:pt x="0" y="13076"/>
                  <a:pt x="0" y="1198"/>
                </a:cubicBezTo>
                <a:cubicBezTo>
                  <a:pt x="-1" y="798"/>
                  <a:pt x="11" y="398"/>
                  <a:pt x="33" y="0"/>
                </a:cubicBezTo>
                <a:lnTo>
                  <a:pt x="21600" y="1198"/>
                </a:lnTo>
                <a:close/>
              </a:path>
            </a:pathLst>
          </a:custGeom>
          <a:noFill/>
          <a:ln w="12700" cap="rnd">
            <a:solidFill>
              <a:schemeClr val="tx1"/>
            </a:solidFill>
            <a:round/>
            <a:headEnd type="triangle" w="med" len="med"/>
            <a:tailEnd/>
          </a:ln>
          <a:effectLst/>
        </p:spPr>
        <p:txBody>
          <a:bodyPr/>
          <a:lstStyle/>
          <a:p>
            <a:endParaRPr lang="en-US"/>
          </a:p>
        </p:txBody>
      </p:sp>
      <p:sp>
        <p:nvSpPr>
          <p:cNvPr id="250894" name="Rectangle 14"/>
          <p:cNvSpPr>
            <a:spLocks noChangeArrowheads="1"/>
          </p:cNvSpPr>
          <p:nvPr/>
        </p:nvSpPr>
        <p:spPr bwMode="auto">
          <a:xfrm>
            <a:off x="4267200" y="5334000"/>
            <a:ext cx="2362200" cy="533400"/>
          </a:xfrm>
          <a:prstGeom prst="rect">
            <a:avLst/>
          </a:prstGeom>
          <a:pattFill prst="zigZag">
            <a:fgClr>
              <a:schemeClr val="tx2"/>
            </a:fgClr>
            <a:bgClr>
              <a:schemeClr val="bg1"/>
            </a:bgClr>
          </a:pattFill>
          <a:ln w="12700">
            <a:noFill/>
            <a:miter lim="800000"/>
            <a:headEnd/>
            <a:tailEnd/>
          </a:ln>
          <a:effectLst/>
        </p:spPr>
        <p:txBody>
          <a:bodyPr wrap="none" anchor="ctr"/>
          <a:lstStyle/>
          <a:p>
            <a:endParaRPr lang="en-US"/>
          </a:p>
        </p:txBody>
      </p:sp>
      <p:sp>
        <p:nvSpPr>
          <p:cNvPr id="250895" name="Arc 15"/>
          <p:cNvSpPr>
            <a:spLocks/>
          </p:cNvSpPr>
          <p:nvPr/>
        </p:nvSpPr>
        <p:spPr bwMode="auto">
          <a:xfrm>
            <a:off x="1527175" y="3211513"/>
            <a:ext cx="2438400" cy="220662"/>
          </a:xfrm>
          <a:custGeom>
            <a:avLst/>
            <a:gdLst>
              <a:gd name="G0" fmla="+- 21595 0 0"/>
              <a:gd name="G1" fmla="+- 21600 0 0"/>
              <a:gd name="G2" fmla="+- 21600 0 0"/>
              <a:gd name="T0" fmla="*/ 0 w 21595"/>
              <a:gd name="T1" fmla="*/ 21134 h 21600"/>
              <a:gd name="T2" fmla="*/ 21468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0" y="21134"/>
                </a:moveTo>
                <a:cubicBezTo>
                  <a:pt x="252" y="9438"/>
                  <a:pt x="9769" y="69"/>
                  <a:pt x="21468" y="0"/>
                </a:cubicBezTo>
              </a:path>
              <a:path w="21595" h="21600" stroke="0" extrusionOk="0">
                <a:moveTo>
                  <a:pt x="0" y="21134"/>
                </a:moveTo>
                <a:cubicBezTo>
                  <a:pt x="252" y="9438"/>
                  <a:pt x="9769" y="69"/>
                  <a:pt x="21468" y="0"/>
                </a:cubicBezTo>
                <a:lnTo>
                  <a:pt x="21595" y="21600"/>
                </a:lnTo>
                <a:close/>
              </a:path>
            </a:pathLst>
          </a:custGeom>
          <a:noFill/>
          <a:ln w="12700" cap="rnd">
            <a:solidFill>
              <a:schemeClr val="tx1"/>
            </a:solidFill>
            <a:round/>
            <a:headEnd/>
            <a:tailEnd type="triangle" w="med" len="med"/>
          </a:ln>
          <a:effectLst/>
        </p:spPr>
        <p:txBody>
          <a:bodyPr/>
          <a:lstStyle/>
          <a:p>
            <a:endParaRPr lang="en-US"/>
          </a:p>
        </p:txBody>
      </p:sp>
      <p:sp>
        <p:nvSpPr>
          <p:cNvPr id="250896" name="Arc 16"/>
          <p:cNvSpPr>
            <a:spLocks/>
          </p:cNvSpPr>
          <p:nvPr/>
        </p:nvSpPr>
        <p:spPr bwMode="auto">
          <a:xfrm>
            <a:off x="998538" y="3411538"/>
            <a:ext cx="533400" cy="93662"/>
          </a:xfrm>
          <a:custGeom>
            <a:avLst/>
            <a:gdLst>
              <a:gd name="G0" fmla="+- 0 0 0"/>
              <a:gd name="G1" fmla="+- 2003 0 0"/>
              <a:gd name="G2" fmla="+- 21600 0 0"/>
              <a:gd name="T0" fmla="*/ 21507 w 21600"/>
              <a:gd name="T1" fmla="*/ 0 h 23603"/>
              <a:gd name="T2" fmla="*/ 131 w 21600"/>
              <a:gd name="T3" fmla="*/ 23603 h 23603"/>
              <a:gd name="T4" fmla="*/ 0 w 21600"/>
              <a:gd name="T5" fmla="*/ 2003 h 23603"/>
            </a:gdLst>
            <a:ahLst/>
            <a:cxnLst>
              <a:cxn ang="0">
                <a:pos x="T0" y="T1"/>
              </a:cxn>
              <a:cxn ang="0">
                <a:pos x="T2" y="T3"/>
              </a:cxn>
              <a:cxn ang="0">
                <a:pos x="T4" y="T5"/>
              </a:cxn>
            </a:cxnLst>
            <a:rect l="0" t="0" r="r" b="b"/>
            <a:pathLst>
              <a:path w="21600" h="23603" fill="none" extrusionOk="0">
                <a:moveTo>
                  <a:pt x="21506" y="0"/>
                </a:moveTo>
                <a:cubicBezTo>
                  <a:pt x="21568" y="665"/>
                  <a:pt x="21600" y="1334"/>
                  <a:pt x="21600" y="2003"/>
                </a:cubicBezTo>
                <a:cubicBezTo>
                  <a:pt x="21600" y="13881"/>
                  <a:pt x="12009" y="23530"/>
                  <a:pt x="130" y="23602"/>
                </a:cubicBezTo>
              </a:path>
              <a:path w="21600" h="23603" stroke="0" extrusionOk="0">
                <a:moveTo>
                  <a:pt x="21506" y="0"/>
                </a:moveTo>
                <a:cubicBezTo>
                  <a:pt x="21568" y="665"/>
                  <a:pt x="21600" y="1334"/>
                  <a:pt x="21600" y="2003"/>
                </a:cubicBezTo>
                <a:cubicBezTo>
                  <a:pt x="21600" y="13881"/>
                  <a:pt x="12009" y="23530"/>
                  <a:pt x="130" y="23602"/>
                </a:cubicBezTo>
                <a:lnTo>
                  <a:pt x="0" y="2003"/>
                </a:lnTo>
                <a:close/>
              </a:path>
            </a:pathLst>
          </a:custGeom>
          <a:noFill/>
          <a:ln w="12700" cap="rnd">
            <a:solidFill>
              <a:schemeClr val="tx1"/>
            </a:solidFill>
            <a:round/>
            <a:headEnd type="triangle" w="med" len="med"/>
            <a:tailEnd/>
          </a:ln>
          <a:effectLst/>
        </p:spPr>
        <p:txBody>
          <a:bodyPr/>
          <a:lstStyle/>
          <a:p>
            <a:endParaRPr lang="en-US"/>
          </a:p>
        </p:txBody>
      </p:sp>
      <p:sp>
        <p:nvSpPr>
          <p:cNvPr id="250897" name="Line 17"/>
          <p:cNvSpPr>
            <a:spLocks noChangeShapeType="1"/>
          </p:cNvSpPr>
          <p:nvPr/>
        </p:nvSpPr>
        <p:spPr bwMode="auto">
          <a:xfrm flipH="1">
            <a:off x="1066800" y="3048000"/>
            <a:ext cx="2895600" cy="0"/>
          </a:xfrm>
          <a:prstGeom prst="line">
            <a:avLst/>
          </a:prstGeom>
          <a:noFill/>
          <a:ln w="12700">
            <a:solidFill>
              <a:schemeClr val="tx1"/>
            </a:solidFill>
            <a:round/>
            <a:headEnd type="triangle" w="med" len="med"/>
            <a:tailEnd/>
          </a:ln>
          <a:effectLst/>
        </p:spPr>
        <p:txBody>
          <a:bodyPr/>
          <a:lstStyle/>
          <a:p>
            <a:endParaRPr lang="en-US"/>
          </a:p>
        </p:txBody>
      </p:sp>
      <p:sp>
        <p:nvSpPr>
          <p:cNvPr id="250898" name="Line 18"/>
          <p:cNvSpPr>
            <a:spLocks noChangeShapeType="1"/>
          </p:cNvSpPr>
          <p:nvPr/>
        </p:nvSpPr>
        <p:spPr bwMode="auto">
          <a:xfrm flipH="1">
            <a:off x="3886200" y="3040063"/>
            <a:ext cx="2895600" cy="0"/>
          </a:xfrm>
          <a:prstGeom prst="line">
            <a:avLst/>
          </a:prstGeom>
          <a:noFill/>
          <a:ln w="12700">
            <a:solidFill>
              <a:schemeClr val="tx1"/>
            </a:solidFill>
            <a:round/>
            <a:headEnd type="triangle" w="med" len="med"/>
            <a:tailEnd/>
          </a:ln>
          <a:effectLst/>
        </p:spPr>
        <p:txBody>
          <a:bodyPr/>
          <a:lstStyle/>
          <a:p>
            <a:endParaRPr lang="en-US"/>
          </a:p>
        </p:txBody>
      </p:sp>
      <p:sp>
        <p:nvSpPr>
          <p:cNvPr id="250899" name="Arc 19"/>
          <p:cNvSpPr>
            <a:spLocks/>
          </p:cNvSpPr>
          <p:nvPr/>
        </p:nvSpPr>
        <p:spPr bwMode="auto">
          <a:xfrm>
            <a:off x="2593975" y="5337175"/>
            <a:ext cx="1752600" cy="152400"/>
          </a:xfrm>
          <a:custGeom>
            <a:avLst/>
            <a:gdLst>
              <a:gd name="G0" fmla="+- 21595 0 0"/>
              <a:gd name="G1" fmla="+- 21600 0 0"/>
              <a:gd name="G2" fmla="+- 21600 0 0"/>
              <a:gd name="T0" fmla="*/ 0 w 21595"/>
              <a:gd name="T1" fmla="*/ 21150 h 21600"/>
              <a:gd name="T2" fmla="*/ 21556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4" y="9413"/>
                  <a:pt x="9817" y="21"/>
                  <a:pt x="21556" y="0"/>
                </a:cubicBezTo>
              </a:path>
              <a:path w="21595" h="21600" stroke="0" extrusionOk="0">
                <a:moveTo>
                  <a:pt x="-1" y="21149"/>
                </a:moveTo>
                <a:cubicBezTo>
                  <a:pt x="244" y="9413"/>
                  <a:pt x="9817" y="21"/>
                  <a:pt x="21556" y="0"/>
                </a:cubicBezTo>
                <a:lnTo>
                  <a:pt x="21595" y="21600"/>
                </a:lnTo>
                <a:close/>
              </a:path>
            </a:pathLst>
          </a:custGeom>
          <a:pattFill prst="zigZag">
            <a:fgClr>
              <a:schemeClr val="tx2"/>
            </a:fgClr>
            <a:bgClr>
              <a:schemeClr val="bg1"/>
            </a:bgClr>
          </a:pattFill>
          <a:ln w="12700" cap="rnd">
            <a:solidFill>
              <a:schemeClr val="tx1"/>
            </a:solidFill>
            <a:round/>
            <a:headEnd/>
            <a:tailEnd/>
          </a:ln>
          <a:effectLst/>
        </p:spPr>
        <p:txBody>
          <a:bodyPr/>
          <a:lstStyle/>
          <a:p>
            <a:endParaRPr lang="en-US"/>
          </a:p>
        </p:txBody>
      </p:sp>
      <p:sp>
        <p:nvSpPr>
          <p:cNvPr id="250900" name="Line 20"/>
          <p:cNvSpPr>
            <a:spLocks noChangeShapeType="1"/>
          </p:cNvSpPr>
          <p:nvPr/>
        </p:nvSpPr>
        <p:spPr bwMode="auto">
          <a:xfrm>
            <a:off x="990600" y="3040063"/>
            <a:ext cx="533400" cy="0"/>
          </a:xfrm>
          <a:prstGeom prst="line">
            <a:avLst/>
          </a:prstGeom>
          <a:noFill/>
          <a:ln w="12700">
            <a:solidFill>
              <a:schemeClr val="tx1"/>
            </a:solidFill>
            <a:round/>
            <a:headEnd/>
            <a:tailEnd type="triangle" w="med" len="med"/>
          </a:ln>
          <a:effectLst/>
        </p:spPr>
        <p:txBody>
          <a:bodyPr/>
          <a:lstStyle/>
          <a:p>
            <a:endParaRPr lang="en-US"/>
          </a:p>
        </p:txBody>
      </p:sp>
      <p:sp>
        <p:nvSpPr>
          <p:cNvPr id="250901" name="Rectangle 21"/>
          <p:cNvSpPr>
            <a:spLocks noChangeArrowheads="1"/>
          </p:cNvSpPr>
          <p:nvPr/>
        </p:nvSpPr>
        <p:spPr bwMode="auto">
          <a:xfrm>
            <a:off x="5334000" y="5486400"/>
            <a:ext cx="1295400" cy="381000"/>
          </a:xfrm>
          <a:prstGeom prst="rect">
            <a:avLst/>
          </a:prstGeom>
          <a:pattFill prst="lgConfetti">
            <a:fgClr>
              <a:schemeClr val="tx2"/>
            </a:fgClr>
            <a:bgClr>
              <a:schemeClr val="bg1"/>
            </a:bgClr>
          </a:pattFill>
          <a:ln w="12700">
            <a:noFill/>
            <a:miter lim="800000"/>
            <a:headEnd/>
            <a:tailEnd/>
          </a:ln>
          <a:effectLst/>
        </p:spPr>
        <p:txBody>
          <a:bodyPr wrap="none" anchor="ctr"/>
          <a:lstStyle/>
          <a:p>
            <a:endParaRPr lang="en-US"/>
          </a:p>
        </p:txBody>
      </p:sp>
      <p:sp>
        <p:nvSpPr>
          <p:cNvPr id="250902" name="Arc 22"/>
          <p:cNvSpPr>
            <a:spLocks/>
          </p:cNvSpPr>
          <p:nvPr/>
        </p:nvSpPr>
        <p:spPr bwMode="auto">
          <a:xfrm>
            <a:off x="3970338" y="5421313"/>
            <a:ext cx="2286000" cy="457200"/>
          </a:xfrm>
          <a:custGeom>
            <a:avLst/>
            <a:gdLst>
              <a:gd name="G0" fmla="+- 0 0 0"/>
              <a:gd name="G1" fmla="+- 21600 0 0"/>
              <a:gd name="G2" fmla="+- 21600 0 0"/>
              <a:gd name="T0" fmla="*/ 45 w 21597"/>
              <a:gd name="T1" fmla="*/ 0 h 21600"/>
              <a:gd name="T2" fmla="*/ 21597 w 21597"/>
              <a:gd name="T3" fmla="*/ 21225 h 21600"/>
              <a:gd name="T4" fmla="*/ 0 w 21597"/>
              <a:gd name="T5" fmla="*/ 21600 h 21600"/>
            </a:gdLst>
            <a:ahLst/>
            <a:cxnLst>
              <a:cxn ang="0">
                <a:pos x="T0" y="T1"/>
              </a:cxn>
              <a:cxn ang="0">
                <a:pos x="T2" y="T3"/>
              </a:cxn>
              <a:cxn ang="0">
                <a:pos x="T4" y="T5"/>
              </a:cxn>
            </a:cxnLst>
            <a:rect l="0" t="0" r="r" b="b"/>
            <a:pathLst>
              <a:path w="21597" h="21600" fill="none" extrusionOk="0">
                <a:moveTo>
                  <a:pt x="44" y="0"/>
                </a:moveTo>
                <a:cubicBezTo>
                  <a:pt x="11810" y="24"/>
                  <a:pt x="21392" y="9461"/>
                  <a:pt x="21596" y="21225"/>
                </a:cubicBezTo>
              </a:path>
              <a:path w="21597" h="21600" stroke="0" extrusionOk="0">
                <a:moveTo>
                  <a:pt x="44" y="0"/>
                </a:moveTo>
                <a:cubicBezTo>
                  <a:pt x="11810" y="24"/>
                  <a:pt x="21392" y="9461"/>
                  <a:pt x="21596" y="21225"/>
                </a:cubicBezTo>
                <a:lnTo>
                  <a:pt x="0" y="21600"/>
                </a:lnTo>
                <a:close/>
              </a:path>
            </a:pathLst>
          </a:custGeom>
          <a:pattFill prst="ltUpDiag">
            <a:fgClr>
              <a:schemeClr val="tx2"/>
            </a:fgClr>
            <a:bgClr>
              <a:schemeClr val="bg1"/>
            </a:bgClr>
          </a:pattFill>
          <a:ln w="50800" cap="rnd">
            <a:solidFill>
              <a:schemeClr val="tx1"/>
            </a:solidFill>
            <a:round/>
            <a:headEnd/>
            <a:tailEnd/>
          </a:ln>
          <a:effectLst/>
        </p:spPr>
        <p:txBody>
          <a:bodyPr/>
          <a:lstStyle/>
          <a:p>
            <a:endParaRPr lang="en-US"/>
          </a:p>
        </p:txBody>
      </p:sp>
      <p:sp>
        <p:nvSpPr>
          <p:cNvPr id="250903" name="Line 23"/>
          <p:cNvSpPr>
            <a:spLocks noChangeShapeType="1"/>
          </p:cNvSpPr>
          <p:nvPr/>
        </p:nvSpPr>
        <p:spPr bwMode="auto">
          <a:xfrm flipH="1">
            <a:off x="3962400" y="4876800"/>
            <a:ext cx="2895600" cy="0"/>
          </a:xfrm>
          <a:prstGeom prst="line">
            <a:avLst/>
          </a:prstGeom>
          <a:noFill/>
          <a:ln w="12700">
            <a:solidFill>
              <a:schemeClr val="tx1"/>
            </a:solidFill>
            <a:round/>
            <a:headEnd type="triangle" w="med" len="med"/>
            <a:tailEnd/>
          </a:ln>
          <a:effectLst/>
        </p:spPr>
        <p:txBody>
          <a:bodyPr/>
          <a:lstStyle/>
          <a:p>
            <a:endParaRPr lang="en-US"/>
          </a:p>
        </p:txBody>
      </p:sp>
      <p:sp>
        <p:nvSpPr>
          <p:cNvPr id="250904" name="Line 24"/>
          <p:cNvSpPr>
            <a:spLocks noChangeShapeType="1"/>
          </p:cNvSpPr>
          <p:nvPr/>
        </p:nvSpPr>
        <p:spPr bwMode="auto">
          <a:xfrm flipH="1">
            <a:off x="3962400" y="4876800"/>
            <a:ext cx="2895600" cy="0"/>
          </a:xfrm>
          <a:prstGeom prst="line">
            <a:avLst/>
          </a:prstGeom>
          <a:noFill/>
          <a:ln w="12700">
            <a:solidFill>
              <a:schemeClr val="tx1"/>
            </a:solidFill>
            <a:round/>
            <a:headEnd type="triangle" w="med" len="med"/>
            <a:tailEnd/>
          </a:ln>
          <a:effectLst/>
        </p:spPr>
        <p:txBody>
          <a:bodyPr/>
          <a:lstStyle/>
          <a:p>
            <a:endParaRPr lang="en-US"/>
          </a:p>
        </p:txBody>
      </p:sp>
      <p:sp>
        <p:nvSpPr>
          <p:cNvPr id="250905" name="Rectangle 25"/>
          <p:cNvSpPr>
            <a:spLocks noChangeArrowheads="1"/>
          </p:cNvSpPr>
          <p:nvPr/>
        </p:nvSpPr>
        <p:spPr bwMode="auto">
          <a:xfrm>
            <a:off x="3940175" y="2995613"/>
            <a:ext cx="1243013"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High Velocity/</a:t>
            </a:r>
          </a:p>
          <a:p>
            <a:pPr eaLnBrk="0" hangingPunct="0"/>
            <a:r>
              <a:rPr lang="en-US" sz="1400"/>
              <a:t>Low Pressure</a:t>
            </a:r>
          </a:p>
        </p:txBody>
      </p:sp>
      <p:sp>
        <p:nvSpPr>
          <p:cNvPr id="250906" name="Rectangle 26"/>
          <p:cNvSpPr>
            <a:spLocks noChangeArrowheads="1"/>
          </p:cNvSpPr>
          <p:nvPr/>
        </p:nvSpPr>
        <p:spPr bwMode="auto">
          <a:xfrm>
            <a:off x="996950" y="3200400"/>
            <a:ext cx="1212850"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Low Velocity/</a:t>
            </a:r>
          </a:p>
          <a:p>
            <a:pPr eaLnBrk="0" hangingPunct="0"/>
            <a:r>
              <a:rPr lang="en-US" sz="1400"/>
              <a:t>High Pressure</a:t>
            </a:r>
          </a:p>
        </p:txBody>
      </p:sp>
      <p:sp>
        <p:nvSpPr>
          <p:cNvPr id="250907" name="Rectangle 27"/>
          <p:cNvSpPr>
            <a:spLocks noChangeArrowheads="1"/>
          </p:cNvSpPr>
          <p:nvPr/>
        </p:nvSpPr>
        <p:spPr bwMode="auto">
          <a:xfrm>
            <a:off x="5949950" y="3219450"/>
            <a:ext cx="1212850"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Low Velocity/</a:t>
            </a:r>
          </a:p>
          <a:p>
            <a:pPr eaLnBrk="0" hangingPunct="0"/>
            <a:r>
              <a:rPr lang="en-US" sz="1400"/>
              <a:t>High Pressure</a:t>
            </a:r>
          </a:p>
        </p:txBody>
      </p:sp>
      <p:sp>
        <p:nvSpPr>
          <p:cNvPr id="250908" name="Line 28"/>
          <p:cNvSpPr>
            <a:spLocks noChangeShapeType="1"/>
          </p:cNvSpPr>
          <p:nvPr/>
        </p:nvSpPr>
        <p:spPr bwMode="auto">
          <a:xfrm flipH="1">
            <a:off x="3962400" y="5029200"/>
            <a:ext cx="2895600" cy="0"/>
          </a:xfrm>
          <a:prstGeom prst="line">
            <a:avLst/>
          </a:prstGeom>
          <a:noFill/>
          <a:ln w="12700">
            <a:solidFill>
              <a:schemeClr val="tx1"/>
            </a:solidFill>
            <a:round/>
            <a:headEnd type="triangle" w="med" len="med"/>
            <a:tailEnd/>
          </a:ln>
          <a:effectLst/>
        </p:spPr>
        <p:txBody>
          <a:bodyPr/>
          <a:lstStyle/>
          <a:p>
            <a:endParaRPr lang="en-US"/>
          </a:p>
        </p:txBody>
      </p:sp>
      <p:sp>
        <p:nvSpPr>
          <p:cNvPr id="250909" name="Line 29"/>
          <p:cNvSpPr>
            <a:spLocks noChangeShapeType="1"/>
          </p:cNvSpPr>
          <p:nvPr/>
        </p:nvSpPr>
        <p:spPr bwMode="auto">
          <a:xfrm>
            <a:off x="3962400" y="5334000"/>
            <a:ext cx="2895600" cy="0"/>
          </a:xfrm>
          <a:prstGeom prst="line">
            <a:avLst/>
          </a:prstGeom>
          <a:noFill/>
          <a:ln w="12700">
            <a:solidFill>
              <a:schemeClr val="tx1"/>
            </a:solidFill>
            <a:round/>
            <a:headEnd/>
            <a:tailEnd type="triangle" w="med" len="med"/>
          </a:ln>
          <a:effectLst/>
        </p:spPr>
        <p:txBody>
          <a:bodyPr/>
          <a:lstStyle/>
          <a:p>
            <a:endParaRPr lang="en-US"/>
          </a:p>
        </p:txBody>
      </p:sp>
      <p:sp>
        <p:nvSpPr>
          <p:cNvPr id="250910" name="Line 30"/>
          <p:cNvSpPr>
            <a:spLocks noChangeShapeType="1"/>
          </p:cNvSpPr>
          <p:nvPr/>
        </p:nvSpPr>
        <p:spPr bwMode="auto">
          <a:xfrm>
            <a:off x="3962400" y="5181600"/>
            <a:ext cx="2895600" cy="0"/>
          </a:xfrm>
          <a:prstGeom prst="line">
            <a:avLst/>
          </a:prstGeom>
          <a:noFill/>
          <a:ln w="12700">
            <a:solidFill>
              <a:schemeClr val="tx1"/>
            </a:solidFill>
            <a:round/>
            <a:headEnd/>
            <a:tailEnd type="triangle" w="med" len="med"/>
          </a:ln>
          <a:effectLst/>
        </p:spPr>
        <p:txBody>
          <a:bodyPr/>
          <a:lstStyle/>
          <a:p>
            <a:endParaRPr lang="en-US"/>
          </a:p>
        </p:txBody>
      </p:sp>
      <p:sp>
        <p:nvSpPr>
          <p:cNvPr id="250911" name="Rectangle 31"/>
          <p:cNvSpPr>
            <a:spLocks noChangeArrowheads="1"/>
          </p:cNvSpPr>
          <p:nvPr/>
        </p:nvSpPr>
        <p:spPr bwMode="auto">
          <a:xfrm>
            <a:off x="6630988" y="5410200"/>
            <a:ext cx="882650"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Turbulent</a:t>
            </a:r>
          </a:p>
          <a:p>
            <a:pPr eaLnBrk="0" hangingPunct="0"/>
            <a:r>
              <a:rPr lang="en-US" sz="1400"/>
              <a:t>Wake</a:t>
            </a:r>
          </a:p>
        </p:txBody>
      </p:sp>
      <p:sp>
        <p:nvSpPr>
          <p:cNvPr id="250912" name="Arc 32"/>
          <p:cNvSpPr>
            <a:spLocks/>
          </p:cNvSpPr>
          <p:nvPr/>
        </p:nvSpPr>
        <p:spPr bwMode="auto">
          <a:xfrm>
            <a:off x="5338763" y="5413375"/>
            <a:ext cx="1293812" cy="76200"/>
          </a:xfrm>
          <a:custGeom>
            <a:avLst/>
            <a:gdLst>
              <a:gd name="G0" fmla="+- 21581 0 0"/>
              <a:gd name="G1" fmla="+- 21600 0 0"/>
              <a:gd name="G2" fmla="+- 21600 0 0"/>
              <a:gd name="T0" fmla="*/ 0 w 21581"/>
              <a:gd name="T1" fmla="*/ 20701 h 21600"/>
              <a:gd name="T2" fmla="*/ 21555 w 21581"/>
              <a:gd name="T3" fmla="*/ 0 h 21600"/>
              <a:gd name="T4" fmla="*/ 21581 w 21581"/>
              <a:gd name="T5" fmla="*/ 21600 h 21600"/>
            </a:gdLst>
            <a:ahLst/>
            <a:cxnLst>
              <a:cxn ang="0">
                <a:pos x="T0" y="T1"/>
              </a:cxn>
              <a:cxn ang="0">
                <a:pos x="T2" y="T3"/>
              </a:cxn>
              <a:cxn ang="0">
                <a:pos x="T4" y="T5"/>
              </a:cxn>
            </a:cxnLst>
            <a:rect l="0" t="0" r="r" b="b"/>
            <a:pathLst>
              <a:path w="21581" h="21600" fill="none" extrusionOk="0">
                <a:moveTo>
                  <a:pt x="-1" y="20700"/>
                </a:moveTo>
                <a:cubicBezTo>
                  <a:pt x="481" y="9141"/>
                  <a:pt x="9985" y="13"/>
                  <a:pt x="21555" y="0"/>
                </a:cubicBezTo>
              </a:path>
              <a:path w="21581" h="21600" stroke="0" extrusionOk="0">
                <a:moveTo>
                  <a:pt x="-1" y="20700"/>
                </a:moveTo>
                <a:cubicBezTo>
                  <a:pt x="481" y="9141"/>
                  <a:pt x="9985" y="13"/>
                  <a:pt x="21555" y="0"/>
                </a:cubicBezTo>
                <a:lnTo>
                  <a:pt x="21581" y="21600"/>
                </a:lnTo>
                <a:close/>
              </a:path>
            </a:pathLst>
          </a:custGeom>
          <a:pattFill prst="lgConfetti">
            <a:fgClr>
              <a:schemeClr val="tx2"/>
            </a:fgClr>
            <a:bgClr>
              <a:schemeClr val="bg1"/>
            </a:bgClr>
          </a:pattFill>
          <a:ln w="12700" cap="rnd">
            <a:solidFill>
              <a:schemeClr val="tx1"/>
            </a:solidFill>
            <a:round/>
            <a:headEnd/>
            <a:tailEnd/>
          </a:ln>
          <a:effectLst/>
        </p:spPr>
        <p:txBody>
          <a:bodyPr/>
          <a:lstStyle/>
          <a:p>
            <a:endParaRPr lang="en-US"/>
          </a:p>
        </p:txBody>
      </p:sp>
      <p:sp>
        <p:nvSpPr>
          <p:cNvPr id="250913" name="Rectangle 33"/>
          <p:cNvSpPr>
            <a:spLocks noChangeArrowheads="1"/>
          </p:cNvSpPr>
          <p:nvPr/>
        </p:nvSpPr>
        <p:spPr bwMode="auto">
          <a:xfrm>
            <a:off x="2089150" y="5029200"/>
            <a:ext cx="1341438"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a:t>Boundary Layer</a:t>
            </a:r>
          </a:p>
        </p:txBody>
      </p:sp>
      <p:sp>
        <p:nvSpPr>
          <p:cNvPr id="250914" name="Rectangle 34"/>
          <p:cNvSpPr>
            <a:spLocks noChangeArrowheads="1"/>
          </p:cNvSpPr>
          <p:nvPr/>
        </p:nvSpPr>
        <p:spPr bwMode="auto">
          <a:xfrm>
            <a:off x="5029200" y="4953000"/>
            <a:ext cx="2146300"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a:t>Boundary Layer Separation</a:t>
            </a:r>
          </a:p>
        </p:txBody>
      </p:sp>
      <p:sp>
        <p:nvSpPr>
          <p:cNvPr id="250915" name="Line 35"/>
          <p:cNvSpPr>
            <a:spLocks noChangeShapeType="1"/>
          </p:cNvSpPr>
          <p:nvPr/>
        </p:nvSpPr>
        <p:spPr bwMode="auto">
          <a:xfrm>
            <a:off x="5334000" y="5181600"/>
            <a:ext cx="76200" cy="228600"/>
          </a:xfrm>
          <a:prstGeom prst="line">
            <a:avLst/>
          </a:prstGeom>
          <a:noFill/>
          <a:ln w="12700">
            <a:solidFill>
              <a:schemeClr val="tx1"/>
            </a:solidFill>
            <a:round/>
            <a:headEnd/>
            <a:tailEnd type="triangle" w="med" len="med"/>
          </a:ln>
          <a:effectLst/>
        </p:spPr>
        <p:txBody>
          <a:bodyPr/>
          <a:lstStyle/>
          <a:p>
            <a:endParaRPr lang="en-US"/>
          </a:p>
        </p:txBody>
      </p:sp>
      <p:sp>
        <p:nvSpPr>
          <p:cNvPr id="250916" name="Line 36"/>
          <p:cNvSpPr>
            <a:spLocks noChangeShapeType="1"/>
          </p:cNvSpPr>
          <p:nvPr/>
        </p:nvSpPr>
        <p:spPr bwMode="auto">
          <a:xfrm>
            <a:off x="2590800" y="5257800"/>
            <a:ext cx="76200" cy="152400"/>
          </a:xfrm>
          <a:prstGeom prst="line">
            <a:avLst/>
          </a:prstGeom>
          <a:noFill/>
          <a:ln w="12700">
            <a:solidFill>
              <a:schemeClr val="tx1"/>
            </a:solidFill>
            <a:round/>
            <a:headEnd/>
            <a:tailEnd type="triangle" w="med" len="med"/>
          </a:ln>
          <a:effectLst/>
        </p:spPr>
        <p:txBody>
          <a:bodyPr/>
          <a:lstStyle/>
          <a:p>
            <a:endParaRPr lang="en-US"/>
          </a:p>
        </p:txBody>
      </p:sp>
      <p:sp>
        <p:nvSpPr>
          <p:cNvPr id="250917" name="Line 37"/>
          <p:cNvSpPr>
            <a:spLocks noChangeShapeType="1"/>
          </p:cNvSpPr>
          <p:nvPr/>
        </p:nvSpPr>
        <p:spPr bwMode="auto">
          <a:xfrm flipH="1">
            <a:off x="762000" y="3962400"/>
            <a:ext cx="6934200" cy="0"/>
          </a:xfrm>
          <a:prstGeom prst="line">
            <a:avLst/>
          </a:prstGeom>
          <a:noFill/>
          <a:ln w="12700">
            <a:solidFill>
              <a:schemeClr val="tx1"/>
            </a:solidFill>
            <a:round/>
            <a:headEnd/>
            <a:tailEnd/>
          </a:ln>
          <a:effectLst/>
        </p:spPr>
        <p:txBody>
          <a:bodyPr/>
          <a:lstStyle/>
          <a:p>
            <a:endParaRPr lang="en-US"/>
          </a:p>
        </p:txBody>
      </p:sp>
      <p:sp>
        <p:nvSpPr>
          <p:cNvPr id="250918" name="Line 38"/>
          <p:cNvSpPr>
            <a:spLocks noChangeShapeType="1"/>
          </p:cNvSpPr>
          <p:nvPr/>
        </p:nvSpPr>
        <p:spPr bwMode="auto">
          <a:xfrm flipH="1">
            <a:off x="762000" y="5867400"/>
            <a:ext cx="6934200" cy="0"/>
          </a:xfrm>
          <a:prstGeom prst="line">
            <a:avLst/>
          </a:prstGeom>
          <a:noFill/>
          <a:ln w="12700">
            <a:solidFill>
              <a:schemeClr val="tx1"/>
            </a:solidFill>
            <a:round/>
            <a:headEnd/>
            <a:tailEnd/>
          </a:ln>
          <a:effectLst/>
        </p:spPr>
        <p:txBody>
          <a:bodyPr/>
          <a:lstStyle/>
          <a:p>
            <a:endParaRPr lang="en-US"/>
          </a:p>
        </p:txBody>
      </p:sp>
      <p:sp>
        <p:nvSpPr>
          <p:cNvPr id="250919" name="Arc 39"/>
          <p:cNvSpPr>
            <a:spLocks/>
          </p:cNvSpPr>
          <p:nvPr/>
        </p:nvSpPr>
        <p:spPr bwMode="auto">
          <a:xfrm>
            <a:off x="1679575" y="5413375"/>
            <a:ext cx="2286000" cy="457200"/>
          </a:xfrm>
          <a:custGeom>
            <a:avLst/>
            <a:gdLst>
              <a:gd name="G0" fmla="+- 21599 0 0"/>
              <a:gd name="G1" fmla="+- 21600 0 0"/>
              <a:gd name="G2" fmla="+- 21600 0 0"/>
              <a:gd name="T0" fmla="*/ 0 w 21599"/>
              <a:gd name="T1" fmla="*/ 21450 h 21600"/>
              <a:gd name="T2" fmla="*/ 21569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49"/>
                </a:moveTo>
                <a:cubicBezTo>
                  <a:pt x="81" y="9591"/>
                  <a:pt x="9709" y="16"/>
                  <a:pt x="21569" y="0"/>
                </a:cubicBezTo>
              </a:path>
              <a:path w="21599" h="21600" stroke="0" extrusionOk="0">
                <a:moveTo>
                  <a:pt x="-1" y="21449"/>
                </a:moveTo>
                <a:cubicBezTo>
                  <a:pt x="81" y="9591"/>
                  <a:pt x="9709" y="16"/>
                  <a:pt x="21569" y="0"/>
                </a:cubicBezTo>
                <a:lnTo>
                  <a:pt x="21599" y="21600"/>
                </a:lnTo>
                <a:close/>
              </a:path>
            </a:pathLst>
          </a:custGeom>
          <a:pattFill prst="ltUpDiag">
            <a:fgClr>
              <a:schemeClr val="tx2"/>
            </a:fgClr>
            <a:bgClr>
              <a:schemeClr val="bg1"/>
            </a:bgClr>
          </a:pattFill>
          <a:ln w="50800" cap="rnd">
            <a:solidFill>
              <a:schemeClr val="tx1"/>
            </a:solidFill>
            <a:round/>
            <a:headEnd/>
            <a:tailEnd/>
          </a:ln>
          <a:effectLst/>
        </p:spPr>
        <p:txBody>
          <a:bodyPr/>
          <a:lstStyle/>
          <a:p>
            <a:endParaRPr lang="en-US"/>
          </a:p>
        </p:txBody>
      </p:sp>
      <p:sp>
        <p:nvSpPr>
          <p:cNvPr id="250920" name="Line 40"/>
          <p:cNvSpPr>
            <a:spLocks noChangeShapeType="1"/>
          </p:cNvSpPr>
          <p:nvPr/>
        </p:nvSpPr>
        <p:spPr bwMode="auto">
          <a:xfrm>
            <a:off x="3960813" y="4868863"/>
            <a:ext cx="0" cy="990600"/>
          </a:xfrm>
          <a:prstGeom prst="line">
            <a:avLst/>
          </a:prstGeom>
          <a:noFill/>
          <a:ln w="12700">
            <a:solidFill>
              <a:schemeClr val="tx1"/>
            </a:solidFill>
            <a:round/>
            <a:headEnd/>
            <a:tailEnd/>
          </a:ln>
          <a:effectLst/>
        </p:spPr>
        <p:txBody>
          <a:bodyPr/>
          <a:lstStyle/>
          <a:p>
            <a:endParaRPr lang="en-US"/>
          </a:p>
        </p:txBody>
      </p:sp>
      <p:sp>
        <p:nvSpPr>
          <p:cNvPr id="250921" name="Arc 41"/>
          <p:cNvSpPr>
            <a:spLocks/>
          </p:cNvSpPr>
          <p:nvPr/>
        </p:nvSpPr>
        <p:spPr bwMode="auto">
          <a:xfrm>
            <a:off x="1527175" y="5184775"/>
            <a:ext cx="2436813" cy="512763"/>
          </a:xfrm>
          <a:custGeom>
            <a:avLst/>
            <a:gdLst>
              <a:gd name="G0" fmla="+- 21599 0 0"/>
              <a:gd name="G1" fmla="+- 21600 0 0"/>
              <a:gd name="G2" fmla="+- 21600 0 0"/>
              <a:gd name="T0" fmla="*/ 0 w 21599"/>
              <a:gd name="T1" fmla="*/ 21399 h 21600"/>
              <a:gd name="T2" fmla="*/ 21571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398"/>
                </a:moveTo>
                <a:cubicBezTo>
                  <a:pt x="110" y="9559"/>
                  <a:pt x="9730" y="15"/>
                  <a:pt x="21571" y="0"/>
                </a:cubicBezTo>
              </a:path>
              <a:path w="21599" h="21600" stroke="0" extrusionOk="0">
                <a:moveTo>
                  <a:pt x="-1" y="21398"/>
                </a:moveTo>
                <a:cubicBezTo>
                  <a:pt x="110" y="9559"/>
                  <a:pt x="9730" y="15"/>
                  <a:pt x="21571" y="0"/>
                </a:cubicBezTo>
                <a:lnTo>
                  <a:pt x="21599" y="21600"/>
                </a:lnTo>
                <a:close/>
              </a:path>
            </a:pathLst>
          </a:custGeom>
          <a:noFill/>
          <a:ln w="12700" cap="rnd">
            <a:solidFill>
              <a:schemeClr val="tx1"/>
            </a:solidFill>
            <a:round/>
            <a:headEnd/>
            <a:tailEnd type="triangle" w="med" len="med"/>
          </a:ln>
          <a:effectLst/>
        </p:spPr>
        <p:txBody>
          <a:bodyPr/>
          <a:lstStyle/>
          <a:p>
            <a:endParaRPr lang="en-US"/>
          </a:p>
        </p:txBody>
      </p:sp>
      <p:sp>
        <p:nvSpPr>
          <p:cNvPr id="250922" name="Arc 42"/>
          <p:cNvSpPr>
            <a:spLocks/>
          </p:cNvSpPr>
          <p:nvPr/>
        </p:nvSpPr>
        <p:spPr bwMode="auto">
          <a:xfrm>
            <a:off x="990600" y="5676900"/>
            <a:ext cx="533400" cy="182563"/>
          </a:xfrm>
          <a:custGeom>
            <a:avLst/>
            <a:gdLst>
              <a:gd name="G0" fmla="+- 0 0 0"/>
              <a:gd name="G1" fmla="+- 1191 0 0"/>
              <a:gd name="G2" fmla="+- 21600 0 0"/>
              <a:gd name="T0" fmla="*/ 21567 w 21600"/>
              <a:gd name="T1" fmla="*/ 0 h 22791"/>
              <a:gd name="T2" fmla="*/ 130 w 21600"/>
              <a:gd name="T3" fmla="*/ 22791 h 22791"/>
              <a:gd name="T4" fmla="*/ 0 w 21600"/>
              <a:gd name="T5" fmla="*/ 1191 h 22791"/>
            </a:gdLst>
            <a:ahLst/>
            <a:cxnLst>
              <a:cxn ang="0">
                <a:pos x="T0" y="T1"/>
              </a:cxn>
              <a:cxn ang="0">
                <a:pos x="T2" y="T3"/>
              </a:cxn>
              <a:cxn ang="0">
                <a:pos x="T4" y="T5"/>
              </a:cxn>
            </a:cxnLst>
            <a:rect l="0" t="0" r="r" b="b"/>
            <a:pathLst>
              <a:path w="21600" h="22791" fill="none" extrusionOk="0">
                <a:moveTo>
                  <a:pt x="21567" y="-1"/>
                </a:moveTo>
                <a:cubicBezTo>
                  <a:pt x="21589" y="396"/>
                  <a:pt x="21600" y="793"/>
                  <a:pt x="21600" y="1191"/>
                </a:cubicBezTo>
                <a:cubicBezTo>
                  <a:pt x="21600" y="13069"/>
                  <a:pt x="12008" y="22719"/>
                  <a:pt x="129" y="22790"/>
                </a:cubicBezTo>
              </a:path>
              <a:path w="21600" h="22791" stroke="0" extrusionOk="0">
                <a:moveTo>
                  <a:pt x="21567" y="-1"/>
                </a:moveTo>
                <a:cubicBezTo>
                  <a:pt x="21589" y="396"/>
                  <a:pt x="21600" y="793"/>
                  <a:pt x="21600" y="1191"/>
                </a:cubicBezTo>
                <a:cubicBezTo>
                  <a:pt x="21600" y="13069"/>
                  <a:pt x="12008" y="22719"/>
                  <a:pt x="129" y="22790"/>
                </a:cubicBezTo>
                <a:lnTo>
                  <a:pt x="0" y="1191"/>
                </a:lnTo>
                <a:close/>
              </a:path>
            </a:pathLst>
          </a:custGeom>
          <a:noFill/>
          <a:ln w="12700" cap="rnd">
            <a:solidFill>
              <a:schemeClr val="tx1"/>
            </a:solidFill>
            <a:round/>
            <a:headEnd type="triangle" w="med" len="med"/>
            <a:tailEnd/>
          </a:ln>
          <a:effectLst/>
        </p:spPr>
        <p:txBody>
          <a:bodyPr/>
          <a:lstStyle/>
          <a:p>
            <a:endParaRPr lang="en-US"/>
          </a:p>
        </p:txBody>
      </p:sp>
      <p:sp>
        <p:nvSpPr>
          <p:cNvPr id="250923" name="Arc 43"/>
          <p:cNvSpPr>
            <a:spLocks/>
          </p:cNvSpPr>
          <p:nvPr/>
        </p:nvSpPr>
        <p:spPr bwMode="auto">
          <a:xfrm>
            <a:off x="1527175" y="5032375"/>
            <a:ext cx="2438400" cy="295275"/>
          </a:xfrm>
          <a:custGeom>
            <a:avLst/>
            <a:gdLst>
              <a:gd name="G0" fmla="+- 21597 0 0"/>
              <a:gd name="G1" fmla="+- 21600 0 0"/>
              <a:gd name="G2" fmla="+- 21600 0 0"/>
              <a:gd name="T0" fmla="*/ 0 w 21597"/>
              <a:gd name="T1" fmla="*/ 21252 h 21600"/>
              <a:gd name="T2" fmla="*/ 21470 w 21597"/>
              <a:gd name="T3" fmla="*/ 0 h 21600"/>
              <a:gd name="T4" fmla="*/ 21597 w 21597"/>
              <a:gd name="T5" fmla="*/ 21600 h 21600"/>
            </a:gdLst>
            <a:ahLst/>
            <a:cxnLst>
              <a:cxn ang="0">
                <a:pos x="T0" y="T1"/>
              </a:cxn>
              <a:cxn ang="0">
                <a:pos x="T2" y="T3"/>
              </a:cxn>
              <a:cxn ang="0">
                <a:pos x="T4" y="T5"/>
              </a:cxn>
            </a:cxnLst>
            <a:rect l="0" t="0" r="r" b="b"/>
            <a:pathLst>
              <a:path w="21597" h="21600" fill="none" extrusionOk="0">
                <a:moveTo>
                  <a:pt x="-1" y="21251"/>
                </a:moveTo>
                <a:cubicBezTo>
                  <a:pt x="189" y="9509"/>
                  <a:pt x="9725" y="69"/>
                  <a:pt x="21470" y="0"/>
                </a:cubicBezTo>
              </a:path>
              <a:path w="21597" h="21600" stroke="0" extrusionOk="0">
                <a:moveTo>
                  <a:pt x="-1" y="21251"/>
                </a:moveTo>
                <a:cubicBezTo>
                  <a:pt x="189" y="9509"/>
                  <a:pt x="9725" y="69"/>
                  <a:pt x="21470" y="0"/>
                </a:cubicBezTo>
                <a:lnTo>
                  <a:pt x="21597" y="21600"/>
                </a:lnTo>
                <a:close/>
              </a:path>
            </a:pathLst>
          </a:custGeom>
          <a:noFill/>
          <a:ln w="12700" cap="rnd">
            <a:solidFill>
              <a:schemeClr val="tx1"/>
            </a:solidFill>
            <a:round/>
            <a:headEnd/>
            <a:tailEnd type="triangle" w="med" len="med"/>
          </a:ln>
          <a:effectLst/>
        </p:spPr>
        <p:txBody>
          <a:bodyPr/>
          <a:lstStyle/>
          <a:p>
            <a:endParaRPr lang="en-US"/>
          </a:p>
        </p:txBody>
      </p:sp>
      <p:sp>
        <p:nvSpPr>
          <p:cNvPr id="250924" name="Arc 44"/>
          <p:cNvSpPr>
            <a:spLocks/>
          </p:cNvSpPr>
          <p:nvPr/>
        </p:nvSpPr>
        <p:spPr bwMode="auto">
          <a:xfrm>
            <a:off x="990600" y="5308600"/>
            <a:ext cx="533400" cy="93663"/>
          </a:xfrm>
          <a:custGeom>
            <a:avLst/>
            <a:gdLst>
              <a:gd name="G0" fmla="+- 0 0 0"/>
              <a:gd name="G1" fmla="+- 2003 0 0"/>
              <a:gd name="G2" fmla="+- 21600 0 0"/>
              <a:gd name="T0" fmla="*/ 21507 w 21600"/>
              <a:gd name="T1" fmla="*/ 0 h 23603"/>
              <a:gd name="T2" fmla="*/ 131 w 21600"/>
              <a:gd name="T3" fmla="*/ 23603 h 23603"/>
              <a:gd name="T4" fmla="*/ 0 w 21600"/>
              <a:gd name="T5" fmla="*/ 2003 h 23603"/>
            </a:gdLst>
            <a:ahLst/>
            <a:cxnLst>
              <a:cxn ang="0">
                <a:pos x="T0" y="T1"/>
              </a:cxn>
              <a:cxn ang="0">
                <a:pos x="T2" y="T3"/>
              </a:cxn>
              <a:cxn ang="0">
                <a:pos x="T4" y="T5"/>
              </a:cxn>
            </a:cxnLst>
            <a:rect l="0" t="0" r="r" b="b"/>
            <a:pathLst>
              <a:path w="21600" h="23603" fill="none" extrusionOk="0">
                <a:moveTo>
                  <a:pt x="21506" y="0"/>
                </a:moveTo>
                <a:cubicBezTo>
                  <a:pt x="21568" y="665"/>
                  <a:pt x="21600" y="1334"/>
                  <a:pt x="21600" y="2003"/>
                </a:cubicBezTo>
                <a:cubicBezTo>
                  <a:pt x="21600" y="13881"/>
                  <a:pt x="12009" y="23530"/>
                  <a:pt x="130" y="23602"/>
                </a:cubicBezTo>
              </a:path>
              <a:path w="21600" h="23603" stroke="0" extrusionOk="0">
                <a:moveTo>
                  <a:pt x="21506" y="0"/>
                </a:moveTo>
                <a:cubicBezTo>
                  <a:pt x="21568" y="665"/>
                  <a:pt x="21600" y="1334"/>
                  <a:pt x="21600" y="2003"/>
                </a:cubicBezTo>
                <a:cubicBezTo>
                  <a:pt x="21600" y="13881"/>
                  <a:pt x="12009" y="23530"/>
                  <a:pt x="130" y="23602"/>
                </a:cubicBezTo>
                <a:lnTo>
                  <a:pt x="0" y="2003"/>
                </a:lnTo>
                <a:close/>
              </a:path>
            </a:pathLst>
          </a:custGeom>
          <a:noFill/>
          <a:ln w="12700" cap="rnd">
            <a:solidFill>
              <a:schemeClr val="tx1"/>
            </a:solidFill>
            <a:round/>
            <a:headEnd type="triangle" w="med" len="med"/>
            <a:tailEnd/>
          </a:ln>
          <a:effectLst/>
        </p:spPr>
        <p:txBody>
          <a:bodyPr/>
          <a:lstStyle/>
          <a:p>
            <a:endParaRPr lang="en-US"/>
          </a:p>
        </p:txBody>
      </p:sp>
      <p:sp>
        <p:nvSpPr>
          <p:cNvPr id="250925" name="Line 45"/>
          <p:cNvSpPr>
            <a:spLocks noChangeShapeType="1"/>
          </p:cNvSpPr>
          <p:nvPr/>
        </p:nvSpPr>
        <p:spPr bwMode="auto">
          <a:xfrm flipH="1">
            <a:off x="1066800" y="4876800"/>
            <a:ext cx="2895600" cy="0"/>
          </a:xfrm>
          <a:prstGeom prst="line">
            <a:avLst/>
          </a:prstGeom>
          <a:noFill/>
          <a:ln w="12700">
            <a:solidFill>
              <a:schemeClr val="tx1"/>
            </a:solidFill>
            <a:round/>
            <a:headEnd type="triangle" w="med" len="med"/>
            <a:tailEnd/>
          </a:ln>
          <a:effectLst/>
        </p:spPr>
        <p:txBody>
          <a:bodyPr/>
          <a:lstStyle/>
          <a:p>
            <a:endParaRPr lang="en-US"/>
          </a:p>
        </p:txBody>
      </p:sp>
      <p:sp>
        <p:nvSpPr>
          <p:cNvPr id="250926" name="Line 46"/>
          <p:cNvSpPr>
            <a:spLocks noChangeShapeType="1"/>
          </p:cNvSpPr>
          <p:nvPr/>
        </p:nvSpPr>
        <p:spPr bwMode="auto">
          <a:xfrm>
            <a:off x="990600" y="4876800"/>
            <a:ext cx="533400" cy="0"/>
          </a:xfrm>
          <a:prstGeom prst="line">
            <a:avLst/>
          </a:prstGeom>
          <a:noFill/>
          <a:ln w="12700">
            <a:solidFill>
              <a:schemeClr val="tx1"/>
            </a:solidFill>
            <a:round/>
            <a:headEnd/>
            <a:tailEnd type="triangle" w="med" len="med"/>
          </a:ln>
          <a:effectLst/>
        </p:spPr>
        <p:txBody>
          <a:bodyPr/>
          <a:lstStyle/>
          <a:p>
            <a:endParaRPr lang="en-US"/>
          </a:p>
        </p:txBody>
      </p:sp>
      <p:sp>
        <p:nvSpPr>
          <p:cNvPr id="250927" name="Rectangle 47"/>
          <p:cNvSpPr>
            <a:spLocks noChangeArrowheads="1"/>
          </p:cNvSpPr>
          <p:nvPr/>
        </p:nvSpPr>
        <p:spPr bwMode="auto">
          <a:xfrm>
            <a:off x="3940175" y="4819650"/>
            <a:ext cx="1243013"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High Velocity/</a:t>
            </a:r>
          </a:p>
          <a:p>
            <a:pPr eaLnBrk="0" hangingPunct="0"/>
            <a:r>
              <a:rPr lang="en-US" sz="1400"/>
              <a:t>Low Pressure</a:t>
            </a:r>
          </a:p>
        </p:txBody>
      </p:sp>
      <p:sp>
        <p:nvSpPr>
          <p:cNvPr id="250928" name="Rectangle 48"/>
          <p:cNvSpPr>
            <a:spLocks noChangeArrowheads="1"/>
          </p:cNvSpPr>
          <p:nvPr/>
        </p:nvSpPr>
        <p:spPr bwMode="auto">
          <a:xfrm>
            <a:off x="995363" y="5124450"/>
            <a:ext cx="1212850"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Low Velocity/</a:t>
            </a:r>
          </a:p>
          <a:p>
            <a:pPr eaLnBrk="0" hangingPunct="0"/>
            <a:r>
              <a:rPr lang="en-US" sz="1400"/>
              <a:t>High Pressure</a:t>
            </a:r>
          </a:p>
        </p:txBody>
      </p:sp>
      <p:sp>
        <p:nvSpPr>
          <p:cNvPr id="250929" name="Text Box 49"/>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57200" y="4775200"/>
            <a:ext cx="8153400" cy="1114425"/>
          </a:xfrm>
          <a:prstGeom prst="rect">
            <a:avLst/>
          </a:prstGeom>
          <a:noFill/>
          <a:ln w="9525">
            <a:noFill/>
            <a:miter lim="800000"/>
            <a:headEnd/>
            <a:tailEnd/>
          </a:ln>
          <a:effectLst/>
        </p:spPr>
        <p:txBody>
          <a:bodyPr>
            <a:spAutoFit/>
          </a:bodyPr>
          <a:lstStyle/>
          <a:p>
            <a:pPr>
              <a:lnSpc>
                <a:spcPct val="140000"/>
              </a:lnSpc>
            </a:pPr>
            <a:r>
              <a:rPr lang="en-US" altLang="ko-KR" sz="2400" b="1" u="sng">
                <a:solidFill>
                  <a:schemeClr val="accent2"/>
                </a:solidFill>
                <a:ea typeface="굴림" pitchFamily="50" charset="-127"/>
              </a:rPr>
              <a:t>Shaft Horsepower (SHP)</a:t>
            </a:r>
          </a:p>
          <a:p>
            <a:pPr>
              <a:lnSpc>
                <a:spcPct val="140000"/>
              </a:lnSpc>
            </a:pPr>
            <a:r>
              <a:rPr lang="en-US" altLang="ko-KR" sz="2400" b="1">
                <a:ea typeface="굴림" pitchFamily="50" charset="-127"/>
              </a:rPr>
              <a:t>- Power output at the shaft coming out of the reduction gears</a:t>
            </a:r>
          </a:p>
        </p:txBody>
      </p:sp>
      <p:sp>
        <p:nvSpPr>
          <p:cNvPr id="22531" name="Line 3"/>
          <p:cNvSpPr>
            <a:spLocks noChangeShapeType="1"/>
          </p:cNvSpPr>
          <p:nvPr/>
        </p:nvSpPr>
        <p:spPr bwMode="auto">
          <a:xfrm>
            <a:off x="534988" y="1666875"/>
            <a:ext cx="6986587" cy="0"/>
          </a:xfrm>
          <a:prstGeom prst="line">
            <a:avLst/>
          </a:prstGeom>
          <a:noFill/>
          <a:ln w="57150">
            <a:solidFill>
              <a:schemeClr val="tx1"/>
            </a:solidFill>
            <a:round/>
            <a:headEnd/>
            <a:tailEnd/>
          </a:ln>
          <a:effectLst/>
        </p:spPr>
        <p:txBody>
          <a:bodyPr/>
          <a:lstStyle/>
          <a:p>
            <a:endParaRPr lang="en-US"/>
          </a:p>
        </p:txBody>
      </p:sp>
      <p:sp>
        <p:nvSpPr>
          <p:cNvPr id="22532" name="Line 4"/>
          <p:cNvSpPr>
            <a:spLocks noChangeShapeType="1"/>
          </p:cNvSpPr>
          <p:nvPr/>
        </p:nvSpPr>
        <p:spPr bwMode="auto">
          <a:xfrm flipH="1">
            <a:off x="7364413" y="1666875"/>
            <a:ext cx="157162" cy="509588"/>
          </a:xfrm>
          <a:prstGeom prst="line">
            <a:avLst/>
          </a:prstGeom>
          <a:noFill/>
          <a:ln w="57150">
            <a:solidFill>
              <a:schemeClr val="tx1"/>
            </a:solidFill>
            <a:round/>
            <a:headEnd/>
            <a:tailEnd/>
          </a:ln>
          <a:effectLst/>
        </p:spPr>
        <p:txBody>
          <a:bodyPr/>
          <a:lstStyle/>
          <a:p>
            <a:endParaRPr lang="en-US"/>
          </a:p>
        </p:txBody>
      </p:sp>
      <p:sp>
        <p:nvSpPr>
          <p:cNvPr id="22533" name="Line 5"/>
          <p:cNvSpPr>
            <a:spLocks noChangeShapeType="1"/>
          </p:cNvSpPr>
          <p:nvPr/>
        </p:nvSpPr>
        <p:spPr bwMode="auto">
          <a:xfrm flipH="1">
            <a:off x="6108700" y="2176463"/>
            <a:ext cx="1255713" cy="92075"/>
          </a:xfrm>
          <a:prstGeom prst="line">
            <a:avLst/>
          </a:prstGeom>
          <a:noFill/>
          <a:ln w="57150">
            <a:solidFill>
              <a:schemeClr val="tx1"/>
            </a:solidFill>
            <a:round/>
            <a:headEnd/>
            <a:tailEnd/>
          </a:ln>
          <a:effectLst/>
        </p:spPr>
        <p:txBody>
          <a:bodyPr/>
          <a:lstStyle/>
          <a:p>
            <a:endParaRPr lang="en-US"/>
          </a:p>
        </p:txBody>
      </p:sp>
      <p:sp>
        <p:nvSpPr>
          <p:cNvPr id="22534" name="Line 6"/>
          <p:cNvSpPr>
            <a:spLocks noChangeShapeType="1"/>
          </p:cNvSpPr>
          <p:nvPr/>
        </p:nvSpPr>
        <p:spPr bwMode="auto">
          <a:xfrm flipH="1">
            <a:off x="5794375" y="2268538"/>
            <a:ext cx="314325" cy="695325"/>
          </a:xfrm>
          <a:prstGeom prst="line">
            <a:avLst/>
          </a:prstGeom>
          <a:noFill/>
          <a:ln w="57150">
            <a:solidFill>
              <a:schemeClr val="tx1"/>
            </a:solidFill>
            <a:round/>
            <a:headEnd/>
            <a:tailEnd/>
          </a:ln>
          <a:effectLst/>
        </p:spPr>
        <p:txBody>
          <a:bodyPr/>
          <a:lstStyle/>
          <a:p>
            <a:endParaRPr lang="en-US"/>
          </a:p>
        </p:txBody>
      </p:sp>
      <p:sp>
        <p:nvSpPr>
          <p:cNvPr id="22535" name="Line 7"/>
          <p:cNvSpPr>
            <a:spLocks noChangeShapeType="1"/>
          </p:cNvSpPr>
          <p:nvPr/>
        </p:nvSpPr>
        <p:spPr bwMode="auto">
          <a:xfrm flipH="1">
            <a:off x="457200" y="2963863"/>
            <a:ext cx="5337175" cy="0"/>
          </a:xfrm>
          <a:prstGeom prst="line">
            <a:avLst/>
          </a:prstGeom>
          <a:noFill/>
          <a:ln w="57150">
            <a:solidFill>
              <a:schemeClr val="tx1"/>
            </a:solidFill>
            <a:round/>
            <a:headEnd/>
            <a:tailEnd/>
          </a:ln>
          <a:effectLst/>
        </p:spPr>
        <p:txBody>
          <a:bodyPr/>
          <a:lstStyle/>
          <a:p>
            <a:endParaRPr lang="en-US"/>
          </a:p>
        </p:txBody>
      </p:sp>
      <p:sp>
        <p:nvSpPr>
          <p:cNvPr id="22536" name="Rectangle 8"/>
          <p:cNvSpPr>
            <a:spLocks noChangeArrowheads="1"/>
          </p:cNvSpPr>
          <p:nvPr/>
        </p:nvSpPr>
        <p:spPr bwMode="auto">
          <a:xfrm>
            <a:off x="614363" y="2082800"/>
            <a:ext cx="1098550" cy="88106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2537" name="Rectangle 9"/>
          <p:cNvSpPr>
            <a:spLocks noChangeArrowheads="1"/>
          </p:cNvSpPr>
          <p:nvPr/>
        </p:nvSpPr>
        <p:spPr bwMode="auto">
          <a:xfrm>
            <a:off x="1712913" y="2500313"/>
            <a:ext cx="5494337" cy="9207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538" name="Rectangle 10"/>
          <p:cNvSpPr>
            <a:spLocks noChangeArrowheads="1"/>
          </p:cNvSpPr>
          <p:nvPr/>
        </p:nvSpPr>
        <p:spPr bwMode="auto">
          <a:xfrm>
            <a:off x="2419350" y="2360613"/>
            <a:ext cx="471488" cy="371475"/>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2539" name="Rectangle 11"/>
          <p:cNvSpPr>
            <a:spLocks noChangeArrowheads="1"/>
          </p:cNvSpPr>
          <p:nvPr/>
        </p:nvSpPr>
        <p:spPr bwMode="auto">
          <a:xfrm>
            <a:off x="5873750" y="2454275"/>
            <a:ext cx="157163" cy="185738"/>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2540" name="Rectangle 12"/>
          <p:cNvSpPr>
            <a:spLocks noChangeArrowheads="1"/>
          </p:cNvSpPr>
          <p:nvPr/>
        </p:nvSpPr>
        <p:spPr bwMode="auto">
          <a:xfrm>
            <a:off x="4303713" y="2454275"/>
            <a:ext cx="392112" cy="185738"/>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22541" name="Rectangle 13"/>
          <p:cNvSpPr>
            <a:spLocks noChangeArrowheads="1"/>
          </p:cNvSpPr>
          <p:nvPr/>
        </p:nvSpPr>
        <p:spPr bwMode="auto">
          <a:xfrm>
            <a:off x="6500813" y="2222500"/>
            <a:ext cx="79375" cy="27781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2542" name="Rectangle 14"/>
          <p:cNvSpPr>
            <a:spLocks noChangeArrowheads="1"/>
          </p:cNvSpPr>
          <p:nvPr/>
        </p:nvSpPr>
        <p:spPr bwMode="auto">
          <a:xfrm>
            <a:off x="6423025" y="2500313"/>
            <a:ext cx="234950" cy="92075"/>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2543" name="Rectangle 15"/>
          <p:cNvSpPr>
            <a:spLocks noChangeArrowheads="1"/>
          </p:cNvSpPr>
          <p:nvPr/>
        </p:nvSpPr>
        <p:spPr bwMode="auto">
          <a:xfrm>
            <a:off x="4460875" y="2640013"/>
            <a:ext cx="77788" cy="323850"/>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22544" name="Group 16"/>
          <p:cNvGrpSpPr>
            <a:grpSpLocks/>
          </p:cNvGrpSpPr>
          <p:nvPr/>
        </p:nvGrpSpPr>
        <p:grpSpPr bwMode="auto">
          <a:xfrm>
            <a:off x="7129463" y="2222500"/>
            <a:ext cx="157162" cy="601663"/>
            <a:chOff x="1248" y="3552"/>
            <a:chExt cx="96" cy="384"/>
          </a:xfrm>
        </p:grpSpPr>
        <p:sp>
          <p:nvSpPr>
            <p:cNvPr id="22545" name="Oval 17"/>
            <p:cNvSpPr>
              <a:spLocks noChangeArrowheads="1"/>
            </p:cNvSpPr>
            <p:nvPr/>
          </p:nvSpPr>
          <p:spPr bwMode="auto">
            <a:xfrm>
              <a:off x="1248" y="3552"/>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22546" name="Oval 18"/>
            <p:cNvSpPr>
              <a:spLocks noChangeArrowheads="1"/>
            </p:cNvSpPr>
            <p:nvPr/>
          </p:nvSpPr>
          <p:spPr bwMode="auto">
            <a:xfrm>
              <a:off x="1248" y="3744"/>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grpSp>
      <p:sp>
        <p:nvSpPr>
          <p:cNvPr id="22547" name="Text Box 19"/>
          <p:cNvSpPr txBox="1">
            <a:spLocks noChangeArrowheads="1"/>
          </p:cNvSpPr>
          <p:nvPr/>
        </p:nvSpPr>
        <p:spPr bwMode="auto">
          <a:xfrm>
            <a:off x="534988" y="1757363"/>
            <a:ext cx="1235075" cy="228600"/>
          </a:xfrm>
          <a:prstGeom prst="rect">
            <a:avLst/>
          </a:prstGeom>
          <a:noFill/>
          <a:ln w="9525">
            <a:noFill/>
            <a:miter lim="800000"/>
            <a:headEnd/>
            <a:tailEnd/>
          </a:ln>
          <a:effectLst/>
        </p:spPr>
        <p:txBody>
          <a:bodyPr>
            <a:spAutoFit/>
          </a:bodyPr>
          <a:lstStyle/>
          <a:p>
            <a:r>
              <a:rPr lang="en-US" altLang="ko-KR" sz="900" b="1">
                <a:ea typeface="굴림" pitchFamily="50" charset="-127"/>
              </a:rPr>
              <a:t>Engine</a:t>
            </a:r>
          </a:p>
        </p:txBody>
      </p:sp>
      <p:sp>
        <p:nvSpPr>
          <p:cNvPr id="22548" name="Text Box 20"/>
          <p:cNvSpPr txBox="1">
            <a:spLocks noChangeArrowheads="1"/>
          </p:cNvSpPr>
          <p:nvPr/>
        </p:nvSpPr>
        <p:spPr bwMode="auto">
          <a:xfrm>
            <a:off x="2460625" y="1970088"/>
            <a:ext cx="930275" cy="457200"/>
          </a:xfrm>
          <a:prstGeom prst="rect">
            <a:avLst/>
          </a:prstGeom>
          <a:noFill/>
          <a:ln w="9525">
            <a:noFill/>
            <a:miter lim="800000"/>
            <a:headEnd/>
            <a:tailEnd/>
          </a:ln>
          <a:effectLst/>
        </p:spPr>
        <p:txBody>
          <a:bodyPr wrap="none">
            <a:spAutoFit/>
          </a:bodyPr>
          <a:lstStyle/>
          <a:p>
            <a:pPr algn="ctr"/>
            <a:r>
              <a:rPr lang="en-US" altLang="ko-KR" sz="1200" b="1">
                <a:latin typeface="Arial" charset="0"/>
                <a:ea typeface="굴림" pitchFamily="50" charset="-127"/>
              </a:rPr>
              <a:t>Reduction</a:t>
            </a:r>
          </a:p>
          <a:p>
            <a:pPr algn="ctr"/>
            <a:r>
              <a:rPr lang="en-US" altLang="ko-KR" sz="1200" b="1">
                <a:latin typeface="Arial" charset="0"/>
                <a:ea typeface="굴림" pitchFamily="50" charset="-127"/>
              </a:rPr>
              <a:t>Gear</a:t>
            </a:r>
          </a:p>
        </p:txBody>
      </p:sp>
      <p:sp>
        <p:nvSpPr>
          <p:cNvPr id="22549" name="Text Box 21"/>
          <p:cNvSpPr txBox="1">
            <a:spLocks noChangeArrowheads="1"/>
          </p:cNvSpPr>
          <p:nvPr/>
        </p:nvSpPr>
        <p:spPr bwMode="auto">
          <a:xfrm>
            <a:off x="3832225" y="2128838"/>
            <a:ext cx="1182688" cy="228600"/>
          </a:xfrm>
          <a:prstGeom prst="rect">
            <a:avLst/>
          </a:prstGeom>
          <a:noFill/>
          <a:ln w="9525">
            <a:noFill/>
            <a:miter lim="800000"/>
            <a:headEnd/>
            <a:tailEnd/>
          </a:ln>
          <a:effectLst/>
        </p:spPr>
        <p:txBody>
          <a:bodyPr>
            <a:spAutoFit/>
          </a:bodyPr>
          <a:lstStyle/>
          <a:p>
            <a:r>
              <a:rPr lang="en-US" altLang="ko-KR" sz="900" b="1">
                <a:ea typeface="굴림" pitchFamily="50" charset="-127"/>
              </a:rPr>
              <a:t>Bearing</a:t>
            </a:r>
          </a:p>
        </p:txBody>
      </p:sp>
      <p:sp>
        <p:nvSpPr>
          <p:cNvPr id="22550" name="Text Box 22"/>
          <p:cNvSpPr txBox="1">
            <a:spLocks noChangeArrowheads="1"/>
          </p:cNvSpPr>
          <p:nvPr/>
        </p:nvSpPr>
        <p:spPr bwMode="auto">
          <a:xfrm>
            <a:off x="5167313" y="2176463"/>
            <a:ext cx="850900" cy="228600"/>
          </a:xfrm>
          <a:prstGeom prst="rect">
            <a:avLst/>
          </a:prstGeom>
          <a:noFill/>
          <a:ln w="9525">
            <a:noFill/>
            <a:miter lim="800000"/>
            <a:headEnd/>
            <a:tailEnd/>
          </a:ln>
          <a:effectLst/>
        </p:spPr>
        <p:txBody>
          <a:bodyPr>
            <a:spAutoFit/>
          </a:bodyPr>
          <a:lstStyle/>
          <a:p>
            <a:r>
              <a:rPr lang="en-US" altLang="ko-KR" sz="900" b="1">
                <a:ea typeface="굴림" pitchFamily="50" charset="-127"/>
              </a:rPr>
              <a:t>Seals</a:t>
            </a:r>
          </a:p>
        </p:txBody>
      </p:sp>
      <p:sp>
        <p:nvSpPr>
          <p:cNvPr id="22551" name="Text Box 23"/>
          <p:cNvSpPr txBox="1">
            <a:spLocks noChangeArrowheads="1"/>
          </p:cNvSpPr>
          <p:nvPr/>
        </p:nvSpPr>
        <p:spPr bwMode="auto">
          <a:xfrm>
            <a:off x="7391400" y="2057400"/>
            <a:ext cx="482600" cy="228600"/>
          </a:xfrm>
          <a:prstGeom prst="rect">
            <a:avLst/>
          </a:prstGeom>
          <a:solidFill>
            <a:schemeClr val="bg1"/>
          </a:solidFill>
          <a:ln w="9525">
            <a:noFill/>
            <a:miter lim="800000"/>
            <a:headEnd/>
            <a:tailEnd/>
          </a:ln>
          <a:effectLst/>
        </p:spPr>
        <p:txBody>
          <a:bodyPr wrap="none">
            <a:spAutoFit/>
          </a:bodyPr>
          <a:lstStyle/>
          <a:p>
            <a:r>
              <a:rPr lang="en-US" altLang="ko-KR" sz="900" b="1">
                <a:ea typeface="굴림" pitchFamily="50" charset="-127"/>
              </a:rPr>
              <a:t>Screw</a:t>
            </a:r>
          </a:p>
        </p:txBody>
      </p:sp>
      <p:sp>
        <p:nvSpPr>
          <p:cNvPr id="22552" name="Text Box 24"/>
          <p:cNvSpPr txBox="1">
            <a:spLocks noChangeArrowheads="1"/>
          </p:cNvSpPr>
          <p:nvPr/>
        </p:nvSpPr>
        <p:spPr bwMode="auto">
          <a:xfrm>
            <a:off x="6108700" y="1944688"/>
            <a:ext cx="800100" cy="228600"/>
          </a:xfrm>
          <a:prstGeom prst="rect">
            <a:avLst/>
          </a:prstGeom>
          <a:noFill/>
          <a:ln w="9525">
            <a:noFill/>
            <a:miter lim="800000"/>
            <a:headEnd/>
            <a:tailEnd/>
          </a:ln>
          <a:effectLst/>
        </p:spPr>
        <p:txBody>
          <a:bodyPr>
            <a:spAutoFit/>
          </a:bodyPr>
          <a:lstStyle/>
          <a:p>
            <a:r>
              <a:rPr lang="en-US" altLang="ko-KR" sz="900" b="1">
                <a:ea typeface="굴림" pitchFamily="50" charset="-127"/>
              </a:rPr>
              <a:t>Strut</a:t>
            </a:r>
          </a:p>
        </p:txBody>
      </p:sp>
      <p:sp>
        <p:nvSpPr>
          <p:cNvPr id="22553" name="Text Box 25"/>
          <p:cNvSpPr txBox="1">
            <a:spLocks noChangeArrowheads="1"/>
          </p:cNvSpPr>
          <p:nvPr/>
        </p:nvSpPr>
        <p:spPr bwMode="auto">
          <a:xfrm>
            <a:off x="1636713" y="3287713"/>
            <a:ext cx="798512" cy="244475"/>
          </a:xfrm>
          <a:prstGeom prst="rect">
            <a:avLst/>
          </a:prstGeom>
          <a:solidFill>
            <a:schemeClr val="accent2"/>
          </a:solidFill>
          <a:ln w="9525">
            <a:noFill/>
            <a:miter lim="800000"/>
            <a:headEnd/>
            <a:tailEnd/>
          </a:ln>
          <a:effectLst/>
        </p:spPr>
        <p:txBody>
          <a:bodyPr>
            <a:spAutoFit/>
          </a:bodyPr>
          <a:lstStyle/>
          <a:p>
            <a:r>
              <a:rPr lang="en-US" altLang="ko-KR" sz="1000" b="1">
                <a:solidFill>
                  <a:srgbClr val="FFFF00"/>
                </a:solidFill>
                <a:ea typeface="굴림" pitchFamily="50" charset="-127"/>
              </a:rPr>
              <a:t>BHP</a:t>
            </a:r>
          </a:p>
        </p:txBody>
      </p:sp>
      <p:sp>
        <p:nvSpPr>
          <p:cNvPr id="22554" name="Text Box 26"/>
          <p:cNvSpPr txBox="1">
            <a:spLocks noChangeArrowheads="1"/>
          </p:cNvSpPr>
          <p:nvPr/>
        </p:nvSpPr>
        <p:spPr bwMode="auto">
          <a:xfrm>
            <a:off x="2809875" y="3406775"/>
            <a:ext cx="579438" cy="336550"/>
          </a:xfrm>
          <a:prstGeom prst="rect">
            <a:avLst/>
          </a:prstGeom>
          <a:solidFill>
            <a:srgbClr val="FFFF00"/>
          </a:solidFill>
          <a:ln w="9525">
            <a:noFill/>
            <a:miter lim="800000"/>
            <a:headEnd/>
            <a:tailEnd/>
          </a:ln>
          <a:effectLst/>
        </p:spPr>
        <p:txBody>
          <a:bodyPr wrap="none">
            <a:spAutoFit/>
          </a:bodyPr>
          <a:lstStyle/>
          <a:p>
            <a:r>
              <a:rPr lang="en-US" altLang="ko-KR" sz="1600" b="1">
                <a:ea typeface="굴림" pitchFamily="50" charset="-127"/>
              </a:rPr>
              <a:t>SHP</a:t>
            </a:r>
          </a:p>
        </p:txBody>
      </p:sp>
      <p:sp>
        <p:nvSpPr>
          <p:cNvPr id="22555" name="Text Box 27"/>
          <p:cNvSpPr txBox="1">
            <a:spLocks noChangeArrowheads="1"/>
          </p:cNvSpPr>
          <p:nvPr/>
        </p:nvSpPr>
        <p:spPr bwMode="auto">
          <a:xfrm>
            <a:off x="6500813" y="3286125"/>
            <a:ext cx="877887" cy="228600"/>
          </a:xfrm>
          <a:prstGeom prst="rect">
            <a:avLst/>
          </a:prstGeom>
          <a:solidFill>
            <a:schemeClr val="accent2"/>
          </a:solidFill>
          <a:ln w="9525">
            <a:noFill/>
            <a:miter lim="800000"/>
            <a:headEnd/>
            <a:tailEnd/>
          </a:ln>
          <a:effectLst/>
        </p:spPr>
        <p:txBody>
          <a:bodyPr>
            <a:spAutoFit/>
          </a:bodyPr>
          <a:lstStyle/>
          <a:p>
            <a:r>
              <a:rPr lang="en-US" altLang="ko-KR" sz="900" b="1">
                <a:solidFill>
                  <a:srgbClr val="FFFF00"/>
                </a:solidFill>
                <a:ea typeface="굴림" pitchFamily="50" charset="-127"/>
              </a:rPr>
              <a:t>DHP</a:t>
            </a:r>
          </a:p>
        </p:txBody>
      </p:sp>
      <p:sp>
        <p:nvSpPr>
          <p:cNvPr id="22556" name="Text Box 28"/>
          <p:cNvSpPr txBox="1">
            <a:spLocks noChangeArrowheads="1"/>
          </p:cNvSpPr>
          <p:nvPr/>
        </p:nvSpPr>
        <p:spPr bwMode="auto">
          <a:xfrm>
            <a:off x="7443788" y="3028950"/>
            <a:ext cx="419100" cy="228600"/>
          </a:xfrm>
          <a:prstGeom prst="rect">
            <a:avLst/>
          </a:prstGeom>
          <a:solidFill>
            <a:schemeClr val="accent2"/>
          </a:solidFill>
          <a:ln w="9525">
            <a:noFill/>
            <a:miter lim="800000"/>
            <a:headEnd/>
            <a:tailEnd/>
          </a:ln>
          <a:effectLst/>
        </p:spPr>
        <p:txBody>
          <a:bodyPr wrap="none">
            <a:spAutoFit/>
          </a:bodyPr>
          <a:lstStyle/>
          <a:p>
            <a:r>
              <a:rPr lang="en-US" altLang="ko-KR" sz="900" b="1">
                <a:solidFill>
                  <a:srgbClr val="FFFF00"/>
                </a:solidFill>
                <a:ea typeface="굴림" pitchFamily="50" charset="-127"/>
              </a:rPr>
              <a:t>THP</a:t>
            </a:r>
          </a:p>
        </p:txBody>
      </p:sp>
      <p:sp>
        <p:nvSpPr>
          <p:cNvPr id="22557" name="Line 29"/>
          <p:cNvSpPr>
            <a:spLocks noChangeShapeType="1"/>
          </p:cNvSpPr>
          <p:nvPr/>
        </p:nvSpPr>
        <p:spPr bwMode="auto">
          <a:xfrm flipV="1">
            <a:off x="2027238"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2558" name="Line 30"/>
          <p:cNvSpPr>
            <a:spLocks noChangeShapeType="1"/>
          </p:cNvSpPr>
          <p:nvPr/>
        </p:nvSpPr>
        <p:spPr bwMode="auto">
          <a:xfrm flipV="1">
            <a:off x="3205163"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2559" name="Line 31"/>
          <p:cNvSpPr>
            <a:spLocks noChangeShapeType="1"/>
          </p:cNvSpPr>
          <p:nvPr/>
        </p:nvSpPr>
        <p:spPr bwMode="auto">
          <a:xfrm flipV="1">
            <a:off x="6892925"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2560" name="Line 32"/>
          <p:cNvSpPr>
            <a:spLocks noChangeShapeType="1"/>
          </p:cNvSpPr>
          <p:nvPr/>
        </p:nvSpPr>
        <p:spPr bwMode="auto">
          <a:xfrm>
            <a:off x="7443788" y="2314575"/>
            <a:ext cx="784225" cy="0"/>
          </a:xfrm>
          <a:prstGeom prst="line">
            <a:avLst/>
          </a:prstGeom>
          <a:noFill/>
          <a:ln w="9525">
            <a:solidFill>
              <a:schemeClr val="tx1"/>
            </a:solidFill>
            <a:round/>
            <a:headEnd/>
            <a:tailEnd type="triangle" w="med" len="med"/>
          </a:ln>
          <a:effectLst/>
        </p:spPr>
        <p:txBody>
          <a:bodyPr/>
          <a:lstStyle/>
          <a:p>
            <a:endParaRPr lang="en-US"/>
          </a:p>
        </p:txBody>
      </p:sp>
      <p:sp>
        <p:nvSpPr>
          <p:cNvPr id="22561" name="Line 33"/>
          <p:cNvSpPr>
            <a:spLocks noChangeShapeType="1"/>
          </p:cNvSpPr>
          <p:nvPr/>
        </p:nvSpPr>
        <p:spPr bwMode="auto">
          <a:xfrm>
            <a:off x="7443788" y="2546350"/>
            <a:ext cx="784225" cy="0"/>
          </a:xfrm>
          <a:prstGeom prst="line">
            <a:avLst/>
          </a:prstGeom>
          <a:noFill/>
          <a:ln w="9525">
            <a:solidFill>
              <a:schemeClr val="tx1"/>
            </a:solidFill>
            <a:round/>
            <a:headEnd/>
            <a:tailEnd type="triangle" w="med" len="med"/>
          </a:ln>
          <a:effectLst/>
        </p:spPr>
        <p:txBody>
          <a:bodyPr/>
          <a:lstStyle/>
          <a:p>
            <a:endParaRPr lang="en-US"/>
          </a:p>
        </p:txBody>
      </p:sp>
      <p:sp>
        <p:nvSpPr>
          <p:cNvPr id="22562" name="Line 34"/>
          <p:cNvSpPr>
            <a:spLocks noChangeShapeType="1"/>
          </p:cNvSpPr>
          <p:nvPr/>
        </p:nvSpPr>
        <p:spPr bwMode="auto">
          <a:xfrm>
            <a:off x="7443788" y="2732088"/>
            <a:ext cx="784225" cy="0"/>
          </a:xfrm>
          <a:prstGeom prst="line">
            <a:avLst/>
          </a:prstGeom>
          <a:noFill/>
          <a:ln w="9525">
            <a:solidFill>
              <a:schemeClr val="tx1"/>
            </a:solidFill>
            <a:round/>
            <a:headEnd/>
            <a:tailEnd type="triangle" w="med" len="med"/>
          </a:ln>
          <a:effectLst/>
        </p:spPr>
        <p:txBody>
          <a:bodyPr/>
          <a:lstStyle/>
          <a:p>
            <a:endParaRPr lang="en-US"/>
          </a:p>
        </p:txBody>
      </p:sp>
      <p:sp>
        <p:nvSpPr>
          <p:cNvPr id="22563" name="Rectangle 35"/>
          <p:cNvSpPr>
            <a:spLocks noChangeArrowheads="1"/>
          </p:cNvSpPr>
          <p:nvPr/>
        </p:nvSpPr>
        <p:spPr bwMode="auto">
          <a:xfrm>
            <a:off x="6143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2564" name="Rectangle 36"/>
          <p:cNvSpPr>
            <a:spLocks noChangeArrowheads="1"/>
          </p:cNvSpPr>
          <p:nvPr/>
        </p:nvSpPr>
        <p:spPr bwMode="auto">
          <a:xfrm>
            <a:off x="1006475" y="2546350"/>
            <a:ext cx="314325"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2565" name="Rectangle 37"/>
          <p:cNvSpPr>
            <a:spLocks noChangeArrowheads="1"/>
          </p:cNvSpPr>
          <p:nvPr/>
        </p:nvSpPr>
        <p:spPr bwMode="auto">
          <a:xfrm>
            <a:off x="14779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2566" name="Text Box 38"/>
          <p:cNvSpPr txBox="1">
            <a:spLocks noChangeArrowheads="1"/>
          </p:cNvSpPr>
          <p:nvPr/>
        </p:nvSpPr>
        <p:spPr bwMode="auto">
          <a:xfrm>
            <a:off x="6424613" y="1360488"/>
            <a:ext cx="419100" cy="228600"/>
          </a:xfrm>
          <a:prstGeom prst="rect">
            <a:avLst/>
          </a:prstGeom>
          <a:solidFill>
            <a:srgbClr val="FF0066"/>
          </a:solidFill>
          <a:ln w="9525">
            <a:noFill/>
            <a:miter lim="800000"/>
            <a:headEnd/>
            <a:tailEnd/>
          </a:ln>
          <a:effectLst/>
        </p:spPr>
        <p:txBody>
          <a:bodyPr wrap="none">
            <a:spAutoFit/>
          </a:bodyPr>
          <a:lstStyle/>
          <a:p>
            <a:r>
              <a:rPr lang="en-US" altLang="ko-KR" sz="900" b="1">
                <a:solidFill>
                  <a:srgbClr val="FFFF00"/>
                </a:solidFill>
                <a:ea typeface="굴림" pitchFamily="50" charset="-127"/>
              </a:rPr>
              <a:t>EHP</a:t>
            </a:r>
          </a:p>
        </p:txBody>
      </p:sp>
      <p:sp>
        <p:nvSpPr>
          <p:cNvPr id="22567" name="Line 39"/>
          <p:cNvSpPr>
            <a:spLocks noChangeShapeType="1"/>
          </p:cNvSpPr>
          <p:nvPr/>
        </p:nvSpPr>
        <p:spPr bwMode="auto">
          <a:xfrm flipH="1">
            <a:off x="4773613" y="1295400"/>
            <a:ext cx="1570037" cy="0"/>
          </a:xfrm>
          <a:prstGeom prst="line">
            <a:avLst/>
          </a:prstGeom>
          <a:noFill/>
          <a:ln w="38100">
            <a:solidFill>
              <a:schemeClr val="tx1"/>
            </a:solidFill>
            <a:round/>
            <a:headEnd/>
            <a:tailEnd type="triangle" w="med" len="med"/>
          </a:ln>
          <a:effectLst/>
        </p:spPr>
        <p:txBody>
          <a:bodyPr/>
          <a:lstStyle/>
          <a:p>
            <a:endParaRPr lang="en-US"/>
          </a:p>
        </p:txBody>
      </p:sp>
      <p:sp>
        <p:nvSpPr>
          <p:cNvPr id="22569" name="Text Box 41"/>
          <p:cNvSpPr txBox="1">
            <a:spLocks noChangeArrowheads="1"/>
          </p:cNvSpPr>
          <p:nvPr/>
        </p:nvSpPr>
        <p:spPr bwMode="auto">
          <a:xfrm>
            <a:off x="1828800" y="76200"/>
            <a:ext cx="546258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Ship Drive Train and Power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457200" y="909638"/>
            <a:ext cx="8302625" cy="3159125"/>
          </a:xfrm>
          <a:prstGeom prst="rect">
            <a:avLst/>
          </a:prstGeom>
          <a:noFill/>
          <a:ln w="9525">
            <a:noFill/>
            <a:miter lim="800000"/>
            <a:headEnd/>
            <a:tailEnd/>
          </a:ln>
          <a:effectLst/>
        </p:spPr>
        <p:txBody>
          <a:bodyPr wrap="none">
            <a:spAutoFit/>
          </a:bodyPr>
          <a:lstStyle/>
          <a:p>
            <a:pPr>
              <a:lnSpc>
                <a:spcPct val="120000"/>
              </a:lnSpc>
            </a:pPr>
            <a:r>
              <a:rPr lang="en-US" altLang="ko-KR" sz="2400" b="1">
                <a:solidFill>
                  <a:srgbClr val="FF0066"/>
                </a:solidFill>
                <a:latin typeface="Arial" charset="0"/>
                <a:ea typeface="굴림" pitchFamily="50" charset="-127"/>
              </a:rPr>
              <a:t>Tangential Component:  C</a:t>
            </a:r>
            <a:r>
              <a:rPr lang="en-US" altLang="ko-KR" sz="2400" b="1" baseline="-25000">
                <a:solidFill>
                  <a:srgbClr val="FF0066"/>
                </a:solidFill>
                <a:latin typeface="Arial" charset="0"/>
                <a:ea typeface="굴림" pitchFamily="50" charset="-127"/>
              </a:rPr>
              <a:t>F</a:t>
            </a:r>
          </a:p>
          <a:p>
            <a:pPr>
              <a:lnSpc>
                <a:spcPct val="120000"/>
              </a:lnSpc>
            </a:pPr>
            <a:r>
              <a:rPr lang="en-US" altLang="ko-KR" sz="2400">
                <a:ea typeface="굴림" pitchFamily="50" charset="-127"/>
              </a:rPr>
              <a:t>   </a:t>
            </a:r>
            <a:r>
              <a:rPr lang="en-US" altLang="ko-KR" sz="2400" b="1">
                <a:ea typeface="굴림" pitchFamily="50" charset="-127"/>
              </a:rPr>
              <a:t>-  Relation between viscous flow and Reynolds number</a:t>
            </a:r>
          </a:p>
          <a:p>
            <a:pPr>
              <a:lnSpc>
                <a:spcPct val="120000"/>
              </a:lnSpc>
            </a:pPr>
            <a:r>
              <a:rPr lang="en-US" altLang="ko-KR" sz="2400" b="1">
                <a:ea typeface="굴림" pitchFamily="50" charset="-127"/>
              </a:rPr>
              <a:t>       </a:t>
            </a:r>
            <a:r>
              <a:rPr lang="en-US" altLang="ko-KR" sz="2400" b="1" u="sng">
                <a:ea typeface="굴림" pitchFamily="50" charset="-127"/>
              </a:rPr>
              <a:t>· </a:t>
            </a:r>
            <a:r>
              <a:rPr lang="en-US" altLang="ko-KR" sz="2400" b="1" u="sng">
                <a:solidFill>
                  <a:schemeClr val="accent2"/>
                </a:solidFill>
                <a:ea typeface="굴림" pitchFamily="50" charset="-127"/>
              </a:rPr>
              <a:t>Laminar flow</a:t>
            </a:r>
            <a:r>
              <a:rPr lang="en-US" altLang="ko-KR" sz="2400" b="1">
                <a:ea typeface="굴림" pitchFamily="50" charset="-127"/>
              </a:rPr>
              <a:t> : </a:t>
            </a:r>
            <a:r>
              <a:rPr lang="en-US" altLang="ko-KR" sz="2400" b="1" i="1">
                <a:ea typeface="굴림" pitchFamily="50" charset="-127"/>
              </a:rPr>
              <a:t>In laminar flow, the fluid flows in layers </a:t>
            </a:r>
          </a:p>
          <a:p>
            <a:pPr>
              <a:lnSpc>
                <a:spcPct val="120000"/>
              </a:lnSpc>
            </a:pPr>
            <a:r>
              <a:rPr lang="en-US" altLang="ko-KR" sz="2400" b="1" i="1">
                <a:ea typeface="굴림" pitchFamily="50" charset="-127"/>
              </a:rPr>
              <a:t>         in an orderly fashion. The layers do not mix transversely</a:t>
            </a:r>
          </a:p>
          <a:p>
            <a:pPr>
              <a:lnSpc>
                <a:spcPct val="120000"/>
              </a:lnSpc>
            </a:pPr>
            <a:r>
              <a:rPr lang="en-US" altLang="ko-KR" sz="2400" b="1" i="1">
                <a:ea typeface="굴림" pitchFamily="50" charset="-127"/>
              </a:rPr>
              <a:t>         but slide over one another.</a:t>
            </a:r>
          </a:p>
          <a:p>
            <a:pPr>
              <a:lnSpc>
                <a:spcPct val="120000"/>
              </a:lnSpc>
            </a:pPr>
            <a:r>
              <a:rPr lang="en-US" altLang="ko-KR" sz="2400" b="1">
                <a:ea typeface="굴림" pitchFamily="50" charset="-127"/>
              </a:rPr>
              <a:t>       </a:t>
            </a:r>
            <a:r>
              <a:rPr lang="en-US" altLang="ko-KR" sz="2400" b="1" u="sng">
                <a:solidFill>
                  <a:schemeClr val="accent2"/>
                </a:solidFill>
                <a:ea typeface="굴림" pitchFamily="50" charset="-127"/>
              </a:rPr>
              <a:t>· Turbulent flow</a:t>
            </a:r>
            <a:r>
              <a:rPr lang="en-US" altLang="ko-KR" sz="2400" b="1">
                <a:ea typeface="굴림" pitchFamily="50" charset="-127"/>
              </a:rPr>
              <a:t> : </a:t>
            </a:r>
            <a:r>
              <a:rPr lang="en-US" altLang="ko-KR" sz="2400" b="1" i="1">
                <a:ea typeface="굴림" pitchFamily="50" charset="-127"/>
              </a:rPr>
              <a:t>In turbulent flow, the flow is chaotic and </a:t>
            </a:r>
          </a:p>
          <a:p>
            <a:pPr>
              <a:lnSpc>
                <a:spcPct val="120000"/>
              </a:lnSpc>
            </a:pPr>
            <a:r>
              <a:rPr lang="en-US" altLang="ko-KR" sz="2400" b="1" i="1">
                <a:ea typeface="굴림" pitchFamily="50" charset="-127"/>
              </a:rPr>
              <a:t>          mixed transversely.</a:t>
            </a:r>
          </a:p>
        </p:txBody>
      </p:sp>
      <p:grpSp>
        <p:nvGrpSpPr>
          <p:cNvPr id="109573" name="Group 5"/>
          <p:cNvGrpSpPr>
            <a:grpSpLocks/>
          </p:cNvGrpSpPr>
          <p:nvPr/>
        </p:nvGrpSpPr>
        <p:grpSpPr bwMode="auto">
          <a:xfrm>
            <a:off x="2286000" y="4114800"/>
            <a:ext cx="5486400" cy="1765300"/>
            <a:chOff x="864" y="2592"/>
            <a:chExt cx="3456" cy="1112"/>
          </a:xfrm>
        </p:grpSpPr>
        <p:sp>
          <p:nvSpPr>
            <p:cNvPr id="109574" name="Line 6"/>
            <p:cNvSpPr>
              <a:spLocks noChangeShapeType="1"/>
            </p:cNvSpPr>
            <p:nvPr/>
          </p:nvSpPr>
          <p:spPr bwMode="auto">
            <a:xfrm>
              <a:off x="1104" y="2984"/>
              <a:ext cx="816" cy="0"/>
            </a:xfrm>
            <a:prstGeom prst="line">
              <a:avLst/>
            </a:prstGeom>
            <a:noFill/>
            <a:ln w="9525">
              <a:solidFill>
                <a:schemeClr val="tx1"/>
              </a:solidFill>
              <a:round/>
              <a:headEnd/>
              <a:tailEnd type="triangle" w="med" len="med"/>
            </a:ln>
            <a:effectLst/>
          </p:spPr>
          <p:txBody>
            <a:bodyPr/>
            <a:lstStyle/>
            <a:p>
              <a:endParaRPr lang="en-US"/>
            </a:p>
          </p:txBody>
        </p:sp>
        <p:sp>
          <p:nvSpPr>
            <p:cNvPr id="109575" name="Line 7"/>
            <p:cNvSpPr>
              <a:spLocks noChangeShapeType="1"/>
            </p:cNvSpPr>
            <p:nvPr/>
          </p:nvSpPr>
          <p:spPr bwMode="auto">
            <a:xfrm>
              <a:off x="1104" y="3080"/>
              <a:ext cx="768" cy="0"/>
            </a:xfrm>
            <a:prstGeom prst="line">
              <a:avLst/>
            </a:prstGeom>
            <a:noFill/>
            <a:ln w="9525">
              <a:solidFill>
                <a:schemeClr val="tx1"/>
              </a:solidFill>
              <a:round/>
              <a:headEnd/>
              <a:tailEnd type="triangle" w="med" len="med"/>
            </a:ln>
            <a:effectLst/>
          </p:spPr>
          <p:txBody>
            <a:bodyPr/>
            <a:lstStyle/>
            <a:p>
              <a:endParaRPr lang="en-US"/>
            </a:p>
          </p:txBody>
        </p:sp>
        <p:sp>
          <p:nvSpPr>
            <p:cNvPr id="109576" name="Rectangle 8"/>
            <p:cNvSpPr>
              <a:spLocks noChangeArrowheads="1"/>
            </p:cNvSpPr>
            <p:nvPr/>
          </p:nvSpPr>
          <p:spPr bwMode="auto">
            <a:xfrm>
              <a:off x="864" y="3128"/>
              <a:ext cx="1392" cy="88"/>
            </a:xfrm>
            <a:prstGeom prst="rect">
              <a:avLst/>
            </a:prstGeom>
            <a:solidFill>
              <a:schemeClr val="accent1"/>
            </a:solidFill>
            <a:ln w="9525">
              <a:solidFill>
                <a:schemeClr val="tx1"/>
              </a:solidFill>
              <a:miter lim="800000"/>
              <a:headEnd/>
              <a:tailEnd/>
            </a:ln>
            <a:effectLst/>
          </p:spPr>
          <p:txBody>
            <a:bodyPr wrap="none" anchor="ctr"/>
            <a:lstStyle/>
            <a:p>
              <a:pPr algn="ctr"/>
              <a:endParaRPr lang="ko-KR" altLang="en-US" sz="2400">
                <a:solidFill>
                  <a:schemeClr val="accent2"/>
                </a:solidFill>
                <a:ea typeface="굴림" pitchFamily="50" charset="-127"/>
              </a:endParaRPr>
            </a:p>
          </p:txBody>
        </p:sp>
        <p:sp>
          <p:nvSpPr>
            <p:cNvPr id="109577" name="Line 9"/>
            <p:cNvSpPr>
              <a:spLocks noChangeShapeType="1"/>
            </p:cNvSpPr>
            <p:nvPr/>
          </p:nvSpPr>
          <p:spPr bwMode="auto">
            <a:xfrm>
              <a:off x="1104" y="2888"/>
              <a:ext cx="912" cy="0"/>
            </a:xfrm>
            <a:prstGeom prst="line">
              <a:avLst/>
            </a:prstGeom>
            <a:noFill/>
            <a:ln w="9525">
              <a:solidFill>
                <a:schemeClr val="tx1"/>
              </a:solidFill>
              <a:round/>
              <a:headEnd/>
              <a:tailEnd type="triangle" w="med" len="med"/>
            </a:ln>
            <a:effectLst/>
          </p:spPr>
          <p:txBody>
            <a:bodyPr/>
            <a:lstStyle/>
            <a:p>
              <a:endParaRPr lang="en-US"/>
            </a:p>
          </p:txBody>
        </p:sp>
        <p:sp>
          <p:nvSpPr>
            <p:cNvPr id="109578" name="Line 10"/>
            <p:cNvSpPr>
              <a:spLocks noChangeShapeType="1"/>
            </p:cNvSpPr>
            <p:nvPr/>
          </p:nvSpPr>
          <p:spPr bwMode="auto">
            <a:xfrm>
              <a:off x="1104" y="2792"/>
              <a:ext cx="1008" cy="0"/>
            </a:xfrm>
            <a:prstGeom prst="line">
              <a:avLst/>
            </a:prstGeom>
            <a:noFill/>
            <a:ln w="9525">
              <a:solidFill>
                <a:schemeClr val="tx1"/>
              </a:solidFill>
              <a:round/>
              <a:headEnd/>
              <a:tailEnd type="triangle" w="med" len="med"/>
            </a:ln>
            <a:effectLst/>
          </p:spPr>
          <p:txBody>
            <a:bodyPr/>
            <a:lstStyle/>
            <a:p>
              <a:endParaRPr lang="en-US"/>
            </a:p>
          </p:txBody>
        </p:sp>
        <p:sp>
          <p:nvSpPr>
            <p:cNvPr id="109579" name="Rectangle 11"/>
            <p:cNvSpPr>
              <a:spLocks noChangeArrowheads="1"/>
            </p:cNvSpPr>
            <p:nvPr/>
          </p:nvSpPr>
          <p:spPr bwMode="auto">
            <a:xfrm>
              <a:off x="2880" y="3128"/>
              <a:ext cx="1392" cy="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9580" name="Freeform 12"/>
            <p:cNvSpPr>
              <a:spLocks/>
            </p:cNvSpPr>
            <p:nvPr/>
          </p:nvSpPr>
          <p:spPr bwMode="auto">
            <a:xfrm>
              <a:off x="2928" y="2824"/>
              <a:ext cx="1344" cy="280"/>
            </a:xfrm>
            <a:custGeom>
              <a:avLst/>
              <a:gdLst/>
              <a:ahLst/>
              <a:cxnLst>
                <a:cxn ang="0">
                  <a:pos x="0" y="256"/>
                </a:cxn>
                <a:cxn ang="0">
                  <a:pos x="192" y="112"/>
                </a:cxn>
                <a:cxn ang="0">
                  <a:pos x="384" y="208"/>
                </a:cxn>
                <a:cxn ang="0">
                  <a:pos x="192" y="256"/>
                </a:cxn>
                <a:cxn ang="0">
                  <a:pos x="432" y="64"/>
                </a:cxn>
                <a:cxn ang="0">
                  <a:pos x="576" y="16"/>
                </a:cxn>
                <a:cxn ang="0">
                  <a:pos x="624" y="160"/>
                </a:cxn>
                <a:cxn ang="0">
                  <a:pos x="720" y="208"/>
                </a:cxn>
                <a:cxn ang="0">
                  <a:pos x="864" y="112"/>
                </a:cxn>
                <a:cxn ang="0">
                  <a:pos x="1056" y="208"/>
                </a:cxn>
                <a:cxn ang="0">
                  <a:pos x="1200" y="256"/>
                </a:cxn>
                <a:cxn ang="0">
                  <a:pos x="1344" y="256"/>
                </a:cxn>
              </a:cxnLst>
              <a:rect l="0" t="0" r="r" b="b"/>
              <a:pathLst>
                <a:path w="1344" h="280">
                  <a:moveTo>
                    <a:pt x="0" y="256"/>
                  </a:moveTo>
                  <a:cubicBezTo>
                    <a:pt x="64" y="188"/>
                    <a:pt x="128" y="120"/>
                    <a:pt x="192" y="112"/>
                  </a:cubicBezTo>
                  <a:cubicBezTo>
                    <a:pt x="256" y="104"/>
                    <a:pt x="384" y="184"/>
                    <a:pt x="384" y="208"/>
                  </a:cubicBezTo>
                  <a:cubicBezTo>
                    <a:pt x="384" y="232"/>
                    <a:pt x="184" y="280"/>
                    <a:pt x="192" y="256"/>
                  </a:cubicBezTo>
                  <a:cubicBezTo>
                    <a:pt x="200" y="232"/>
                    <a:pt x="368" y="104"/>
                    <a:pt x="432" y="64"/>
                  </a:cubicBezTo>
                  <a:cubicBezTo>
                    <a:pt x="496" y="24"/>
                    <a:pt x="544" y="0"/>
                    <a:pt x="576" y="16"/>
                  </a:cubicBezTo>
                  <a:cubicBezTo>
                    <a:pt x="608" y="32"/>
                    <a:pt x="600" y="128"/>
                    <a:pt x="624" y="160"/>
                  </a:cubicBezTo>
                  <a:cubicBezTo>
                    <a:pt x="648" y="192"/>
                    <a:pt x="680" y="216"/>
                    <a:pt x="720" y="208"/>
                  </a:cubicBezTo>
                  <a:cubicBezTo>
                    <a:pt x="760" y="200"/>
                    <a:pt x="808" y="112"/>
                    <a:pt x="864" y="112"/>
                  </a:cubicBezTo>
                  <a:cubicBezTo>
                    <a:pt x="920" y="112"/>
                    <a:pt x="1000" y="184"/>
                    <a:pt x="1056" y="208"/>
                  </a:cubicBezTo>
                  <a:cubicBezTo>
                    <a:pt x="1112" y="232"/>
                    <a:pt x="1152" y="248"/>
                    <a:pt x="1200" y="256"/>
                  </a:cubicBezTo>
                  <a:cubicBezTo>
                    <a:pt x="1248" y="264"/>
                    <a:pt x="1312" y="256"/>
                    <a:pt x="1344" y="256"/>
                  </a:cubicBezTo>
                </a:path>
              </a:pathLst>
            </a:custGeom>
            <a:noFill/>
            <a:ln w="9525">
              <a:solidFill>
                <a:schemeClr val="tx1"/>
              </a:solidFill>
              <a:round/>
              <a:headEnd type="none" w="med" len="med"/>
              <a:tailEnd type="triangle" w="med" len="med"/>
            </a:ln>
            <a:effectLst/>
          </p:spPr>
          <p:txBody>
            <a:bodyPr/>
            <a:lstStyle/>
            <a:p>
              <a:endParaRPr lang="en-US"/>
            </a:p>
          </p:txBody>
        </p:sp>
        <p:sp>
          <p:nvSpPr>
            <p:cNvPr id="109581" name="Freeform 13"/>
            <p:cNvSpPr>
              <a:spLocks/>
            </p:cNvSpPr>
            <p:nvPr/>
          </p:nvSpPr>
          <p:spPr bwMode="auto">
            <a:xfrm>
              <a:off x="2880" y="2728"/>
              <a:ext cx="1344" cy="320"/>
            </a:xfrm>
            <a:custGeom>
              <a:avLst/>
              <a:gdLst/>
              <a:ahLst/>
              <a:cxnLst>
                <a:cxn ang="0">
                  <a:pos x="0" y="208"/>
                </a:cxn>
                <a:cxn ang="0">
                  <a:pos x="144" y="304"/>
                </a:cxn>
                <a:cxn ang="0">
                  <a:pos x="288" y="160"/>
                </a:cxn>
                <a:cxn ang="0">
                  <a:pos x="384" y="112"/>
                </a:cxn>
                <a:cxn ang="0">
                  <a:pos x="480" y="112"/>
                </a:cxn>
                <a:cxn ang="0">
                  <a:pos x="528" y="256"/>
                </a:cxn>
                <a:cxn ang="0">
                  <a:pos x="432" y="256"/>
                </a:cxn>
                <a:cxn ang="0">
                  <a:pos x="384" y="160"/>
                </a:cxn>
                <a:cxn ang="0">
                  <a:pos x="624" y="16"/>
                </a:cxn>
                <a:cxn ang="0">
                  <a:pos x="768" y="64"/>
                </a:cxn>
                <a:cxn ang="0">
                  <a:pos x="816" y="112"/>
                </a:cxn>
                <a:cxn ang="0">
                  <a:pos x="1008" y="112"/>
                </a:cxn>
                <a:cxn ang="0">
                  <a:pos x="1056" y="160"/>
                </a:cxn>
                <a:cxn ang="0">
                  <a:pos x="1008" y="304"/>
                </a:cxn>
                <a:cxn ang="0">
                  <a:pos x="864" y="256"/>
                </a:cxn>
                <a:cxn ang="0">
                  <a:pos x="864" y="160"/>
                </a:cxn>
                <a:cxn ang="0">
                  <a:pos x="1008" y="64"/>
                </a:cxn>
                <a:cxn ang="0">
                  <a:pos x="1104" y="112"/>
                </a:cxn>
                <a:cxn ang="0">
                  <a:pos x="1152" y="208"/>
                </a:cxn>
                <a:cxn ang="0">
                  <a:pos x="1248" y="208"/>
                </a:cxn>
                <a:cxn ang="0">
                  <a:pos x="1344" y="160"/>
                </a:cxn>
              </a:cxnLst>
              <a:rect l="0" t="0" r="r" b="b"/>
              <a:pathLst>
                <a:path w="1344" h="320">
                  <a:moveTo>
                    <a:pt x="0" y="208"/>
                  </a:moveTo>
                  <a:cubicBezTo>
                    <a:pt x="48" y="260"/>
                    <a:pt x="96" y="312"/>
                    <a:pt x="144" y="304"/>
                  </a:cubicBezTo>
                  <a:cubicBezTo>
                    <a:pt x="192" y="296"/>
                    <a:pt x="248" y="192"/>
                    <a:pt x="288" y="160"/>
                  </a:cubicBezTo>
                  <a:cubicBezTo>
                    <a:pt x="328" y="128"/>
                    <a:pt x="352" y="120"/>
                    <a:pt x="384" y="112"/>
                  </a:cubicBezTo>
                  <a:cubicBezTo>
                    <a:pt x="416" y="104"/>
                    <a:pt x="456" y="88"/>
                    <a:pt x="480" y="112"/>
                  </a:cubicBezTo>
                  <a:cubicBezTo>
                    <a:pt x="504" y="136"/>
                    <a:pt x="536" y="232"/>
                    <a:pt x="528" y="256"/>
                  </a:cubicBezTo>
                  <a:cubicBezTo>
                    <a:pt x="520" y="280"/>
                    <a:pt x="456" y="272"/>
                    <a:pt x="432" y="256"/>
                  </a:cubicBezTo>
                  <a:cubicBezTo>
                    <a:pt x="408" y="240"/>
                    <a:pt x="352" y="200"/>
                    <a:pt x="384" y="160"/>
                  </a:cubicBezTo>
                  <a:cubicBezTo>
                    <a:pt x="416" y="120"/>
                    <a:pt x="560" y="32"/>
                    <a:pt x="624" y="16"/>
                  </a:cubicBezTo>
                  <a:cubicBezTo>
                    <a:pt x="688" y="0"/>
                    <a:pt x="736" y="48"/>
                    <a:pt x="768" y="64"/>
                  </a:cubicBezTo>
                  <a:cubicBezTo>
                    <a:pt x="800" y="80"/>
                    <a:pt x="776" y="104"/>
                    <a:pt x="816" y="112"/>
                  </a:cubicBezTo>
                  <a:cubicBezTo>
                    <a:pt x="856" y="120"/>
                    <a:pt x="968" y="104"/>
                    <a:pt x="1008" y="112"/>
                  </a:cubicBezTo>
                  <a:cubicBezTo>
                    <a:pt x="1048" y="120"/>
                    <a:pt x="1056" y="128"/>
                    <a:pt x="1056" y="160"/>
                  </a:cubicBezTo>
                  <a:cubicBezTo>
                    <a:pt x="1056" y="192"/>
                    <a:pt x="1040" y="288"/>
                    <a:pt x="1008" y="304"/>
                  </a:cubicBezTo>
                  <a:cubicBezTo>
                    <a:pt x="976" y="320"/>
                    <a:pt x="888" y="280"/>
                    <a:pt x="864" y="256"/>
                  </a:cubicBezTo>
                  <a:cubicBezTo>
                    <a:pt x="840" y="232"/>
                    <a:pt x="840" y="192"/>
                    <a:pt x="864" y="160"/>
                  </a:cubicBezTo>
                  <a:cubicBezTo>
                    <a:pt x="888" y="128"/>
                    <a:pt x="968" y="72"/>
                    <a:pt x="1008" y="64"/>
                  </a:cubicBezTo>
                  <a:cubicBezTo>
                    <a:pt x="1048" y="56"/>
                    <a:pt x="1080" y="88"/>
                    <a:pt x="1104" y="112"/>
                  </a:cubicBezTo>
                  <a:cubicBezTo>
                    <a:pt x="1128" y="136"/>
                    <a:pt x="1128" y="192"/>
                    <a:pt x="1152" y="208"/>
                  </a:cubicBezTo>
                  <a:cubicBezTo>
                    <a:pt x="1176" y="224"/>
                    <a:pt x="1216" y="216"/>
                    <a:pt x="1248" y="208"/>
                  </a:cubicBezTo>
                  <a:cubicBezTo>
                    <a:pt x="1280" y="200"/>
                    <a:pt x="1312" y="180"/>
                    <a:pt x="1344" y="160"/>
                  </a:cubicBezTo>
                </a:path>
              </a:pathLst>
            </a:custGeom>
            <a:noFill/>
            <a:ln w="9525">
              <a:solidFill>
                <a:schemeClr val="tx1"/>
              </a:solidFill>
              <a:round/>
              <a:headEnd type="none" w="med" len="med"/>
              <a:tailEnd type="triangle" w="med" len="med"/>
            </a:ln>
            <a:effectLst/>
          </p:spPr>
          <p:txBody>
            <a:bodyPr/>
            <a:lstStyle/>
            <a:p>
              <a:endParaRPr lang="en-US"/>
            </a:p>
          </p:txBody>
        </p:sp>
        <p:sp>
          <p:nvSpPr>
            <p:cNvPr id="109582" name="Freeform 14"/>
            <p:cNvSpPr>
              <a:spLocks/>
            </p:cNvSpPr>
            <p:nvPr/>
          </p:nvSpPr>
          <p:spPr bwMode="auto">
            <a:xfrm>
              <a:off x="2928" y="2592"/>
              <a:ext cx="1344" cy="264"/>
            </a:xfrm>
            <a:custGeom>
              <a:avLst/>
              <a:gdLst/>
              <a:ahLst/>
              <a:cxnLst>
                <a:cxn ang="0">
                  <a:pos x="0" y="200"/>
                </a:cxn>
                <a:cxn ang="0">
                  <a:pos x="144" y="200"/>
                </a:cxn>
                <a:cxn ang="0">
                  <a:pos x="240" y="152"/>
                </a:cxn>
                <a:cxn ang="0">
                  <a:pos x="288" y="104"/>
                </a:cxn>
                <a:cxn ang="0">
                  <a:pos x="432" y="152"/>
                </a:cxn>
                <a:cxn ang="0">
                  <a:pos x="432" y="248"/>
                </a:cxn>
                <a:cxn ang="0">
                  <a:pos x="576" y="248"/>
                </a:cxn>
                <a:cxn ang="0">
                  <a:pos x="720" y="152"/>
                </a:cxn>
                <a:cxn ang="0">
                  <a:pos x="816" y="104"/>
                </a:cxn>
                <a:cxn ang="0">
                  <a:pos x="960" y="56"/>
                </a:cxn>
                <a:cxn ang="0">
                  <a:pos x="816" y="8"/>
                </a:cxn>
                <a:cxn ang="0">
                  <a:pos x="672" y="104"/>
                </a:cxn>
                <a:cxn ang="0">
                  <a:pos x="768" y="152"/>
                </a:cxn>
                <a:cxn ang="0">
                  <a:pos x="912" y="152"/>
                </a:cxn>
                <a:cxn ang="0">
                  <a:pos x="1056" y="104"/>
                </a:cxn>
                <a:cxn ang="0">
                  <a:pos x="1152" y="104"/>
                </a:cxn>
                <a:cxn ang="0">
                  <a:pos x="1296" y="104"/>
                </a:cxn>
                <a:cxn ang="0">
                  <a:pos x="1344" y="200"/>
                </a:cxn>
              </a:cxnLst>
              <a:rect l="0" t="0" r="r" b="b"/>
              <a:pathLst>
                <a:path w="1344" h="264">
                  <a:moveTo>
                    <a:pt x="0" y="200"/>
                  </a:moveTo>
                  <a:cubicBezTo>
                    <a:pt x="52" y="204"/>
                    <a:pt x="104" y="208"/>
                    <a:pt x="144" y="200"/>
                  </a:cubicBezTo>
                  <a:cubicBezTo>
                    <a:pt x="184" y="192"/>
                    <a:pt x="216" y="168"/>
                    <a:pt x="240" y="152"/>
                  </a:cubicBezTo>
                  <a:cubicBezTo>
                    <a:pt x="264" y="136"/>
                    <a:pt x="256" y="104"/>
                    <a:pt x="288" y="104"/>
                  </a:cubicBezTo>
                  <a:cubicBezTo>
                    <a:pt x="320" y="104"/>
                    <a:pt x="408" y="128"/>
                    <a:pt x="432" y="152"/>
                  </a:cubicBezTo>
                  <a:cubicBezTo>
                    <a:pt x="456" y="176"/>
                    <a:pt x="408" y="232"/>
                    <a:pt x="432" y="248"/>
                  </a:cubicBezTo>
                  <a:cubicBezTo>
                    <a:pt x="456" y="264"/>
                    <a:pt x="528" y="264"/>
                    <a:pt x="576" y="248"/>
                  </a:cubicBezTo>
                  <a:cubicBezTo>
                    <a:pt x="624" y="232"/>
                    <a:pt x="680" y="176"/>
                    <a:pt x="720" y="152"/>
                  </a:cubicBezTo>
                  <a:cubicBezTo>
                    <a:pt x="760" y="128"/>
                    <a:pt x="776" y="120"/>
                    <a:pt x="816" y="104"/>
                  </a:cubicBezTo>
                  <a:cubicBezTo>
                    <a:pt x="856" y="88"/>
                    <a:pt x="960" y="72"/>
                    <a:pt x="960" y="56"/>
                  </a:cubicBezTo>
                  <a:cubicBezTo>
                    <a:pt x="960" y="40"/>
                    <a:pt x="864" y="0"/>
                    <a:pt x="816" y="8"/>
                  </a:cubicBezTo>
                  <a:cubicBezTo>
                    <a:pt x="768" y="16"/>
                    <a:pt x="680" y="80"/>
                    <a:pt x="672" y="104"/>
                  </a:cubicBezTo>
                  <a:cubicBezTo>
                    <a:pt x="664" y="128"/>
                    <a:pt x="728" y="144"/>
                    <a:pt x="768" y="152"/>
                  </a:cubicBezTo>
                  <a:cubicBezTo>
                    <a:pt x="808" y="160"/>
                    <a:pt x="864" y="160"/>
                    <a:pt x="912" y="152"/>
                  </a:cubicBezTo>
                  <a:cubicBezTo>
                    <a:pt x="960" y="144"/>
                    <a:pt x="1016" y="112"/>
                    <a:pt x="1056" y="104"/>
                  </a:cubicBezTo>
                  <a:cubicBezTo>
                    <a:pt x="1096" y="96"/>
                    <a:pt x="1112" y="104"/>
                    <a:pt x="1152" y="104"/>
                  </a:cubicBezTo>
                  <a:cubicBezTo>
                    <a:pt x="1192" y="104"/>
                    <a:pt x="1264" y="88"/>
                    <a:pt x="1296" y="104"/>
                  </a:cubicBezTo>
                  <a:cubicBezTo>
                    <a:pt x="1328" y="120"/>
                    <a:pt x="1336" y="160"/>
                    <a:pt x="1344" y="200"/>
                  </a:cubicBezTo>
                </a:path>
              </a:pathLst>
            </a:custGeom>
            <a:noFill/>
            <a:ln w="9525">
              <a:solidFill>
                <a:schemeClr val="tx1"/>
              </a:solidFill>
              <a:round/>
              <a:headEnd type="none" w="med" len="med"/>
              <a:tailEnd type="triangle" w="med" len="med"/>
            </a:ln>
            <a:effectLst/>
          </p:spPr>
          <p:txBody>
            <a:bodyPr/>
            <a:lstStyle/>
            <a:p>
              <a:endParaRPr lang="en-US"/>
            </a:p>
          </p:txBody>
        </p:sp>
        <p:sp>
          <p:nvSpPr>
            <p:cNvPr id="109583" name="Text Box 15"/>
            <p:cNvSpPr txBox="1">
              <a:spLocks noChangeArrowheads="1"/>
            </p:cNvSpPr>
            <p:nvPr/>
          </p:nvSpPr>
          <p:spPr bwMode="auto">
            <a:xfrm>
              <a:off x="960" y="3368"/>
              <a:ext cx="1294" cy="288"/>
            </a:xfrm>
            <a:prstGeom prst="rect">
              <a:avLst/>
            </a:prstGeom>
            <a:noFill/>
            <a:ln w="9525">
              <a:noFill/>
              <a:miter lim="800000"/>
              <a:headEnd/>
              <a:tailEnd/>
            </a:ln>
            <a:effectLst/>
          </p:spPr>
          <p:txBody>
            <a:bodyPr wrap="none">
              <a:spAutoFit/>
            </a:bodyPr>
            <a:lstStyle/>
            <a:p>
              <a:r>
                <a:rPr lang="en-US" altLang="ko-KR" sz="2400" b="1">
                  <a:solidFill>
                    <a:schemeClr val="accent2"/>
                  </a:solidFill>
                  <a:ea typeface="굴림" pitchFamily="50" charset="-127"/>
                </a:rPr>
                <a:t>Laminar Flow</a:t>
              </a:r>
            </a:p>
          </p:txBody>
        </p:sp>
        <p:sp>
          <p:nvSpPr>
            <p:cNvPr id="109584" name="Text Box 16"/>
            <p:cNvSpPr txBox="1">
              <a:spLocks noChangeArrowheads="1"/>
            </p:cNvSpPr>
            <p:nvPr/>
          </p:nvSpPr>
          <p:spPr bwMode="auto">
            <a:xfrm>
              <a:off x="2880" y="3416"/>
              <a:ext cx="1440" cy="288"/>
            </a:xfrm>
            <a:prstGeom prst="rect">
              <a:avLst/>
            </a:prstGeom>
            <a:noFill/>
            <a:ln w="9525">
              <a:noFill/>
              <a:miter lim="800000"/>
              <a:headEnd/>
              <a:tailEnd/>
            </a:ln>
            <a:effectLst/>
          </p:spPr>
          <p:txBody>
            <a:bodyPr>
              <a:spAutoFit/>
            </a:bodyPr>
            <a:lstStyle/>
            <a:p>
              <a:r>
                <a:rPr lang="en-US" altLang="ko-KR" sz="2400" b="1">
                  <a:solidFill>
                    <a:schemeClr val="accent2"/>
                  </a:solidFill>
                  <a:ea typeface="굴림" pitchFamily="50" charset="-127"/>
                </a:rPr>
                <a:t>Turbulent Flow</a:t>
              </a:r>
            </a:p>
          </p:txBody>
        </p:sp>
      </p:grpSp>
      <p:sp>
        <p:nvSpPr>
          <p:cNvPr id="109585" name="Text Box 17"/>
          <p:cNvSpPr txBox="1">
            <a:spLocks noChangeArrowheads="1"/>
          </p:cNvSpPr>
          <p:nvPr/>
        </p:nvSpPr>
        <p:spPr bwMode="auto">
          <a:xfrm>
            <a:off x="609600" y="4495800"/>
            <a:ext cx="1477963" cy="822325"/>
          </a:xfrm>
          <a:prstGeom prst="rect">
            <a:avLst/>
          </a:prstGeom>
          <a:noFill/>
          <a:ln w="9525">
            <a:noFill/>
            <a:miter lim="800000"/>
            <a:headEnd/>
            <a:tailEnd/>
          </a:ln>
          <a:effectLst/>
        </p:spPr>
        <p:txBody>
          <a:bodyPr wrap="none">
            <a:spAutoFit/>
          </a:bodyPr>
          <a:lstStyle/>
          <a:p>
            <a:r>
              <a:rPr lang="en-US" altLang="ko-KR" sz="2400" b="1">
                <a:ea typeface="굴림" pitchFamily="50" charset="-127"/>
              </a:rPr>
              <a:t>Flow over</a:t>
            </a:r>
          </a:p>
          <a:p>
            <a:r>
              <a:rPr lang="en-US" altLang="ko-KR" sz="2400" b="1">
                <a:ea typeface="굴림" pitchFamily="50" charset="-127"/>
              </a:rPr>
              <a:t>flat plate</a:t>
            </a:r>
          </a:p>
        </p:txBody>
      </p:sp>
      <p:graphicFrame>
        <p:nvGraphicFramePr>
          <p:cNvPr id="109586" name="Object 18"/>
          <p:cNvGraphicFramePr>
            <a:graphicFrameLocks noChangeAspect="1"/>
          </p:cNvGraphicFramePr>
          <p:nvPr/>
        </p:nvGraphicFramePr>
        <p:xfrm>
          <a:off x="1509713" y="5943600"/>
          <a:ext cx="3382962" cy="654050"/>
        </p:xfrm>
        <a:graphic>
          <a:graphicData uri="http://schemas.openxmlformats.org/presentationml/2006/ole">
            <p:oleObj spid="_x0000_s109586" name="Equation" r:id="rId3" imgW="1180800" imgH="228600" progId="Equation.3">
              <p:embed/>
            </p:oleObj>
          </a:graphicData>
        </a:graphic>
      </p:graphicFrame>
      <p:graphicFrame>
        <p:nvGraphicFramePr>
          <p:cNvPr id="109587" name="Object 19"/>
          <p:cNvGraphicFramePr>
            <a:graphicFrameLocks noChangeAspect="1"/>
          </p:cNvGraphicFramePr>
          <p:nvPr/>
        </p:nvGraphicFramePr>
        <p:xfrm>
          <a:off x="5334000" y="5867400"/>
          <a:ext cx="3059113" cy="590550"/>
        </p:xfrm>
        <a:graphic>
          <a:graphicData uri="http://schemas.openxmlformats.org/presentationml/2006/ole">
            <p:oleObj spid="_x0000_s109587" name="Equation" r:id="rId4" imgW="1180800" imgH="228600" progId="Equation.3">
              <p:embed/>
            </p:oleObj>
          </a:graphicData>
        </a:graphic>
      </p:graphicFrame>
      <p:sp>
        <p:nvSpPr>
          <p:cNvPr id="109588" name="Text Box 20"/>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304800" y="1138238"/>
            <a:ext cx="8550275" cy="4035425"/>
          </a:xfrm>
          <a:prstGeom prst="rect">
            <a:avLst/>
          </a:prstGeom>
          <a:noFill/>
          <a:ln w="9525">
            <a:noFill/>
            <a:miter lim="800000"/>
            <a:headEnd/>
            <a:tailEnd/>
          </a:ln>
          <a:effectLst/>
        </p:spPr>
        <p:txBody>
          <a:bodyPr wrap="none">
            <a:spAutoFit/>
          </a:bodyPr>
          <a:lstStyle/>
          <a:p>
            <a:pPr>
              <a:lnSpc>
                <a:spcPct val="120000"/>
              </a:lnSpc>
            </a:pPr>
            <a:r>
              <a:rPr lang="en-US" altLang="ko-KR" sz="2400" b="1">
                <a:solidFill>
                  <a:srgbClr val="FF0066"/>
                </a:solidFill>
                <a:latin typeface="Arial" charset="0"/>
                <a:ea typeface="굴림" pitchFamily="50" charset="-127"/>
              </a:rPr>
              <a:t>Normal Component:  KC</a:t>
            </a:r>
            <a:r>
              <a:rPr lang="en-US" altLang="ko-KR" sz="2400" b="1" baseline="-25000">
                <a:solidFill>
                  <a:srgbClr val="FF0066"/>
                </a:solidFill>
                <a:latin typeface="Arial" charset="0"/>
                <a:ea typeface="굴림" pitchFamily="50" charset="-127"/>
              </a:rPr>
              <a:t>F</a:t>
            </a:r>
          </a:p>
          <a:p>
            <a:pPr>
              <a:lnSpc>
                <a:spcPct val="120000"/>
              </a:lnSpc>
            </a:pPr>
            <a:r>
              <a:rPr lang="en-US" altLang="ko-KR" sz="2400">
                <a:ea typeface="굴림" pitchFamily="50" charset="-127"/>
              </a:rPr>
              <a:t>   </a:t>
            </a:r>
            <a:r>
              <a:rPr lang="en-US" altLang="ko-KR" sz="2400" b="1">
                <a:ea typeface="굴림" pitchFamily="50" charset="-127"/>
              </a:rPr>
              <a:t>-  Normal component causes a pressure distribution  along the </a:t>
            </a:r>
          </a:p>
          <a:p>
            <a:pPr>
              <a:lnSpc>
                <a:spcPct val="120000"/>
              </a:lnSpc>
            </a:pPr>
            <a:r>
              <a:rPr lang="en-US" altLang="ko-KR" sz="2400" b="1">
                <a:ea typeface="굴림" pitchFamily="50" charset="-127"/>
              </a:rPr>
              <a:t>       underwater hull form of ship</a:t>
            </a:r>
          </a:p>
          <a:p>
            <a:pPr>
              <a:lnSpc>
                <a:spcPct val="120000"/>
              </a:lnSpc>
            </a:pPr>
            <a:r>
              <a:rPr lang="en-US" altLang="ko-KR" sz="2400" b="1">
                <a:ea typeface="굴림" pitchFamily="50" charset="-127"/>
              </a:rPr>
              <a:t>   - A high pressure is formed in the forward direction opposing</a:t>
            </a:r>
          </a:p>
          <a:p>
            <a:pPr>
              <a:lnSpc>
                <a:spcPct val="120000"/>
              </a:lnSpc>
            </a:pPr>
            <a:r>
              <a:rPr lang="en-US" altLang="ko-KR" sz="2400" b="1">
                <a:ea typeface="굴림" pitchFamily="50" charset="-127"/>
              </a:rPr>
              <a:t>      the motion and a lower pressure is formed aft.</a:t>
            </a:r>
          </a:p>
          <a:p>
            <a:pPr>
              <a:lnSpc>
                <a:spcPct val="120000"/>
              </a:lnSpc>
            </a:pPr>
            <a:r>
              <a:rPr lang="en-US" altLang="ko-KR" sz="2400" b="1">
                <a:ea typeface="굴림" pitchFamily="50" charset="-127"/>
              </a:rPr>
              <a:t>   - </a:t>
            </a:r>
            <a:r>
              <a:rPr lang="en-US" altLang="ko-KR" sz="2400" b="1" i="1">
                <a:solidFill>
                  <a:schemeClr val="accent2"/>
                </a:solidFill>
                <a:ea typeface="굴림" pitchFamily="50" charset="-127"/>
              </a:rPr>
              <a:t>Normal component generates the eddy behind the hull</a:t>
            </a:r>
            <a:r>
              <a:rPr lang="en-US" altLang="ko-KR" sz="2400" b="1">
                <a:ea typeface="굴림" pitchFamily="50" charset="-127"/>
              </a:rPr>
              <a:t>.</a:t>
            </a:r>
          </a:p>
          <a:p>
            <a:pPr>
              <a:lnSpc>
                <a:spcPct val="120000"/>
              </a:lnSpc>
            </a:pPr>
            <a:r>
              <a:rPr lang="en-US" altLang="ko-KR" sz="2400" b="1">
                <a:ea typeface="굴림" pitchFamily="50" charset="-127"/>
              </a:rPr>
              <a:t>   - It is affected by hull shape. </a:t>
            </a:r>
          </a:p>
          <a:p>
            <a:pPr>
              <a:lnSpc>
                <a:spcPct val="120000"/>
              </a:lnSpc>
            </a:pPr>
            <a:r>
              <a:rPr lang="en-US" altLang="ko-KR" sz="2400" b="1">
                <a:ea typeface="굴림" pitchFamily="50" charset="-127"/>
              </a:rPr>
              <a:t>         </a:t>
            </a:r>
            <a:r>
              <a:rPr lang="en-US" altLang="ko-KR" sz="2400" b="1" i="1">
                <a:solidFill>
                  <a:schemeClr val="accent2"/>
                </a:solidFill>
                <a:ea typeface="굴림" pitchFamily="50" charset="-127"/>
              </a:rPr>
              <a:t>Fuller shape ship has larger normal component than slender</a:t>
            </a:r>
          </a:p>
          <a:p>
            <a:pPr>
              <a:lnSpc>
                <a:spcPct val="120000"/>
              </a:lnSpc>
            </a:pPr>
            <a:r>
              <a:rPr lang="en-US" altLang="ko-KR" sz="2400" b="1" i="1">
                <a:solidFill>
                  <a:schemeClr val="accent2"/>
                </a:solidFill>
                <a:ea typeface="굴림" pitchFamily="50" charset="-127"/>
              </a:rPr>
              <a:t>         ship</a:t>
            </a:r>
            <a:r>
              <a:rPr lang="en-US" altLang="ko-KR" sz="2400" b="1">
                <a:ea typeface="굴림" pitchFamily="50" charset="-127"/>
              </a:rPr>
              <a:t>. </a:t>
            </a:r>
            <a:endParaRPr lang="en-US" altLang="ko-KR" sz="2400" b="1" i="1">
              <a:ea typeface="굴림" pitchFamily="50" charset="-127"/>
            </a:endParaRPr>
          </a:p>
        </p:txBody>
      </p:sp>
      <p:sp>
        <p:nvSpPr>
          <p:cNvPr id="110596" name="Line 4"/>
          <p:cNvSpPr>
            <a:spLocks noChangeShapeType="1"/>
          </p:cNvSpPr>
          <p:nvPr/>
        </p:nvSpPr>
        <p:spPr bwMode="auto">
          <a:xfrm>
            <a:off x="1371600" y="6248400"/>
            <a:ext cx="4572000" cy="0"/>
          </a:xfrm>
          <a:prstGeom prst="line">
            <a:avLst/>
          </a:prstGeom>
          <a:noFill/>
          <a:ln w="9525">
            <a:solidFill>
              <a:schemeClr val="tx1"/>
            </a:solidFill>
            <a:round/>
            <a:headEnd/>
            <a:tailEnd/>
          </a:ln>
          <a:effectLst/>
        </p:spPr>
        <p:txBody>
          <a:bodyPr/>
          <a:lstStyle/>
          <a:p>
            <a:endParaRPr lang="en-US"/>
          </a:p>
        </p:txBody>
      </p:sp>
      <p:sp>
        <p:nvSpPr>
          <p:cNvPr id="110597" name="Freeform 5"/>
          <p:cNvSpPr>
            <a:spLocks/>
          </p:cNvSpPr>
          <p:nvPr/>
        </p:nvSpPr>
        <p:spPr bwMode="auto">
          <a:xfrm>
            <a:off x="1371600" y="5715000"/>
            <a:ext cx="4495800" cy="533400"/>
          </a:xfrm>
          <a:custGeom>
            <a:avLst/>
            <a:gdLst/>
            <a:ahLst/>
            <a:cxnLst>
              <a:cxn ang="0">
                <a:pos x="0" y="336"/>
              </a:cxn>
              <a:cxn ang="0">
                <a:pos x="960" y="192"/>
              </a:cxn>
              <a:cxn ang="0">
                <a:pos x="1536" y="48"/>
              </a:cxn>
              <a:cxn ang="0">
                <a:pos x="2832" y="0"/>
              </a:cxn>
            </a:cxnLst>
            <a:rect l="0" t="0" r="r" b="b"/>
            <a:pathLst>
              <a:path w="2832" h="336">
                <a:moveTo>
                  <a:pt x="0" y="336"/>
                </a:moveTo>
                <a:cubicBezTo>
                  <a:pt x="352" y="288"/>
                  <a:pt x="704" y="240"/>
                  <a:pt x="960" y="192"/>
                </a:cubicBezTo>
                <a:cubicBezTo>
                  <a:pt x="1216" y="144"/>
                  <a:pt x="1224" y="80"/>
                  <a:pt x="1536" y="48"/>
                </a:cubicBezTo>
                <a:cubicBezTo>
                  <a:pt x="1848" y="16"/>
                  <a:pt x="2616" y="8"/>
                  <a:pt x="2832" y="0"/>
                </a:cubicBezTo>
              </a:path>
            </a:pathLst>
          </a:custGeom>
          <a:noFill/>
          <a:ln w="9525">
            <a:solidFill>
              <a:schemeClr val="tx1"/>
            </a:solidFill>
            <a:round/>
            <a:headEnd/>
            <a:tailEnd/>
          </a:ln>
          <a:effectLst/>
        </p:spPr>
        <p:txBody>
          <a:bodyPr/>
          <a:lstStyle/>
          <a:p>
            <a:endParaRPr lang="en-US"/>
          </a:p>
        </p:txBody>
      </p:sp>
      <p:sp>
        <p:nvSpPr>
          <p:cNvPr id="110598" name="Freeform 6"/>
          <p:cNvSpPr>
            <a:spLocks/>
          </p:cNvSpPr>
          <p:nvPr/>
        </p:nvSpPr>
        <p:spPr bwMode="auto">
          <a:xfrm>
            <a:off x="1371600" y="5384800"/>
            <a:ext cx="4495800" cy="863600"/>
          </a:xfrm>
          <a:custGeom>
            <a:avLst/>
            <a:gdLst/>
            <a:ahLst/>
            <a:cxnLst>
              <a:cxn ang="0">
                <a:pos x="0" y="544"/>
              </a:cxn>
              <a:cxn ang="0">
                <a:pos x="480" y="352"/>
              </a:cxn>
              <a:cxn ang="0">
                <a:pos x="960" y="112"/>
              </a:cxn>
              <a:cxn ang="0">
                <a:pos x="1488" y="16"/>
              </a:cxn>
              <a:cxn ang="0">
                <a:pos x="2832" y="16"/>
              </a:cxn>
            </a:cxnLst>
            <a:rect l="0" t="0" r="r" b="b"/>
            <a:pathLst>
              <a:path w="2832" h="544">
                <a:moveTo>
                  <a:pt x="0" y="544"/>
                </a:moveTo>
                <a:cubicBezTo>
                  <a:pt x="160" y="484"/>
                  <a:pt x="320" y="424"/>
                  <a:pt x="480" y="352"/>
                </a:cubicBezTo>
                <a:cubicBezTo>
                  <a:pt x="640" y="280"/>
                  <a:pt x="792" y="168"/>
                  <a:pt x="960" y="112"/>
                </a:cubicBezTo>
                <a:cubicBezTo>
                  <a:pt x="1128" y="56"/>
                  <a:pt x="1176" y="32"/>
                  <a:pt x="1488" y="16"/>
                </a:cubicBezTo>
                <a:cubicBezTo>
                  <a:pt x="1800" y="0"/>
                  <a:pt x="2316" y="8"/>
                  <a:pt x="2832" y="16"/>
                </a:cubicBezTo>
              </a:path>
            </a:pathLst>
          </a:custGeom>
          <a:noFill/>
          <a:ln w="9525">
            <a:solidFill>
              <a:schemeClr val="tx1"/>
            </a:solidFill>
            <a:round/>
            <a:headEnd/>
            <a:tailEnd/>
          </a:ln>
          <a:effectLst/>
        </p:spPr>
        <p:txBody>
          <a:bodyPr/>
          <a:lstStyle/>
          <a:p>
            <a:endParaRPr lang="en-US"/>
          </a:p>
        </p:txBody>
      </p:sp>
      <p:sp>
        <p:nvSpPr>
          <p:cNvPr id="110599" name="Text Box 7"/>
          <p:cNvSpPr txBox="1">
            <a:spLocks noChangeArrowheads="1"/>
          </p:cNvSpPr>
          <p:nvPr/>
        </p:nvSpPr>
        <p:spPr bwMode="auto">
          <a:xfrm>
            <a:off x="6003925" y="5146675"/>
            <a:ext cx="1258888" cy="457200"/>
          </a:xfrm>
          <a:prstGeom prst="rect">
            <a:avLst/>
          </a:prstGeom>
          <a:noFill/>
          <a:ln w="9525">
            <a:noFill/>
            <a:miter lim="800000"/>
            <a:headEnd/>
            <a:tailEnd/>
          </a:ln>
          <a:effectLst/>
        </p:spPr>
        <p:txBody>
          <a:bodyPr wrap="none">
            <a:spAutoFit/>
          </a:bodyPr>
          <a:lstStyle/>
          <a:p>
            <a:r>
              <a:rPr lang="en-US" altLang="ko-KR" sz="2400">
                <a:ea typeface="굴림" pitchFamily="50" charset="-127"/>
              </a:rPr>
              <a:t>Full ship</a:t>
            </a:r>
          </a:p>
        </p:txBody>
      </p:sp>
      <p:sp>
        <p:nvSpPr>
          <p:cNvPr id="110600" name="Text Box 8"/>
          <p:cNvSpPr txBox="1">
            <a:spLocks noChangeArrowheads="1"/>
          </p:cNvSpPr>
          <p:nvPr/>
        </p:nvSpPr>
        <p:spPr bwMode="auto">
          <a:xfrm>
            <a:off x="6003925" y="5451475"/>
            <a:ext cx="1698625" cy="457200"/>
          </a:xfrm>
          <a:prstGeom prst="rect">
            <a:avLst/>
          </a:prstGeom>
          <a:noFill/>
          <a:ln w="9525">
            <a:noFill/>
            <a:miter lim="800000"/>
            <a:headEnd/>
            <a:tailEnd/>
          </a:ln>
          <a:effectLst/>
        </p:spPr>
        <p:txBody>
          <a:bodyPr wrap="none">
            <a:spAutoFit/>
          </a:bodyPr>
          <a:lstStyle/>
          <a:p>
            <a:r>
              <a:rPr lang="en-US" altLang="ko-KR" sz="2400">
                <a:ea typeface="굴림" pitchFamily="50" charset="-127"/>
              </a:rPr>
              <a:t>Slender ship</a:t>
            </a:r>
          </a:p>
        </p:txBody>
      </p:sp>
      <p:sp>
        <p:nvSpPr>
          <p:cNvPr id="110601" name="Freeform 9"/>
          <p:cNvSpPr>
            <a:spLocks/>
          </p:cNvSpPr>
          <p:nvPr/>
        </p:nvSpPr>
        <p:spPr bwMode="auto">
          <a:xfrm>
            <a:off x="3048000" y="5003800"/>
            <a:ext cx="1066800" cy="482600"/>
          </a:xfrm>
          <a:custGeom>
            <a:avLst/>
            <a:gdLst/>
            <a:ahLst/>
            <a:cxnLst>
              <a:cxn ang="0">
                <a:pos x="0" y="304"/>
              </a:cxn>
              <a:cxn ang="0">
                <a:pos x="288" y="112"/>
              </a:cxn>
              <a:cxn ang="0">
                <a:pos x="432" y="16"/>
              </a:cxn>
              <a:cxn ang="0">
                <a:pos x="528" y="16"/>
              </a:cxn>
              <a:cxn ang="0">
                <a:pos x="672" y="112"/>
              </a:cxn>
              <a:cxn ang="0">
                <a:pos x="528" y="208"/>
              </a:cxn>
              <a:cxn ang="0">
                <a:pos x="432" y="208"/>
              </a:cxn>
              <a:cxn ang="0">
                <a:pos x="336" y="112"/>
              </a:cxn>
            </a:cxnLst>
            <a:rect l="0" t="0" r="r" b="b"/>
            <a:pathLst>
              <a:path w="672" h="304">
                <a:moveTo>
                  <a:pt x="0" y="304"/>
                </a:moveTo>
                <a:cubicBezTo>
                  <a:pt x="108" y="232"/>
                  <a:pt x="216" y="160"/>
                  <a:pt x="288" y="112"/>
                </a:cubicBezTo>
                <a:cubicBezTo>
                  <a:pt x="360" y="64"/>
                  <a:pt x="392" y="32"/>
                  <a:pt x="432" y="16"/>
                </a:cubicBezTo>
                <a:cubicBezTo>
                  <a:pt x="472" y="0"/>
                  <a:pt x="488" y="0"/>
                  <a:pt x="528" y="16"/>
                </a:cubicBezTo>
                <a:cubicBezTo>
                  <a:pt x="568" y="32"/>
                  <a:pt x="672" y="80"/>
                  <a:pt x="672" y="112"/>
                </a:cubicBezTo>
                <a:cubicBezTo>
                  <a:pt x="672" y="144"/>
                  <a:pt x="568" y="192"/>
                  <a:pt x="528" y="208"/>
                </a:cubicBezTo>
                <a:cubicBezTo>
                  <a:pt x="488" y="224"/>
                  <a:pt x="464" y="224"/>
                  <a:pt x="432" y="208"/>
                </a:cubicBezTo>
                <a:cubicBezTo>
                  <a:pt x="400" y="192"/>
                  <a:pt x="368" y="152"/>
                  <a:pt x="336" y="112"/>
                </a:cubicBezTo>
              </a:path>
            </a:pathLst>
          </a:custGeom>
          <a:noFill/>
          <a:ln w="9525" cap="rnd">
            <a:solidFill>
              <a:schemeClr val="tx1"/>
            </a:solidFill>
            <a:prstDash val="sysDot"/>
            <a:round/>
            <a:headEnd type="none" w="med" len="med"/>
            <a:tailEnd type="triangle" w="med" len="med"/>
          </a:ln>
          <a:effectLst/>
        </p:spPr>
        <p:txBody>
          <a:bodyPr/>
          <a:lstStyle/>
          <a:p>
            <a:endParaRPr lang="en-US"/>
          </a:p>
        </p:txBody>
      </p:sp>
      <p:sp>
        <p:nvSpPr>
          <p:cNvPr id="110602" name="Freeform 10"/>
          <p:cNvSpPr>
            <a:spLocks/>
          </p:cNvSpPr>
          <p:nvPr/>
        </p:nvSpPr>
        <p:spPr bwMode="auto">
          <a:xfrm>
            <a:off x="3429000" y="5486400"/>
            <a:ext cx="838200" cy="330200"/>
          </a:xfrm>
          <a:custGeom>
            <a:avLst/>
            <a:gdLst/>
            <a:ahLst/>
            <a:cxnLst>
              <a:cxn ang="0">
                <a:pos x="0" y="208"/>
              </a:cxn>
              <a:cxn ang="0">
                <a:pos x="336" y="64"/>
              </a:cxn>
              <a:cxn ang="0">
                <a:pos x="432" y="16"/>
              </a:cxn>
              <a:cxn ang="0">
                <a:pos x="528" y="16"/>
              </a:cxn>
              <a:cxn ang="0">
                <a:pos x="432" y="112"/>
              </a:cxn>
              <a:cxn ang="0">
                <a:pos x="384" y="64"/>
              </a:cxn>
            </a:cxnLst>
            <a:rect l="0" t="0" r="r" b="b"/>
            <a:pathLst>
              <a:path w="528" h="208">
                <a:moveTo>
                  <a:pt x="0" y="208"/>
                </a:moveTo>
                <a:cubicBezTo>
                  <a:pt x="132" y="152"/>
                  <a:pt x="264" y="96"/>
                  <a:pt x="336" y="64"/>
                </a:cubicBezTo>
                <a:cubicBezTo>
                  <a:pt x="408" y="32"/>
                  <a:pt x="400" y="24"/>
                  <a:pt x="432" y="16"/>
                </a:cubicBezTo>
                <a:cubicBezTo>
                  <a:pt x="464" y="8"/>
                  <a:pt x="528" y="0"/>
                  <a:pt x="528" y="16"/>
                </a:cubicBezTo>
                <a:cubicBezTo>
                  <a:pt x="528" y="32"/>
                  <a:pt x="456" y="104"/>
                  <a:pt x="432" y="112"/>
                </a:cubicBezTo>
                <a:cubicBezTo>
                  <a:pt x="408" y="120"/>
                  <a:pt x="396" y="92"/>
                  <a:pt x="384" y="64"/>
                </a:cubicBezTo>
              </a:path>
            </a:pathLst>
          </a:custGeom>
          <a:noFill/>
          <a:ln w="9525" cap="rnd">
            <a:solidFill>
              <a:schemeClr val="tx1"/>
            </a:solidFill>
            <a:prstDash val="sysDot"/>
            <a:round/>
            <a:headEnd type="none" w="med" len="med"/>
            <a:tailEnd type="triangle" w="med" len="med"/>
          </a:ln>
          <a:effectLst/>
        </p:spPr>
        <p:txBody>
          <a:bodyPr/>
          <a:lstStyle/>
          <a:p>
            <a:endParaRPr lang="en-US"/>
          </a:p>
        </p:txBody>
      </p:sp>
      <p:sp>
        <p:nvSpPr>
          <p:cNvPr id="110603" name="Text Box 11"/>
          <p:cNvSpPr txBox="1">
            <a:spLocks noChangeArrowheads="1"/>
          </p:cNvSpPr>
          <p:nvPr/>
        </p:nvSpPr>
        <p:spPr bwMode="auto">
          <a:xfrm>
            <a:off x="4022725" y="4841875"/>
            <a:ext cx="1536700" cy="457200"/>
          </a:xfrm>
          <a:prstGeom prst="rect">
            <a:avLst/>
          </a:prstGeom>
          <a:noFill/>
          <a:ln w="9525">
            <a:noFill/>
            <a:miter lim="800000"/>
            <a:headEnd/>
            <a:tailEnd/>
          </a:ln>
          <a:effectLst/>
        </p:spPr>
        <p:txBody>
          <a:bodyPr wrap="none">
            <a:spAutoFit/>
          </a:bodyPr>
          <a:lstStyle/>
          <a:p>
            <a:r>
              <a:rPr lang="ko-KR" altLang="en-US" sz="2400">
                <a:solidFill>
                  <a:schemeClr val="accent2"/>
                </a:solidFill>
                <a:ea typeface="굴림" pitchFamily="50" charset="-127"/>
              </a:rPr>
              <a:t> </a:t>
            </a:r>
            <a:r>
              <a:rPr lang="en-US" altLang="ko-KR" sz="2400">
                <a:solidFill>
                  <a:srgbClr val="FF3300"/>
                </a:solidFill>
                <a:ea typeface="굴림" pitchFamily="50" charset="-127"/>
              </a:rPr>
              <a:t>large eddy</a:t>
            </a:r>
          </a:p>
        </p:txBody>
      </p:sp>
      <p:sp>
        <p:nvSpPr>
          <p:cNvPr id="110605" name="Text Box 13"/>
          <p:cNvSpPr txBox="1">
            <a:spLocks noChangeArrowheads="1"/>
          </p:cNvSpPr>
          <p:nvPr/>
        </p:nvSpPr>
        <p:spPr bwMode="auto">
          <a:xfrm>
            <a:off x="4038600" y="5715000"/>
            <a:ext cx="1587500" cy="457200"/>
          </a:xfrm>
          <a:prstGeom prst="rect">
            <a:avLst/>
          </a:prstGeom>
          <a:noFill/>
          <a:ln w="9525">
            <a:noFill/>
            <a:miter lim="800000"/>
            <a:headEnd/>
            <a:tailEnd/>
          </a:ln>
          <a:effectLst/>
        </p:spPr>
        <p:txBody>
          <a:bodyPr wrap="none">
            <a:spAutoFit/>
          </a:bodyPr>
          <a:lstStyle/>
          <a:p>
            <a:r>
              <a:rPr lang="ko-KR" altLang="en-US" sz="2400">
                <a:solidFill>
                  <a:schemeClr val="accent2"/>
                </a:solidFill>
                <a:ea typeface="굴림" pitchFamily="50" charset="-127"/>
              </a:rPr>
              <a:t> </a:t>
            </a:r>
            <a:r>
              <a:rPr lang="en-US" altLang="ko-KR" sz="2400">
                <a:solidFill>
                  <a:srgbClr val="FF3300"/>
                </a:solidFill>
                <a:ea typeface="굴림" pitchFamily="50" charset="-127"/>
              </a:rPr>
              <a:t>small eddy</a:t>
            </a:r>
          </a:p>
        </p:txBody>
      </p:sp>
      <p:sp>
        <p:nvSpPr>
          <p:cNvPr id="110606" name="Text Box 14"/>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73025" y="1154113"/>
            <a:ext cx="9070975" cy="1114425"/>
          </a:xfrm>
          <a:prstGeom prst="rect">
            <a:avLst/>
          </a:prstGeom>
          <a:noFill/>
          <a:ln w="9525">
            <a:noFill/>
            <a:miter lim="800000"/>
            <a:headEnd/>
            <a:tailEnd/>
          </a:ln>
          <a:effectLst/>
        </p:spPr>
        <p:txBody>
          <a:bodyPr wrap="none">
            <a:spAutoFit/>
          </a:bodyPr>
          <a:lstStyle/>
          <a:p>
            <a:pPr>
              <a:lnSpc>
                <a:spcPct val="140000"/>
              </a:lnSpc>
            </a:pPr>
            <a:r>
              <a:rPr lang="en-US" altLang="ko-KR" sz="2400" b="1">
                <a:solidFill>
                  <a:srgbClr val="FF0066"/>
                </a:solidFill>
                <a:latin typeface="Arial" charset="0"/>
                <a:ea typeface="굴림" pitchFamily="50" charset="-127"/>
              </a:rPr>
              <a:t>Normal Component:  KC</a:t>
            </a:r>
            <a:r>
              <a:rPr lang="en-US" altLang="ko-KR" sz="2400" b="1" baseline="-25000">
                <a:solidFill>
                  <a:srgbClr val="FF0066"/>
                </a:solidFill>
                <a:latin typeface="Arial" charset="0"/>
                <a:ea typeface="굴림" pitchFamily="50" charset="-127"/>
              </a:rPr>
              <a:t>F</a:t>
            </a:r>
          </a:p>
          <a:p>
            <a:pPr>
              <a:lnSpc>
                <a:spcPct val="140000"/>
              </a:lnSpc>
            </a:pPr>
            <a:r>
              <a:rPr lang="en-US" altLang="ko-KR" sz="2400">
                <a:ea typeface="굴림" pitchFamily="50" charset="-127"/>
              </a:rPr>
              <a:t>   </a:t>
            </a:r>
            <a:r>
              <a:rPr lang="en-US" altLang="ko-KR" sz="2400" b="1">
                <a:ea typeface="굴림" pitchFamily="50" charset="-127"/>
              </a:rPr>
              <a:t>- It is calculated by the product of </a:t>
            </a:r>
            <a:r>
              <a:rPr lang="en-US" altLang="ko-KR" sz="2400" b="1" u="sng">
                <a:solidFill>
                  <a:schemeClr val="accent2"/>
                </a:solidFill>
                <a:ea typeface="굴림" pitchFamily="50" charset="-127"/>
              </a:rPr>
              <a:t>Skin Friction</a:t>
            </a:r>
            <a:r>
              <a:rPr lang="en-US" altLang="ko-KR" sz="2400" b="1">
                <a:ea typeface="굴림" pitchFamily="50" charset="-127"/>
              </a:rPr>
              <a:t> with </a:t>
            </a:r>
            <a:r>
              <a:rPr lang="en-US" altLang="ko-KR" sz="2400" b="1" u="sng">
                <a:solidFill>
                  <a:schemeClr val="accent2"/>
                </a:solidFill>
                <a:ea typeface="굴림" pitchFamily="50" charset="-127"/>
              </a:rPr>
              <a:t>Form Factor.</a:t>
            </a:r>
            <a:endParaRPr lang="en-US" altLang="ko-KR" sz="2400" b="1" i="1" u="sng">
              <a:solidFill>
                <a:schemeClr val="accent2"/>
              </a:solidFill>
              <a:ea typeface="굴림" pitchFamily="50" charset="-127"/>
            </a:endParaRPr>
          </a:p>
        </p:txBody>
      </p:sp>
      <p:graphicFrame>
        <p:nvGraphicFramePr>
          <p:cNvPr id="111620" name="Object 4"/>
          <p:cNvGraphicFramePr>
            <a:graphicFrameLocks noChangeAspect="1"/>
          </p:cNvGraphicFramePr>
          <p:nvPr/>
        </p:nvGraphicFramePr>
        <p:xfrm>
          <a:off x="914400" y="2590800"/>
          <a:ext cx="6146800" cy="2981325"/>
        </p:xfrm>
        <a:graphic>
          <a:graphicData uri="http://schemas.openxmlformats.org/presentationml/2006/ole">
            <p:oleObj spid="_x0000_s111620" name="Equation" r:id="rId3" imgW="2463480" imgH="1193760" progId="Equation.3">
              <p:embed/>
            </p:oleObj>
          </a:graphicData>
        </a:graphic>
      </p:graphicFrame>
      <p:sp>
        <p:nvSpPr>
          <p:cNvPr id="111621" name="Rectangle 5"/>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endParaRPr lang="ko-KR" altLang="en-US" sz="4400">
              <a:solidFill>
                <a:schemeClr val="tx2"/>
              </a:solidFill>
              <a:ea typeface="굴림" pitchFamily="50" charset="-127"/>
            </a:endParaRPr>
          </a:p>
        </p:txBody>
      </p:sp>
      <p:sp>
        <p:nvSpPr>
          <p:cNvPr id="111624" name="Text Box 8"/>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3" name="Object 3"/>
          <p:cNvGraphicFramePr>
            <a:graphicFrameLocks noChangeAspect="1"/>
          </p:cNvGraphicFramePr>
          <p:nvPr/>
        </p:nvGraphicFramePr>
        <p:xfrm>
          <a:off x="4038600" y="1905000"/>
          <a:ext cx="4924425" cy="1208088"/>
        </p:xfrm>
        <a:graphic>
          <a:graphicData uri="http://schemas.openxmlformats.org/presentationml/2006/ole">
            <p:oleObj spid="_x0000_s112643" name="Equation" r:id="rId3" imgW="2070000" imgH="507960" progId="Equation.3">
              <p:embed/>
            </p:oleObj>
          </a:graphicData>
        </a:graphic>
      </p:graphicFrame>
      <p:sp>
        <p:nvSpPr>
          <p:cNvPr id="112644" name="Rectangle 4"/>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endParaRPr lang="ko-KR" altLang="en-US" sz="4400">
              <a:solidFill>
                <a:schemeClr val="tx2"/>
              </a:solidFill>
              <a:ea typeface="굴림" pitchFamily="50" charset="-127"/>
            </a:endParaRPr>
          </a:p>
        </p:txBody>
      </p:sp>
      <p:graphicFrame>
        <p:nvGraphicFramePr>
          <p:cNvPr id="112645" name="Object 5"/>
          <p:cNvGraphicFramePr>
            <a:graphicFrameLocks noChangeAspect="1"/>
          </p:cNvGraphicFramePr>
          <p:nvPr/>
        </p:nvGraphicFramePr>
        <p:xfrm>
          <a:off x="304800" y="1066800"/>
          <a:ext cx="7086600" cy="727075"/>
        </p:xfrm>
        <a:graphic>
          <a:graphicData uri="http://schemas.openxmlformats.org/presentationml/2006/ole">
            <p:oleObj spid="_x0000_s112645" name="Equation" r:id="rId4" imgW="2349360" imgH="241200" progId="Equation.3">
              <p:embed/>
            </p:oleObj>
          </a:graphicData>
        </a:graphic>
      </p:graphicFrame>
      <p:graphicFrame>
        <p:nvGraphicFramePr>
          <p:cNvPr id="112646" name="Object 6"/>
          <p:cNvGraphicFramePr>
            <a:graphicFrameLocks noChangeAspect="1"/>
          </p:cNvGraphicFramePr>
          <p:nvPr/>
        </p:nvGraphicFramePr>
        <p:xfrm>
          <a:off x="381000" y="1905000"/>
          <a:ext cx="3581400" cy="1227138"/>
        </p:xfrm>
        <a:graphic>
          <a:graphicData uri="http://schemas.openxmlformats.org/presentationml/2006/ole">
            <p:oleObj spid="_x0000_s112646" name="Equation" r:id="rId5" imgW="1257120" imgH="431640" progId="Equation.3">
              <p:embed/>
            </p:oleObj>
          </a:graphicData>
        </a:graphic>
      </p:graphicFrame>
      <p:graphicFrame>
        <p:nvGraphicFramePr>
          <p:cNvPr id="112648" name="Object 8"/>
          <p:cNvGraphicFramePr>
            <a:graphicFrameLocks noChangeAspect="1"/>
          </p:cNvGraphicFramePr>
          <p:nvPr/>
        </p:nvGraphicFramePr>
        <p:xfrm>
          <a:off x="1066800" y="3276600"/>
          <a:ext cx="4549775" cy="3382963"/>
        </p:xfrm>
        <a:graphic>
          <a:graphicData uri="http://schemas.openxmlformats.org/presentationml/2006/ole">
            <p:oleObj spid="_x0000_s112648" name="Equation" r:id="rId6" imgW="2438280" imgH="1815840" progId="Equation.3">
              <p:embed/>
            </p:oleObj>
          </a:graphicData>
        </a:graphic>
      </p:graphicFrame>
      <p:sp>
        <p:nvSpPr>
          <p:cNvPr id="112649" name="Text Box 9"/>
          <p:cNvSpPr txBox="1">
            <a:spLocks noChangeArrowheads="1"/>
          </p:cNvSpPr>
          <p:nvPr/>
        </p:nvSpPr>
        <p:spPr bwMode="auto">
          <a:xfrm>
            <a:off x="4175125" y="3394075"/>
            <a:ext cx="2166938" cy="457200"/>
          </a:xfrm>
          <a:prstGeom prst="rect">
            <a:avLst/>
          </a:prstGeom>
          <a:noFill/>
          <a:ln w="9525">
            <a:noFill/>
            <a:miter lim="800000"/>
            <a:headEnd/>
            <a:tailEnd/>
          </a:ln>
          <a:effectLst/>
        </p:spPr>
        <p:txBody>
          <a:bodyPr wrap="none">
            <a:spAutoFit/>
          </a:bodyPr>
          <a:lstStyle/>
          <a:p>
            <a:r>
              <a:rPr lang="en-US" altLang="ko-KR" sz="2400">
                <a:ea typeface="굴림" pitchFamily="50" charset="-127"/>
              </a:rPr>
              <a:t>K= Form Factor</a:t>
            </a:r>
          </a:p>
        </p:txBody>
      </p:sp>
      <p:sp>
        <p:nvSpPr>
          <p:cNvPr id="112650" name="Text Box 10"/>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152400" y="990600"/>
            <a:ext cx="6367463" cy="603250"/>
          </a:xfrm>
          <a:prstGeom prst="rect">
            <a:avLst/>
          </a:prstGeom>
          <a:noFill/>
          <a:ln w="9525">
            <a:noFill/>
            <a:miter lim="800000"/>
            <a:headEnd/>
            <a:tailEnd/>
          </a:ln>
          <a:effectLst/>
        </p:spPr>
        <p:txBody>
          <a:bodyPr>
            <a:spAutoFit/>
          </a:bodyPr>
          <a:lstStyle/>
          <a:p>
            <a:pPr>
              <a:lnSpc>
                <a:spcPct val="140000"/>
              </a:lnSpc>
            </a:pPr>
            <a:r>
              <a:rPr lang="en-US" altLang="ko-KR" sz="2400" b="1">
                <a:solidFill>
                  <a:srgbClr val="FF0066"/>
                </a:solidFill>
                <a:latin typeface="Arial" charset="0"/>
                <a:ea typeface="굴림" pitchFamily="50" charset="-127"/>
              </a:rPr>
              <a:t>Reducing the Viscous Resistance Coeff. </a:t>
            </a:r>
            <a:endParaRPr lang="en-US" altLang="ko-KR" sz="2400" b="1" i="1" u="sng">
              <a:solidFill>
                <a:schemeClr val="accent2"/>
              </a:solidFill>
              <a:ea typeface="굴림" pitchFamily="50" charset="-127"/>
            </a:endParaRPr>
          </a:p>
        </p:txBody>
      </p:sp>
      <p:sp>
        <p:nvSpPr>
          <p:cNvPr id="113668" name="Rectangle 4"/>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endParaRPr lang="ko-KR" altLang="en-US" sz="4400">
              <a:solidFill>
                <a:schemeClr val="tx2"/>
              </a:solidFill>
              <a:ea typeface="굴림" pitchFamily="50" charset="-127"/>
            </a:endParaRPr>
          </a:p>
        </p:txBody>
      </p:sp>
      <p:sp>
        <p:nvSpPr>
          <p:cNvPr id="113669" name="Text Box 5"/>
          <p:cNvSpPr txBox="1">
            <a:spLocks noChangeArrowheads="1"/>
          </p:cNvSpPr>
          <p:nvPr/>
        </p:nvSpPr>
        <p:spPr bwMode="auto">
          <a:xfrm>
            <a:off x="330200" y="1600200"/>
            <a:ext cx="8510588" cy="4254500"/>
          </a:xfrm>
          <a:prstGeom prst="rect">
            <a:avLst/>
          </a:prstGeom>
          <a:noFill/>
          <a:ln w="9525">
            <a:noFill/>
            <a:miter lim="800000"/>
            <a:headEnd/>
            <a:tailEnd/>
          </a:ln>
          <a:effectLst/>
        </p:spPr>
        <p:txBody>
          <a:bodyPr wrap="none">
            <a:spAutoFit/>
          </a:bodyPr>
          <a:lstStyle/>
          <a:p>
            <a:pPr>
              <a:lnSpc>
                <a:spcPct val="200000"/>
              </a:lnSpc>
              <a:buFontTx/>
              <a:buChar char="-"/>
            </a:pPr>
            <a:r>
              <a:rPr lang="ko-KR" altLang="en-US" sz="2400" b="1">
                <a:ea typeface="굴림" pitchFamily="50" charset="-127"/>
              </a:rPr>
              <a:t> </a:t>
            </a:r>
            <a:r>
              <a:rPr lang="en-US" altLang="ko-KR" sz="2400" b="1">
                <a:ea typeface="굴림" pitchFamily="50" charset="-127"/>
              </a:rPr>
              <a:t>Method : </a:t>
            </a:r>
          </a:p>
          <a:p>
            <a:r>
              <a:rPr lang="en-US" altLang="ko-KR" sz="2400" b="1" i="1">
                <a:solidFill>
                  <a:schemeClr val="accent2"/>
                </a:solidFill>
                <a:ea typeface="굴림" pitchFamily="50" charset="-127"/>
              </a:rPr>
              <a:t>	</a:t>
            </a:r>
            <a:r>
              <a:rPr lang="en-US" altLang="ko-KR" sz="2400" b="1" i="1" u="sng">
                <a:solidFill>
                  <a:schemeClr val="accent2"/>
                </a:solidFill>
                <a:ea typeface="굴림" pitchFamily="50" charset="-127"/>
              </a:rPr>
              <a:t>Increase L while keeping the submerged volume constant</a:t>
            </a:r>
          </a:p>
          <a:p>
            <a:pPr>
              <a:lnSpc>
                <a:spcPct val="200000"/>
              </a:lnSpc>
            </a:pPr>
            <a:r>
              <a:rPr lang="en-US" altLang="ko-KR" sz="2400" b="1">
                <a:ea typeface="굴림" pitchFamily="50" charset="-127"/>
              </a:rPr>
              <a:t>   1) </a:t>
            </a:r>
            <a:r>
              <a:rPr lang="en-US" altLang="ko-KR" sz="2400" b="1">
                <a:solidFill>
                  <a:schemeClr val="accent1"/>
                </a:solidFill>
                <a:ea typeface="굴림" pitchFamily="50" charset="-127"/>
              </a:rPr>
              <a:t>Form Factor K </a:t>
            </a:r>
            <a:r>
              <a:rPr lang="en-US" altLang="ko-KR" sz="2400" b="1">
                <a:solidFill>
                  <a:schemeClr val="accent1"/>
                </a:solidFill>
                <a:ea typeface="굴림" pitchFamily="50" charset="-127"/>
                <a:sym typeface="Symbol" pitchFamily="18" charset="2"/>
              </a:rPr>
              <a:t>   Normal component KC</a:t>
            </a:r>
            <a:r>
              <a:rPr lang="en-US" altLang="ko-KR" sz="2400" b="1" baseline="-25000">
                <a:solidFill>
                  <a:schemeClr val="accent1"/>
                </a:solidFill>
                <a:ea typeface="굴림" pitchFamily="50" charset="-127"/>
                <a:sym typeface="Symbol" pitchFamily="18" charset="2"/>
              </a:rPr>
              <a:t>F</a:t>
            </a:r>
            <a:r>
              <a:rPr lang="en-US" altLang="ko-KR" sz="2400" b="1">
                <a:solidFill>
                  <a:schemeClr val="accent1"/>
                </a:solidFill>
                <a:ea typeface="굴림" pitchFamily="50" charset="-127"/>
                <a:sym typeface="Symbol" pitchFamily="18" charset="2"/>
              </a:rPr>
              <a:t> </a:t>
            </a:r>
          </a:p>
          <a:p>
            <a:pPr>
              <a:lnSpc>
                <a:spcPct val="200000"/>
              </a:lnSpc>
            </a:pPr>
            <a:r>
              <a:rPr lang="en-US" altLang="ko-KR" sz="2400" b="1">
                <a:ea typeface="굴림" pitchFamily="50" charset="-127"/>
                <a:sym typeface="Symbol" pitchFamily="18" charset="2"/>
              </a:rPr>
              <a:t>         Slender hull is favorable.  ( Slender hull form will create </a:t>
            </a:r>
          </a:p>
          <a:p>
            <a:r>
              <a:rPr lang="en-US" altLang="ko-KR" sz="2400" b="1">
                <a:ea typeface="굴림" pitchFamily="50" charset="-127"/>
                <a:sym typeface="Symbol" pitchFamily="18" charset="2"/>
              </a:rPr>
              <a:t>             a smaller pressure difference between bow and stern.)</a:t>
            </a:r>
          </a:p>
          <a:p>
            <a:pPr>
              <a:lnSpc>
                <a:spcPct val="200000"/>
              </a:lnSpc>
            </a:pPr>
            <a:r>
              <a:rPr lang="en-US" altLang="ko-KR" sz="2400" b="1">
                <a:ea typeface="굴림" pitchFamily="50" charset="-127"/>
              </a:rPr>
              <a:t>  2)  </a:t>
            </a:r>
            <a:r>
              <a:rPr lang="en-US" altLang="ko-KR" sz="2400" b="1">
                <a:solidFill>
                  <a:schemeClr val="accent1"/>
                </a:solidFill>
                <a:ea typeface="굴림" pitchFamily="50" charset="-127"/>
              </a:rPr>
              <a:t>Reynolds No. </a:t>
            </a:r>
            <a:r>
              <a:rPr lang="en-US" altLang="ko-KR" sz="2400" b="1">
                <a:solidFill>
                  <a:schemeClr val="accent1"/>
                </a:solidFill>
                <a:ea typeface="굴림" pitchFamily="50" charset="-127"/>
                <a:sym typeface="Symbol" pitchFamily="18" charset="2"/>
              </a:rPr>
              <a:t>Rn     CF    KC</a:t>
            </a:r>
            <a:r>
              <a:rPr lang="en-US" altLang="ko-KR" sz="2400" b="1" baseline="-25000">
                <a:solidFill>
                  <a:schemeClr val="accent1"/>
                </a:solidFill>
                <a:ea typeface="굴림" pitchFamily="50" charset="-127"/>
                <a:sym typeface="Symbol" pitchFamily="18" charset="2"/>
              </a:rPr>
              <a:t>F</a:t>
            </a:r>
            <a:r>
              <a:rPr lang="en-US" altLang="ko-KR" sz="2400" b="1">
                <a:solidFill>
                  <a:schemeClr val="accent1"/>
                </a:solidFill>
                <a:ea typeface="굴림" pitchFamily="50" charset="-127"/>
                <a:sym typeface="Symbol" pitchFamily="18" charset="2"/>
              </a:rPr>
              <a:t> </a:t>
            </a:r>
          </a:p>
          <a:p>
            <a:pPr>
              <a:lnSpc>
                <a:spcPct val="140000"/>
              </a:lnSpc>
            </a:pPr>
            <a:r>
              <a:rPr lang="en-US" altLang="ko-KR" sz="2400" b="1">
                <a:solidFill>
                  <a:schemeClr val="accent1"/>
                </a:solidFill>
                <a:ea typeface="굴림" pitchFamily="50" charset="-127"/>
                <a:sym typeface="Symbol" pitchFamily="18" charset="2"/>
              </a:rPr>
              <a:t>               </a:t>
            </a:r>
            <a:r>
              <a:rPr lang="en-US" altLang="ko-KR" sz="2400" b="1" i="1">
                <a:solidFill>
                  <a:schemeClr val="accent1"/>
                </a:solidFill>
                <a:ea typeface="굴림" pitchFamily="50" charset="-127"/>
                <a:sym typeface="Symbol" pitchFamily="18" charset="2"/>
              </a:rPr>
              <a:t> </a:t>
            </a:r>
          </a:p>
        </p:txBody>
      </p:sp>
      <p:sp>
        <p:nvSpPr>
          <p:cNvPr id="113671" name="Text Box 7"/>
          <p:cNvSpPr txBox="1">
            <a:spLocks noChangeArrowheads="1"/>
          </p:cNvSpPr>
          <p:nvPr/>
        </p:nvSpPr>
        <p:spPr bwMode="auto">
          <a:xfrm>
            <a:off x="762000" y="76200"/>
            <a:ext cx="755173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Viscous Resistance (C</a:t>
            </a:r>
            <a:r>
              <a:rPr lang="en-US" altLang="ko-KR" sz="3200" b="1" baseline="-25000">
                <a:latin typeface="Arial" charset="0"/>
                <a:ea typeface="굴림" pitchFamily="50" charset="-127"/>
              </a:rPr>
              <a:t>V</a:t>
            </a:r>
            <a:r>
              <a:rPr lang="en-US" altLang="ko-KR" sz="3200" b="1">
                <a:latin typeface="Arial" charset="0"/>
                <a:ea typeface="굴림" pitchFamily="50" charset="-127"/>
              </a:rPr>
              <a:t>)</a:t>
            </a:r>
            <a:endParaRPr lang="en-US" altLang="ko-KR" b="1">
              <a:ea typeface="굴림" pitchFamily="50" charset="-127"/>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14600" y="60325"/>
            <a:ext cx="3960813" cy="701675"/>
          </a:xfrm>
          <a:prstGeom prst="rect">
            <a:avLst/>
          </a:prstGeom>
          <a:noFill/>
          <a:ln w="9525">
            <a:noFill/>
            <a:miter lim="800000"/>
            <a:headEnd/>
            <a:tailEnd/>
          </a:ln>
          <a:effectLst/>
        </p:spPr>
        <p:txBody>
          <a:bodyPr wrap="none">
            <a:spAutoFit/>
          </a:bodyPr>
          <a:lstStyle/>
          <a:p>
            <a:pPr eaLnBrk="0" hangingPunct="0"/>
            <a:r>
              <a:rPr lang="en-US" altLang="ko-KR" sz="3600" b="1">
                <a:ea typeface="굴림" pitchFamily="50" charset="-127"/>
              </a:rPr>
              <a:t>Froude Number </a:t>
            </a:r>
            <a:r>
              <a:rPr lang="en-US" altLang="ko-KR" sz="4000" b="1">
                <a:ea typeface="굴림" pitchFamily="50" charset="-127"/>
              </a:rPr>
              <a:t>F</a:t>
            </a:r>
            <a:r>
              <a:rPr lang="en-US" altLang="ko-KR" sz="4000" b="1" baseline="-25000">
                <a:ea typeface="굴림" pitchFamily="50" charset="-127"/>
              </a:rPr>
              <a:t>n</a:t>
            </a:r>
            <a:endParaRPr lang="en-US" altLang="ko-KR" sz="4000" b="1">
              <a:ea typeface="굴림" pitchFamily="50" charset="-127"/>
            </a:endParaRPr>
          </a:p>
        </p:txBody>
      </p:sp>
      <p:sp>
        <p:nvSpPr>
          <p:cNvPr id="45059" name="Text Box 3"/>
          <p:cNvSpPr txBox="1">
            <a:spLocks noChangeArrowheads="1"/>
          </p:cNvSpPr>
          <p:nvPr/>
        </p:nvSpPr>
        <p:spPr bwMode="auto">
          <a:xfrm>
            <a:off x="533400" y="1081088"/>
            <a:ext cx="8321675" cy="701675"/>
          </a:xfrm>
          <a:prstGeom prst="rect">
            <a:avLst/>
          </a:prstGeom>
          <a:noFill/>
          <a:ln w="9525">
            <a:noFill/>
            <a:miter lim="800000"/>
            <a:headEnd/>
            <a:tailEnd/>
          </a:ln>
          <a:effectLst/>
        </p:spPr>
        <p:txBody>
          <a:bodyPr wrap="none">
            <a:spAutoFit/>
          </a:bodyPr>
          <a:lstStyle/>
          <a:p>
            <a:pPr eaLnBrk="0" hangingPunct="0"/>
            <a:r>
              <a:rPr lang="en-US"/>
              <a:t>The Froude Number (inertia force/gravity force) is another dimensionless value </a:t>
            </a:r>
          </a:p>
          <a:p>
            <a:pPr eaLnBrk="0" hangingPunct="0"/>
            <a:r>
              <a:rPr lang="en-US"/>
              <a:t>derived from model testing:</a:t>
            </a:r>
          </a:p>
        </p:txBody>
      </p:sp>
      <p:sp>
        <p:nvSpPr>
          <p:cNvPr id="45060" name="Line 4"/>
          <p:cNvSpPr>
            <a:spLocks noChangeShapeType="1"/>
          </p:cNvSpPr>
          <p:nvPr/>
        </p:nvSpPr>
        <p:spPr bwMode="auto">
          <a:xfrm>
            <a:off x="3962400" y="3276600"/>
            <a:ext cx="381000" cy="0"/>
          </a:xfrm>
          <a:prstGeom prst="line">
            <a:avLst/>
          </a:prstGeom>
          <a:noFill/>
          <a:ln w="28575">
            <a:noFill/>
            <a:round/>
            <a:headEnd/>
            <a:tailEnd/>
          </a:ln>
          <a:effectLst/>
        </p:spPr>
        <p:txBody>
          <a:bodyPr wrap="none" anchor="ctr"/>
          <a:lstStyle/>
          <a:p>
            <a:endParaRPr lang="en-US"/>
          </a:p>
        </p:txBody>
      </p:sp>
      <p:sp>
        <p:nvSpPr>
          <p:cNvPr id="45061" name="Line 5"/>
          <p:cNvSpPr>
            <a:spLocks noChangeShapeType="1"/>
          </p:cNvSpPr>
          <p:nvPr/>
        </p:nvSpPr>
        <p:spPr bwMode="auto">
          <a:xfrm>
            <a:off x="3733800" y="3124200"/>
            <a:ext cx="762000" cy="0"/>
          </a:xfrm>
          <a:prstGeom prst="line">
            <a:avLst/>
          </a:prstGeom>
          <a:noFill/>
          <a:ln w="28575">
            <a:noFill/>
            <a:round/>
            <a:headEnd/>
            <a:tailEnd/>
          </a:ln>
          <a:effectLst/>
        </p:spPr>
        <p:txBody>
          <a:bodyPr wrap="none" anchor="ctr"/>
          <a:lstStyle/>
          <a:p>
            <a:endParaRPr lang="en-US"/>
          </a:p>
        </p:txBody>
      </p:sp>
      <p:grpSp>
        <p:nvGrpSpPr>
          <p:cNvPr id="45062" name="Group 6"/>
          <p:cNvGrpSpPr>
            <a:grpSpLocks/>
          </p:cNvGrpSpPr>
          <p:nvPr/>
        </p:nvGrpSpPr>
        <p:grpSpPr bwMode="auto">
          <a:xfrm>
            <a:off x="3962400" y="1752600"/>
            <a:ext cx="2590800" cy="1905000"/>
            <a:chOff x="1632" y="1488"/>
            <a:chExt cx="1632" cy="1200"/>
          </a:xfrm>
        </p:grpSpPr>
        <p:sp>
          <p:nvSpPr>
            <p:cNvPr id="45063" name="Rectangle 7"/>
            <p:cNvSpPr>
              <a:spLocks noChangeArrowheads="1"/>
            </p:cNvSpPr>
            <p:nvPr/>
          </p:nvSpPr>
          <p:spPr bwMode="auto">
            <a:xfrm>
              <a:off x="1632" y="1488"/>
              <a:ext cx="1632" cy="1200"/>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nvGrpSpPr>
            <p:cNvPr id="45064" name="Group 8"/>
            <p:cNvGrpSpPr>
              <a:grpSpLocks/>
            </p:cNvGrpSpPr>
            <p:nvPr/>
          </p:nvGrpSpPr>
          <p:grpSpPr bwMode="auto">
            <a:xfrm>
              <a:off x="1862" y="1674"/>
              <a:ext cx="1018" cy="749"/>
              <a:chOff x="1862" y="1674"/>
              <a:chExt cx="1018" cy="736"/>
            </a:xfrm>
          </p:grpSpPr>
          <p:sp>
            <p:nvSpPr>
              <p:cNvPr id="45065" name="Text Box 9"/>
              <p:cNvSpPr txBox="1">
                <a:spLocks noChangeArrowheads="1"/>
              </p:cNvSpPr>
              <p:nvPr/>
            </p:nvSpPr>
            <p:spPr bwMode="auto">
              <a:xfrm>
                <a:off x="1862" y="1674"/>
                <a:ext cx="973" cy="736"/>
              </a:xfrm>
              <a:prstGeom prst="rect">
                <a:avLst/>
              </a:prstGeom>
              <a:noFill/>
              <a:ln w="28575">
                <a:noFill/>
                <a:miter lim="800000"/>
                <a:headEnd/>
                <a:tailEnd/>
              </a:ln>
              <a:effectLst/>
            </p:spPr>
            <p:txBody>
              <a:bodyPr wrap="none">
                <a:spAutoFit/>
              </a:bodyPr>
              <a:lstStyle/>
              <a:p>
                <a:pPr eaLnBrk="0" hangingPunct="0"/>
                <a:r>
                  <a:rPr lang="en-US" sz="2800"/>
                  <a:t>Fn =   V </a:t>
                </a:r>
              </a:p>
              <a:p>
                <a:pPr eaLnBrk="0" hangingPunct="0"/>
                <a:r>
                  <a:rPr lang="en-US" sz="2800"/>
                  <a:t>        \</a:t>
                </a:r>
                <a:r>
                  <a:rPr lang="en-US" sz="4400"/>
                  <a:t>/</a:t>
                </a:r>
                <a:r>
                  <a:rPr lang="en-US" sz="2800"/>
                  <a:t>gL</a:t>
                </a:r>
              </a:p>
            </p:txBody>
          </p:sp>
          <p:sp>
            <p:nvSpPr>
              <p:cNvPr id="45066" name="Line 10"/>
              <p:cNvSpPr>
                <a:spLocks noChangeShapeType="1"/>
              </p:cNvSpPr>
              <p:nvPr/>
            </p:nvSpPr>
            <p:spPr bwMode="auto">
              <a:xfrm>
                <a:off x="2496" y="2064"/>
                <a:ext cx="336" cy="0"/>
              </a:xfrm>
              <a:prstGeom prst="line">
                <a:avLst/>
              </a:prstGeom>
              <a:noFill/>
              <a:ln w="28575">
                <a:noFill/>
                <a:round/>
                <a:headEnd/>
                <a:tailEnd/>
              </a:ln>
              <a:effectLst/>
            </p:spPr>
            <p:txBody>
              <a:bodyPr wrap="none" anchor="ctr"/>
              <a:lstStyle/>
              <a:p>
                <a:endParaRPr lang="en-US"/>
              </a:p>
            </p:txBody>
          </p:sp>
          <p:sp>
            <p:nvSpPr>
              <p:cNvPr id="45067" name="Line 11"/>
              <p:cNvSpPr>
                <a:spLocks noChangeShapeType="1"/>
              </p:cNvSpPr>
              <p:nvPr/>
            </p:nvSpPr>
            <p:spPr bwMode="auto">
              <a:xfrm>
                <a:off x="2352" y="2016"/>
                <a:ext cx="528" cy="0"/>
              </a:xfrm>
              <a:prstGeom prst="line">
                <a:avLst/>
              </a:prstGeom>
              <a:noFill/>
              <a:ln w="28575">
                <a:noFill/>
                <a:round/>
                <a:headEnd/>
                <a:tailEnd/>
              </a:ln>
              <a:effectLst/>
            </p:spPr>
            <p:txBody>
              <a:bodyPr wrap="none" anchor="ctr"/>
              <a:lstStyle/>
              <a:p>
                <a:endParaRPr lang="en-US"/>
              </a:p>
            </p:txBody>
          </p:sp>
        </p:grpSp>
        <p:sp>
          <p:nvSpPr>
            <p:cNvPr id="45068" name="Line 12"/>
            <p:cNvSpPr>
              <a:spLocks noChangeShapeType="1"/>
            </p:cNvSpPr>
            <p:nvPr/>
          </p:nvSpPr>
          <p:spPr bwMode="auto">
            <a:xfrm>
              <a:off x="2496" y="2064"/>
              <a:ext cx="288" cy="0"/>
            </a:xfrm>
            <a:prstGeom prst="line">
              <a:avLst/>
            </a:prstGeom>
            <a:noFill/>
            <a:ln w="9525">
              <a:solidFill>
                <a:schemeClr val="tx1"/>
              </a:solidFill>
              <a:round/>
              <a:headEnd/>
              <a:tailEnd/>
            </a:ln>
            <a:effectLst/>
          </p:spPr>
          <p:txBody>
            <a:bodyPr wrap="none" anchor="ctr"/>
            <a:lstStyle/>
            <a:p>
              <a:endParaRPr lang="en-US"/>
            </a:p>
          </p:txBody>
        </p:sp>
        <p:sp>
          <p:nvSpPr>
            <p:cNvPr id="45069" name="Line 13"/>
            <p:cNvSpPr>
              <a:spLocks noChangeShapeType="1"/>
            </p:cNvSpPr>
            <p:nvPr/>
          </p:nvSpPr>
          <p:spPr bwMode="auto">
            <a:xfrm>
              <a:off x="2352" y="2016"/>
              <a:ext cx="528" cy="0"/>
            </a:xfrm>
            <a:prstGeom prst="line">
              <a:avLst/>
            </a:prstGeom>
            <a:noFill/>
            <a:ln w="28575">
              <a:solidFill>
                <a:schemeClr val="tx1"/>
              </a:solidFill>
              <a:round/>
              <a:headEnd/>
              <a:tailEnd/>
            </a:ln>
            <a:effectLst/>
          </p:spPr>
          <p:txBody>
            <a:bodyPr wrap="none" anchor="ctr"/>
            <a:lstStyle/>
            <a:p>
              <a:endParaRPr lang="en-US"/>
            </a:p>
          </p:txBody>
        </p:sp>
      </p:grpSp>
      <p:grpSp>
        <p:nvGrpSpPr>
          <p:cNvPr id="45070" name="Group 14"/>
          <p:cNvGrpSpPr>
            <a:grpSpLocks/>
          </p:cNvGrpSpPr>
          <p:nvPr/>
        </p:nvGrpSpPr>
        <p:grpSpPr bwMode="auto">
          <a:xfrm>
            <a:off x="593725" y="3962400"/>
            <a:ext cx="6648450" cy="2209800"/>
            <a:chOff x="374" y="2496"/>
            <a:chExt cx="4188" cy="1392"/>
          </a:xfrm>
        </p:grpSpPr>
        <p:sp>
          <p:nvSpPr>
            <p:cNvPr id="45071" name="Text Box 15"/>
            <p:cNvSpPr txBox="1">
              <a:spLocks noChangeArrowheads="1"/>
            </p:cNvSpPr>
            <p:nvPr/>
          </p:nvSpPr>
          <p:spPr bwMode="auto">
            <a:xfrm>
              <a:off x="374" y="2496"/>
              <a:ext cx="4188" cy="250"/>
            </a:xfrm>
            <a:prstGeom prst="rect">
              <a:avLst/>
            </a:prstGeom>
            <a:noFill/>
            <a:ln w="9525">
              <a:noFill/>
              <a:miter lim="800000"/>
              <a:headEnd/>
              <a:tailEnd/>
            </a:ln>
            <a:effectLst/>
          </p:spPr>
          <p:txBody>
            <a:bodyPr wrap="none">
              <a:spAutoFit/>
            </a:bodyPr>
            <a:lstStyle/>
            <a:p>
              <a:pPr eaLnBrk="0" hangingPunct="0"/>
              <a:r>
                <a:rPr lang="en-US"/>
                <a:t>Also used, but not dimensionless, is the Speed-to-Length Ratio:</a:t>
              </a:r>
            </a:p>
          </p:txBody>
        </p:sp>
        <p:grpSp>
          <p:nvGrpSpPr>
            <p:cNvPr id="45072" name="Group 16"/>
            <p:cNvGrpSpPr>
              <a:grpSpLocks/>
            </p:cNvGrpSpPr>
            <p:nvPr/>
          </p:nvGrpSpPr>
          <p:grpSpPr bwMode="auto">
            <a:xfrm>
              <a:off x="1248" y="2832"/>
              <a:ext cx="2688" cy="1056"/>
              <a:chOff x="1248" y="3024"/>
              <a:chExt cx="2688" cy="1056"/>
            </a:xfrm>
          </p:grpSpPr>
          <p:sp>
            <p:nvSpPr>
              <p:cNvPr id="45073" name="Rectangle 17"/>
              <p:cNvSpPr>
                <a:spLocks noChangeArrowheads="1"/>
              </p:cNvSpPr>
              <p:nvPr/>
            </p:nvSpPr>
            <p:spPr bwMode="auto">
              <a:xfrm>
                <a:off x="1248" y="3024"/>
                <a:ext cx="2688" cy="1056"/>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nvGrpSpPr>
              <p:cNvPr id="45074" name="Group 18"/>
              <p:cNvGrpSpPr>
                <a:grpSpLocks/>
              </p:cNvGrpSpPr>
              <p:nvPr/>
            </p:nvGrpSpPr>
            <p:grpSpPr bwMode="auto">
              <a:xfrm>
                <a:off x="1408" y="3168"/>
                <a:ext cx="2200" cy="749"/>
                <a:chOff x="1862" y="1674"/>
                <a:chExt cx="2200" cy="736"/>
              </a:xfrm>
            </p:grpSpPr>
            <p:sp>
              <p:nvSpPr>
                <p:cNvPr id="45075" name="Text Box 19"/>
                <p:cNvSpPr txBox="1">
                  <a:spLocks noChangeArrowheads="1"/>
                </p:cNvSpPr>
                <p:nvPr/>
              </p:nvSpPr>
              <p:spPr bwMode="auto">
                <a:xfrm>
                  <a:off x="1862" y="1674"/>
                  <a:ext cx="2200" cy="736"/>
                </a:xfrm>
                <a:prstGeom prst="rect">
                  <a:avLst/>
                </a:prstGeom>
                <a:noFill/>
                <a:ln w="28575">
                  <a:noFill/>
                  <a:miter lim="800000"/>
                  <a:headEnd/>
                  <a:tailEnd/>
                </a:ln>
                <a:effectLst/>
              </p:spPr>
              <p:txBody>
                <a:bodyPr wrap="none">
                  <a:spAutoFit/>
                </a:bodyPr>
                <a:lstStyle/>
                <a:p>
                  <a:pPr eaLnBrk="0" hangingPunct="0"/>
                  <a:r>
                    <a:rPr lang="en-US"/>
                    <a:t>Speed-to-Length Ratio</a:t>
                  </a:r>
                  <a:r>
                    <a:rPr lang="en-US" sz="2800"/>
                    <a:t> =    V </a:t>
                  </a:r>
                </a:p>
                <a:p>
                  <a:pPr eaLnBrk="0" hangingPunct="0"/>
                  <a:r>
                    <a:rPr lang="en-US" sz="2800"/>
                    <a:t>                               \</a:t>
                  </a:r>
                  <a:r>
                    <a:rPr lang="en-US" sz="4400"/>
                    <a:t>/</a:t>
                  </a:r>
                  <a:r>
                    <a:rPr lang="en-US" sz="2800"/>
                    <a:t>L</a:t>
                  </a:r>
                </a:p>
              </p:txBody>
            </p:sp>
            <p:sp>
              <p:nvSpPr>
                <p:cNvPr id="45076" name="Line 20"/>
                <p:cNvSpPr>
                  <a:spLocks noChangeShapeType="1"/>
                </p:cNvSpPr>
                <p:nvPr/>
              </p:nvSpPr>
              <p:spPr bwMode="auto">
                <a:xfrm>
                  <a:off x="2496" y="2064"/>
                  <a:ext cx="336" cy="0"/>
                </a:xfrm>
                <a:prstGeom prst="line">
                  <a:avLst/>
                </a:prstGeom>
                <a:noFill/>
                <a:ln w="28575">
                  <a:noFill/>
                  <a:round/>
                  <a:headEnd/>
                  <a:tailEnd/>
                </a:ln>
                <a:effectLst/>
              </p:spPr>
              <p:txBody>
                <a:bodyPr wrap="none" anchor="ctr"/>
                <a:lstStyle/>
                <a:p>
                  <a:endParaRPr lang="en-US"/>
                </a:p>
              </p:txBody>
            </p:sp>
            <p:sp>
              <p:nvSpPr>
                <p:cNvPr id="45077" name="Line 21"/>
                <p:cNvSpPr>
                  <a:spLocks noChangeShapeType="1"/>
                </p:cNvSpPr>
                <p:nvPr/>
              </p:nvSpPr>
              <p:spPr bwMode="auto">
                <a:xfrm>
                  <a:off x="2352" y="2016"/>
                  <a:ext cx="528" cy="0"/>
                </a:xfrm>
                <a:prstGeom prst="line">
                  <a:avLst/>
                </a:prstGeom>
                <a:noFill/>
                <a:ln w="28575">
                  <a:noFill/>
                  <a:round/>
                  <a:headEnd/>
                  <a:tailEnd/>
                </a:ln>
                <a:effectLst/>
              </p:spPr>
              <p:txBody>
                <a:bodyPr wrap="none" anchor="ctr"/>
                <a:lstStyle/>
                <a:p>
                  <a:endParaRPr lang="en-US"/>
                </a:p>
              </p:txBody>
            </p:sp>
          </p:grpSp>
          <p:sp>
            <p:nvSpPr>
              <p:cNvPr id="45078" name="Line 22"/>
              <p:cNvSpPr>
                <a:spLocks noChangeShapeType="1"/>
              </p:cNvSpPr>
              <p:nvPr/>
            </p:nvSpPr>
            <p:spPr bwMode="auto">
              <a:xfrm>
                <a:off x="3360" y="3552"/>
                <a:ext cx="288" cy="0"/>
              </a:xfrm>
              <a:prstGeom prst="line">
                <a:avLst/>
              </a:prstGeom>
              <a:noFill/>
              <a:ln w="9525">
                <a:solidFill>
                  <a:schemeClr val="tx1"/>
                </a:solidFill>
                <a:round/>
                <a:headEnd/>
                <a:tailEnd/>
              </a:ln>
              <a:effectLst/>
            </p:spPr>
            <p:txBody>
              <a:bodyPr wrap="none" anchor="ctr"/>
              <a:lstStyle/>
              <a:p>
                <a:endParaRPr lang="en-US"/>
              </a:p>
            </p:txBody>
          </p:sp>
          <p:sp>
            <p:nvSpPr>
              <p:cNvPr id="45079" name="Line 23"/>
              <p:cNvSpPr>
                <a:spLocks noChangeShapeType="1"/>
              </p:cNvSpPr>
              <p:nvPr/>
            </p:nvSpPr>
            <p:spPr bwMode="auto">
              <a:xfrm>
                <a:off x="3168" y="3504"/>
                <a:ext cx="528" cy="0"/>
              </a:xfrm>
              <a:prstGeom prst="line">
                <a:avLst/>
              </a:prstGeom>
              <a:noFill/>
              <a:ln w="28575">
                <a:solidFill>
                  <a:schemeClr val="tx1"/>
                </a:solidFill>
                <a:round/>
                <a:headEnd/>
                <a:tailEnd/>
              </a:ln>
              <a:effectLst/>
            </p:spPr>
            <p:txBody>
              <a:bodyPr wrap="none" anchor="ctr"/>
              <a:lstStyle/>
              <a:p>
                <a:endParaRPr lang="en-US"/>
              </a:p>
            </p:txBody>
          </p:sp>
        </p:grpSp>
      </p:grpSp>
      <p:sp>
        <p:nvSpPr>
          <p:cNvPr id="45080" name="Text Box 24"/>
          <p:cNvSpPr txBox="1">
            <a:spLocks noChangeArrowheads="1"/>
          </p:cNvSpPr>
          <p:nvPr/>
        </p:nvSpPr>
        <p:spPr bwMode="auto">
          <a:xfrm>
            <a:off x="2606675" y="6384925"/>
            <a:ext cx="6461125" cy="396875"/>
          </a:xfrm>
          <a:prstGeom prst="rect">
            <a:avLst/>
          </a:prstGeom>
          <a:noFill/>
          <a:ln w="9525">
            <a:noFill/>
            <a:miter lim="800000"/>
            <a:headEnd/>
            <a:tailEnd/>
          </a:ln>
          <a:effectLst/>
        </p:spPr>
        <p:txBody>
          <a:bodyPr wrap="none">
            <a:spAutoFit/>
          </a:bodyPr>
          <a:lstStyle/>
          <a:p>
            <a:pPr eaLnBrk="0" hangingPunct="0"/>
            <a:r>
              <a:rPr lang="en-US" b="1" i="1">
                <a:solidFill>
                  <a:schemeClr val="accent2"/>
                </a:solidFill>
              </a:rPr>
              <a:t>...Velocity is typically expressed in Knots (1 knot = 1.688ft/s)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609600" y="2438400"/>
          <a:ext cx="8534400" cy="3862388"/>
        </p:xfrm>
        <a:graphic>
          <a:graphicData uri="http://schemas.openxmlformats.org/presentationml/2006/ole">
            <p:oleObj spid="_x0000_s46082" name="Bitmap Image" r:id="rId3" imgW="9752381" imgH="7314286" progId="PBrush">
              <p:embed/>
            </p:oleObj>
          </a:graphicData>
        </a:graphic>
      </p:graphicFrame>
      <p:sp>
        <p:nvSpPr>
          <p:cNvPr id="46083" name="Text Box 3"/>
          <p:cNvSpPr txBox="1">
            <a:spLocks noChangeArrowheads="1"/>
          </p:cNvSpPr>
          <p:nvPr/>
        </p:nvSpPr>
        <p:spPr bwMode="auto">
          <a:xfrm>
            <a:off x="457200" y="990600"/>
            <a:ext cx="8229600" cy="822325"/>
          </a:xfrm>
          <a:prstGeom prst="rect">
            <a:avLst/>
          </a:prstGeom>
          <a:noFill/>
          <a:ln w="9525">
            <a:noFill/>
            <a:miter lim="800000"/>
            <a:headEnd/>
            <a:tailEnd/>
          </a:ln>
          <a:effectLst/>
        </p:spPr>
        <p:txBody>
          <a:bodyPr>
            <a:spAutoFit/>
          </a:bodyPr>
          <a:lstStyle/>
          <a:p>
            <a:pPr eaLnBrk="0" hangingPunct="0"/>
            <a:r>
              <a:rPr lang="en-US" altLang="ko-KR" sz="2400" b="1">
                <a:ea typeface="굴림" pitchFamily="50" charset="-127"/>
              </a:rPr>
              <a:t>Typical Wave Patterns are made up of </a:t>
            </a:r>
            <a:r>
              <a:rPr lang="en-US" altLang="ko-KR" sz="2400" b="1">
                <a:solidFill>
                  <a:schemeClr val="accent2"/>
                </a:solidFill>
                <a:ea typeface="굴림" pitchFamily="50" charset="-127"/>
              </a:rPr>
              <a:t>TRANSVERSE</a:t>
            </a:r>
            <a:r>
              <a:rPr lang="en-US" altLang="ko-KR" sz="2400" b="1">
                <a:ea typeface="굴림" pitchFamily="50" charset="-127"/>
              </a:rPr>
              <a:t> and </a:t>
            </a:r>
            <a:r>
              <a:rPr lang="en-US" altLang="ko-KR" sz="2400" b="1">
                <a:solidFill>
                  <a:schemeClr val="accent2"/>
                </a:solidFill>
                <a:ea typeface="굴림" pitchFamily="50" charset="-127"/>
              </a:rPr>
              <a:t>DIVERGENT</a:t>
            </a:r>
            <a:r>
              <a:rPr lang="en-US" altLang="ko-KR" sz="2400" b="1">
                <a:ea typeface="굴림" pitchFamily="50" charset="-127"/>
              </a:rPr>
              <a:t> waves</a:t>
            </a:r>
            <a:endParaRPr lang="en-US" altLang="ko-KR" sz="2400" b="1" i="1" u="sng">
              <a:ea typeface="굴림" pitchFamily="50" charset="-127"/>
            </a:endParaRPr>
          </a:p>
        </p:txBody>
      </p:sp>
      <p:grpSp>
        <p:nvGrpSpPr>
          <p:cNvPr id="46084" name="Group 4"/>
          <p:cNvGrpSpPr>
            <a:grpSpLocks/>
          </p:cNvGrpSpPr>
          <p:nvPr/>
        </p:nvGrpSpPr>
        <p:grpSpPr bwMode="auto">
          <a:xfrm>
            <a:off x="533400" y="4953000"/>
            <a:ext cx="2895600" cy="1371600"/>
            <a:chOff x="336" y="3120"/>
            <a:chExt cx="1824" cy="864"/>
          </a:xfrm>
        </p:grpSpPr>
        <p:sp>
          <p:nvSpPr>
            <p:cNvPr id="46085" name="Text Box 5"/>
            <p:cNvSpPr txBox="1">
              <a:spLocks noChangeArrowheads="1"/>
            </p:cNvSpPr>
            <p:nvPr/>
          </p:nvSpPr>
          <p:spPr bwMode="auto">
            <a:xfrm>
              <a:off x="336" y="3696"/>
              <a:ext cx="1411" cy="288"/>
            </a:xfrm>
            <a:prstGeom prst="rect">
              <a:avLst/>
            </a:prstGeom>
            <a:solidFill>
              <a:schemeClr val="hlink"/>
            </a:solidFill>
            <a:ln w="9525">
              <a:noFill/>
              <a:miter lim="800000"/>
              <a:headEnd/>
              <a:tailEnd/>
            </a:ln>
            <a:effectLst/>
          </p:spPr>
          <p:txBody>
            <a:bodyPr wrap="none">
              <a:spAutoFit/>
            </a:bodyPr>
            <a:lstStyle/>
            <a:p>
              <a:pPr eaLnBrk="0" hangingPunct="0"/>
              <a:r>
                <a:rPr lang="en-US" altLang="ko-KR" sz="2400">
                  <a:solidFill>
                    <a:srgbClr val="FF3300"/>
                  </a:solidFill>
                  <a:ea typeface="굴림" pitchFamily="50" charset="-127"/>
                </a:rPr>
                <a:t>Transverse wave</a:t>
              </a:r>
            </a:p>
          </p:txBody>
        </p:sp>
        <p:sp>
          <p:nvSpPr>
            <p:cNvPr id="46086" name="Line 6"/>
            <p:cNvSpPr>
              <a:spLocks noChangeShapeType="1"/>
            </p:cNvSpPr>
            <p:nvPr/>
          </p:nvSpPr>
          <p:spPr bwMode="auto">
            <a:xfrm flipV="1">
              <a:off x="576" y="3216"/>
              <a:ext cx="432" cy="480"/>
            </a:xfrm>
            <a:prstGeom prst="line">
              <a:avLst/>
            </a:prstGeom>
            <a:noFill/>
            <a:ln w="38100">
              <a:solidFill>
                <a:schemeClr val="tx1"/>
              </a:solidFill>
              <a:round/>
              <a:headEnd/>
              <a:tailEnd type="triangle" w="med" len="med"/>
            </a:ln>
            <a:effectLst/>
          </p:spPr>
          <p:txBody>
            <a:bodyPr/>
            <a:lstStyle/>
            <a:p>
              <a:endParaRPr lang="en-US"/>
            </a:p>
          </p:txBody>
        </p:sp>
        <p:sp>
          <p:nvSpPr>
            <p:cNvPr id="46087" name="Line 7"/>
            <p:cNvSpPr>
              <a:spLocks noChangeShapeType="1"/>
            </p:cNvSpPr>
            <p:nvPr/>
          </p:nvSpPr>
          <p:spPr bwMode="auto">
            <a:xfrm flipV="1">
              <a:off x="1392" y="3120"/>
              <a:ext cx="768" cy="624"/>
            </a:xfrm>
            <a:prstGeom prst="line">
              <a:avLst/>
            </a:prstGeom>
            <a:noFill/>
            <a:ln w="28575">
              <a:solidFill>
                <a:schemeClr val="tx1"/>
              </a:solidFill>
              <a:round/>
              <a:headEnd/>
              <a:tailEnd type="triangle" w="med" len="med"/>
            </a:ln>
            <a:effectLst/>
          </p:spPr>
          <p:txBody>
            <a:bodyPr/>
            <a:lstStyle/>
            <a:p>
              <a:endParaRPr lang="en-US"/>
            </a:p>
          </p:txBody>
        </p:sp>
      </p:grpSp>
      <p:grpSp>
        <p:nvGrpSpPr>
          <p:cNvPr id="46088" name="Group 8"/>
          <p:cNvGrpSpPr>
            <a:grpSpLocks/>
          </p:cNvGrpSpPr>
          <p:nvPr/>
        </p:nvGrpSpPr>
        <p:grpSpPr bwMode="auto">
          <a:xfrm>
            <a:off x="990600" y="2133600"/>
            <a:ext cx="7899400" cy="1752600"/>
            <a:chOff x="624" y="1344"/>
            <a:chExt cx="4976" cy="1104"/>
          </a:xfrm>
        </p:grpSpPr>
        <p:grpSp>
          <p:nvGrpSpPr>
            <p:cNvPr id="46089" name="Group 9"/>
            <p:cNvGrpSpPr>
              <a:grpSpLocks/>
            </p:cNvGrpSpPr>
            <p:nvPr/>
          </p:nvGrpSpPr>
          <p:grpSpPr bwMode="auto">
            <a:xfrm>
              <a:off x="624" y="1344"/>
              <a:ext cx="2130" cy="1104"/>
              <a:chOff x="624" y="1344"/>
              <a:chExt cx="2130" cy="1104"/>
            </a:xfrm>
          </p:grpSpPr>
          <p:sp>
            <p:nvSpPr>
              <p:cNvPr id="46090" name="Line 10"/>
              <p:cNvSpPr>
                <a:spLocks noChangeShapeType="1"/>
              </p:cNvSpPr>
              <p:nvPr/>
            </p:nvSpPr>
            <p:spPr bwMode="auto">
              <a:xfrm flipH="1">
                <a:off x="1248" y="1680"/>
                <a:ext cx="528" cy="720"/>
              </a:xfrm>
              <a:prstGeom prst="line">
                <a:avLst/>
              </a:prstGeom>
              <a:noFill/>
              <a:ln w="38100">
                <a:solidFill>
                  <a:schemeClr val="tx1"/>
                </a:solidFill>
                <a:round/>
                <a:headEnd/>
                <a:tailEnd type="triangle" w="med" len="med"/>
              </a:ln>
              <a:effectLst/>
            </p:spPr>
            <p:txBody>
              <a:bodyPr/>
              <a:lstStyle/>
              <a:p>
                <a:endParaRPr lang="en-US"/>
              </a:p>
            </p:txBody>
          </p:sp>
          <p:sp>
            <p:nvSpPr>
              <p:cNvPr id="46091" name="Line 11"/>
              <p:cNvSpPr>
                <a:spLocks noChangeShapeType="1"/>
              </p:cNvSpPr>
              <p:nvPr/>
            </p:nvSpPr>
            <p:spPr bwMode="auto">
              <a:xfrm flipH="1">
                <a:off x="1248" y="1632"/>
                <a:ext cx="480" cy="768"/>
              </a:xfrm>
              <a:prstGeom prst="line">
                <a:avLst/>
              </a:prstGeom>
              <a:noFill/>
              <a:ln w="9525">
                <a:solidFill>
                  <a:schemeClr val="tx1"/>
                </a:solidFill>
                <a:prstDash val="sysDot"/>
                <a:round/>
                <a:headEnd/>
                <a:tailEnd type="triangle" w="med" len="med"/>
              </a:ln>
              <a:effectLst/>
            </p:spPr>
            <p:txBody>
              <a:bodyPr/>
              <a:lstStyle/>
              <a:p>
                <a:endParaRPr lang="en-US"/>
              </a:p>
            </p:txBody>
          </p:sp>
          <p:sp>
            <p:nvSpPr>
              <p:cNvPr id="46092" name="Line 12"/>
              <p:cNvSpPr>
                <a:spLocks noChangeShapeType="1"/>
              </p:cNvSpPr>
              <p:nvPr/>
            </p:nvSpPr>
            <p:spPr bwMode="auto">
              <a:xfrm flipH="1">
                <a:off x="624" y="1632"/>
                <a:ext cx="1104" cy="816"/>
              </a:xfrm>
              <a:prstGeom prst="line">
                <a:avLst/>
              </a:prstGeom>
              <a:noFill/>
              <a:ln w="38100">
                <a:solidFill>
                  <a:schemeClr val="tx1"/>
                </a:solidFill>
                <a:round/>
                <a:headEnd/>
                <a:tailEnd type="triangle" w="med" len="med"/>
              </a:ln>
              <a:effectLst/>
            </p:spPr>
            <p:txBody>
              <a:bodyPr/>
              <a:lstStyle/>
              <a:p>
                <a:endParaRPr lang="en-US"/>
              </a:p>
            </p:txBody>
          </p:sp>
          <p:sp>
            <p:nvSpPr>
              <p:cNvPr id="46093" name="Text Box 13"/>
              <p:cNvSpPr txBox="1">
                <a:spLocks noChangeArrowheads="1"/>
              </p:cNvSpPr>
              <p:nvPr/>
            </p:nvSpPr>
            <p:spPr bwMode="auto">
              <a:xfrm>
                <a:off x="1008" y="1344"/>
                <a:ext cx="1746" cy="288"/>
              </a:xfrm>
              <a:prstGeom prst="rect">
                <a:avLst/>
              </a:prstGeom>
              <a:solidFill>
                <a:schemeClr val="accent2"/>
              </a:solidFill>
              <a:ln w="9525">
                <a:noFill/>
                <a:miter lim="800000"/>
                <a:headEnd/>
                <a:tailEnd/>
              </a:ln>
              <a:effectLst/>
            </p:spPr>
            <p:txBody>
              <a:bodyPr wrap="none">
                <a:spAutoFit/>
              </a:bodyPr>
              <a:lstStyle/>
              <a:p>
                <a:pPr eaLnBrk="0" hangingPunct="0"/>
                <a:r>
                  <a:rPr lang="en-US" altLang="ko-KR" sz="2400">
                    <a:solidFill>
                      <a:schemeClr val="bg1"/>
                    </a:solidFill>
                    <a:ea typeface="굴림" pitchFamily="50" charset="-127"/>
                  </a:rPr>
                  <a:t>Stern divergent wave</a:t>
                </a:r>
              </a:p>
            </p:txBody>
          </p:sp>
        </p:grpSp>
        <p:grpSp>
          <p:nvGrpSpPr>
            <p:cNvPr id="46094" name="Group 14"/>
            <p:cNvGrpSpPr>
              <a:grpSpLocks/>
            </p:cNvGrpSpPr>
            <p:nvPr/>
          </p:nvGrpSpPr>
          <p:grpSpPr bwMode="auto">
            <a:xfrm>
              <a:off x="2640" y="1392"/>
              <a:ext cx="2960" cy="1056"/>
              <a:chOff x="2640" y="1392"/>
              <a:chExt cx="2960" cy="1056"/>
            </a:xfrm>
          </p:grpSpPr>
          <p:sp>
            <p:nvSpPr>
              <p:cNvPr id="46095" name="Text Box 15"/>
              <p:cNvSpPr txBox="1">
                <a:spLocks noChangeArrowheads="1"/>
              </p:cNvSpPr>
              <p:nvPr/>
            </p:nvSpPr>
            <p:spPr bwMode="auto">
              <a:xfrm>
                <a:off x="3888" y="1392"/>
                <a:ext cx="1712" cy="296"/>
              </a:xfrm>
              <a:prstGeom prst="rect">
                <a:avLst/>
              </a:prstGeom>
              <a:solidFill>
                <a:schemeClr val="accent2"/>
              </a:solidFill>
              <a:ln w="12700">
                <a:solidFill>
                  <a:schemeClr val="tx1"/>
                </a:solidFill>
                <a:miter lim="800000"/>
                <a:headEnd/>
                <a:tailEnd/>
              </a:ln>
              <a:effectLst/>
            </p:spPr>
            <p:txBody>
              <a:bodyPr wrap="none">
                <a:spAutoFit/>
              </a:bodyPr>
              <a:lstStyle/>
              <a:p>
                <a:pPr eaLnBrk="0" hangingPunct="0"/>
                <a:r>
                  <a:rPr lang="en-US" altLang="ko-KR" sz="2400">
                    <a:solidFill>
                      <a:srgbClr val="FFFF00"/>
                    </a:solidFill>
                    <a:ea typeface="굴림" pitchFamily="50" charset="-127"/>
                  </a:rPr>
                  <a:t>Bow divergent wave</a:t>
                </a:r>
              </a:p>
            </p:txBody>
          </p:sp>
          <p:sp>
            <p:nvSpPr>
              <p:cNvPr id="46096" name="Text Box 16"/>
              <p:cNvSpPr txBox="1">
                <a:spLocks noChangeArrowheads="1"/>
              </p:cNvSpPr>
              <p:nvPr/>
            </p:nvSpPr>
            <p:spPr bwMode="auto">
              <a:xfrm>
                <a:off x="3888" y="1392"/>
                <a:ext cx="1704" cy="288"/>
              </a:xfrm>
              <a:prstGeom prst="rect">
                <a:avLst/>
              </a:prstGeom>
              <a:solidFill>
                <a:schemeClr val="accent2"/>
              </a:solidFill>
              <a:ln w="9525">
                <a:noFill/>
                <a:miter lim="800000"/>
                <a:headEnd/>
                <a:tailEnd/>
              </a:ln>
              <a:effectLst/>
            </p:spPr>
            <p:txBody>
              <a:bodyPr wrap="none">
                <a:spAutoFit/>
              </a:bodyPr>
              <a:lstStyle/>
              <a:p>
                <a:pPr eaLnBrk="0" hangingPunct="0"/>
                <a:r>
                  <a:rPr lang="en-US" altLang="ko-KR" sz="2400">
                    <a:solidFill>
                      <a:schemeClr val="bg1"/>
                    </a:solidFill>
                    <a:ea typeface="굴림" pitchFamily="50" charset="-127"/>
                  </a:rPr>
                  <a:t>Bow divergent wave</a:t>
                </a:r>
              </a:p>
            </p:txBody>
          </p:sp>
          <p:sp>
            <p:nvSpPr>
              <p:cNvPr id="46097" name="Line 17"/>
              <p:cNvSpPr>
                <a:spLocks noChangeShapeType="1"/>
              </p:cNvSpPr>
              <p:nvPr/>
            </p:nvSpPr>
            <p:spPr bwMode="auto">
              <a:xfrm flipH="1">
                <a:off x="3600" y="1728"/>
                <a:ext cx="720" cy="576"/>
              </a:xfrm>
              <a:prstGeom prst="line">
                <a:avLst/>
              </a:prstGeom>
              <a:noFill/>
              <a:ln w="28575">
                <a:solidFill>
                  <a:schemeClr val="tx1"/>
                </a:solidFill>
                <a:round/>
                <a:headEnd/>
                <a:tailEnd type="triangle" w="med" len="med"/>
              </a:ln>
              <a:effectLst/>
            </p:spPr>
            <p:txBody>
              <a:bodyPr/>
              <a:lstStyle/>
              <a:p>
                <a:endParaRPr lang="en-US"/>
              </a:p>
            </p:txBody>
          </p:sp>
          <p:sp>
            <p:nvSpPr>
              <p:cNvPr id="46098" name="Line 18"/>
              <p:cNvSpPr>
                <a:spLocks noChangeShapeType="1"/>
              </p:cNvSpPr>
              <p:nvPr/>
            </p:nvSpPr>
            <p:spPr bwMode="auto">
              <a:xfrm>
                <a:off x="4320" y="1776"/>
                <a:ext cx="0" cy="672"/>
              </a:xfrm>
              <a:prstGeom prst="line">
                <a:avLst/>
              </a:prstGeom>
              <a:noFill/>
              <a:ln w="28575">
                <a:solidFill>
                  <a:schemeClr val="tx1"/>
                </a:solidFill>
                <a:round/>
                <a:headEnd/>
                <a:tailEnd type="triangle" w="med" len="med"/>
              </a:ln>
              <a:effectLst/>
            </p:spPr>
            <p:txBody>
              <a:bodyPr/>
              <a:lstStyle/>
              <a:p>
                <a:endParaRPr lang="en-US"/>
              </a:p>
            </p:txBody>
          </p:sp>
          <p:sp>
            <p:nvSpPr>
              <p:cNvPr id="46099" name="Line 19"/>
              <p:cNvSpPr>
                <a:spLocks noChangeShapeType="1"/>
              </p:cNvSpPr>
              <p:nvPr/>
            </p:nvSpPr>
            <p:spPr bwMode="auto">
              <a:xfrm flipH="1">
                <a:off x="2640" y="1776"/>
                <a:ext cx="1584" cy="480"/>
              </a:xfrm>
              <a:prstGeom prst="line">
                <a:avLst/>
              </a:prstGeom>
              <a:noFill/>
              <a:ln w="28575">
                <a:solidFill>
                  <a:schemeClr val="tx1"/>
                </a:solidFill>
                <a:round/>
                <a:headEnd/>
                <a:tailEnd type="triangle" w="med" len="med"/>
              </a:ln>
              <a:effectLst/>
            </p:spPr>
            <p:txBody>
              <a:bodyPr/>
              <a:lstStyle/>
              <a:p>
                <a:endParaRPr lang="en-US"/>
              </a:p>
            </p:txBody>
          </p:sp>
        </p:grpSp>
      </p:grpSp>
      <p:sp>
        <p:nvSpPr>
          <p:cNvPr id="46100" name="Text Box 20"/>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grpSp>
        <p:nvGrpSpPr>
          <p:cNvPr id="46101" name="Group 21"/>
          <p:cNvGrpSpPr>
            <a:grpSpLocks/>
          </p:cNvGrpSpPr>
          <p:nvPr/>
        </p:nvGrpSpPr>
        <p:grpSpPr bwMode="auto">
          <a:xfrm>
            <a:off x="4953000" y="5410202"/>
            <a:ext cx="1676400" cy="1087438"/>
            <a:chOff x="2208" y="3408"/>
            <a:chExt cx="2400" cy="685"/>
          </a:xfrm>
        </p:grpSpPr>
        <p:sp>
          <p:nvSpPr>
            <p:cNvPr id="46102" name="Text Box 22"/>
            <p:cNvSpPr txBox="1">
              <a:spLocks noChangeArrowheads="1"/>
            </p:cNvSpPr>
            <p:nvPr/>
          </p:nvSpPr>
          <p:spPr bwMode="auto">
            <a:xfrm>
              <a:off x="3024" y="3744"/>
              <a:ext cx="911" cy="349"/>
            </a:xfrm>
            <a:prstGeom prst="rect">
              <a:avLst/>
            </a:prstGeom>
            <a:solidFill>
              <a:schemeClr val="accent2"/>
            </a:solidFill>
            <a:ln w="9525">
              <a:noFill/>
              <a:miter lim="800000"/>
              <a:headEnd/>
              <a:tailEnd/>
            </a:ln>
            <a:effectLst/>
          </p:spPr>
          <p:txBody>
            <a:bodyPr wrap="square">
              <a:spAutoFit/>
            </a:bodyPr>
            <a:lstStyle/>
            <a:p>
              <a:pPr eaLnBrk="0" hangingPunct="0"/>
              <a:r>
                <a:rPr lang="en-US" altLang="ko-KR" sz="1200" dirty="0">
                  <a:solidFill>
                    <a:schemeClr val="bg1"/>
                  </a:solidFill>
                  <a:ea typeface="굴림" pitchFamily="50" charset="-127"/>
                </a:rPr>
                <a:t>Wave</a:t>
              </a:r>
              <a:r>
                <a:rPr lang="en-US" altLang="ko-KR" sz="1800" dirty="0">
                  <a:solidFill>
                    <a:schemeClr val="bg1"/>
                  </a:solidFill>
                  <a:ea typeface="굴림" pitchFamily="50" charset="-127"/>
                </a:rPr>
                <a:t> </a:t>
              </a:r>
              <a:r>
                <a:rPr lang="en-US" altLang="ko-KR" sz="1200" dirty="0">
                  <a:solidFill>
                    <a:schemeClr val="bg1"/>
                  </a:solidFill>
                  <a:ea typeface="굴림" pitchFamily="50" charset="-127"/>
                </a:rPr>
                <a:t>Length</a:t>
              </a:r>
              <a:endParaRPr lang="en-US" altLang="ko-KR" sz="1800" dirty="0">
                <a:solidFill>
                  <a:schemeClr val="bg1"/>
                </a:solidFill>
                <a:ea typeface="굴림" pitchFamily="50" charset="-127"/>
              </a:endParaRPr>
            </a:p>
          </p:txBody>
        </p:sp>
        <p:sp>
          <p:nvSpPr>
            <p:cNvPr id="46103" name="Line 23"/>
            <p:cNvSpPr>
              <a:spLocks noChangeShapeType="1"/>
            </p:cNvSpPr>
            <p:nvPr/>
          </p:nvSpPr>
          <p:spPr bwMode="auto">
            <a:xfrm>
              <a:off x="2208" y="3552"/>
              <a:ext cx="2400"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46104" name="Text Box 24"/>
            <p:cNvSpPr txBox="1">
              <a:spLocks noChangeArrowheads="1"/>
            </p:cNvSpPr>
            <p:nvPr/>
          </p:nvSpPr>
          <p:spPr bwMode="auto">
            <a:xfrm>
              <a:off x="3310" y="3408"/>
              <a:ext cx="530" cy="288"/>
            </a:xfrm>
            <a:prstGeom prst="rect">
              <a:avLst/>
            </a:prstGeom>
            <a:solidFill>
              <a:schemeClr val="accent2"/>
            </a:solidFill>
            <a:ln w="9525">
              <a:noFill/>
              <a:miter lim="800000"/>
              <a:headEnd/>
              <a:tailEnd/>
            </a:ln>
            <a:effectLst/>
          </p:spPr>
          <p:txBody>
            <a:bodyPr wrap="none">
              <a:spAutoFit/>
            </a:bodyPr>
            <a:lstStyle/>
            <a:p>
              <a:pPr eaLnBrk="0" hangingPunct="0"/>
              <a:r>
                <a:rPr lang="en-US" altLang="ko-KR" sz="2400">
                  <a:solidFill>
                    <a:schemeClr val="bg1"/>
                  </a:solidFill>
                  <a:ea typeface="굴림" pitchFamily="50" charset="-127"/>
                </a:rPr>
                <a:t>L</a:t>
              </a:r>
            </a:p>
          </p:txBody>
        </p:sp>
      </p:grpSp>
      <p:sp>
        <p:nvSpPr>
          <p:cNvPr id="46105" name="Rectangle 25"/>
          <p:cNvSpPr>
            <a:spLocks noChangeArrowheads="1"/>
          </p:cNvSpPr>
          <p:nvPr/>
        </p:nvSpPr>
        <p:spPr bwMode="auto">
          <a:xfrm>
            <a:off x="3505200" y="5562600"/>
            <a:ext cx="1447800" cy="609600"/>
          </a:xfrm>
          <a:prstGeom prst="rect">
            <a:avLst/>
          </a:prstGeom>
          <a:solidFill>
            <a:schemeClr val="bg1"/>
          </a:solidFill>
          <a:ln w="9525">
            <a:noFill/>
            <a:miter lim="800000"/>
            <a:headEnd/>
            <a:tailEnd/>
          </a:ln>
          <a:effectLst/>
        </p:spPr>
        <p:txBody>
          <a:bodyPr wrap="none" anchor="ctr"/>
          <a:lstStyle/>
          <a:p>
            <a:endParaRPr lang="en-US"/>
          </a:p>
        </p:txBody>
      </p:sp>
      <p:sp>
        <p:nvSpPr>
          <p:cNvPr id="46106" name="Rectangle 26"/>
          <p:cNvSpPr>
            <a:spLocks noChangeArrowheads="1"/>
          </p:cNvSpPr>
          <p:nvPr/>
        </p:nvSpPr>
        <p:spPr bwMode="auto">
          <a:xfrm>
            <a:off x="6629400" y="5486400"/>
            <a:ext cx="1447800" cy="6096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kelvin2"/>
          <p:cNvPicPr>
            <a:picLocks noChangeAspect="1" noChangeArrowheads="1"/>
          </p:cNvPicPr>
          <p:nvPr/>
        </p:nvPicPr>
        <p:blipFill>
          <a:blip r:embed="rId2" cstate="print"/>
          <a:srcRect/>
          <a:stretch>
            <a:fillRect/>
          </a:stretch>
        </p:blipFill>
        <p:spPr bwMode="auto">
          <a:xfrm>
            <a:off x="0" y="631825"/>
            <a:ext cx="6149975" cy="3178175"/>
          </a:xfrm>
          <a:prstGeom prst="rect">
            <a:avLst/>
          </a:prstGeom>
          <a:noFill/>
        </p:spPr>
      </p:pic>
      <p:pic>
        <p:nvPicPr>
          <p:cNvPr id="47107" name="Picture 3" descr="ship"/>
          <p:cNvPicPr>
            <a:picLocks noChangeAspect="1" noChangeArrowheads="1"/>
          </p:cNvPicPr>
          <p:nvPr/>
        </p:nvPicPr>
        <p:blipFill>
          <a:blip r:embed="rId3" cstate="print"/>
          <a:srcRect l="15942" b="11111"/>
          <a:stretch>
            <a:fillRect/>
          </a:stretch>
        </p:blipFill>
        <p:spPr bwMode="auto">
          <a:xfrm>
            <a:off x="4724400" y="3276600"/>
            <a:ext cx="4419600" cy="3505200"/>
          </a:xfrm>
          <a:prstGeom prst="rect">
            <a:avLst/>
          </a:prstGeom>
          <a:noFill/>
        </p:spPr>
      </p:pic>
      <p:sp>
        <p:nvSpPr>
          <p:cNvPr id="47108" name="Text Box 4"/>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endParaRPr lang="ko-KR" altLang="en-US" sz="4400">
              <a:solidFill>
                <a:schemeClr val="tx2"/>
              </a:solidFill>
              <a:ea typeface="굴림" pitchFamily="50" charset="-127"/>
            </a:endParaRPr>
          </a:p>
        </p:txBody>
      </p:sp>
      <p:sp>
        <p:nvSpPr>
          <p:cNvPr id="114693" name="Text Box 5"/>
          <p:cNvSpPr txBox="1">
            <a:spLocks noChangeArrowheads="1"/>
          </p:cNvSpPr>
          <p:nvPr/>
        </p:nvSpPr>
        <p:spPr bwMode="auto">
          <a:xfrm>
            <a:off x="457200" y="1168400"/>
            <a:ext cx="4430713" cy="528638"/>
          </a:xfrm>
          <a:prstGeom prst="rect">
            <a:avLst/>
          </a:prstGeom>
          <a:solidFill>
            <a:schemeClr val="accent1"/>
          </a:solidFill>
          <a:ln w="9525">
            <a:solidFill>
              <a:schemeClr val="tx1"/>
            </a:solidFill>
            <a:miter lim="800000"/>
            <a:headEnd/>
            <a:tailEnd/>
          </a:ln>
          <a:effectLst/>
        </p:spPr>
        <p:txBody>
          <a:bodyPr wrap="none">
            <a:spAutoFit/>
          </a:bodyPr>
          <a:lstStyle/>
          <a:p>
            <a:r>
              <a:rPr lang="en-US" altLang="ko-KR" sz="2800" b="1">
                <a:latin typeface="Arial" charset="0"/>
                <a:ea typeface="굴림" pitchFamily="50" charset="-127"/>
              </a:rPr>
              <a:t>Transverse wave System</a:t>
            </a:r>
          </a:p>
        </p:txBody>
      </p:sp>
      <p:sp>
        <p:nvSpPr>
          <p:cNvPr id="114694" name="Text Box 6"/>
          <p:cNvSpPr txBox="1">
            <a:spLocks noChangeArrowheads="1"/>
          </p:cNvSpPr>
          <p:nvPr/>
        </p:nvSpPr>
        <p:spPr bwMode="auto">
          <a:xfrm>
            <a:off x="669925" y="1887538"/>
            <a:ext cx="8045450" cy="4035425"/>
          </a:xfrm>
          <a:prstGeom prst="rect">
            <a:avLst/>
          </a:prstGeom>
          <a:noFill/>
          <a:ln w="9525">
            <a:noFill/>
            <a:miter lim="800000"/>
            <a:headEnd/>
            <a:tailEnd/>
          </a:ln>
          <a:effectLst/>
        </p:spPr>
        <p:txBody>
          <a:bodyPr wrap="none">
            <a:spAutoFit/>
          </a:bodyPr>
          <a:lstStyle/>
          <a:p>
            <a:pPr>
              <a:lnSpc>
                <a:spcPct val="120000"/>
              </a:lnSpc>
              <a:buFontTx/>
              <a:buChar char="•"/>
            </a:pPr>
            <a:r>
              <a:rPr lang="ko-KR" altLang="en-US" sz="2400">
                <a:ea typeface="굴림" pitchFamily="50" charset="-127"/>
              </a:rPr>
              <a:t> </a:t>
            </a:r>
            <a:r>
              <a:rPr lang="en-US" altLang="ko-KR" sz="2400" b="1">
                <a:ea typeface="굴림" pitchFamily="50" charset="-127"/>
              </a:rPr>
              <a:t>It travels at approximately </a:t>
            </a:r>
            <a:r>
              <a:rPr lang="en-US" altLang="ko-KR" sz="2400" b="1" i="1" u="sng">
                <a:ea typeface="굴림" pitchFamily="50" charset="-127"/>
              </a:rPr>
              <a:t>the same speed as the ship</a:t>
            </a:r>
            <a:r>
              <a:rPr lang="en-US" altLang="ko-KR" sz="2400" b="1">
                <a:ea typeface="굴림" pitchFamily="50" charset="-127"/>
              </a:rPr>
              <a:t>.</a:t>
            </a:r>
          </a:p>
          <a:p>
            <a:pPr>
              <a:lnSpc>
                <a:spcPct val="120000"/>
              </a:lnSpc>
              <a:buFontTx/>
              <a:buChar char="•"/>
            </a:pPr>
            <a:r>
              <a:rPr lang="en-US" altLang="ko-KR" sz="2400" b="1">
                <a:ea typeface="굴림" pitchFamily="50" charset="-127"/>
              </a:rPr>
              <a:t> At  slow speed, several crests exist along the ship length </a:t>
            </a:r>
          </a:p>
          <a:p>
            <a:pPr>
              <a:lnSpc>
                <a:spcPct val="120000"/>
              </a:lnSpc>
            </a:pPr>
            <a:r>
              <a:rPr lang="en-US" altLang="ko-KR" sz="2400" b="1">
                <a:ea typeface="굴림" pitchFamily="50" charset="-127"/>
              </a:rPr>
              <a:t>   because the wave lengths are smaller than the ship length.</a:t>
            </a:r>
          </a:p>
          <a:p>
            <a:pPr>
              <a:lnSpc>
                <a:spcPct val="120000"/>
              </a:lnSpc>
              <a:buFontTx/>
              <a:buChar char="•"/>
            </a:pPr>
            <a:r>
              <a:rPr lang="en-US" altLang="ko-KR" sz="2400" b="1">
                <a:ea typeface="굴림" pitchFamily="50" charset="-127"/>
              </a:rPr>
              <a:t> </a:t>
            </a:r>
            <a:r>
              <a:rPr lang="en-US" altLang="ko-KR" sz="2400" b="1" i="1" u="sng">
                <a:solidFill>
                  <a:schemeClr val="accent2"/>
                </a:solidFill>
                <a:ea typeface="굴림" pitchFamily="50" charset="-127"/>
              </a:rPr>
              <a:t>As the ship speeds up, the length of the transverse wave</a:t>
            </a:r>
          </a:p>
          <a:p>
            <a:pPr>
              <a:lnSpc>
                <a:spcPct val="120000"/>
              </a:lnSpc>
            </a:pPr>
            <a:r>
              <a:rPr lang="en-US" altLang="ko-KR" sz="2400" b="1" i="1">
                <a:solidFill>
                  <a:schemeClr val="accent2"/>
                </a:solidFill>
                <a:ea typeface="굴림" pitchFamily="50" charset="-127"/>
              </a:rPr>
              <a:t>   </a:t>
            </a:r>
            <a:r>
              <a:rPr lang="en-US" altLang="ko-KR" sz="2400" b="1" i="1" u="sng">
                <a:solidFill>
                  <a:schemeClr val="accent2"/>
                </a:solidFill>
                <a:ea typeface="굴림" pitchFamily="50" charset="-127"/>
              </a:rPr>
              <a:t>increases.</a:t>
            </a:r>
          </a:p>
          <a:p>
            <a:pPr>
              <a:lnSpc>
                <a:spcPct val="120000"/>
              </a:lnSpc>
              <a:buFontTx/>
              <a:buChar char="•"/>
            </a:pPr>
            <a:r>
              <a:rPr lang="en-US" altLang="ko-KR" sz="2400" b="1">
                <a:ea typeface="굴림" pitchFamily="50" charset="-127"/>
              </a:rPr>
              <a:t> </a:t>
            </a:r>
            <a:r>
              <a:rPr lang="en-US" altLang="ko-KR" sz="2400" b="1" i="1" u="sng">
                <a:solidFill>
                  <a:schemeClr val="accent2"/>
                </a:solidFill>
                <a:ea typeface="굴림" pitchFamily="50" charset="-127"/>
              </a:rPr>
              <a:t>When the transverse wave length approaches the ship length</a:t>
            </a:r>
            <a:r>
              <a:rPr lang="en-US" altLang="ko-KR" sz="2400" b="1">
                <a:solidFill>
                  <a:schemeClr val="accent2"/>
                </a:solidFill>
                <a:ea typeface="굴림" pitchFamily="50" charset="-127"/>
              </a:rPr>
              <a:t>,</a:t>
            </a:r>
          </a:p>
          <a:p>
            <a:pPr>
              <a:lnSpc>
                <a:spcPct val="120000"/>
              </a:lnSpc>
            </a:pPr>
            <a:r>
              <a:rPr lang="en-US" altLang="ko-KR" sz="2400" b="1">
                <a:solidFill>
                  <a:schemeClr val="accent2"/>
                </a:solidFill>
                <a:ea typeface="굴림" pitchFamily="50" charset="-127"/>
              </a:rPr>
              <a:t>   </a:t>
            </a:r>
            <a:r>
              <a:rPr lang="en-US" altLang="ko-KR" sz="2400" b="1" i="1" u="sng">
                <a:solidFill>
                  <a:schemeClr val="accent2"/>
                </a:solidFill>
                <a:ea typeface="굴림" pitchFamily="50" charset="-127"/>
              </a:rPr>
              <a:t>the wave making resistance increases very rapidly</a:t>
            </a:r>
            <a:r>
              <a:rPr lang="en-US" altLang="ko-KR" sz="2400" b="1" i="1" u="sng">
                <a:ea typeface="굴림" pitchFamily="50" charset="-127"/>
              </a:rPr>
              <a:t>.</a:t>
            </a:r>
          </a:p>
          <a:p>
            <a:pPr>
              <a:lnSpc>
                <a:spcPct val="120000"/>
              </a:lnSpc>
            </a:pPr>
            <a:r>
              <a:rPr lang="en-US" altLang="ko-KR" sz="2400" b="1">
                <a:ea typeface="굴림" pitchFamily="50" charset="-127"/>
              </a:rPr>
              <a:t>   This is the </a:t>
            </a:r>
            <a:r>
              <a:rPr lang="en-US" altLang="ko-KR" sz="2400" b="1" i="1" u="sng">
                <a:solidFill>
                  <a:srgbClr val="FF0066"/>
                </a:solidFill>
                <a:latin typeface="Arial" charset="0"/>
                <a:ea typeface="굴림" pitchFamily="50" charset="-127"/>
              </a:rPr>
              <a:t>main reason for the dramatic increase in </a:t>
            </a:r>
          </a:p>
          <a:p>
            <a:pPr>
              <a:lnSpc>
                <a:spcPct val="120000"/>
              </a:lnSpc>
            </a:pPr>
            <a:r>
              <a:rPr lang="en-US" altLang="ko-KR" sz="2400" b="1" i="1">
                <a:solidFill>
                  <a:srgbClr val="FF0066"/>
                </a:solidFill>
                <a:latin typeface="Arial" charset="0"/>
                <a:ea typeface="굴림" pitchFamily="50" charset="-127"/>
              </a:rPr>
              <a:t>   </a:t>
            </a:r>
            <a:r>
              <a:rPr lang="en-US" altLang="ko-KR" sz="2400" b="1" i="1" u="sng">
                <a:solidFill>
                  <a:srgbClr val="FF0066"/>
                </a:solidFill>
                <a:latin typeface="Arial" charset="0"/>
                <a:ea typeface="굴림" pitchFamily="50" charset="-127"/>
              </a:rPr>
              <a:t>Total Resistance as speed increases</a:t>
            </a:r>
            <a:r>
              <a:rPr lang="en-US" altLang="ko-KR" sz="2400" b="1" u="sng">
                <a:solidFill>
                  <a:srgbClr val="FF0066"/>
                </a:solidFill>
                <a:latin typeface="Arial" charset="0"/>
                <a:ea typeface="굴림" pitchFamily="50" charset="-127"/>
              </a:rPr>
              <a:t>.</a:t>
            </a:r>
          </a:p>
        </p:txBody>
      </p:sp>
      <p:sp>
        <p:nvSpPr>
          <p:cNvPr id="114695" name="Text Box 7"/>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Text Box 4"/>
          <p:cNvSpPr txBox="1">
            <a:spLocks noChangeArrowheads="1"/>
          </p:cNvSpPr>
          <p:nvPr/>
        </p:nvSpPr>
        <p:spPr bwMode="auto">
          <a:xfrm>
            <a:off x="457200" y="1168400"/>
            <a:ext cx="4430713" cy="528638"/>
          </a:xfrm>
          <a:prstGeom prst="rect">
            <a:avLst/>
          </a:prstGeom>
          <a:solidFill>
            <a:schemeClr val="accent1"/>
          </a:solidFill>
          <a:ln w="9525">
            <a:solidFill>
              <a:schemeClr val="tx1"/>
            </a:solidFill>
            <a:miter lim="800000"/>
            <a:headEnd/>
            <a:tailEnd/>
          </a:ln>
          <a:effectLst/>
        </p:spPr>
        <p:txBody>
          <a:bodyPr wrap="none">
            <a:spAutoFit/>
          </a:bodyPr>
          <a:lstStyle/>
          <a:p>
            <a:r>
              <a:rPr lang="en-US" altLang="ko-KR" sz="2800" b="1">
                <a:latin typeface="Arial" charset="0"/>
                <a:ea typeface="굴림" pitchFamily="50" charset="-127"/>
              </a:rPr>
              <a:t>Transverse wave System</a:t>
            </a:r>
          </a:p>
        </p:txBody>
      </p:sp>
      <p:grpSp>
        <p:nvGrpSpPr>
          <p:cNvPr id="115717" name="Group 5"/>
          <p:cNvGrpSpPr>
            <a:grpSpLocks/>
          </p:cNvGrpSpPr>
          <p:nvPr/>
        </p:nvGrpSpPr>
        <p:grpSpPr bwMode="auto">
          <a:xfrm>
            <a:off x="152400" y="2362200"/>
            <a:ext cx="8643938" cy="3311525"/>
            <a:chOff x="240" y="1226"/>
            <a:chExt cx="5445" cy="2086"/>
          </a:xfrm>
        </p:grpSpPr>
        <p:sp>
          <p:nvSpPr>
            <p:cNvPr id="115718" name="Rectangle 6"/>
            <p:cNvSpPr>
              <a:spLocks noChangeArrowheads="1"/>
            </p:cNvSpPr>
            <p:nvPr/>
          </p:nvSpPr>
          <p:spPr bwMode="auto">
            <a:xfrm>
              <a:off x="2822" y="1920"/>
              <a:ext cx="116" cy="480"/>
            </a:xfrm>
            <a:prstGeom prst="rect">
              <a:avLst/>
            </a:prstGeom>
            <a:noFill/>
            <a:ln w="9525">
              <a:noFill/>
              <a:miter lim="800000"/>
              <a:headEnd/>
              <a:tailEnd/>
            </a:ln>
            <a:effectLst/>
          </p:spPr>
          <p:txBody>
            <a:bodyPr wrap="none">
              <a:spAutoFit/>
            </a:bodyPr>
            <a:lstStyle/>
            <a:p>
              <a:endParaRPr lang="ko-KR" altLang="en-US" sz="4400">
                <a:solidFill>
                  <a:schemeClr val="tx2"/>
                </a:solidFill>
                <a:ea typeface="굴림" pitchFamily="50" charset="-127"/>
              </a:endParaRPr>
            </a:p>
          </p:txBody>
        </p:sp>
        <p:sp>
          <p:nvSpPr>
            <p:cNvPr id="115719" name="Freeform 7"/>
            <p:cNvSpPr>
              <a:spLocks/>
            </p:cNvSpPr>
            <p:nvPr/>
          </p:nvSpPr>
          <p:spPr bwMode="auto">
            <a:xfrm>
              <a:off x="2256" y="1392"/>
              <a:ext cx="2393" cy="384"/>
            </a:xfrm>
            <a:custGeom>
              <a:avLst/>
              <a:gdLst/>
              <a:ahLst/>
              <a:cxnLst>
                <a:cxn ang="0">
                  <a:pos x="0" y="380"/>
                </a:cxn>
                <a:cxn ang="0">
                  <a:pos x="0" y="106"/>
                </a:cxn>
                <a:cxn ang="0">
                  <a:pos x="2441" y="0"/>
                </a:cxn>
                <a:cxn ang="0">
                  <a:pos x="2201" y="384"/>
                </a:cxn>
                <a:cxn ang="0">
                  <a:pos x="0" y="380"/>
                </a:cxn>
              </a:cxnLst>
              <a:rect l="0" t="0" r="r" b="b"/>
              <a:pathLst>
                <a:path w="2441" h="384">
                  <a:moveTo>
                    <a:pt x="0" y="380"/>
                  </a:moveTo>
                  <a:cubicBezTo>
                    <a:pt x="13" y="288"/>
                    <a:pt x="0" y="199"/>
                    <a:pt x="0" y="106"/>
                  </a:cubicBezTo>
                  <a:lnTo>
                    <a:pt x="2441" y="0"/>
                  </a:lnTo>
                  <a:lnTo>
                    <a:pt x="2201" y="384"/>
                  </a:lnTo>
                  <a:lnTo>
                    <a:pt x="0" y="380"/>
                  </a:lnTo>
                  <a:close/>
                </a:path>
              </a:pathLst>
            </a:custGeom>
            <a:solidFill>
              <a:schemeClr val="accent1"/>
            </a:solidFill>
            <a:ln w="38100" cmpd="sng">
              <a:solidFill>
                <a:schemeClr val="tx1"/>
              </a:solidFill>
              <a:round/>
              <a:headEnd/>
              <a:tailEnd/>
            </a:ln>
            <a:effectLst/>
          </p:spPr>
          <p:txBody>
            <a:bodyPr/>
            <a:lstStyle/>
            <a:p>
              <a:endParaRPr lang="en-US"/>
            </a:p>
          </p:txBody>
        </p:sp>
        <p:sp>
          <p:nvSpPr>
            <p:cNvPr id="115720" name="Freeform 8"/>
            <p:cNvSpPr>
              <a:spLocks/>
            </p:cNvSpPr>
            <p:nvPr/>
          </p:nvSpPr>
          <p:spPr bwMode="auto">
            <a:xfrm rot="-129499">
              <a:off x="768" y="1536"/>
              <a:ext cx="3984" cy="224"/>
            </a:xfrm>
            <a:custGeom>
              <a:avLst/>
              <a:gdLst/>
              <a:ahLst/>
              <a:cxnLst>
                <a:cxn ang="0">
                  <a:pos x="3984" y="208"/>
                </a:cxn>
                <a:cxn ang="0">
                  <a:pos x="3792" y="64"/>
                </a:cxn>
                <a:cxn ang="0">
                  <a:pos x="3696" y="64"/>
                </a:cxn>
                <a:cxn ang="0">
                  <a:pos x="3360" y="208"/>
                </a:cxn>
                <a:cxn ang="0">
                  <a:pos x="3024" y="160"/>
                </a:cxn>
                <a:cxn ang="0">
                  <a:pos x="2832" y="64"/>
                </a:cxn>
                <a:cxn ang="0">
                  <a:pos x="2592" y="64"/>
                </a:cxn>
                <a:cxn ang="0">
                  <a:pos x="2304" y="160"/>
                </a:cxn>
                <a:cxn ang="0">
                  <a:pos x="1872" y="64"/>
                </a:cxn>
                <a:cxn ang="0">
                  <a:pos x="1488" y="16"/>
                </a:cxn>
                <a:cxn ang="0">
                  <a:pos x="1248" y="112"/>
                </a:cxn>
                <a:cxn ang="0">
                  <a:pos x="1056" y="160"/>
                </a:cxn>
                <a:cxn ang="0">
                  <a:pos x="816" y="112"/>
                </a:cxn>
                <a:cxn ang="0">
                  <a:pos x="624" y="16"/>
                </a:cxn>
                <a:cxn ang="0">
                  <a:pos x="384" y="16"/>
                </a:cxn>
                <a:cxn ang="0">
                  <a:pos x="192" y="112"/>
                </a:cxn>
                <a:cxn ang="0">
                  <a:pos x="0" y="112"/>
                </a:cxn>
              </a:cxnLst>
              <a:rect l="0" t="0" r="r" b="b"/>
              <a:pathLst>
                <a:path w="3984" h="224">
                  <a:moveTo>
                    <a:pt x="3984" y="208"/>
                  </a:moveTo>
                  <a:cubicBezTo>
                    <a:pt x="3912" y="148"/>
                    <a:pt x="3840" y="88"/>
                    <a:pt x="3792" y="64"/>
                  </a:cubicBezTo>
                  <a:cubicBezTo>
                    <a:pt x="3744" y="40"/>
                    <a:pt x="3768" y="40"/>
                    <a:pt x="3696" y="64"/>
                  </a:cubicBezTo>
                  <a:cubicBezTo>
                    <a:pt x="3624" y="88"/>
                    <a:pt x="3472" y="192"/>
                    <a:pt x="3360" y="208"/>
                  </a:cubicBezTo>
                  <a:cubicBezTo>
                    <a:pt x="3248" y="224"/>
                    <a:pt x="3112" y="184"/>
                    <a:pt x="3024" y="160"/>
                  </a:cubicBezTo>
                  <a:cubicBezTo>
                    <a:pt x="2936" y="136"/>
                    <a:pt x="2904" y="80"/>
                    <a:pt x="2832" y="64"/>
                  </a:cubicBezTo>
                  <a:cubicBezTo>
                    <a:pt x="2760" y="48"/>
                    <a:pt x="2680" y="48"/>
                    <a:pt x="2592" y="64"/>
                  </a:cubicBezTo>
                  <a:cubicBezTo>
                    <a:pt x="2504" y="80"/>
                    <a:pt x="2424" y="160"/>
                    <a:pt x="2304" y="160"/>
                  </a:cubicBezTo>
                  <a:cubicBezTo>
                    <a:pt x="2184" y="160"/>
                    <a:pt x="2008" y="88"/>
                    <a:pt x="1872" y="64"/>
                  </a:cubicBezTo>
                  <a:cubicBezTo>
                    <a:pt x="1736" y="40"/>
                    <a:pt x="1592" y="8"/>
                    <a:pt x="1488" y="16"/>
                  </a:cubicBezTo>
                  <a:cubicBezTo>
                    <a:pt x="1384" y="24"/>
                    <a:pt x="1320" y="88"/>
                    <a:pt x="1248" y="112"/>
                  </a:cubicBezTo>
                  <a:cubicBezTo>
                    <a:pt x="1176" y="136"/>
                    <a:pt x="1128" y="160"/>
                    <a:pt x="1056" y="160"/>
                  </a:cubicBezTo>
                  <a:cubicBezTo>
                    <a:pt x="984" y="160"/>
                    <a:pt x="888" y="136"/>
                    <a:pt x="816" y="112"/>
                  </a:cubicBezTo>
                  <a:cubicBezTo>
                    <a:pt x="744" y="88"/>
                    <a:pt x="696" y="32"/>
                    <a:pt x="624" y="16"/>
                  </a:cubicBezTo>
                  <a:cubicBezTo>
                    <a:pt x="552" y="0"/>
                    <a:pt x="456" y="0"/>
                    <a:pt x="384" y="16"/>
                  </a:cubicBezTo>
                  <a:cubicBezTo>
                    <a:pt x="312" y="32"/>
                    <a:pt x="256" y="96"/>
                    <a:pt x="192" y="112"/>
                  </a:cubicBezTo>
                  <a:cubicBezTo>
                    <a:pt x="128" y="128"/>
                    <a:pt x="64" y="120"/>
                    <a:pt x="0" y="112"/>
                  </a:cubicBezTo>
                </a:path>
              </a:pathLst>
            </a:custGeom>
            <a:noFill/>
            <a:ln w="38100" cmpd="sng">
              <a:solidFill>
                <a:schemeClr val="accent2"/>
              </a:solidFill>
              <a:round/>
              <a:headEnd/>
              <a:tailEnd/>
            </a:ln>
            <a:effectLst/>
          </p:spPr>
          <p:txBody>
            <a:bodyPr/>
            <a:lstStyle/>
            <a:p>
              <a:endParaRPr lang="en-US"/>
            </a:p>
          </p:txBody>
        </p:sp>
        <p:sp>
          <p:nvSpPr>
            <p:cNvPr id="115721" name="Freeform 9"/>
            <p:cNvSpPr>
              <a:spLocks/>
            </p:cNvSpPr>
            <p:nvPr/>
          </p:nvSpPr>
          <p:spPr bwMode="auto">
            <a:xfrm>
              <a:off x="2496" y="2448"/>
              <a:ext cx="2345" cy="384"/>
            </a:xfrm>
            <a:custGeom>
              <a:avLst/>
              <a:gdLst/>
              <a:ahLst/>
              <a:cxnLst>
                <a:cxn ang="0">
                  <a:pos x="0" y="380"/>
                </a:cxn>
                <a:cxn ang="0">
                  <a:pos x="0" y="106"/>
                </a:cxn>
                <a:cxn ang="0">
                  <a:pos x="2441" y="0"/>
                </a:cxn>
                <a:cxn ang="0">
                  <a:pos x="2201" y="384"/>
                </a:cxn>
                <a:cxn ang="0">
                  <a:pos x="0" y="380"/>
                </a:cxn>
              </a:cxnLst>
              <a:rect l="0" t="0" r="r" b="b"/>
              <a:pathLst>
                <a:path w="2441" h="384">
                  <a:moveTo>
                    <a:pt x="0" y="380"/>
                  </a:moveTo>
                  <a:cubicBezTo>
                    <a:pt x="13" y="288"/>
                    <a:pt x="0" y="199"/>
                    <a:pt x="0" y="106"/>
                  </a:cubicBezTo>
                  <a:lnTo>
                    <a:pt x="2441" y="0"/>
                  </a:lnTo>
                  <a:lnTo>
                    <a:pt x="2201" y="384"/>
                  </a:lnTo>
                  <a:lnTo>
                    <a:pt x="0" y="380"/>
                  </a:lnTo>
                  <a:close/>
                </a:path>
              </a:pathLst>
            </a:custGeom>
            <a:solidFill>
              <a:schemeClr val="accent1"/>
            </a:solidFill>
            <a:ln w="38100" cmpd="sng">
              <a:solidFill>
                <a:schemeClr val="tx1"/>
              </a:solidFill>
              <a:round/>
              <a:headEnd/>
              <a:tailEnd/>
            </a:ln>
            <a:effectLst/>
          </p:spPr>
          <p:txBody>
            <a:bodyPr/>
            <a:lstStyle/>
            <a:p>
              <a:endParaRPr lang="en-US"/>
            </a:p>
          </p:txBody>
        </p:sp>
        <p:sp>
          <p:nvSpPr>
            <p:cNvPr id="115722" name="Line 10"/>
            <p:cNvSpPr>
              <a:spLocks noChangeShapeType="1"/>
            </p:cNvSpPr>
            <p:nvPr/>
          </p:nvSpPr>
          <p:spPr bwMode="auto">
            <a:xfrm>
              <a:off x="2496" y="2832"/>
              <a:ext cx="0" cy="480"/>
            </a:xfrm>
            <a:prstGeom prst="line">
              <a:avLst/>
            </a:prstGeom>
            <a:noFill/>
            <a:ln w="9525">
              <a:solidFill>
                <a:schemeClr val="tx1"/>
              </a:solidFill>
              <a:round/>
              <a:headEnd/>
              <a:tailEnd/>
            </a:ln>
            <a:effectLst/>
          </p:spPr>
          <p:txBody>
            <a:bodyPr/>
            <a:lstStyle/>
            <a:p>
              <a:endParaRPr lang="en-US"/>
            </a:p>
          </p:txBody>
        </p:sp>
        <p:sp>
          <p:nvSpPr>
            <p:cNvPr id="115723" name="Line 11"/>
            <p:cNvSpPr>
              <a:spLocks noChangeShapeType="1"/>
            </p:cNvSpPr>
            <p:nvPr/>
          </p:nvSpPr>
          <p:spPr bwMode="auto">
            <a:xfrm>
              <a:off x="4704" y="2592"/>
              <a:ext cx="0" cy="624"/>
            </a:xfrm>
            <a:prstGeom prst="line">
              <a:avLst/>
            </a:prstGeom>
            <a:noFill/>
            <a:ln w="9525">
              <a:solidFill>
                <a:schemeClr val="tx1"/>
              </a:solidFill>
              <a:round/>
              <a:headEnd/>
              <a:tailEnd/>
            </a:ln>
            <a:effectLst/>
          </p:spPr>
          <p:txBody>
            <a:bodyPr/>
            <a:lstStyle/>
            <a:p>
              <a:endParaRPr lang="en-US"/>
            </a:p>
          </p:txBody>
        </p:sp>
        <p:sp>
          <p:nvSpPr>
            <p:cNvPr id="115724" name="Line 12"/>
            <p:cNvSpPr>
              <a:spLocks noChangeShapeType="1"/>
            </p:cNvSpPr>
            <p:nvPr/>
          </p:nvSpPr>
          <p:spPr bwMode="auto">
            <a:xfrm>
              <a:off x="2496" y="3072"/>
              <a:ext cx="220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15725" name="Line 13"/>
            <p:cNvSpPr>
              <a:spLocks noChangeShapeType="1"/>
            </p:cNvSpPr>
            <p:nvPr/>
          </p:nvSpPr>
          <p:spPr bwMode="auto">
            <a:xfrm>
              <a:off x="3504" y="1584"/>
              <a:ext cx="0" cy="480"/>
            </a:xfrm>
            <a:prstGeom prst="line">
              <a:avLst/>
            </a:prstGeom>
            <a:noFill/>
            <a:ln w="9525">
              <a:solidFill>
                <a:schemeClr val="tx1"/>
              </a:solidFill>
              <a:round/>
              <a:headEnd/>
              <a:tailEnd/>
            </a:ln>
            <a:effectLst/>
          </p:spPr>
          <p:txBody>
            <a:bodyPr/>
            <a:lstStyle/>
            <a:p>
              <a:endParaRPr lang="en-US"/>
            </a:p>
          </p:txBody>
        </p:sp>
        <p:sp>
          <p:nvSpPr>
            <p:cNvPr id="115726" name="Line 14"/>
            <p:cNvSpPr>
              <a:spLocks noChangeShapeType="1"/>
            </p:cNvSpPr>
            <p:nvPr/>
          </p:nvSpPr>
          <p:spPr bwMode="auto">
            <a:xfrm>
              <a:off x="4512" y="1536"/>
              <a:ext cx="0" cy="480"/>
            </a:xfrm>
            <a:prstGeom prst="line">
              <a:avLst/>
            </a:prstGeom>
            <a:noFill/>
            <a:ln w="9525">
              <a:solidFill>
                <a:schemeClr val="tx1"/>
              </a:solidFill>
              <a:round/>
              <a:headEnd/>
              <a:tailEnd/>
            </a:ln>
            <a:effectLst/>
          </p:spPr>
          <p:txBody>
            <a:bodyPr/>
            <a:lstStyle/>
            <a:p>
              <a:endParaRPr lang="en-US"/>
            </a:p>
          </p:txBody>
        </p:sp>
        <p:sp>
          <p:nvSpPr>
            <p:cNvPr id="115727" name="Line 15"/>
            <p:cNvSpPr>
              <a:spLocks noChangeShapeType="1"/>
            </p:cNvSpPr>
            <p:nvPr/>
          </p:nvSpPr>
          <p:spPr bwMode="auto">
            <a:xfrm>
              <a:off x="3504" y="1968"/>
              <a:ext cx="100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15728" name="Text Box 16"/>
            <p:cNvSpPr txBox="1">
              <a:spLocks noChangeArrowheads="1"/>
            </p:cNvSpPr>
            <p:nvPr/>
          </p:nvSpPr>
          <p:spPr bwMode="auto">
            <a:xfrm>
              <a:off x="3168" y="2928"/>
              <a:ext cx="1154" cy="288"/>
            </a:xfrm>
            <a:prstGeom prst="rect">
              <a:avLst/>
            </a:prstGeom>
            <a:solidFill>
              <a:schemeClr val="bg1"/>
            </a:solidFill>
            <a:ln w="9525">
              <a:noFill/>
              <a:miter lim="800000"/>
              <a:headEnd/>
              <a:tailEnd/>
            </a:ln>
            <a:effectLst/>
          </p:spPr>
          <p:txBody>
            <a:bodyPr wrap="none">
              <a:spAutoFit/>
            </a:bodyPr>
            <a:lstStyle/>
            <a:p>
              <a:r>
                <a:rPr lang="en-US" altLang="ko-KR" sz="2400">
                  <a:ea typeface="굴림" pitchFamily="50" charset="-127"/>
                </a:rPr>
                <a:t>Wave Length</a:t>
              </a:r>
            </a:p>
          </p:txBody>
        </p:sp>
        <p:sp>
          <p:nvSpPr>
            <p:cNvPr id="115729" name="Text Box 17"/>
            <p:cNvSpPr txBox="1">
              <a:spLocks noChangeArrowheads="1"/>
            </p:cNvSpPr>
            <p:nvPr/>
          </p:nvSpPr>
          <p:spPr bwMode="auto">
            <a:xfrm>
              <a:off x="3696" y="1776"/>
              <a:ext cx="659" cy="518"/>
            </a:xfrm>
            <a:prstGeom prst="rect">
              <a:avLst/>
            </a:prstGeom>
            <a:solidFill>
              <a:schemeClr val="bg1"/>
            </a:solidFill>
            <a:ln w="9525">
              <a:noFill/>
              <a:miter lim="800000"/>
              <a:headEnd/>
              <a:tailEnd/>
            </a:ln>
            <a:effectLst/>
          </p:spPr>
          <p:txBody>
            <a:bodyPr wrap="none">
              <a:spAutoFit/>
            </a:bodyPr>
            <a:lstStyle/>
            <a:p>
              <a:r>
                <a:rPr lang="en-US" altLang="ko-KR" sz="2400">
                  <a:ea typeface="굴림" pitchFamily="50" charset="-127"/>
                </a:rPr>
                <a:t>Wave</a:t>
              </a:r>
            </a:p>
            <a:p>
              <a:r>
                <a:rPr lang="en-US" altLang="ko-KR" sz="2400">
                  <a:ea typeface="굴림" pitchFamily="50" charset="-127"/>
                </a:rPr>
                <a:t>Length</a:t>
              </a:r>
            </a:p>
          </p:txBody>
        </p:sp>
        <p:sp>
          <p:nvSpPr>
            <p:cNvPr id="115730" name="Text Box 18"/>
            <p:cNvSpPr txBox="1">
              <a:spLocks noChangeArrowheads="1"/>
            </p:cNvSpPr>
            <p:nvPr/>
          </p:nvSpPr>
          <p:spPr bwMode="auto">
            <a:xfrm>
              <a:off x="5078" y="1226"/>
              <a:ext cx="607" cy="518"/>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Slow</a:t>
              </a:r>
            </a:p>
            <a:p>
              <a:r>
                <a:rPr lang="en-US" altLang="ko-KR" sz="2400" b="1">
                  <a:solidFill>
                    <a:srgbClr val="FF0066"/>
                  </a:solidFill>
                  <a:ea typeface="굴림" pitchFamily="50" charset="-127"/>
                </a:rPr>
                <a:t>Speed</a:t>
              </a:r>
            </a:p>
          </p:txBody>
        </p:sp>
        <p:sp>
          <p:nvSpPr>
            <p:cNvPr id="115731" name="Text Box 19"/>
            <p:cNvSpPr txBox="1">
              <a:spLocks noChangeArrowheads="1"/>
            </p:cNvSpPr>
            <p:nvPr/>
          </p:nvSpPr>
          <p:spPr bwMode="auto">
            <a:xfrm>
              <a:off x="5078" y="2330"/>
              <a:ext cx="607" cy="518"/>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High</a:t>
              </a:r>
            </a:p>
            <a:p>
              <a:r>
                <a:rPr lang="en-US" altLang="ko-KR" sz="2400" b="1">
                  <a:solidFill>
                    <a:srgbClr val="FF0066"/>
                  </a:solidFill>
                  <a:ea typeface="굴림" pitchFamily="50" charset="-127"/>
                </a:rPr>
                <a:t>Speed</a:t>
              </a:r>
            </a:p>
          </p:txBody>
        </p:sp>
        <p:sp>
          <p:nvSpPr>
            <p:cNvPr id="115732" name="Freeform 20"/>
            <p:cNvSpPr>
              <a:spLocks/>
            </p:cNvSpPr>
            <p:nvPr/>
          </p:nvSpPr>
          <p:spPr bwMode="auto">
            <a:xfrm>
              <a:off x="240" y="2592"/>
              <a:ext cx="4704" cy="288"/>
            </a:xfrm>
            <a:custGeom>
              <a:avLst/>
              <a:gdLst/>
              <a:ahLst/>
              <a:cxnLst>
                <a:cxn ang="0">
                  <a:pos x="4704" y="192"/>
                </a:cxn>
                <a:cxn ang="0">
                  <a:pos x="4560" y="48"/>
                </a:cxn>
                <a:cxn ang="0">
                  <a:pos x="4416" y="0"/>
                </a:cxn>
                <a:cxn ang="0">
                  <a:pos x="4224" y="48"/>
                </a:cxn>
                <a:cxn ang="0">
                  <a:pos x="3888" y="144"/>
                </a:cxn>
                <a:cxn ang="0">
                  <a:pos x="3648" y="192"/>
                </a:cxn>
                <a:cxn ang="0">
                  <a:pos x="3360" y="192"/>
                </a:cxn>
                <a:cxn ang="0">
                  <a:pos x="3168" y="192"/>
                </a:cxn>
                <a:cxn ang="0">
                  <a:pos x="3024" y="192"/>
                </a:cxn>
                <a:cxn ang="0">
                  <a:pos x="2832" y="144"/>
                </a:cxn>
                <a:cxn ang="0">
                  <a:pos x="2592" y="96"/>
                </a:cxn>
                <a:cxn ang="0">
                  <a:pos x="2208" y="48"/>
                </a:cxn>
                <a:cxn ang="0">
                  <a:pos x="1872" y="144"/>
                </a:cxn>
                <a:cxn ang="0">
                  <a:pos x="1584" y="192"/>
                </a:cxn>
                <a:cxn ang="0">
                  <a:pos x="1296" y="288"/>
                </a:cxn>
                <a:cxn ang="0">
                  <a:pos x="816" y="192"/>
                </a:cxn>
                <a:cxn ang="0">
                  <a:pos x="624" y="144"/>
                </a:cxn>
                <a:cxn ang="0">
                  <a:pos x="432" y="96"/>
                </a:cxn>
                <a:cxn ang="0">
                  <a:pos x="192" y="144"/>
                </a:cxn>
                <a:cxn ang="0">
                  <a:pos x="0" y="192"/>
                </a:cxn>
              </a:cxnLst>
              <a:rect l="0" t="0" r="r" b="b"/>
              <a:pathLst>
                <a:path w="4704" h="288">
                  <a:moveTo>
                    <a:pt x="4704" y="192"/>
                  </a:moveTo>
                  <a:cubicBezTo>
                    <a:pt x="4656" y="136"/>
                    <a:pt x="4608" y="80"/>
                    <a:pt x="4560" y="48"/>
                  </a:cubicBezTo>
                  <a:cubicBezTo>
                    <a:pt x="4512" y="16"/>
                    <a:pt x="4472" y="0"/>
                    <a:pt x="4416" y="0"/>
                  </a:cubicBezTo>
                  <a:cubicBezTo>
                    <a:pt x="4360" y="0"/>
                    <a:pt x="4312" y="24"/>
                    <a:pt x="4224" y="48"/>
                  </a:cubicBezTo>
                  <a:cubicBezTo>
                    <a:pt x="4136" y="72"/>
                    <a:pt x="3984" y="120"/>
                    <a:pt x="3888" y="144"/>
                  </a:cubicBezTo>
                  <a:cubicBezTo>
                    <a:pt x="3792" y="168"/>
                    <a:pt x="3736" y="184"/>
                    <a:pt x="3648" y="192"/>
                  </a:cubicBezTo>
                  <a:cubicBezTo>
                    <a:pt x="3560" y="200"/>
                    <a:pt x="3440" y="192"/>
                    <a:pt x="3360" y="192"/>
                  </a:cubicBezTo>
                  <a:cubicBezTo>
                    <a:pt x="3280" y="192"/>
                    <a:pt x="3224" y="192"/>
                    <a:pt x="3168" y="192"/>
                  </a:cubicBezTo>
                  <a:cubicBezTo>
                    <a:pt x="3112" y="192"/>
                    <a:pt x="3080" y="200"/>
                    <a:pt x="3024" y="192"/>
                  </a:cubicBezTo>
                  <a:cubicBezTo>
                    <a:pt x="2968" y="184"/>
                    <a:pt x="2904" y="160"/>
                    <a:pt x="2832" y="144"/>
                  </a:cubicBezTo>
                  <a:cubicBezTo>
                    <a:pt x="2760" y="128"/>
                    <a:pt x="2696" y="112"/>
                    <a:pt x="2592" y="96"/>
                  </a:cubicBezTo>
                  <a:cubicBezTo>
                    <a:pt x="2488" y="80"/>
                    <a:pt x="2328" y="40"/>
                    <a:pt x="2208" y="48"/>
                  </a:cubicBezTo>
                  <a:cubicBezTo>
                    <a:pt x="2088" y="56"/>
                    <a:pt x="1976" y="120"/>
                    <a:pt x="1872" y="144"/>
                  </a:cubicBezTo>
                  <a:cubicBezTo>
                    <a:pt x="1768" y="168"/>
                    <a:pt x="1680" y="168"/>
                    <a:pt x="1584" y="192"/>
                  </a:cubicBezTo>
                  <a:cubicBezTo>
                    <a:pt x="1488" y="216"/>
                    <a:pt x="1424" y="288"/>
                    <a:pt x="1296" y="288"/>
                  </a:cubicBezTo>
                  <a:cubicBezTo>
                    <a:pt x="1168" y="288"/>
                    <a:pt x="928" y="216"/>
                    <a:pt x="816" y="192"/>
                  </a:cubicBezTo>
                  <a:cubicBezTo>
                    <a:pt x="704" y="168"/>
                    <a:pt x="688" y="160"/>
                    <a:pt x="624" y="144"/>
                  </a:cubicBezTo>
                  <a:cubicBezTo>
                    <a:pt x="560" y="128"/>
                    <a:pt x="504" y="96"/>
                    <a:pt x="432" y="96"/>
                  </a:cubicBezTo>
                  <a:cubicBezTo>
                    <a:pt x="360" y="96"/>
                    <a:pt x="264" y="128"/>
                    <a:pt x="192" y="144"/>
                  </a:cubicBezTo>
                  <a:cubicBezTo>
                    <a:pt x="120" y="160"/>
                    <a:pt x="60" y="176"/>
                    <a:pt x="0" y="192"/>
                  </a:cubicBezTo>
                </a:path>
              </a:pathLst>
            </a:custGeom>
            <a:noFill/>
            <a:ln w="38100" cmpd="sng">
              <a:solidFill>
                <a:schemeClr val="accent2"/>
              </a:solidFill>
              <a:round/>
              <a:headEnd/>
              <a:tailEnd/>
            </a:ln>
            <a:effectLst/>
          </p:spPr>
          <p:txBody>
            <a:bodyPr/>
            <a:lstStyle/>
            <a:p>
              <a:endParaRPr lang="en-US"/>
            </a:p>
          </p:txBody>
        </p:sp>
      </p:grpSp>
      <p:sp>
        <p:nvSpPr>
          <p:cNvPr id="115733" name="Text Box 21"/>
          <p:cNvSpPr txBox="1">
            <a:spLocks noChangeArrowheads="1"/>
          </p:cNvSpPr>
          <p:nvPr/>
        </p:nvSpPr>
        <p:spPr bwMode="auto">
          <a:xfrm>
            <a:off x="5791200" y="5918200"/>
            <a:ext cx="628650" cy="946150"/>
          </a:xfrm>
          <a:prstGeom prst="rect">
            <a:avLst/>
          </a:prstGeom>
          <a:noFill/>
          <a:ln w="9525">
            <a:noFill/>
            <a:miter lim="800000"/>
            <a:headEnd/>
            <a:tailEnd/>
          </a:ln>
          <a:effectLst/>
        </p:spPr>
        <p:txBody>
          <a:bodyPr wrap="none">
            <a:spAutoFit/>
          </a:bodyPr>
          <a:lstStyle/>
          <a:p>
            <a:r>
              <a:rPr lang="ko-KR" altLang="en-US" sz="2800" b="1" i="1">
                <a:solidFill>
                  <a:srgbClr val="FF0066"/>
                </a:solidFill>
                <a:ea typeface="굴림" pitchFamily="50" charset="-127"/>
              </a:rPr>
              <a:t>     </a:t>
            </a:r>
          </a:p>
          <a:p>
            <a:r>
              <a:rPr lang="ko-KR" altLang="en-US" sz="2800" b="1" i="1">
                <a:solidFill>
                  <a:srgbClr val="FF0066"/>
                </a:solidFill>
                <a:ea typeface="굴림" pitchFamily="50" charset="-127"/>
              </a:rPr>
              <a:t>    </a:t>
            </a:r>
            <a:endParaRPr lang="ko-KR" altLang="en-US" sz="2800" b="1" i="1">
              <a:solidFill>
                <a:schemeClr val="accent2"/>
              </a:solidFill>
              <a:ea typeface="굴림" pitchFamily="50" charset="-127"/>
            </a:endParaRPr>
          </a:p>
        </p:txBody>
      </p:sp>
      <p:sp>
        <p:nvSpPr>
          <p:cNvPr id="115734" name="Text Box 22"/>
          <p:cNvSpPr txBox="1">
            <a:spLocks noChangeArrowheads="1"/>
          </p:cNvSpPr>
          <p:nvPr/>
        </p:nvSpPr>
        <p:spPr bwMode="auto">
          <a:xfrm>
            <a:off x="2286000" y="2209800"/>
            <a:ext cx="2209800" cy="457200"/>
          </a:xfrm>
          <a:prstGeom prst="rect">
            <a:avLst/>
          </a:prstGeom>
          <a:noFill/>
          <a:ln w="9525">
            <a:noFill/>
            <a:miter lim="800000"/>
            <a:headEnd/>
            <a:tailEnd/>
          </a:ln>
          <a:effectLst/>
        </p:spPr>
        <p:txBody>
          <a:bodyPr wrap="none">
            <a:spAutoFit/>
          </a:bodyPr>
          <a:lstStyle/>
          <a:p>
            <a:r>
              <a:rPr lang="en-US" altLang="ko-KR" sz="2400">
                <a:ea typeface="굴림" pitchFamily="50" charset="-127"/>
              </a:rPr>
              <a:t>Vs &lt; Hull Speed</a:t>
            </a:r>
          </a:p>
        </p:txBody>
      </p:sp>
      <p:sp>
        <p:nvSpPr>
          <p:cNvPr id="115735" name="Text Box 23"/>
          <p:cNvSpPr txBox="1">
            <a:spLocks noChangeArrowheads="1"/>
          </p:cNvSpPr>
          <p:nvPr/>
        </p:nvSpPr>
        <p:spPr bwMode="auto">
          <a:xfrm>
            <a:off x="2209800" y="3962400"/>
            <a:ext cx="2205038" cy="457200"/>
          </a:xfrm>
          <a:prstGeom prst="rect">
            <a:avLst/>
          </a:prstGeom>
          <a:noFill/>
          <a:ln w="9525">
            <a:noFill/>
            <a:miter lim="800000"/>
            <a:headEnd/>
            <a:tailEnd/>
          </a:ln>
          <a:effectLst/>
        </p:spPr>
        <p:txBody>
          <a:bodyPr wrap="none">
            <a:spAutoFit/>
          </a:bodyPr>
          <a:lstStyle/>
          <a:p>
            <a:r>
              <a:rPr lang="en-US" altLang="ko-KR" sz="2400">
                <a:ea typeface="굴림" pitchFamily="50" charset="-127"/>
              </a:rPr>
              <a:t>Vs </a:t>
            </a:r>
            <a:r>
              <a:rPr lang="en-US" altLang="ko-KR" sz="2400">
                <a:ea typeface="굴림" pitchFamily="50" charset="-127"/>
                <a:sym typeface="Symbol" pitchFamily="18" charset="2"/>
              </a:rPr>
              <a:t></a:t>
            </a:r>
            <a:r>
              <a:rPr lang="en-US" altLang="ko-KR" sz="2400">
                <a:ea typeface="굴림" pitchFamily="50" charset="-127"/>
              </a:rPr>
              <a:t> Hull Speed</a:t>
            </a:r>
          </a:p>
        </p:txBody>
      </p:sp>
      <p:sp>
        <p:nvSpPr>
          <p:cNvPr id="115736" name="Rectangle 24"/>
          <p:cNvSpPr>
            <a:spLocks noChangeArrowheads="1"/>
          </p:cNvSpPr>
          <p:nvPr/>
        </p:nvSpPr>
        <p:spPr bwMode="auto">
          <a:xfrm>
            <a:off x="838200" y="5743575"/>
            <a:ext cx="8305800" cy="1114425"/>
          </a:xfrm>
          <a:prstGeom prst="rect">
            <a:avLst/>
          </a:prstGeom>
          <a:noFill/>
          <a:ln w="9525">
            <a:noFill/>
            <a:miter lim="800000"/>
            <a:headEnd/>
            <a:tailEnd/>
          </a:ln>
          <a:effectLst/>
        </p:spPr>
        <p:txBody>
          <a:bodyPr>
            <a:spAutoFit/>
          </a:bodyPr>
          <a:lstStyle/>
          <a:p>
            <a:pPr>
              <a:lnSpc>
                <a:spcPct val="60000"/>
              </a:lnSpc>
              <a:spcBef>
                <a:spcPct val="50000"/>
              </a:spcBef>
            </a:pPr>
            <a:r>
              <a:rPr lang="en-US" altLang="ko-KR" sz="2400" b="1" i="1">
                <a:solidFill>
                  <a:srgbClr val="FF0066"/>
                </a:solidFill>
                <a:ea typeface="굴림" pitchFamily="50" charset="-127"/>
              </a:rPr>
              <a:t>Hull Speed</a:t>
            </a:r>
            <a:r>
              <a:rPr lang="en-US" altLang="ko-KR" sz="2400" b="1">
                <a:solidFill>
                  <a:schemeClr val="accent1"/>
                </a:solidFill>
                <a:ea typeface="굴림" pitchFamily="50" charset="-127"/>
              </a:rPr>
              <a:t> :  </a:t>
            </a:r>
            <a:r>
              <a:rPr lang="en-US" altLang="ko-KR" sz="2400" b="1" i="1">
                <a:solidFill>
                  <a:schemeClr val="accent1"/>
                </a:solidFill>
                <a:ea typeface="굴림" pitchFamily="50" charset="-127"/>
              </a:rPr>
              <a:t>speed at which the transverse wave length equals</a:t>
            </a:r>
          </a:p>
          <a:p>
            <a:pPr>
              <a:lnSpc>
                <a:spcPct val="60000"/>
              </a:lnSpc>
              <a:spcBef>
                <a:spcPct val="50000"/>
              </a:spcBef>
            </a:pPr>
            <a:r>
              <a:rPr lang="en-US" altLang="ko-KR" sz="2400" b="1" i="1">
                <a:solidFill>
                  <a:schemeClr val="accent1"/>
                </a:solidFill>
                <a:ea typeface="굴림" pitchFamily="50" charset="-127"/>
              </a:rPr>
              <a:t>                      the ship length. </a:t>
            </a:r>
          </a:p>
          <a:p>
            <a:pPr>
              <a:lnSpc>
                <a:spcPct val="60000"/>
              </a:lnSpc>
              <a:spcBef>
                <a:spcPct val="50000"/>
              </a:spcBef>
            </a:pPr>
            <a:r>
              <a:rPr lang="en-US" altLang="ko-KR" sz="2400" b="1" i="1">
                <a:solidFill>
                  <a:schemeClr val="accent2"/>
                </a:solidFill>
                <a:ea typeface="굴림" pitchFamily="50" charset="-127"/>
              </a:rPr>
              <a:t>(Wavemaking resistance drastically increases above hull speed)</a:t>
            </a:r>
          </a:p>
        </p:txBody>
      </p:sp>
      <p:sp>
        <p:nvSpPr>
          <p:cNvPr id="115738" name="Text Box 26"/>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1026"/>
          <p:cNvSpPr>
            <a:spLocks noChangeShapeType="1"/>
          </p:cNvSpPr>
          <p:nvPr/>
        </p:nvSpPr>
        <p:spPr bwMode="auto">
          <a:xfrm>
            <a:off x="534988" y="1666875"/>
            <a:ext cx="6986587" cy="0"/>
          </a:xfrm>
          <a:prstGeom prst="line">
            <a:avLst/>
          </a:prstGeom>
          <a:noFill/>
          <a:ln w="57150">
            <a:solidFill>
              <a:schemeClr val="tx1"/>
            </a:solidFill>
            <a:round/>
            <a:headEnd/>
            <a:tailEnd/>
          </a:ln>
          <a:effectLst/>
        </p:spPr>
        <p:txBody>
          <a:bodyPr/>
          <a:lstStyle/>
          <a:p>
            <a:endParaRPr lang="en-US"/>
          </a:p>
        </p:txBody>
      </p:sp>
      <p:sp>
        <p:nvSpPr>
          <p:cNvPr id="24579" name="Line 1027"/>
          <p:cNvSpPr>
            <a:spLocks noChangeShapeType="1"/>
          </p:cNvSpPr>
          <p:nvPr/>
        </p:nvSpPr>
        <p:spPr bwMode="auto">
          <a:xfrm flipH="1">
            <a:off x="7364413" y="1666875"/>
            <a:ext cx="157162" cy="509588"/>
          </a:xfrm>
          <a:prstGeom prst="line">
            <a:avLst/>
          </a:prstGeom>
          <a:noFill/>
          <a:ln w="57150">
            <a:solidFill>
              <a:schemeClr val="tx1"/>
            </a:solidFill>
            <a:round/>
            <a:headEnd/>
            <a:tailEnd/>
          </a:ln>
          <a:effectLst/>
        </p:spPr>
        <p:txBody>
          <a:bodyPr/>
          <a:lstStyle/>
          <a:p>
            <a:endParaRPr lang="en-US"/>
          </a:p>
        </p:txBody>
      </p:sp>
      <p:sp>
        <p:nvSpPr>
          <p:cNvPr id="24580" name="Line 1028"/>
          <p:cNvSpPr>
            <a:spLocks noChangeShapeType="1"/>
          </p:cNvSpPr>
          <p:nvPr/>
        </p:nvSpPr>
        <p:spPr bwMode="auto">
          <a:xfrm flipH="1">
            <a:off x="6108700" y="2176463"/>
            <a:ext cx="1255713" cy="92075"/>
          </a:xfrm>
          <a:prstGeom prst="line">
            <a:avLst/>
          </a:prstGeom>
          <a:noFill/>
          <a:ln w="57150">
            <a:solidFill>
              <a:schemeClr val="tx1"/>
            </a:solidFill>
            <a:round/>
            <a:headEnd/>
            <a:tailEnd/>
          </a:ln>
          <a:effectLst/>
        </p:spPr>
        <p:txBody>
          <a:bodyPr/>
          <a:lstStyle/>
          <a:p>
            <a:endParaRPr lang="en-US"/>
          </a:p>
        </p:txBody>
      </p:sp>
      <p:sp>
        <p:nvSpPr>
          <p:cNvPr id="24581" name="Line 1029"/>
          <p:cNvSpPr>
            <a:spLocks noChangeShapeType="1"/>
          </p:cNvSpPr>
          <p:nvPr/>
        </p:nvSpPr>
        <p:spPr bwMode="auto">
          <a:xfrm flipH="1">
            <a:off x="5794375" y="2268538"/>
            <a:ext cx="314325" cy="695325"/>
          </a:xfrm>
          <a:prstGeom prst="line">
            <a:avLst/>
          </a:prstGeom>
          <a:noFill/>
          <a:ln w="57150">
            <a:solidFill>
              <a:schemeClr val="tx1"/>
            </a:solidFill>
            <a:round/>
            <a:headEnd/>
            <a:tailEnd/>
          </a:ln>
          <a:effectLst/>
        </p:spPr>
        <p:txBody>
          <a:bodyPr/>
          <a:lstStyle/>
          <a:p>
            <a:endParaRPr lang="en-US"/>
          </a:p>
        </p:txBody>
      </p:sp>
      <p:sp>
        <p:nvSpPr>
          <p:cNvPr id="24582" name="Line 1030"/>
          <p:cNvSpPr>
            <a:spLocks noChangeShapeType="1"/>
          </p:cNvSpPr>
          <p:nvPr/>
        </p:nvSpPr>
        <p:spPr bwMode="auto">
          <a:xfrm flipH="1">
            <a:off x="457200" y="2963863"/>
            <a:ext cx="5337175" cy="0"/>
          </a:xfrm>
          <a:prstGeom prst="line">
            <a:avLst/>
          </a:prstGeom>
          <a:noFill/>
          <a:ln w="57150">
            <a:solidFill>
              <a:schemeClr val="tx1"/>
            </a:solidFill>
            <a:round/>
            <a:headEnd/>
            <a:tailEnd/>
          </a:ln>
          <a:effectLst/>
        </p:spPr>
        <p:txBody>
          <a:bodyPr/>
          <a:lstStyle/>
          <a:p>
            <a:endParaRPr lang="en-US"/>
          </a:p>
        </p:txBody>
      </p:sp>
      <p:sp>
        <p:nvSpPr>
          <p:cNvPr id="24583" name="Rectangle 1031"/>
          <p:cNvSpPr>
            <a:spLocks noChangeArrowheads="1"/>
          </p:cNvSpPr>
          <p:nvPr/>
        </p:nvSpPr>
        <p:spPr bwMode="auto">
          <a:xfrm>
            <a:off x="614363" y="2082800"/>
            <a:ext cx="1098550" cy="88106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4584" name="Rectangle 1032"/>
          <p:cNvSpPr>
            <a:spLocks noChangeArrowheads="1"/>
          </p:cNvSpPr>
          <p:nvPr/>
        </p:nvSpPr>
        <p:spPr bwMode="auto">
          <a:xfrm>
            <a:off x="1712913" y="2500313"/>
            <a:ext cx="5494337" cy="9207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4585" name="Rectangle 1033"/>
          <p:cNvSpPr>
            <a:spLocks noChangeArrowheads="1"/>
          </p:cNvSpPr>
          <p:nvPr/>
        </p:nvSpPr>
        <p:spPr bwMode="auto">
          <a:xfrm>
            <a:off x="2419350" y="2360613"/>
            <a:ext cx="471488" cy="371475"/>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4586" name="Rectangle 1034"/>
          <p:cNvSpPr>
            <a:spLocks noChangeArrowheads="1"/>
          </p:cNvSpPr>
          <p:nvPr/>
        </p:nvSpPr>
        <p:spPr bwMode="auto">
          <a:xfrm>
            <a:off x="5873750" y="2454275"/>
            <a:ext cx="157163" cy="185738"/>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4587" name="Rectangle 1035"/>
          <p:cNvSpPr>
            <a:spLocks noChangeArrowheads="1"/>
          </p:cNvSpPr>
          <p:nvPr/>
        </p:nvSpPr>
        <p:spPr bwMode="auto">
          <a:xfrm>
            <a:off x="4303713" y="2454275"/>
            <a:ext cx="392112" cy="185738"/>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24588" name="Rectangle 1036"/>
          <p:cNvSpPr>
            <a:spLocks noChangeArrowheads="1"/>
          </p:cNvSpPr>
          <p:nvPr/>
        </p:nvSpPr>
        <p:spPr bwMode="auto">
          <a:xfrm>
            <a:off x="6500813" y="2222500"/>
            <a:ext cx="79375" cy="27781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4589" name="Rectangle 1037"/>
          <p:cNvSpPr>
            <a:spLocks noChangeArrowheads="1"/>
          </p:cNvSpPr>
          <p:nvPr/>
        </p:nvSpPr>
        <p:spPr bwMode="auto">
          <a:xfrm>
            <a:off x="6423025" y="2500313"/>
            <a:ext cx="234950" cy="92075"/>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4590" name="Rectangle 1038"/>
          <p:cNvSpPr>
            <a:spLocks noChangeArrowheads="1"/>
          </p:cNvSpPr>
          <p:nvPr/>
        </p:nvSpPr>
        <p:spPr bwMode="auto">
          <a:xfrm>
            <a:off x="4460875" y="2640013"/>
            <a:ext cx="77788" cy="323850"/>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24591" name="Group 1039"/>
          <p:cNvGrpSpPr>
            <a:grpSpLocks/>
          </p:cNvGrpSpPr>
          <p:nvPr/>
        </p:nvGrpSpPr>
        <p:grpSpPr bwMode="auto">
          <a:xfrm>
            <a:off x="7129463" y="2222500"/>
            <a:ext cx="157162" cy="601663"/>
            <a:chOff x="1248" y="3552"/>
            <a:chExt cx="96" cy="384"/>
          </a:xfrm>
        </p:grpSpPr>
        <p:sp>
          <p:nvSpPr>
            <p:cNvPr id="24592" name="Oval 1040"/>
            <p:cNvSpPr>
              <a:spLocks noChangeArrowheads="1"/>
            </p:cNvSpPr>
            <p:nvPr/>
          </p:nvSpPr>
          <p:spPr bwMode="auto">
            <a:xfrm>
              <a:off x="1248" y="3552"/>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24593" name="Oval 1041"/>
            <p:cNvSpPr>
              <a:spLocks noChangeArrowheads="1"/>
            </p:cNvSpPr>
            <p:nvPr/>
          </p:nvSpPr>
          <p:spPr bwMode="auto">
            <a:xfrm>
              <a:off x="1248" y="3744"/>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grpSp>
      <p:sp>
        <p:nvSpPr>
          <p:cNvPr id="24594" name="Text Box 1042"/>
          <p:cNvSpPr txBox="1">
            <a:spLocks noChangeArrowheads="1"/>
          </p:cNvSpPr>
          <p:nvPr/>
        </p:nvSpPr>
        <p:spPr bwMode="auto">
          <a:xfrm>
            <a:off x="534988" y="1757363"/>
            <a:ext cx="1235075" cy="228600"/>
          </a:xfrm>
          <a:prstGeom prst="rect">
            <a:avLst/>
          </a:prstGeom>
          <a:noFill/>
          <a:ln w="9525">
            <a:noFill/>
            <a:miter lim="800000"/>
            <a:headEnd/>
            <a:tailEnd/>
          </a:ln>
          <a:effectLst/>
        </p:spPr>
        <p:txBody>
          <a:bodyPr>
            <a:spAutoFit/>
          </a:bodyPr>
          <a:lstStyle/>
          <a:p>
            <a:r>
              <a:rPr lang="en-US" altLang="ko-KR" sz="900" b="1">
                <a:ea typeface="굴림" pitchFamily="50" charset="-127"/>
              </a:rPr>
              <a:t>Engine</a:t>
            </a:r>
          </a:p>
        </p:txBody>
      </p:sp>
      <p:sp>
        <p:nvSpPr>
          <p:cNvPr id="24595" name="Text Box 1043"/>
          <p:cNvSpPr txBox="1">
            <a:spLocks noChangeArrowheads="1"/>
          </p:cNvSpPr>
          <p:nvPr/>
        </p:nvSpPr>
        <p:spPr bwMode="auto">
          <a:xfrm>
            <a:off x="2552700" y="2008188"/>
            <a:ext cx="742950" cy="365125"/>
          </a:xfrm>
          <a:prstGeom prst="rect">
            <a:avLst/>
          </a:prstGeom>
          <a:noFill/>
          <a:ln w="9525">
            <a:noFill/>
            <a:miter lim="800000"/>
            <a:headEnd/>
            <a:tailEnd/>
          </a:ln>
          <a:effectLst/>
        </p:spPr>
        <p:txBody>
          <a:bodyPr wrap="none">
            <a:spAutoFit/>
          </a:bodyPr>
          <a:lstStyle/>
          <a:p>
            <a:pPr algn="ctr"/>
            <a:r>
              <a:rPr lang="en-US" altLang="ko-KR" sz="900" b="1">
                <a:latin typeface="Arial" charset="0"/>
                <a:ea typeface="굴림" pitchFamily="50" charset="-127"/>
              </a:rPr>
              <a:t>Reduction</a:t>
            </a:r>
          </a:p>
          <a:p>
            <a:pPr algn="ctr"/>
            <a:r>
              <a:rPr lang="en-US" altLang="ko-KR" sz="900" b="1">
                <a:latin typeface="Arial" charset="0"/>
                <a:ea typeface="굴림" pitchFamily="50" charset="-127"/>
              </a:rPr>
              <a:t>Gear</a:t>
            </a:r>
          </a:p>
        </p:txBody>
      </p:sp>
      <p:sp>
        <p:nvSpPr>
          <p:cNvPr id="24596" name="Text Box 1044"/>
          <p:cNvSpPr txBox="1">
            <a:spLocks noChangeArrowheads="1"/>
          </p:cNvSpPr>
          <p:nvPr/>
        </p:nvSpPr>
        <p:spPr bwMode="auto">
          <a:xfrm>
            <a:off x="3832225" y="2128838"/>
            <a:ext cx="1182688" cy="274637"/>
          </a:xfrm>
          <a:prstGeom prst="rect">
            <a:avLst/>
          </a:prstGeom>
          <a:noFill/>
          <a:ln w="9525">
            <a:noFill/>
            <a:miter lim="800000"/>
            <a:headEnd/>
            <a:tailEnd/>
          </a:ln>
          <a:effectLst/>
        </p:spPr>
        <p:txBody>
          <a:bodyPr>
            <a:spAutoFit/>
          </a:bodyPr>
          <a:lstStyle/>
          <a:p>
            <a:r>
              <a:rPr lang="en-US" altLang="ko-KR" sz="1200" b="1">
                <a:ea typeface="굴림" pitchFamily="50" charset="-127"/>
              </a:rPr>
              <a:t>Bearing</a:t>
            </a:r>
          </a:p>
        </p:txBody>
      </p:sp>
      <p:sp>
        <p:nvSpPr>
          <p:cNvPr id="24597" name="Text Box 1045"/>
          <p:cNvSpPr txBox="1">
            <a:spLocks noChangeArrowheads="1"/>
          </p:cNvSpPr>
          <p:nvPr/>
        </p:nvSpPr>
        <p:spPr bwMode="auto">
          <a:xfrm>
            <a:off x="5167313" y="2176463"/>
            <a:ext cx="850900" cy="274637"/>
          </a:xfrm>
          <a:prstGeom prst="rect">
            <a:avLst/>
          </a:prstGeom>
          <a:noFill/>
          <a:ln w="9525">
            <a:noFill/>
            <a:miter lim="800000"/>
            <a:headEnd/>
            <a:tailEnd/>
          </a:ln>
          <a:effectLst/>
        </p:spPr>
        <p:txBody>
          <a:bodyPr>
            <a:spAutoFit/>
          </a:bodyPr>
          <a:lstStyle/>
          <a:p>
            <a:r>
              <a:rPr lang="en-US" altLang="ko-KR" sz="1200" b="1">
                <a:ea typeface="굴림" pitchFamily="50" charset="-127"/>
              </a:rPr>
              <a:t>Seals</a:t>
            </a:r>
          </a:p>
        </p:txBody>
      </p:sp>
      <p:sp>
        <p:nvSpPr>
          <p:cNvPr id="24598" name="Text Box 1046"/>
          <p:cNvSpPr txBox="1">
            <a:spLocks noChangeArrowheads="1"/>
          </p:cNvSpPr>
          <p:nvPr/>
        </p:nvSpPr>
        <p:spPr bwMode="auto">
          <a:xfrm>
            <a:off x="7391400" y="2057400"/>
            <a:ext cx="482600" cy="228600"/>
          </a:xfrm>
          <a:prstGeom prst="rect">
            <a:avLst/>
          </a:prstGeom>
          <a:solidFill>
            <a:schemeClr val="bg1"/>
          </a:solidFill>
          <a:ln w="9525">
            <a:noFill/>
            <a:miter lim="800000"/>
            <a:headEnd/>
            <a:tailEnd/>
          </a:ln>
          <a:effectLst/>
        </p:spPr>
        <p:txBody>
          <a:bodyPr wrap="none">
            <a:spAutoFit/>
          </a:bodyPr>
          <a:lstStyle/>
          <a:p>
            <a:r>
              <a:rPr lang="en-US" altLang="ko-KR" sz="900" b="1">
                <a:ea typeface="굴림" pitchFamily="50" charset="-127"/>
              </a:rPr>
              <a:t>Screw</a:t>
            </a:r>
          </a:p>
        </p:txBody>
      </p:sp>
      <p:sp>
        <p:nvSpPr>
          <p:cNvPr id="24599" name="Text Box 1047"/>
          <p:cNvSpPr txBox="1">
            <a:spLocks noChangeArrowheads="1"/>
          </p:cNvSpPr>
          <p:nvPr/>
        </p:nvSpPr>
        <p:spPr bwMode="auto">
          <a:xfrm>
            <a:off x="6108700" y="1944688"/>
            <a:ext cx="800100" cy="228600"/>
          </a:xfrm>
          <a:prstGeom prst="rect">
            <a:avLst/>
          </a:prstGeom>
          <a:noFill/>
          <a:ln w="9525">
            <a:noFill/>
            <a:miter lim="800000"/>
            <a:headEnd/>
            <a:tailEnd/>
          </a:ln>
          <a:effectLst/>
        </p:spPr>
        <p:txBody>
          <a:bodyPr>
            <a:spAutoFit/>
          </a:bodyPr>
          <a:lstStyle/>
          <a:p>
            <a:r>
              <a:rPr lang="en-US" altLang="ko-KR" sz="900" b="1">
                <a:ea typeface="굴림" pitchFamily="50" charset="-127"/>
              </a:rPr>
              <a:t>Strut</a:t>
            </a:r>
          </a:p>
        </p:txBody>
      </p:sp>
      <p:sp>
        <p:nvSpPr>
          <p:cNvPr id="24600" name="Text Box 1048"/>
          <p:cNvSpPr txBox="1">
            <a:spLocks noChangeArrowheads="1"/>
          </p:cNvSpPr>
          <p:nvPr/>
        </p:nvSpPr>
        <p:spPr bwMode="auto">
          <a:xfrm>
            <a:off x="1636713" y="3287713"/>
            <a:ext cx="798512" cy="244475"/>
          </a:xfrm>
          <a:prstGeom prst="rect">
            <a:avLst/>
          </a:prstGeom>
          <a:solidFill>
            <a:schemeClr val="accent2"/>
          </a:solidFill>
          <a:ln w="9525">
            <a:noFill/>
            <a:miter lim="800000"/>
            <a:headEnd/>
            <a:tailEnd/>
          </a:ln>
          <a:effectLst/>
        </p:spPr>
        <p:txBody>
          <a:bodyPr>
            <a:spAutoFit/>
          </a:bodyPr>
          <a:lstStyle/>
          <a:p>
            <a:pPr algn="ctr"/>
            <a:r>
              <a:rPr lang="en-US" altLang="ko-KR" sz="1000" b="1">
                <a:solidFill>
                  <a:srgbClr val="FFFF00"/>
                </a:solidFill>
                <a:ea typeface="굴림" pitchFamily="50" charset="-127"/>
              </a:rPr>
              <a:t>BHP</a:t>
            </a:r>
          </a:p>
        </p:txBody>
      </p:sp>
      <p:sp>
        <p:nvSpPr>
          <p:cNvPr id="24601" name="Text Box 1049"/>
          <p:cNvSpPr txBox="1">
            <a:spLocks noChangeArrowheads="1"/>
          </p:cNvSpPr>
          <p:nvPr/>
        </p:nvSpPr>
        <p:spPr bwMode="auto">
          <a:xfrm>
            <a:off x="2809875" y="3481388"/>
            <a:ext cx="430213" cy="244475"/>
          </a:xfrm>
          <a:prstGeom prst="rect">
            <a:avLst/>
          </a:prstGeom>
          <a:solidFill>
            <a:schemeClr val="accent2"/>
          </a:solidFill>
          <a:ln w="9525">
            <a:noFill/>
            <a:miter lim="800000"/>
            <a:headEnd/>
            <a:tailEnd/>
          </a:ln>
          <a:effectLst/>
        </p:spPr>
        <p:txBody>
          <a:bodyPr wrap="none">
            <a:spAutoFit/>
          </a:bodyPr>
          <a:lstStyle/>
          <a:p>
            <a:r>
              <a:rPr lang="en-US" altLang="ko-KR" sz="1000" b="1">
                <a:solidFill>
                  <a:srgbClr val="FFFF00"/>
                </a:solidFill>
                <a:ea typeface="굴림" pitchFamily="50" charset="-127"/>
              </a:rPr>
              <a:t>SHP</a:t>
            </a:r>
          </a:p>
        </p:txBody>
      </p:sp>
      <p:sp>
        <p:nvSpPr>
          <p:cNvPr id="24602" name="Text Box 1050"/>
          <p:cNvSpPr txBox="1">
            <a:spLocks noChangeArrowheads="1"/>
          </p:cNvSpPr>
          <p:nvPr/>
        </p:nvSpPr>
        <p:spPr bwMode="auto">
          <a:xfrm>
            <a:off x="6500813" y="3286125"/>
            <a:ext cx="877887" cy="336550"/>
          </a:xfrm>
          <a:prstGeom prst="rect">
            <a:avLst/>
          </a:prstGeom>
          <a:solidFill>
            <a:srgbClr val="FFFF00"/>
          </a:solidFill>
          <a:ln w="9525">
            <a:noFill/>
            <a:miter lim="800000"/>
            <a:headEnd/>
            <a:tailEnd/>
          </a:ln>
          <a:effectLst/>
        </p:spPr>
        <p:txBody>
          <a:bodyPr>
            <a:spAutoFit/>
          </a:bodyPr>
          <a:lstStyle/>
          <a:p>
            <a:pPr algn="ctr"/>
            <a:r>
              <a:rPr lang="en-US" altLang="ko-KR" sz="1600" b="1">
                <a:ea typeface="굴림" pitchFamily="50" charset="-127"/>
              </a:rPr>
              <a:t>DHP</a:t>
            </a:r>
          </a:p>
        </p:txBody>
      </p:sp>
      <p:sp>
        <p:nvSpPr>
          <p:cNvPr id="24603" name="Text Box 1051"/>
          <p:cNvSpPr txBox="1">
            <a:spLocks noChangeArrowheads="1"/>
          </p:cNvSpPr>
          <p:nvPr/>
        </p:nvSpPr>
        <p:spPr bwMode="auto">
          <a:xfrm>
            <a:off x="7443788" y="3028950"/>
            <a:ext cx="419100" cy="228600"/>
          </a:xfrm>
          <a:prstGeom prst="rect">
            <a:avLst/>
          </a:prstGeom>
          <a:solidFill>
            <a:schemeClr val="accent2"/>
          </a:solidFill>
          <a:ln w="9525">
            <a:noFill/>
            <a:miter lim="800000"/>
            <a:headEnd/>
            <a:tailEnd/>
          </a:ln>
          <a:effectLst/>
        </p:spPr>
        <p:txBody>
          <a:bodyPr wrap="none">
            <a:spAutoFit/>
          </a:bodyPr>
          <a:lstStyle/>
          <a:p>
            <a:r>
              <a:rPr lang="en-US" altLang="ko-KR" sz="900" b="1">
                <a:solidFill>
                  <a:srgbClr val="FFFF00"/>
                </a:solidFill>
                <a:ea typeface="굴림" pitchFamily="50" charset="-127"/>
              </a:rPr>
              <a:t>THP</a:t>
            </a:r>
          </a:p>
        </p:txBody>
      </p:sp>
      <p:sp>
        <p:nvSpPr>
          <p:cNvPr id="24604" name="Line 1052"/>
          <p:cNvSpPr>
            <a:spLocks noChangeShapeType="1"/>
          </p:cNvSpPr>
          <p:nvPr/>
        </p:nvSpPr>
        <p:spPr bwMode="auto">
          <a:xfrm flipV="1">
            <a:off x="2027238"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4605" name="Line 1053"/>
          <p:cNvSpPr>
            <a:spLocks noChangeShapeType="1"/>
          </p:cNvSpPr>
          <p:nvPr/>
        </p:nvSpPr>
        <p:spPr bwMode="auto">
          <a:xfrm flipV="1">
            <a:off x="3205163"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4606" name="Line 1054"/>
          <p:cNvSpPr>
            <a:spLocks noChangeShapeType="1"/>
          </p:cNvSpPr>
          <p:nvPr/>
        </p:nvSpPr>
        <p:spPr bwMode="auto">
          <a:xfrm flipV="1">
            <a:off x="6892925"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4607" name="Line 1055"/>
          <p:cNvSpPr>
            <a:spLocks noChangeShapeType="1"/>
          </p:cNvSpPr>
          <p:nvPr/>
        </p:nvSpPr>
        <p:spPr bwMode="auto">
          <a:xfrm>
            <a:off x="7443788" y="2314575"/>
            <a:ext cx="784225" cy="0"/>
          </a:xfrm>
          <a:prstGeom prst="line">
            <a:avLst/>
          </a:prstGeom>
          <a:noFill/>
          <a:ln w="9525">
            <a:solidFill>
              <a:schemeClr val="tx1"/>
            </a:solidFill>
            <a:round/>
            <a:headEnd/>
            <a:tailEnd type="triangle" w="med" len="med"/>
          </a:ln>
          <a:effectLst/>
        </p:spPr>
        <p:txBody>
          <a:bodyPr/>
          <a:lstStyle/>
          <a:p>
            <a:endParaRPr lang="en-US"/>
          </a:p>
        </p:txBody>
      </p:sp>
      <p:sp>
        <p:nvSpPr>
          <p:cNvPr id="24608" name="Line 1056"/>
          <p:cNvSpPr>
            <a:spLocks noChangeShapeType="1"/>
          </p:cNvSpPr>
          <p:nvPr/>
        </p:nvSpPr>
        <p:spPr bwMode="auto">
          <a:xfrm>
            <a:off x="7443788" y="2546350"/>
            <a:ext cx="784225" cy="0"/>
          </a:xfrm>
          <a:prstGeom prst="line">
            <a:avLst/>
          </a:prstGeom>
          <a:noFill/>
          <a:ln w="9525">
            <a:solidFill>
              <a:schemeClr val="tx1"/>
            </a:solidFill>
            <a:round/>
            <a:headEnd/>
            <a:tailEnd type="triangle" w="med" len="med"/>
          </a:ln>
          <a:effectLst/>
        </p:spPr>
        <p:txBody>
          <a:bodyPr/>
          <a:lstStyle/>
          <a:p>
            <a:endParaRPr lang="en-US"/>
          </a:p>
        </p:txBody>
      </p:sp>
      <p:sp>
        <p:nvSpPr>
          <p:cNvPr id="24609" name="Line 1057"/>
          <p:cNvSpPr>
            <a:spLocks noChangeShapeType="1"/>
          </p:cNvSpPr>
          <p:nvPr/>
        </p:nvSpPr>
        <p:spPr bwMode="auto">
          <a:xfrm>
            <a:off x="7443788" y="2732088"/>
            <a:ext cx="784225" cy="0"/>
          </a:xfrm>
          <a:prstGeom prst="line">
            <a:avLst/>
          </a:prstGeom>
          <a:noFill/>
          <a:ln w="9525">
            <a:solidFill>
              <a:schemeClr val="tx1"/>
            </a:solidFill>
            <a:round/>
            <a:headEnd/>
            <a:tailEnd type="triangle" w="med" len="med"/>
          </a:ln>
          <a:effectLst/>
        </p:spPr>
        <p:txBody>
          <a:bodyPr/>
          <a:lstStyle/>
          <a:p>
            <a:endParaRPr lang="en-US"/>
          </a:p>
        </p:txBody>
      </p:sp>
      <p:sp>
        <p:nvSpPr>
          <p:cNvPr id="24610" name="Rectangle 1058"/>
          <p:cNvSpPr>
            <a:spLocks noChangeArrowheads="1"/>
          </p:cNvSpPr>
          <p:nvPr/>
        </p:nvSpPr>
        <p:spPr bwMode="auto">
          <a:xfrm>
            <a:off x="6143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4611" name="Rectangle 1059"/>
          <p:cNvSpPr>
            <a:spLocks noChangeArrowheads="1"/>
          </p:cNvSpPr>
          <p:nvPr/>
        </p:nvSpPr>
        <p:spPr bwMode="auto">
          <a:xfrm>
            <a:off x="1006475" y="2546350"/>
            <a:ext cx="314325"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4612" name="Rectangle 1060"/>
          <p:cNvSpPr>
            <a:spLocks noChangeArrowheads="1"/>
          </p:cNvSpPr>
          <p:nvPr/>
        </p:nvSpPr>
        <p:spPr bwMode="auto">
          <a:xfrm>
            <a:off x="14779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4613" name="Text Box 1061"/>
          <p:cNvSpPr txBox="1">
            <a:spLocks noChangeArrowheads="1"/>
          </p:cNvSpPr>
          <p:nvPr/>
        </p:nvSpPr>
        <p:spPr bwMode="auto">
          <a:xfrm>
            <a:off x="6424613" y="1360488"/>
            <a:ext cx="419100" cy="228600"/>
          </a:xfrm>
          <a:prstGeom prst="rect">
            <a:avLst/>
          </a:prstGeom>
          <a:solidFill>
            <a:srgbClr val="FF0066"/>
          </a:solidFill>
          <a:ln w="9525">
            <a:noFill/>
            <a:miter lim="800000"/>
            <a:headEnd/>
            <a:tailEnd/>
          </a:ln>
          <a:effectLst/>
        </p:spPr>
        <p:txBody>
          <a:bodyPr wrap="none">
            <a:spAutoFit/>
          </a:bodyPr>
          <a:lstStyle/>
          <a:p>
            <a:r>
              <a:rPr lang="en-US" altLang="ko-KR" sz="900" b="1">
                <a:solidFill>
                  <a:srgbClr val="FFFF00"/>
                </a:solidFill>
                <a:ea typeface="굴림" pitchFamily="50" charset="-127"/>
              </a:rPr>
              <a:t>EHP</a:t>
            </a:r>
          </a:p>
        </p:txBody>
      </p:sp>
      <p:sp>
        <p:nvSpPr>
          <p:cNvPr id="24614" name="Line 1062"/>
          <p:cNvSpPr>
            <a:spLocks noChangeShapeType="1"/>
          </p:cNvSpPr>
          <p:nvPr/>
        </p:nvSpPr>
        <p:spPr bwMode="auto">
          <a:xfrm flipH="1">
            <a:off x="4773613" y="1295400"/>
            <a:ext cx="1570037" cy="0"/>
          </a:xfrm>
          <a:prstGeom prst="line">
            <a:avLst/>
          </a:prstGeom>
          <a:noFill/>
          <a:ln w="38100">
            <a:solidFill>
              <a:schemeClr val="tx1"/>
            </a:solidFill>
            <a:round/>
            <a:headEnd/>
            <a:tailEnd type="triangle" w="med" len="med"/>
          </a:ln>
          <a:effectLst/>
        </p:spPr>
        <p:txBody>
          <a:bodyPr/>
          <a:lstStyle/>
          <a:p>
            <a:endParaRPr lang="en-US"/>
          </a:p>
        </p:txBody>
      </p:sp>
      <p:sp>
        <p:nvSpPr>
          <p:cNvPr id="24615" name="Rectangle 1063"/>
          <p:cNvSpPr>
            <a:spLocks noChangeArrowheads="1"/>
          </p:cNvSpPr>
          <p:nvPr/>
        </p:nvSpPr>
        <p:spPr bwMode="auto">
          <a:xfrm>
            <a:off x="838200" y="4953000"/>
            <a:ext cx="8077200" cy="1552575"/>
          </a:xfrm>
          <a:prstGeom prst="rect">
            <a:avLst/>
          </a:prstGeom>
          <a:noFill/>
          <a:ln w="9525">
            <a:noFill/>
            <a:miter lim="800000"/>
            <a:headEnd/>
            <a:tailEnd/>
          </a:ln>
          <a:effectLst/>
        </p:spPr>
        <p:txBody>
          <a:bodyPr>
            <a:spAutoFit/>
          </a:bodyPr>
          <a:lstStyle/>
          <a:p>
            <a:pPr>
              <a:spcBef>
                <a:spcPct val="50000"/>
              </a:spcBef>
            </a:pPr>
            <a:r>
              <a:rPr lang="en-US" altLang="ko-KR" sz="2400" b="1" u="sng">
                <a:solidFill>
                  <a:schemeClr val="accent2"/>
                </a:solidFill>
                <a:ea typeface="굴림" pitchFamily="50" charset="-127"/>
              </a:rPr>
              <a:t>Delivered Horsepower (DHP)</a:t>
            </a:r>
          </a:p>
          <a:p>
            <a:pPr>
              <a:spcBef>
                <a:spcPct val="50000"/>
              </a:spcBef>
            </a:pPr>
            <a:r>
              <a:rPr lang="en-US" altLang="ko-KR" sz="2400" b="1">
                <a:ea typeface="굴림" pitchFamily="50" charset="-127"/>
              </a:rPr>
              <a:t>   - Power delivered to the propeller</a:t>
            </a:r>
          </a:p>
          <a:p>
            <a:pPr>
              <a:spcBef>
                <a:spcPct val="50000"/>
              </a:spcBef>
            </a:pPr>
            <a:r>
              <a:rPr lang="en-US" altLang="ko-KR" sz="2400" b="1">
                <a:ea typeface="굴림" pitchFamily="50" charset="-127"/>
              </a:rPr>
              <a:t>   - DHP=SHP – losses in shafting,  shaft bearings and seals</a:t>
            </a:r>
            <a:endParaRPr lang="en-US" sz="2400" b="1">
              <a:ea typeface="굴림" pitchFamily="50" charset="-127"/>
            </a:endParaRPr>
          </a:p>
        </p:txBody>
      </p:sp>
      <p:sp>
        <p:nvSpPr>
          <p:cNvPr id="24616" name="Text Box 1064"/>
          <p:cNvSpPr txBox="1">
            <a:spLocks noChangeArrowheads="1"/>
          </p:cNvSpPr>
          <p:nvPr/>
        </p:nvSpPr>
        <p:spPr bwMode="auto">
          <a:xfrm>
            <a:off x="1828800" y="76200"/>
            <a:ext cx="546258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Ship Drive Train and Power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381000" y="838200"/>
            <a:ext cx="4230688" cy="528638"/>
          </a:xfrm>
          <a:prstGeom prst="rect">
            <a:avLst/>
          </a:prstGeom>
          <a:solidFill>
            <a:schemeClr val="accent1"/>
          </a:solidFill>
          <a:ln w="9525">
            <a:solidFill>
              <a:schemeClr val="tx1"/>
            </a:solidFill>
            <a:miter lim="800000"/>
            <a:headEnd/>
            <a:tailEnd/>
          </a:ln>
          <a:effectLst/>
        </p:spPr>
        <p:txBody>
          <a:bodyPr wrap="none">
            <a:spAutoFit/>
          </a:bodyPr>
          <a:lstStyle/>
          <a:p>
            <a:r>
              <a:rPr lang="en-US" altLang="ko-KR" sz="2800" b="1">
                <a:latin typeface="Arial" charset="0"/>
                <a:ea typeface="굴림" pitchFamily="50" charset="-127"/>
              </a:rPr>
              <a:t>Divergent Wave System</a:t>
            </a:r>
          </a:p>
        </p:txBody>
      </p:sp>
      <p:sp>
        <p:nvSpPr>
          <p:cNvPr id="116740" name="Text Box 4"/>
          <p:cNvSpPr txBox="1">
            <a:spLocks noChangeArrowheads="1"/>
          </p:cNvSpPr>
          <p:nvPr/>
        </p:nvSpPr>
        <p:spPr bwMode="auto">
          <a:xfrm>
            <a:off x="381000" y="1447800"/>
            <a:ext cx="8294688" cy="5203825"/>
          </a:xfrm>
          <a:prstGeom prst="rect">
            <a:avLst/>
          </a:prstGeom>
          <a:noFill/>
          <a:ln w="9525">
            <a:noFill/>
            <a:miter lim="800000"/>
            <a:headEnd/>
            <a:tailEnd/>
          </a:ln>
          <a:effectLst/>
        </p:spPr>
        <p:txBody>
          <a:bodyPr wrap="none">
            <a:spAutoFit/>
          </a:bodyPr>
          <a:lstStyle/>
          <a:p>
            <a:pPr>
              <a:lnSpc>
                <a:spcPct val="140000"/>
              </a:lnSpc>
              <a:buFontTx/>
              <a:buChar char="•"/>
            </a:pPr>
            <a:r>
              <a:rPr lang="ko-KR" altLang="en-US" sz="2400">
                <a:ea typeface="굴림" pitchFamily="50" charset="-127"/>
              </a:rPr>
              <a:t> </a:t>
            </a:r>
            <a:r>
              <a:rPr lang="en-US" altLang="ko-KR" sz="2400" b="1">
                <a:ea typeface="굴림" pitchFamily="50" charset="-127"/>
              </a:rPr>
              <a:t>It consists of </a:t>
            </a:r>
            <a:r>
              <a:rPr lang="en-US" altLang="ko-KR" sz="2400" b="1" i="1" u="sng">
                <a:solidFill>
                  <a:schemeClr val="accent2"/>
                </a:solidFill>
                <a:ea typeface="굴림" pitchFamily="50" charset="-127"/>
              </a:rPr>
              <a:t>Bow and Stern Waves</a:t>
            </a:r>
            <a:r>
              <a:rPr lang="en-US" altLang="ko-KR" sz="2400" b="1">
                <a:ea typeface="굴림" pitchFamily="50" charset="-127"/>
              </a:rPr>
              <a:t>.</a:t>
            </a:r>
          </a:p>
          <a:p>
            <a:pPr>
              <a:lnSpc>
                <a:spcPct val="140000"/>
              </a:lnSpc>
              <a:buFontTx/>
              <a:buChar char="•"/>
            </a:pPr>
            <a:r>
              <a:rPr lang="en-US" altLang="ko-KR" sz="2400" b="1">
                <a:ea typeface="굴림" pitchFamily="50" charset="-127"/>
              </a:rPr>
              <a:t> Interaction of the bow and stern waves create the </a:t>
            </a:r>
            <a:r>
              <a:rPr lang="en-US" altLang="ko-KR" sz="2400" b="1" i="1" u="sng">
                <a:solidFill>
                  <a:schemeClr val="accent2"/>
                </a:solidFill>
                <a:ea typeface="굴림" pitchFamily="50" charset="-127"/>
              </a:rPr>
              <a:t>Hollow or</a:t>
            </a:r>
          </a:p>
          <a:p>
            <a:pPr>
              <a:lnSpc>
                <a:spcPct val="140000"/>
              </a:lnSpc>
            </a:pPr>
            <a:r>
              <a:rPr lang="en-US" altLang="ko-KR" sz="2400" b="1" i="1">
                <a:solidFill>
                  <a:schemeClr val="accent2"/>
                </a:solidFill>
                <a:ea typeface="굴림" pitchFamily="50" charset="-127"/>
              </a:rPr>
              <a:t>   </a:t>
            </a:r>
            <a:r>
              <a:rPr lang="en-US" altLang="ko-KR" sz="2400" b="1" i="1" u="sng">
                <a:solidFill>
                  <a:schemeClr val="accent2"/>
                </a:solidFill>
                <a:ea typeface="굴림" pitchFamily="50" charset="-127"/>
              </a:rPr>
              <a:t>Hump</a:t>
            </a:r>
            <a:r>
              <a:rPr lang="en-US" altLang="ko-KR" sz="2400" b="1">
                <a:solidFill>
                  <a:schemeClr val="accent2"/>
                </a:solidFill>
                <a:ea typeface="굴림" pitchFamily="50" charset="-127"/>
              </a:rPr>
              <a:t> </a:t>
            </a:r>
            <a:r>
              <a:rPr lang="en-US" altLang="ko-KR" sz="2400" b="1">
                <a:ea typeface="굴림" pitchFamily="50" charset="-127"/>
              </a:rPr>
              <a:t>on the resistance curve.</a:t>
            </a:r>
          </a:p>
          <a:p>
            <a:pPr>
              <a:lnSpc>
                <a:spcPct val="140000"/>
              </a:lnSpc>
              <a:buFontTx/>
              <a:buChar char="•"/>
            </a:pPr>
            <a:endParaRPr lang="en-US" altLang="ko-KR" sz="2400" b="1">
              <a:solidFill>
                <a:srgbClr val="FF0066"/>
              </a:solidFill>
              <a:latin typeface="Arial" charset="0"/>
              <a:ea typeface="굴림" pitchFamily="50" charset="-127"/>
            </a:endParaRPr>
          </a:p>
          <a:p>
            <a:pPr>
              <a:lnSpc>
                <a:spcPct val="140000"/>
              </a:lnSpc>
            </a:pPr>
            <a:r>
              <a:rPr lang="en-US" altLang="ko-KR" sz="2400" b="1">
                <a:solidFill>
                  <a:srgbClr val="FF0066"/>
                </a:solidFill>
                <a:latin typeface="Arial" charset="0"/>
                <a:ea typeface="굴림" pitchFamily="50" charset="-127"/>
              </a:rPr>
              <a:t> Hump</a:t>
            </a:r>
            <a:r>
              <a:rPr lang="en-US" altLang="ko-KR" sz="2400" b="1">
                <a:ea typeface="굴림" pitchFamily="50" charset="-127"/>
              </a:rPr>
              <a:t> : When  the bow and stern waves are </a:t>
            </a:r>
            <a:r>
              <a:rPr lang="en-US" altLang="ko-KR" sz="2400" b="1" i="1">
                <a:solidFill>
                  <a:schemeClr val="accent1"/>
                </a:solidFill>
                <a:ea typeface="굴림" pitchFamily="50" charset="-127"/>
              </a:rPr>
              <a:t>in phase</a:t>
            </a:r>
            <a:r>
              <a:rPr lang="en-US" altLang="ko-KR" sz="2400" b="1">
                <a:ea typeface="굴림" pitchFamily="50" charset="-127"/>
              </a:rPr>
              <a:t>, </a:t>
            </a:r>
          </a:p>
          <a:p>
            <a:pPr>
              <a:lnSpc>
                <a:spcPct val="140000"/>
              </a:lnSpc>
            </a:pPr>
            <a:r>
              <a:rPr lang="en-US" altLang="ko-KR" sz="2400" b="1">
                <a:ea typeface="굴림" pitchFamily="50" charset="-127"/>
              </a:rPr>
              <a:t>  the crests are added up so that larger divergent wave systems</a:t>
            </a:r>
          </a:p>
          <a:p>
            <a:pPr>
              <a:lnSpc>
                <a:spcPct val="140000"/>
              </a:lnSpc>
            </a:pPr>
            <a:r>
              <a:rPr lang="en-US" altLang="ko-KR" sz="2400" b="1">
                <a:ea typeface="굴림" pitchFamily="50" charset="-127"/>
              </a:rPr>
              <a:t>  are generated.</a:t>
            </a:r>
          </a:p>
          <a:p>
            <a:pPr>
              <a:lnSpc>
                <a:spcPct val="140000"/>
              </a:lnSpc>
            </a:pPr>
            <a:r>
              <a:rPr lang="en-US" altLang="ko-KR" sz="2400" b="1">
                <a:solidFill>
                  <a:srgbClr val="FF0066"/>
                </a:solidFill>
                <a:latin typeface="Arial" charset="0"/>
                <a:ea typeface="굴림" pitchFamily="50" charset="-127"/>
              </a:rPr>
              <a:t> Hollow</a:t>
            </a:r>
            <a:r>
              <a:rPr lang="en-US" altLang="ko-KR" sz="2400" b="1">
                <a:ea typeface="굴림" pitchFamily="50" charset="-127"/>
              </a:rPr>
              <a:t> : When  the bow and stern waves are </a:t>
            </a:r>
            <a:r>
              <a:rPr lang="en-US" altLang="ko-KR" sz="2400" b="1" i="1">
                <a:solidFill>
                  <a:schemeClr val="accent1"/>
                </a:solidFill>
                <a:ea typeface="굴림" pitchFamily="50" charset="-127"/>
              </a:rPr>
              <a:t>out of phase</a:t>
            </a:r>
            <a:r>
              <a:rPr lang="en-US" altLang="ko-KR" sz="2400" b="1">
                <a:ea typeface="굴림" pitchFamily="50" charset="-127"/>
              </a:rPr>
              <a:t>, </a:t>
            </a:r>
          </a:p>
          <a:p>
            <a:pPr>
              <a:lnSpc>
                <a:spcPct val="140000"/>
              </a:lnSpc>
            </a:pPr>
            <a:r>
              <a:rPr lang="en-US" altLang="ko-KR" sz="2400" b="1">
                <a:ea typeface="굴림" pitchFamily="50" charset="-127"/>
              </a:rPr>
              <a:t>  the crests matches the trough so that smaller divergent wave</a:t>
            </a:r>
          </a:p>
          <a:p>
            <a:pPr>
              <a:lnSpc>
                <a:spcPct val="140000"/>
              </a:lnSpc>
            </a:pPr>
            <a:r>
              <a:rPr lang="en-US" altLang="ko-KR" sz="2400" b="1">
                <a:ea typeface="굴림" pitchFamily="50" charset="-127"/>
              </a:rPr>
              <a:t>  systems are generated.</a:t>
            </a:r>
          </a:p>
        </p:txBody>
      </p:sp>
      <p:sp>
        <p:nvSpPr>
          <p:cNvPr id="116743" name="Text Box 7"/>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Freeform 3"/>
          <p:cNvSpPr>
            <a:spLocks/>
          </p:cNvSpPr>
          <p:nvPr/>
        </p:nvSpPr>
        <p:spPr bwMode="auto">
          <a:xfrm>
            <a:off x="1401763" y="3937000"/>
            <a:ext cx="4441825" cy="917575"/>
          </a:xfrm>
          <a:custGeom>
            <a:avLst/>
            <a:gdLst/>
            <a:ahLst/>
            <a:cxnLst>
              <a:cxn ang="0">
                <a:pos x="0" y="624"/>
              </a:cxn>
              <a:cxn ang="0">
                <a:pos x="768" y="480"/>
              </a:cxn>
              <a:cxn ang="0">
                <a:pos x="3024" y="0"/>
              </a:cxn>
            </a:cxnLst>
            <a:rect l="0" t="0" r="r" b="b"/>
            <a:pathLst>
              <a:path w="3024" h="624">
                <a:moveTo>
                  <a:pt x="0" y="624"/>
                </a:moveTo>
                <a:cubicBezTo>
                  <a:pt x="132" y="604"/>
                  <a:pt x="264" y="584"/>
                  <a:pt x="768" y="480"/>
                </a:cubicBezTo>
                <a:cubicBezTo>
                  <a:pt x="1272" y="376"/>
                  <a:pt x="2148" y="188"/>
                  <a:pt x="3024" y="0"/>
                </a:cubicBezTo>
              </a:path>
            </a:pathLst>
          </a:custGeom>
          <a:noFill/>
          <a:ln w="57150" cmpd="sng">
            <a:solidFill>
              <a:srgbClr val="FF0066"/>
            </a:solidFill>
            <a:round/>
            <a:headEnd/>
            <a:tailEnd/>
          </a:ln>
          <a:effectLst/>
        </p:spPr>
        <p:txBody>
          <a:bodyPr/>
          <a:lstStyle/>
          <a:p>
            <a:endParaRPr lang="en-US"/>
          </a:p>
        </p:txBody>
      </p:sp>
      <p:sp>
        <p:nvSpPr>
          <p:cNvPr id="183300" name="Line 4"/>
          <p:cNvSpPr>
            <a:spLocks noChangeShapeType="1"/>
          </p:cNvSpPr>
          <p:nvPr/>
        </p:nvSpPr>
        <p:spPr bwMode="auto">
          <a:xfrm>
            <a:off x="1401763" y="4854575"/>
            <a:ext cx="5146675" cy="0"/>
          </a:xfrm>
          <a:prstGeom prst="line">
            <a:avLst/>
          </a:prstGeom>
          <a:noFill/>
          <a:ln w="38100">
            <a:solidFill>
              <a:schemeClr val="tx1"/>
            </a:solidFill>
            <a:round/>
            <a:headEnd/>
            <a:tailEnd type="triangle" w="med" len="med"/>
          </a:ln>
          <a:effectLst/>
        </p:spPr>
        <p:txBody>
          <a:bodyPr/>
          <a:lstStyle/>
          <a:p>
            <a:endParaRPr lang="en-US"/>
          </a:p>
        </p:txBody>
      </p:sp>
      <p:sp>
        <p:nvSpPr>
          <p:cNvPr id="183301" name="Line 5"/>
          <p:cNvSpPr>
            <a:spLocks noChangeShapeType="1"/>
          </p:cNvSpPr>
          <p:nvPr/>
        </p:nvSpPr>
        <p:spPr bwMode="auto">
          <a:xfrm flipV="1">
            <a:off x="1401763" y="1747838"/>
            <a:ext cx="0" cy="3106737"/>
          </a:xfrm>
          <a:prstGeom prst="line">
            <a:avLst/>
          </a:prstGeom>
          <a:noFill/>
          <a:ln w="38100">
            <a:solidFill>
              <a:schemeClr val="tx1"/>
            </a:solidFill>
            <a:round/>
            <a:headEnd/>
            <a:tailEnd type="triangle" w="med" len="med"/>
          </a:ln>
          <a:effectLst/>
        </p:spPr>
        <p:txBody>
          <a:bodyPr/>
          <a:lstStyle/>
          <a:p>
            <a:endParaRPr lang="en-US"/>
          </a:p>
        </p:txBody>
      </p:sp>
      <p:sp>
        <p:nvSpPr>
          <p:cNvPr id="183302" name="Freeform 6"/>
          <p:cNvSpPr>
            <a:spLocks/>
          </p:cNvSpPr>
          <p:nvPr/>
        </p:nvSpPr>
        <p:spPr bwMode="auto">
          <a:xfrm>
            <a:off x="1401763" y="2057400"/>
            <a:ext cx="4441825" cy="2754313"/>
          </a:xfrm>
          <a:custGeom>
            <a:avLst/>
            <a:gdLst/>
            <a:ahLst/>
            <a:cxnLst>
              <a:cxn ang="0">
                <a:pos x="0" y="1968"/>
              </a:cxn>
              <a:cxn ang="0">
                <a:pos x="576" y="1824"/>
              </a:cxn>
              <a:cxn ang="0">
                <a:pos x="1248" y="1488"/>
              </a:cxn>
              <a:cxn ang="0">
                <a:pos x="1536" y="1152"/>
              </a:cxn>
              <a:cxn ang="0">
                <a:pos x="1968" y="1200"/>
              </a:cxn>
              <a:cxn ang="0">
                <a:pos x="2496" y="816"/>
              </a:cxn>
              <a:cxn ang="0">
                <a:pos x="3024" y="0"/>
              </a:cxn>
            </a:cxnLst>
            <a:rect l="0" t="0" r="r" b="b"/>
            <a:pathLst>
              <a:path w="3024" h="1968">
                <a:moveTo>
                  <a:pt x="0" y="1968"/>
                </a:moveTo>
                <a:cubicBezTo>
                  <a:pt x="184" y="1936"/>
                  <a:pt x="368" y="1904"/>
                  <a:pt x="576" y="1824"/>
                </a:cubicBezTo>
                <a:cubicBezTo>
                  <a:pt x="784" y="1744"/>
                  <a:pt x="1088" y="1600"/>
                  <a:pt x="1248" y="1488"/>
                </a:cubicBezTo>
                <a:cubicBezTo>
                  <a:pt x="1408" y="1376"/>
                  <a:pt x="1416" y="1200"/>
                  <a:pt x="1536" y="1152"/>
                </a:cubicBezTo>
                <a:cubicBezTo>
                  <a:pt x="1656" y="1104"/>
                  <a:pt x="1808" y="1256"/>
                  <a:pt x="1968" y="1200"/>
                </a:cubicBezTo>
                <a:cubicBezTo>
                  <a:pt x="2128" y="1144"/>
                  <a:pt x="2320" y="1016"/>
                  <a:pt x="2496" y="816"/>
                </a:cubicBezTo>
                <a:cubicBezTo>
                  <a:pt x="2672" y="616"/>
                  <a:pt x="2848" y="308"/>
                  <a:pt x="3024" y="0"/>
                </a:cubicBezTo>
              </a:path>
            </a:pathLst>
          </a:custGeom>
          <a:noFill/>
          <a:ln w="57150" cmpd="sng">
            <a:solidFill>
              <a:schemeClr val="accent2"/>
            </a:solidFill>
            <a:round/>
            <a:headEnd/>
            <a:tailEnd/>
          </a:ln>
          <a:effectLst/>
        </p:spPr>
        <p:txBody>
          <a:bodyPr/>
          <a:lstStyle/>
          <a:p>
            <a:endParaRPr lang="en-US"/>
          </a:p>
        </p:txBody>
      </p:sp>
      <p:sp>
        <p:nvSpPr>
          <p:cNvPr id="183303" name="Freeform 7"/>
          <p:cNvSpPr>
            <a:spLocks/>
          </p:cNvSpPr>
          <p:nvPr/>
        </p:nvSpPr>
        <p:spPr bwMode="auto">
          <a:xfrm>
            <a:off x="1401763" y="1524000"/>
            <a:ext cx="4441825" cy="3330575"/>
          </a:xfrm>
          <a:custGeom>
            <a:avLst/>
            <a:gdLst/>
            <a:ahLst/>
            <a:cxnLst>
              <a:cxn ang="0">
                <a:pos x="0" y="2264"/>
              </a:cxn>
              <a:cxn ang="0">
                <a:pos x="480" y="2120"/>
              </a:cxn>
              <a:cxn ang="0">
                <a:pos x="912" y="1928"/>
              </a:cxn>
              <a:cxn ang="0">
                <a:pos x="1296" y="1640"/>
              </a:cxn>
              <a:cxn ang="0">
                <a:pos x="1392" y="1400"/>
              </a:cxn>
              <a:cxn ang="0">
                <a:pos x="1584" y="1304"/>
              </a:cxn>
              <a:cxn ang="0">
                <a:pos x="1776" y="1352"/>
              </a:cxn>
              <a:cxn ang="0">
                <a:pos x="1968" y="1352"/>
              </a:cxn>
              <a:cxn ang="0">
                <a:pos x="2448" y="968"/>
              </a:cxn>
              <a:cxn ang="0">
                <a:pos x="2928" y="152"/>
              </a:cxn>
              <a:cxn ang="0">
                <a:pos x="3024" y="56"/>
              </a:cxn>
            </a:cxnLst>
            <a:rect l="0" t="0" r="r" b="b"/>
            <a:pathLst>
              <a:path w="3024" h="2264">
                <a:moveTo>
                  <a:pt x="0" y="2264"/>
                </a:moveTo>
                <a:cubicBezTo>
                  <a:pt x="164" y="2220"/>
                  <a:pt x="328" y="2176"/>
                  <a:pt x="480" y="2120"/>
                </a:cubicBezTo>
                <a:cubicBezTo>
                  <a:pt x="632" y="2064"/>
                  <a:pt x="776" y="2008"/>
                  <a:pt x="912" y="1928"/>
                </a:cubicBezTo>
                <a:cubicBezTo>
                  <a:pt x="1048" y="1848"/>
                  <a:pt x="1216" y="1728"/>
                  <a:pt x="1296" y="1640"/>
                </a:cubicBezTo>
                <a:cubicBezTo>
                  <a:pt x="1376" y="1552"/>
                  <a:pt x="1344" y="1456"/>
                  <a:pt x="1392" y="1400"/>
                </a:cubicBezTo>
                <a:cubicBezTo>
                  <a:pt x="1440" y="1344"/>
                  <a:pt x="1520" y="1312"/>
                  <a:pt x="1584" y="1304"/>
                </a:cubicBezTo>
                <a:cubicBezTo>
                  <a:pt x="1648" y="1296"/>
                  <a:pt x="1712" y="1344"/>
                  <a:pt x="1776" y="1352"/>
                </a:cubicBezTo>
                <a:cubicBezTo>
                  <a:pt x="1840" y="1360"/>
                  <a:pt x="1856" y="1416"/>
                  <a:pt x="1968" y="1352"/>
                </a:cubicBezTo>
                <a:cubicBezTo>
                  <a:pt x="2080" y="1288"/>
                  <a:pt x="2288" y="1168"/>
                  <a:pt x="2448" y="968"/>
                </a:cubicBezTo>
                <a:cubicBezTo>
                  <a:pt x="2608" y="768"/>
                  <a:pt x="2832" y="304"/>
                  <a:pt x="2928" y="152"/>
                </a:cubicBezTo>
                <a:cubicBezTo>
                  <a:pt x="3024" y="0"/>
                  <a:pt x="3024" y="28"/>
                  <a:pt x="3024" y="56"/>
                </a:cubicBezTo>
              </a:path>
            </a:pathLst>
          </a:custGeom>
          <a:noFill/>
          <a:ln w="57150" cmpd="sng">
            <a:solidFill>
              <a:schemeClr val="accent1"/>
            </a:solidFill>
            <a:round/>
            <a:headEnd/>
            <a:tailEnd/>
          </a:ln>
          <a:effectLst/>
        </p:spPr>
        <p:txBody>
          <a:bodyPr/>
          <a:lstStyle/>
          <a:p>
            <a:endParaRPr lang="en-US"/>
          </a:p>
        </p:txBody>
      </p:sp>
      <p:sp>
        <p:nvSpPr>
          <p:cNvPr id="183304" name="Line 8"/>
          <p:cNvSpPr>
            <a:spLocks noChangeShapeType="1"/>
          </p:cNvSpPr>
          <p:nvPr/>
        </p:nvSpPr>
        <p:spPr bwMode="auto">
          <a:xfrm>
            <a:off x="5491163" y="4006850"/>
            <a:ext cx="0" cy="847725"/>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83305" name="Line 9"/>
          <p:cNvSpPr>
            <a:spLocks noChangeShapeType="1"/>
          </p:cNvSpPr>
          <p:nvPr/>
        </p:nvSpPr>
        <p:spPr bwMode="auto">
          <a:xfrm flipV="1">
            <a:off x="5491163" y="2665413"/>
            <a:ext cx="0" cy="1341437"/>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83306" name="Line 10"/>
          <p:cNvSpPr>
            <a:spLocks noChangeShapeType="1"/>
          </p:cNvSpPr>
          <p:nvPr/>
        </p:nvSpPr>
        <p:spPr bwMode="auto">
          <a:xfrm>
            <a:off x="5491163" y="1747838"/>
            <a:ext cx="0" cy="423862"/>
          </a:xfrm>
          <a:prstGeom prst="line">
            <a:avLst/>
          </a:prstGeom>
          <a:noFill/>
          <a:ln w="9525">
            <a:solidFill>
              <a:schemeClr val="tx1"/>
            </a:solidFill>
            <a:round/>
            <a:headEnd/>
            <a:tailEnd type="triangle" w="med" len="med"/>
          </a:ln>
          <a:effectLst/>
        </p:spPr>
        <p:txBody>
          <a:bodyPr/>
          <a:lstStyle/>
          <a:p>
            <a:endParaRPr lang="en-US"/>
          </a:p>
        </p:txBody>
      </p:sp>
      <p:sp>
        <p:nvSpPr>
          <p:cNvPr id="183307" name="Line 11"/>
          <p:cNvSpPr>
            <a:spLocks noChangeShapeType="1"/>
          </p:cNvSpPr>
          <p:nvPr/>
        </p:nvSpPr>
        <p:spPr bwMode="auto">
          <a:xfrm>
            <a:off x="5280025" y="4006850"/>
            <a:ext cx="422275" cy="0"/>
          </a:xfrm>
          <a:prstGeom prst="line">
            <a:avLst/>
          </a:prstGeom>
          <a:noFill/>
          <a:ln w="9525">
            <a:solidFill>
              <a:schemeClr val="tx1"/>
            </a:solidFill>
            <a:round/>
            <a:headEnd/>
            <a:tailEnd/>
          </a:ln>
          <a:effectLst/>
        </p:spPr>
        <p:txBody>
          <a:bodyPr/>
          <a:lstStyle/>
          <a:p>
            <a:endParaRPr lang="en-US"/>
          </a:p>
        </p:txBody>
      </p:sp>
      <p:sp>
        <p:nvSpPr>
          <p:cNvPr id="183308" name="Line 12"/>
          <p:cNvSpPr>
            <a:spLocks noChangeShapeType="1"/>
          </p:cNvSpPr>
          <p:nvPr/>
        </p:nvSpPr>
        <p:spPr bwMode="auto">
          <a:xfrm>
            <a:off x="5280025" y="2665413"/>
            <a:ext cx="422275" cy="0"/>
          </a:xfrm>
          <a:prstGeom prst="line">
            <a:avLst/>
          </a:prstGeom>
          <a:noFill/>
          <a:ln w="9525">
            <a:solidFill>
              <a:schemeClr val="tx1"/>
            </a:solidFill>
            <a:round/>
            <a:headEnd/>
            <a:tailEnd/>
          </a:ln>
          <a:effectLst/>
        </p:spPr>
        <p:txBody>
          <a:bodyPr/>
          <a:lstStyle/>
          <a:p>
            <a:endParaRPr lang="en-US"/>
          </a:p>
        </p:txBody>
      </p:sp>
      <p:sp>
        <p:nvSpPr>
          <p:cNvPr id="183309" name="Line 13"/>
          <p:cNvSpPr>
            <a:spLocks noChangeShapeType="1"/>
          </p:cNvSpPr>
          <p:nvPr/>
        </p:nvSpPr>
        <p:spPr bwMode="auto">
          <a:xfrm>
            <a:off x="5280025" y="2171700"/>
            <a:ext cx="422275" cy="0"/>
          </a:xfrm>
          <a:prstGeom prst="line">
            <a:avLst/>
          </a:prstGeom>
          <a:noFill/>
          <a:ln w="9525">
            <a:solidFill>
              <a:schemeClr val="tx1"/>
            </a:solidFill>
            <a:round/>
            <a:headEnd/>
            <a:tailEnd/>
          </a:ln>
          <a:effectLst/>
        </p:spPr>
        <p:txBody>
          <a:bodyPr/>
          <a:lstStyle/>
          <a:p>
            <a:endParaRPr lang="en-US"/>
          </a:p>
        </p:txBody>
      </p:sp>
      <p:sp>
        <p:nvSpPr>
          <p:cNvPr id="183310" name="Text Box 14"/>
          <p:cNvSpPr txBox="1">
            <a:spLocks noChangeArrowheads="1"/>
          </p:cNvSpPr>
          <p:nvPr/>
        </p:nvSpPr>
        <p:spPr bwMode="auto">
          <a:xfrm>
            <a:off x="5773738" y="4219575"/>
            <a:ext cx="1184275" cy="457200"/>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Viscous</a:t>
            </a:r>
          </a:p>
        </p:txBody>
      </p:sp>
      <p:sp>
        <p:nvSpPr>
          <p:cNvPr id="183311" name="Text Box 15"/>
          <p:cNvSpPr txBox="1">
            <a:spLocks noChangeArrowheads="1"/>
          </p:cNvSpPr>
          <p:nvPr/>
        </p:nvSpPr>
        <p:spPr bwMode="auto">
          <a:xfrm>
            <a:off x="5700713" y="2171700"/>
            <a:ext cx="2071687" cy="457200"/>
          </a:xfrm>
          <a:prstGeom prst="rect">
            <a:avLst/>
          </a:prstGeom>
          <a:noFill/>
          <a:ln w="9525">
            <a:noFill/>
            <a:miter lim="800000"/>
            <a:headEnd/>
            <a:tailEnd/>
          </a:ln>
          <a:effectLst/>
        </p:spPr>
        <p:txBody>
          <a:bodyPr wrap="none">
            <a:spAutoFit/>
          </a:bodyPr>
          <a:lstStyle/>
          <a:p>
            <a:r>
              <a:rPr lang="en-US" altLang="ko-KR" sz="2400" b="1">
                <a:solidFill>
                  <a:schemeClr val="accent1"/>
                </a:solidFill>
                <a:ea typeface="굴림" pitchFamily="50" charset="-127"/>
              </a:rPr>
              <a:t>Air Resistance</a:t>
            </a:r>
          </a:p>
        </p:txBody>
      </p:sp>
      <p:sp>
        <p:nvSpPr>
          <p:cNvPr id="183312" name="Text Box 16"/>
          <p:cNvSpPr txBox="1">
            <a:spLocks noChangeArrowheads="1"/>
          </p:cNvSpPr>
          <p:nvPr/>
        </p:nvSpPr>
        <p:spPr bwMode="auto">
          <a:xfrm>
            <a:off x="5703888" y="3019425"/>
            <a:ext cx="2012950" cy="457200"/>
          </a:xfrm>
          <a:prstGeom prst="rect">
            <a:avLst/>
          </a:prstGeom>
          <a:noFill/>
          <a:ln w="9525">
            <a:noFill/>
            <a:miter lim="800000"/>
            <a:headEnd/>
            <a:tailEnd/>
          </a:ln>
          <a:effectLst/>
        </p:spPr>
        <p:txBody>
          <a:bodyPr wrap="none">
            <a:spAutoFit/>
          </a:bodyPr>
          <a:lstStyle/>
          <a:p>
            <a:r>
              <a:rPr lang="en-US" altLang="ko-KR" sz="2400" b="1">
                <a:solidFill>
                  <a:schemeClr val="accent2"/>
                </a:solidFill>
                <a:ea typeface="굴림" pitchFamily="50" charset="-127"/>
              </a:rPr>
              <a:t>Wave-making</a:t>
            </a:r>
          </a:p>
        </p:txBody>
      </p:sp>
      <p:sp>
        <p:nvSpPr>
          <p:cNvPr id="183313" name="Text Box 17"/>
          <p:cNvSpPr txBox="1">
            <a:spLocks noChangeArrowheads="1"/>
          </p:cNvSpPr>
          <p:nvPr/>
        </p:nvSpPr>
        <p:spPr bwMode="auto">
          <a:xfrm>
            <a:off x="2374900" y="4964113"/>
            <a:ext cx="1633538" cy="457200"/>
          </a:xfrm>
          <a:prstGeom prst="rect">
            <a:avLst/>
          </a:prstGeom>
          <a:noFill/>
          <a:ln w="9525">
            <a:noFill/>
            <a:miter lim="800000"/>
            <a:headEnd/>
            <a:tailEnd/>
          </a:ln>
          <a:effectLst/>
        </p:spPr>
        <p:txBody>
          <a:bodyPr wrap="none">
            <a:spAutoFit/>
          </a:bodyPr>
          <a:lstStyle/>
          <a:p>
            <a:r>
              <a:rPr lang="en-US" altLang="ko-KR" sz="2400" b="1">
                <a:ea typeface="굴림" pitchFamily="50" charset="-127"/>
              </a:rPr>
              <a:t>Speed (kts)</a:t>
            </a:r>
          </a:p>
        </p:txBody>
      </p:sp>
      <p:sp>
        <p:nvSpPr>
          <p:cNvPr id="183314" name="Text Box 18"/>
          <p:cNvSpPr txBox="1">
            <a:spLocks noChangeArrowheads="1"/>
          </p:cNvSpPr>
          <p:nvPr/>
        </p:nvSpPr>
        <p:spPr bwMode="auto">
          <a:xfrm rot="-5352947">
            <a:off x="23018" y="3256757"/>
            <a:ext cx="2087563" cy="457200"/>
          </a:xfrm>
          <a:prstGeom prst="rect">
            <a:avLst/>
          </a:prstGeom>
          <a:noFill/>
          <a:ln w="9525">
            <a:noFill/>
            <a:miter lim="800000"/>
            <a:headEnd/>
            <a:tailEnd/>
          </a:ln>
          <a:effectLst/>
        </p:spPr>
        <p:txBody>
          <a:bodyPr wrap="none">
            <a:spAutoFit/>
          </a:bodyPr>
          <a:lstStyle/>
          <a:p>
            <a:r>
              <a:rPr lang="en-US" altLang="ko-KR" sz="2400" b="1">
                <a:ea typeface="굴림" pitchFamily="50" charset="-127"/>
              </a:rPr>
              <a:t>Resistance (lb)</a:t>
            </a:r>
          </a:p>
        </p:txBody>
      </p:sp>
      <p:sp>
        <p:nvSpPr>
          <p:cNvPr id="183315" name="Text Box 19"/>
          <p:cNvSpPr txBox="1">
            <a:spLocks noChangeArrowheads="1"/>
          </p:cNvSpPr>
          <p:nvPr/>
        </p:nvSpPr>
        <p:spPr bwMode="auto">
          <a:xfrm>
            <a:off x="609600" y="5486400"/>
            <a:ext cx="8310563" cy="1187450"/>
          </a:xfrm>
          <a:prstGeom prst="rect">
            <a:avLst/>
          </a:prstGeom>
          <a:noFill/>
          <a:ln w="9525">
            <a:noFill/>
            <a:miter lim="800000"/>
            <a:headEnd/>
            <a:tailEnd/>
          </a:ln>
          <a:effectLst/>
        </p:spPr>
        <p:txBody>
          <a:bodyPr wrap="none">
            <a:spAutoFit/>
          </a:bodyPr>
          <a:lstStyle/>
          <a:p>
            <a:pPr>
              <a:buFontTx/>
              <a:buChar char="-"/>
            </a:pPr>
            <a:r>
              <a:rPr lang="ko-KR" altLang="en-US" sz="2400">
                <a:ea typeface="굴림" pitchFamily="50" charset="-127"/>
              </a:rPr>
              <a:t> </a:t>
            </a:r>
            <a:r>
              <a:rPr lang="en-US" altLang="ko-KR" sz="2400" b="1">
                <a:ea typeface="굴림" pitchFamily="50" charset="-127"/>
              </a:rPr>
              <a:t>Low speed : </a:t>
            </a:r>
            <a:r>
              <a:rPr lang="en-US" altLang="ko-KR" sz="2400" b="1" i="1">
                <a:solidFill>
                  <a:srgbClr val="FF0066"/>
                </a:solidFill>
                <a:ea typeface="굴림" pitchFamily="50" charset="-127"/>
              </a:rPr>
              <a:t>Viscous R</a:t>
            </a:r>
            <a:r>
              <a:rPr lang="en-US" altLang="ko-KR" sz="2400" b="1">
                <a:ea typeface="굴림" pitchFamily="50" charset="-127"/>
              </a:rPr>
              <a:t> </a:t>
            </a:r>
          </a:p>
          <a:p>
            <a:pPr>
              <a:buFontTx/>
              <a:buChar char="-"/>
            </a:pPr>
            <a:r>
              <a:rPr lang="en-US" altLang="ko-KR" sz="2400" b="1">
                <a:ea typeface="굴림" pitchFamily="50" charset="-127"/>
              </a:rPr>
              <a:t> Higher speed : </a:t>
            </a:r>
            <a:r>
              <a:rPr lang="en-US" altLang="ko-KR" sz="2400" b="1" i="1">
                <a:solidFill>
                  <a:schemeClr val="accent2"/>
                </a:solidFill>
                <a:ea typeface="굴림" pitchFamily="50" charset="-127"/>
              </a:rPr>
              <a:t>Wave-making R</a:t>
            </a:r>
          </a:p>
          <a:p>
            <a:pPr>
              <a:buFontTx/>
              <a:buChar char="-"/>
            </a:pPr>
            <a:r>
              <a:rPr lang="en-US" altLang="ko-KR" sz="2400" b="1">
                <a:ea typeface="굴림" pitchFamily="50" charset="-127"/>
              </a:rPr>
              <a:t> Hump (Hollow) : location is </a:t>
            </a:r>
            <a:r>
              <a:rPr lang="en-US" altLang="ko-KR" sz="2400" b="1" i="1" u="sng">
                <a:solidFill>
                  <a:schemeClr val="accent2"/>
                </a:solidFill>
                <a:ea typeface="굴림" pitchFamily="50" charset="-127"/>
              </a:rPr>
              <a:t>function of ship length and speed</a:t>
            </a:r>
            <a:r>
              <a:rPr lang="en-US" altLang="ko-KR" sz="2400" b="1">
                <a:ea typeface="굴림" pitchFamily="50" charset="-127"/>
              </a:rPr>
              <a:t>.</a:t>
            </a:r>
          </a:p>
        </p:txBody>
      </p:sp>
      <p:sp>
        <p:nvSpPr>
          <p:cNvPr id="183316" name="Text Box 20"/>
          <p:cNvSpPr txBox="1">
            <a:spLocks noChangeArrowheads="1"/>
          </p:cNvSpPr>
          <p:nvPr/>
        </p:nvSpPr>
        <p:spPr bwMode="auto">
          <a:xfrm>
            <a:off x="2895600" y="3048000"/>
            <a:ext cx="946150" cy="457200"/>
          </a:xfrm>
          <a:prstGeom prst="rect">
            <a:avLst/>
          </a:prstGeom>
          <a:noFill/>
          <a:ln w="9525">
            <a:noFill/>
            <a:miter lim="800000"/>
            <a:headEnd/>
            <a:tailEnd/>
          </a:ln>
          <a:effectLst/>
        </p:spPr>
        <p:txBody>
          <a:bodyPr wrap="none">
            <a:spAutoFit/>
          </a:bodyPr>
          <a:lstStyle/>
          <a:p>
            <a:r>
              <a:rPr lang="en-US" altLang="ko-KR" sz="2400">
                <a:ea typeface="굴림" pitchFamily="50" charset="-127"/>
              </a:rPr>
              <a:t>Hump</a:t>
            </a:r>
          </a:p>
        </p:txBody>
      </p:sp>
      <p:sp>
        <p:nvSpPr>
          <p:cNvPr id="183317" name="Text Box 21"/>
          <p:cNvSpPr txBox="1">
            <a:spLocks noChangeArrowheads="1"/>
          </p:cNvSpPr>
          <p:nvPr/>
        </p:nvSpPr>
        <p:spPr bwMode="auto">
          <a:xfrm>
            <a:off x="3657600" y="2590800"/>
            <a:ext cx="1098550" cy="457200"/>
          </a:xfrm>
          <a:prstGeom prst="rect">
            <a:avLst/>
          </a:prstGeom>
          <a:noFill/>
          <a:ln w="9525">
            <a:noFill/>
            <a:miter lim="800000"/>
            <a:headEnd/>
            <a:tailEnd/>
          </a:ln>
          <a:effectLst/>
        </p:spPr>
        <p:txBody>
          <a:bodyPr wrap="none">
            <a:spAutoFit/>
          </a:bodyPr>
          <a:lstStyle/>
          <a:p>
            <a:r>
              <a:rPr lang="en-US" altLang="ko-KR" sz="2400">
                <a:ea typeface="굴림" pitchFamily="50" charset="-127"/>
              </a:rPr>
              <a:t>Hollow</a:t>
            </a:r>
          </a:p>
        </p:txBody>
      </p:sp>
      <p:sp>
        <p:nvSpPr>
          <p:cNvPr id="183318" name="Line 22"/>
          <p:cNvSpPr>
            <a:spLocks noChangeShapeType="1"/>
          </p:cNvSpPr>
          <p:nvPr/>
        </p:nvSpPr>
        <p:spPr bwMode="auto">
          <a:xfrm>
            <a:off x="4191000" y="3124200"/>
            <a:ext cx="0" cy="60960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183321" name="Text Box 25"/>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457200" y="1168400"/>
            <a:ext cx="8012113" cy="528638"/>
          </a:xfrm>
          <a:prstGeom prst="rect">
            <a:avLst/>
          </a:prstGeom>
          <a:solidFill>
            <a:schemeClr val="accent1"/>
          </a:solidFill>
          <a:ln w="9525">
            <a:solidFill>
              <a:schemeClr val="tx1"/>
            </a:solidFill>
            <a:miter lim="800000"/>
            <a:headEnd/>
            <a:tailEnd/>
          </a:ln>
          <a:effectLst/>
        </p:spPr>
        <p:txBody>
          <a:bodyPr wrap="none">
            <a:spAutoFit/>
          </a:bodyPr>
          <a:lstStyle/>
          <a:p>
            <a:r>
              <a:rPr lang="en-US" altLang="ko-KR" sz="2800" b="1">
                <a:latin typeface="Arial" charset="0"/>
                <a:ea typeface="굴림" pitchFamily="50" charset="-127"/>
              </a:rPr>
              <a:t>Calculation of Wave-Making Resistance Coeff.</a:t>
            </a:r>
          </a:p>
        </p:txBody>
      </p:sp>
      <p:sp>
        <p:nvSpPr>
          <p:cNvPr id="117764" name="Text Box 4"/>
          <p:cNvSpPr txBox="1">
            <a:spLocks noChangeArrowheads="1"/>
          </p:cNvSpPr>
          <p:nvPr/>
        </p:nvSpPr>
        <p:spPr bwMode="auto">
          <a:xfrm>
            <a:off x="685800" y="1798638"/>
            <a:ext cx="8361363" cy="4911725"/>
          </a:xfrm>
          <a:prstGeom prst="rect">
            <a:avLst/>
          </a:prstGeom>
          <a:noFill/>
          <a:ln w="9525">
            <a:noFill/>
            <a:miter lim="800000"/>
            <a:headEnd/>
            <a:tailEnd/>
          </a:ln>
          <a:effectLst/>
        </p:spPr>
        <p:txBody>
          <a:bodyPr wrap="none">
            <a:spAutoFit/>
          </a:bodyPr>
          <a:lstStyle/>
          <a:p>
            <a:pPr>
              <a:lnSpc>
                <a:spcPct val="110000"/>
              </a:lnSpc>
              <a:buFontTx/>
              <a:buChar char="•"/>
            </a:pPr>
            <a:r>
              <a:rPr lang="ko-KR" altLang="en-US" sz="2400">
                <a:ea typeface="굴림" pitchFamily="50" charset="-127"/>
              </a:rPr>
              <a:t> </a:t>
            </a:r>
            <a:r>
              <a:rPr lang="en-US" altLang="ko-KR" sz="2400" b="1">
                <a:ea typeface="굴림" pitchFamily="50" charset="-127"/>
              </a:rPr>
              <a:t>Wave-making resistance is affected by</a:t>
            </a:r>
          </a:p>
          <a:p>
            <a:pPr>
              <a:lnSpc>
                <a:spcPct val="110000"/>
              </a:lnSpc>
            </a:pPr>
            <a:r>
              <a:rPr lang="en-US" altLang="ko-KR" sz="2400" b="1">
                <a:ea typeface="굴림" pitchFamily="50" charset="-127"/>
              </a:rPr>
              <a:t>     - beam to length ratio</a:t>
            </a:r>
          </a:p>
          <a:p>
            <a:pPr>
              <a:lnSpc>
                <a:spcPct val="110000"/>
              </a:lnSpc>
            </a:pPr>
            <a:r>
              <a:rPr lang="en-US" altLang="ko-KR" sz="2400" b="1">
                <a:ea typeface="굴림" pitchFamily="50" charset="-127"/>
              </a:rPr>
              <a:t>     - displacement</a:t>
            </a:r>
          </a:p>
          <a:p>
            <a:pPr>
              <a:lnSpc>
                <a:spcPct val="110000"/>
              </a:lnSpc>
            </a:pPr>
            <a:r>
              <a:rPr lang="en-US" altLang="ko-KR" sz="2400" b="1">
                <a:ea typeface="굴림" pitchFamily="50" charset="-127"/>
              </a:rPr>
              <a:t>     - hull shape</a:t>
            </a:r>
          </a:p>
          <a:p>
            <a:pPr>
              <a:lnSpc>
                <a:spcPct val="110000"/>
              </a:lnSpc>
            </a:pPr>
            <a:r>
              <a:rPr lang="en-US" altLang="ko-KR" sz="2400" b="1">
                <a:ea typeface="굴림" pitchFamily="50" charset="-127"/>
              </a:rPr>
              <a:t>     - Froude number</a:t>
            </a:r>
          </a:p>
          <a:p>
            <a:pPr>
              <a:lnSpc>
                <a:spcPct val="110000"/>
              </a:lnSpc>
              <a:buFontTx/>
              <a:buChar char="•"/>
            </a:pPr>
            <a:r>
              <a:rPr lang="en-US" altLang="ko-KR" sz="2400" b="1">
                <a:ea typeface="굴림" pitchFamily="50" charset="-127"/>
              </a:rPr>
              <a:t> The calculation of the coefficient is </a:t>
            </a:r>
            <a:r>
              <a:rPr lang="en-US" altLang="ko-KR" sz="2400" b="1" i="1" u="sng">
                <a:ea typeface="굴림" pitchFamily="50" charset="-127"/>
              </a:rPr>
              <a:t>far difficult and inaccurate</a:t>
            </a:r>
          </a:p>
          <a:p>
            <a:pPr>
              <a:lnSpc>
                <a:spcPct val="110000"/>
              </a:lnSpc>
            </a:pPr>
            <a:r>
              <a:rPr lang="en-US" altLang="ko-KR" sz="2400" b="1" i="1" u="sng">
                <a:ea typeface="굴림" pitchFamily="50" charset="-127"/>
              </a:rPr>
              <a:t>   from any theoretical or empirical equation.</a:t>
            </a:r>
          </a:p>
          <a:p>
            <a:pPr>
              <a:lnSpc>
                <a:spcPct val="110000"/>
              </a:lnSpc>
            </a:pPr>
            <a:r>
              <a:rPr lang="en-US" altLang="ko-KR" sz="2400" b="1">
                <a:ea typeface="굴림" pitchFamily="50" charset="-127"/>
              </a:rPr>
              <a:t>  (Because mathematical modeling of the flow around ship</a:t>
            </a:r>
          </a:p>
          <a:p>
            <a:pPr>
              <a:lnSpc>
                <a:spcPct val="110000"/>
              </a:lnSpc>
            </a:pPr>
            <a:r>
              <a:rPr lang="en-US" altLang="ko-KR" sz="2400" b="1">
                <a:ea typeface="굴림" pitchFamily="50" charset="-127"/>
              </a:rPr>
              <a:t>    is very complex since there exists fluid-air boundary, </a:t>
            </a:r>
          </a:p>
          <a:p>
            <a:pPr>
              <a:lnSpc>
                <a:spcPct val="110000"/>
              </a:lnSpc>
            </a:pPr>
            <a:r>
              <a:rPr lang="en-US" altLang="ko-KR" sz="2400" b="1">
                <a:ea typeface="굴림" pitchFamily="50" charset="-127"/>
              </a:rPr>
              <a:t>    wave-body interaction)</a:t>
            </a:r>
          </a:p>
          <a:p>
            <a:pPr>
              <a:lnSpc>
                <a:spcPct val="110000"/>
              </a:lnSpc>
              <a:buFontTx/>
              <a:buChar char="•"/>
            </a:pPr>
            <a:r>
              <a:rPr lang="en-US" altLang="ko-KR" sz="2400" b="1">
                <a:ea typeface="굴림" pitchFamily="50" charset="-127"/>
              </a:rPr>
              <a:t> Therefore </a:t>
            </a:r>
            <a:r>
              <a:rPr lang="en-US" altLang="ko-KR" sz="2400" b="1" i="1" u="sng">
                <a:solidFill>
                  <a:srgbClr val="FF0066"/>
                </a:solidFill>
                <a:ea typeface="굴림" pitchFamily="50" charset="-127"/>
              </a:rPr>
              <a:t>model test in the towing tank and Froude expansion</a:t>
            </a:r>
          </a:p>
          <a:p>
            <a:pPr>
              <a:lnSpc>
                <a:spcPct val="110000"/>
              </a:lnSpc>
            </a:pPr>
            <a:r>
              <a:rPr lang="en-US" altLang="ko-KR" sz="2400" b="1">
                <a:ea typeface="굴림" pitchFamily="50" charset="-127"/>
              </a:rPr>
              <a:t>   are needed to calculate the Cw of the real ship.</a:t>
            </a:r>
          </a:p>
        </p:txBody>
      </p:sp>
      <p:sp>
        <p:nvSpPr>
          <p:cNvPr id="117767" name="Text Box 7"/>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2743200" y="2743200"/>
            <a:ext cx="3657600" cy="12192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6979" name="Text Box 3"/>
          <p:cNvSpPr txBox="1">
            <a:spLocks noChangeArrowheads="1"/>
          </p:cNvSpPr>
          <p:nvPr/>
        </p:nvSpPr>
        <p:spPr bwMode="auto">
          <a:xfrm>
            <a:off x="1127125" y="1233488"/>
            <a:ext cx="7172325" cy="701675"/>
          </a:xfrm>
          <a:prstGeom prst="rect">
            <a:avLst/>
          </a:prstGeom>
          <a:noFill/>
          <a:ln w="9525">
            <a:noFill/>
            <a:miter lim="800000"/>
            <a:headEnd/>
            <a:tailEnd/>
          </a:ln>
          <a:effectLst/>
        </p:spPr>
        <p:txBody>
          <a:bodyPr wrap="none">
            <a:spAutoFit/>
          </a:bodyPr>
          <a:lstStyle/>
          <a:p>
            <a:pPr eaLnBrk="0" hangingPunct="0"/>
            <a:r>
              <a:rPr lang="en-US"/>
              <a:t>It takes energy to produce waves, and as speed increases, the energy </a:t>
            </a:r>
          </a:p>
          <a:p>
            <a:pPr eaLnBrk="0" hangingPunct="0"/>
            <a:r>
              <a:rPr lang="en-US"/>
              <a:t>required is a square function of velocity!</a:t>
            </a:r>
          </a:p>
        </p:txBody>
      </p:sp>
      <p:grpSp>
        <p:nvGrpSpPr>
          <p:cNvPr id="126980" name="Group 4"/>
          <p:cNvGrpSpPr>
            <a:grpSpLocks/>
          </p:cNvGrpSpPr>
          <p:nvPr/>
        </p:nvGrpSpPr>
        <p:grpSpPr bwMode="auto">
          <a:xfrm>
            <a:off x="2879725" y="2819400"/>
            <a:ext cx="3444875" cy="1066800"/>
            <a:chOff x="2150" y="1973"/>
            <a:chExt cx="2170" cy="672"/>
          </a:xfrm>
        </p:grpSpPr>
        <p:sp>
          <p:nvSpPr>
            <p:cNvPr id="126981" name="Text Box 5"/>
            <p:cNvSpPr txBox="1">
              <a:spLocks noChangeArrowheads="1"/>
            </p:cNvSpPr>
            <p:nvPr/>
          </p:nvSpPr>
          <p:spPr bwMode="auto">
            <a:xfrm>
              <a:off x="2150" y="1973"/>
              <a:ext cx="2170" cy="672"/>
            </a:xfrm>
            <a:prstGeom prst="rect">
              <a:avLst/>
            </a:prstGeom>
            <a:noFill/>
            <a:ln w="9525">
              <a:noFill/>
              <a:miter lim="800000"/>
              <a:headEnd/>
              <a:tailEnd/>
            </a:ln>
            <a:effectLst/>
          </p:spPr>
          <p:txBody>
            <a:bodyPr>
              <a:spAutoFit/>
            </a:bodyPr>
            <a:lstStyle/>
            <a:p>
              <a:pPr eaLnBrk="0" hangingPunct="0"/>
              <a:r>
                <a:rPr lang="en-US" sz="3200" b="1"/>
                <a:t>L</a:t>
              </a:r>
              <a:r>
                <a:rPr lang="en-US" sz="3200" b="1" baseline="-25000"/>
                <a:t>wave</a:t>
              </a:r>
              <a:r>
                <a:rPr lang="en-US" sz="3200" b="1"/>
                <a:t> = 2</a:t>
              </a:r>
              <a:r>
                <a:rPr lang="en-US" sz="3200" b="1">
                  <a:latin typeface="Symbol" pitchFamily="18" charset="2"/>
                </a:rPr>
                <a:t>p</a:t>
              </a:r>
              <a:r>
                <a:rPr lang="en-US" sz="3200" b="1"/>
                <a:t>V</a:t>
              </a:r>
              <a:r>
                <a:rPr lang="en-US" sz="3200" b="1" baseline="30000"/>
                <a:t>2</a:t>
              </a:r>
              <a:endParaRPr lang="en-US" sz="3200" b="1"/>
            </a:p>
            <a:p>
              <a:pPr eaLnBrk="0" hangingPunct="0"/>
              <a:r>
                <a:rPr lang="en-US" sz="3200" b="1"/>
                <a:t>	     g</a:t>
              </a:r>
            </a:p>
          </p:txBody>
        </p:sp>
        <p:sp>
          <p:nvSpPr>
            <p:cNvPr id="126982" name="Line 6"/>
            <p:cNvSpPr>
              <a:spLocks noChangeShapeType="1"/>
            </p:cNvSpPr>
            <p:nvPr/>
          </p:nvSpPr>
          <p:spPr bwMode="auto">
            <a:xfrm>
              <a:off x="2976" y="2352"/>
              <a:ext cx="576" cy="0"/>
            </a:xfrm>
            <a:prstGeom prst="line">
              <a:avLst/>
            </a:prstGeom>
            <a:noFill/>
            <a:ln w="28575">
              <a:solidFill>
                <a:schemeClr val="tx1"/>
              </a:solidFill>
              <a:round/>
              <a:headEnd/>
              <a:tailEnd/>
            </a:ln>
            <a:effectLst/>
          </p:spPr>
          <p:txBody>
            <a:bodyPr wrap="none" anchor="ctr"/>
            <a:lstStyle/>
            <a:p>
              <a:endParaRPr lang="en-US"/>
            </a:p>
          </p:txBody>
        </p:sp>
      </p:grpSp>
      <p:sp>
        <p:nvSpPr>
          <p:cNvPr id="126983" name="Text Box 7"/>
          <p:cNvSpPr txBox="1">
            <a:spLocks noChangeArrowheads="1"/>
          </p:cNvSpPr>
          <p:nvPr/>
        </p:nvSpPr>
        <p:spPr bwMode="auto">
          <a:xfrm>
            <a:off x="1735138" y="4357688"/>
            <a:ext cx="5303837" cy="396875"/>
          </a:xfrm>
          <a:prstGeom prst="rect">
            <a:avLst/>
          </a:prstGeom>
          <a:noFill/>
          <a:ln w="9525">
            <a:noFill/>
            <a:miter lim="800000"/>
            <a:headEnd/>
            <a:tailEnd/>
          </a:ln>
          <a:effectLst/>
        </p:spPr>
        <p:txBody>
          <a:bodyPr wrap="none">
            <a:spAutoFit/>
          </a:bodyPr>
          <a:lstStyle/>
          <a:p>
            <a:pPr eaLnBrk="0" hangingPunct="0"/>
            <a:r>
              <a:rPr lang="en-US"/>
              <a:t>The limiting speed, or hull speed, can be found as:</a:t>
            </a:r>
          </a:p>
        </p:txBody>
      </p:sp>
      <p:sp>
        <p:nvSpPr>
          <p:cNvPr id="126984" name="Text Box 8"/>
          <p:cNvSpPr txBox="1">
            <a:spLocks noChangeArrowheads="1"/>
          </p:cNvSpPr>
          <p:nvPr/>
        </p:nvSpPr>
        <p:spPr bwMode="auto">
          <a:xfrm>
            <a:off x="3517900" y="5076825"/>
            <a:ext cx="2120900" cy="790575"/>
          </a:xfrm>
          <a:prstGeom prst="rect">
            <a:avLst/>
          </a:prstGeom>
          <a:solidFill>
            <a:srgbClr val="FFFF00"/>
          </a:solidFill>
          <a:ln w="28575">
            <a:solidFill>
              <a:schemeClr val="tx1"/>
            </a:solidFill>
            <a:miter lim="800000"/>
            <a:headEnd/>
            <a:tailEnd/>
          </a:ln>
          <a:effectLst/>
        </p:spPr>
        <p:txBody>
          <a:bodyPr wrap="none">
            <a:spAutoFit/>
          </a:bodyPr>
          <a:lstStyle/>
          <a:p>
            <a:pPr eaLnBrk="0" hangingPunct="0"/>
            <a:r>
              <a:rPr lang="en-US" sz="2800" b="1"/>
              <a:t>V = 1.34</a:t>
            </a:r>
            <a:r>
              <a:rPr lang="en-US" b="1"/>
              <a:t> </a:t>
            </a:r>
            <a:r>
              <a:rPr lang="en-US" sz="2800" b="1"/>
              <a:t>\</a:t>
            </a:r>
            <a:r>
              <a:rPr lang="en-US" sz="4400" b="1"/>
              <a:t>/</a:t>
            </a:r>
            <a:r>
              <a:rPr lang="en-US" sz="2800" b="1"/>
              <a:t>L</a:t>
            </a:r>
            <a:r>
              <a:rPr lang="en-US" sz="2800" b="1" baseline="-25000"/>
              <a:t>s</a:t>
            </a:r>
            <a:endParaRPr lang="en-US" sz="2800" b="1"/>
          </a:p>
        </p:txBody>
      </p:sp>
      <p:sp>
        <p:nvSpPr>
          <p:cNvPr id="126985" name="Line 9"/>
          <p:cNvSpPr>
            <a:spLocks noChangeShapeType="1"/>
          </p:cNvSpPr>
          <p:nvPr/>
        </p:nvSpPr>
        <p:spPr bwMode="auto">
          <a:xfrm>
            <a:off x="5181600" y="5257800"/>
            <a:ext cx="381000" cy="0"/>
          </a:xfrm>
          <a:prstGeom prst="line">
            <a:avLst/>
          </a:prstGeom>
          <a:noFill/>
          <a:ln w="28575">
            <a:solidFill>
              <a:schemeClr val="tx1"/>
            </a:solidFill>
            <a:round/>
            <a:headEnd/>
            <a:tailEnd/>
          </a:ln>
          <a:effectLst/>
        </p:spPr>
        <p:txBody>
          <a:bodyPr wrap="none" anchor="ctr"/>
          <a:lstStyle/>
          <a:p>
            <a:endParaRPr lang="en-US"/>
          </a:p>
        </p:txBody>
      </p:sp>
      <p:sp>
        <p:nvSpPr>
          <p:cNvPr id="126986" name="Text Box 10"/>
          <p:cNvSpPr txBox="1">
            <a:spLocks noChangeArrowheads="1"/>
          </p:cNvSpPr>
          <p:nvPr/>
        </p:nvSpPr>
        <p:spPr bwMode="auto">
          <a:xfrm>
            <a:off x="1293813" y="6338888"/>
            <a:ext cx="7850187" cy="396875"/>
          </a:xfrm>
          <a:prstGeom prst="rect">
            <a:avLst/>
          </a:prstGeom>
          <a:noFill/>
          <a:ln w="9525">
            <a:noFill/>
            <a:miter lim="800000"/>
            <a:headEnd/>
            <a:tailEnd/>
          </a:ln>
          <a:effectLst/>
        </p:spPr>
        <p:txBody>
          <a:bodyPr wrap="none">
            <a:spAutoFit/>
          </a:bodyPr>
          <a:lstStyle/>
          <a:p>
            <a:pPr eaLnBrk="0" hangingPunct="0"/>
            <a:r>
              <a:rPr lang="en-US" b="1" i="1">
                <a:solidFill>
                  <a:schemeClr val="accent2"/>
                </a:solidFill>
              </a:rPr>
              <a:t>Note:  Remember at the hull speed, L</a:t>
            </a:r>
            <a:r>
              <a:rPr lang="en-US" b="1" i="1" baseline="-25000">
                <a:solidFill>
                  <a:schemeClr val="accent2"/>
                </a:solidFill>
              </a:rPr>
              <a:t>wave</a:t>
            </a:r>
            <a:r>
              <a:rPr lang="en-US" b="1" i="1">
                <a:solidFill>
                  <a:schemeClr val="accent2"/>
                </a:solidFill>
              </a:rPr>
              <a:t> and L</a:t>
            </a:r>
            <a:r>
              <a:rPr lang="en-US" b="1" i="1" baseline="-25000">
                <a:solidFill>
                  <a:schemeClr val="accent2"/>
                </a:solidFill>
              </a:rPr>
              <a:t>s</a:t>
            </a:r>
            <a:r>
              <a:rPr lang="en-US" b="1" i="1">
                <a:solidFill>
                  <a:schemeClr val="accent2"/>
                </a:solidFill>
              </a:rPr>
              <a:t> are approximately equal!</a:t>
            </a:r>
          </a:p>
        </p:txBody>
      </p:sp>
      <p:sp>
        <p:nvSpPr>
          <p:cNvPr id="126989" name="Text Box 13"/>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p:cNvSpPr txBox="1">
            <a:spLocks noChangeArrowheads="1"/>
          </p:cNvSpPr>
          <p:nvPr/>
        </p:nvSpPr>
        <p:spPr bwMode="auto">
          <a:xfrm>
            <a:off x="457200" y="1168400"/>
            <a:ext cx="6151563" cy="528638"/>
          </a:xfrm>
          <a:prstGeom prst="rect">
            <a:avLst/>
          </a:prstGeom>
          <a:solidFill>
            <a:schemeClr val="accent1"/>
          </a:solidFill>
          <a:ln w="9525">
            <a:solidFill>
              <a:schemeClr val="tx1"/>
            </a:solidFill>
            <a:miter lim="800000"/>
            <a:headEnd/>
            <a:tailEnd/>
          </a:ln>
          <a:effectLst/>
        </p:spPr>
        <p:txBody>
          <a:bodyPr wrap="none">
            <a:spAutoFit/>
          </a:bodyPr>
          <a:lstStyle/>
          <a:p>
            <a:r>
              <a:rPr lang="en-US" altLang="ko-KR" sz="2800" b="1">
                <a:latin typeface="Arial" charset="0"/>
                <a:ea typeface="굴림" pitchFamily="50" charset="-127"/>
              </a:rPr>
              <a:t>Reducing Wave Making Resistance</a:t>
            </a:r>
          </a:p>
        </p:txBody>
      </p:sp>
      <p:sp>
        <p:nvSpPr>
          <p:cNvPr id="118788" name="Text Box 4"/>
          <p:cNvSpPr txBox="1">
            <a:spLocks noChangeArrowheads="1"/>
          </p:cNvSpPr>
          <p:nvPr/>
        </p:nvSpPr>
        <p:spPr bwMode="auto">
          <a:xfrm>
            <a:off x="633413" y="1905000"/>
            <a:ext cx="8188325" cy="3378200"/>
          </a:xfrm>
          <a:prstGeom prst="rect">
            <a:avLst/>
          </a:prstGeom>
          <a:noFill/>
          <a:ln w="9525">
            <a:noFill/>
            <a:miter lim="800000"/>
            <a:headEnd/>
            <a:tailEnd/>
          </a:ln>
          <a:effectLst/>
        </p:spPr>
        <p:txBody>
          <a:bodyPr wrap="none">
            <a:spAutoFit/>
          </a:bodyPr>
          <a:lstStyle/>
          <a:p>
            <a:r>
              <a:rPr lang="ko-KR" altLang="en-US" sz="2400" b="1">
                <a:ea typeface="굴림" pitchFamily="50" charset="-127"/>
              </a:rPr>
              <a:t>1) </a:t>
            </a:r>
            <a:r>
              <a:rPr lang="en-US" altLang="ko-KR" sz="2400" b="1" i="1" u="sng">
                <a:solidFill>
                  <a:srgbClr val="FF0066"/>
                </a:solidFill>
                <a:ea typeface="굴림" pitchFamily="50" charset="-127"/>
              </a:rPr>
              <a:t>Increasing ship length to reduce the transverse wave</a:t>
            </a:r>
          </a:p>
          <a:p>
            <a:r>
              <a:rPr lang="en-US" altLang="ko-KR" sz="2400" b="1">
                <a:ea typeface="굴림" pitchFamily="50" charset="-127"/>
              </a:rPr>
              <a:t>    - Hull speed will increase.</a:t>
            </a:r>
          </a:p>
          <a:p>
            <a:r>
              <a:rPr lang="en-US" altLang="ko-KR" sz="2400" b="1">
                <a:ea typeface="굴림" pitchFamily="50" charset="-127"/>
              </a:rPr>
              <a:t>    - Therefore increment of wave-making resistance of longer </a:t>
            </a:r>
          </a:p>
          <a:p>
            <a:r>
              <a:rPr lang="en-US" altLang="ko-KR" sz="2400" b="1">
                <a:ea typeface="굴림" pitchFamily="50" charset="-127"/>
              </a:rPr>
              <a:t>       ship will be small until the ship reaches to the hull speed. </a:t>
            </a:r>
          </a:p>
          <a:p>
            <a:r>
              <a:rPr lang="en-US" altLang="ko-KR" sz="2400" b="1">
                <a:ea typeface="굴림" pitchFamily="50" charset="-127"/>
              </a:rPr>
              <a:t>    - </a:t>
            </a:r>
            <a:r>
              <a:rPr lang="en-US" altLang="ko-KR" sz="2400" b="1" i="1">
                <a:ea typeface="굴림" pitchFamily="50" charset="-127"/>
              </a:rPr>
              <a:t>EX :</a:t>
            </a:r>
          </a:p>
          <a:p>
            <a:r>
              <a:rPr lang="en-US" altLang="ko-KR" sz="2400" b="1">
                <a:ea typeface="굴림" pitchFamily="50" charset="-127"/>
              </a:rPr>
              <a:t>         FFG7   : ship length 408 ft</a:t>
            </a:r>
            <a:endParaRPr lang="en-US" altLang="ko-KR" sz="2400" b="1" i="1" u="sng">
              <a:solidFill>
                <a:schemeClr val="accent2"/>
              </a:solidFill>
              <a:ea typeface="굴림" pitchFamily="50" charset="-127"/>
            </a:endParaRPr>
          </a:p>
          <a:p>
            <a:r>
              <a:rPr lang="en-US" altLang="ko-KR" sz="2400" b="1">
                <a:ea typeface="굴림" pitchFamily="50" charset="-127"/>
              </a:rPr>
              <a:t>                         hull speed 27 KTS</a:t>
            </a:r>
            <a:endParaRPr lang="en-US" altLang="ko-KR" sz="2400" b="1" i="1" u="sng">
              <a:solidFill>
                <a:schemeClr val="accent2"/>
              </a:solidFill>
              <a:ea typeface="굴림" pitchFamily="50" charset="-127"/>
            </a:endParaRPr>
          </a:p>
          <a:p>
            <a:r>
              <a:rPr lang="en-US" altLang="ko-KR" sz="2400" b="1">
                <a:ea typeface="굴림" pitchFamily="50" charset="-127"/>
              </a:rPr>
              <a:t>         CVN65 : ship length 1040 ft</a:t>
            </a:r>
          </a:p>
          <a:p>
            <a:r>
              <a:rPr lang="en-US" altLang="ko-KR" sz="2400" b="1">
                <a:ea typeface="굴림" pitchFamily="50" charset="-127"/>
              </a:rPr>
              <a:t>                          hull speed 43 KTS</a:t>
            </a:r>
            <a:endParaRPr lang="en-US" altLang="ko-KR" sz="2400">
              <a:ea typeface="굴림" pitchFamily="50" charset="-127"/>
            </a:endParaRPr>
          </a:p>
        </p:txBody>
      </p:sp>
      <p:sp>
        <p:nvSpPr>
          <p:cNvPr id="118791" name="Text Box 7"/>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457200" y="1168400"/>
            <a:ext cx="6151563" cy="528638"/>
          </a:xfrm>
          <a:prstGeom prst="rect">
            <a:avLst/>
          </a:prstGeom>
          <a:solidFill>
            <a:schemeClr val="accent1"/>
          </a:solidFill>
          <a:ln w="9525">
            <a:solidFill>
              <a:schemeClr val="tx1"/>
            </a:solidFill>
            <a:miter lim="800000"/>
            <a:headEnd/>
            <a:tailEnd/>
          </a:ln>
          <a:effectLst/>
        </p:spPr>
        <p:txBody>
          <a:bodyPr wrap="none">
            <a:spAutoFit/>
          </a:bodyPr>
          <a:lstStyle/>
          <a:p>
            <a:r>
              <a:rPr lang="en-US" altLang="ko-KR" sz="2800" b="1">
                <a:latin typeface="Arial" charset="0"/>
                <a:ea typeface="굴림" pitchFamily="50" charset="-127"/>
              </a:rPr>
              <a:t>Reducing Wave Making Resistance</a:t>
            </a:r>
            <a:endParaRPr lang="en-US" altLang="ko-KR" sz="2800" b="1" i="1">
              <a:ea typeface="굴림" pitchFamily="50" charset="-127"/>
            </a:endParaRPr>
          </a:p>
        </p:txBody>
      </p:sp>
      <p:sp>
        <p:nvSpPr>
          <p:cNvPr id="119812" name="Text Box 4"/>
          <p:cNvSpPr txBox="1">
            <a:spLocks noChangeArrowheads="1"/>
          </p:cNvSpPr>
          <p:nvPr/>
        </p:nvSpPr>
        <p:spPr bwMode="auto">
          <a:xfrm>
            <a:off x="336550" y="1892300"/>
            <a:ext cx="8807450" cy="4838700"/>
          </a:xfrm>
          <a:prstGeom prst="rect">
            <a:avLst/>
          </a:prstGeom>
          <a:noFill/>
          <a:ln w="9525">
            <a:noFill/>
            <a:miter lim="800000"/>
            <a:headEnd/>
            <a:tailEnd/>
          </a:ln>
          <a:effectLst/>
        </p:spPr>
        <p:txBody>
          <a:bodyPr wrap="none">
            <a:spAutoFit/>
          </a:bodyPr>
          <a:lstStyle/>
          <a:p>
            <a:pPr>
              <a:lnSpc>
                <a:spcPct val="130000"/>
              </a:lnSpc>
            </a:pPr>
            <a:r>
              <a:rPr lang="ko-KR" altLang="en-US" sz="2400" b="1">
                <a:solidFill>
                  <a:srgbClr val="FF0066"/>
                </a:solidFill>
                <a:ea typeface="굴림" pitchFamily="50" charset="-127"/>
              </a:rPr>
              <a:t>2) </a:t>
            </a:r>
            <a:r>
              <a:rPr lang="en-US" altLang="ko-KR" sz="2400" b="1" i="1" u="sng">
                <a:solidFill>
                  <a:srgbClr val="FF0066"/>
                </a:solidFill>
                <a:ea typeface="굴림" pitchFamily="50" charset="-127"/>
              </a:rPr>
              <a:t>Attaching Bulbous Bow to reduce the bow divergent wave</a:t>
            </a:r>
          </a:p>
          <a:p>
            <a:pPr>
              <a:lnSpc>
                <a:spcPct val="130000"/>
              </a:lnSpc>
            </a:pPr>
            <a:r>
              <a:rPr lang="en-US" altLang="ko-KR" sz="2400" b="1">
                <a:ea typeface="굴림" pitchFamily="50" charset="-127"/>
              </a:rPr>
              <a:t>    - Bulbous bow generates the second bow waves .</a:t>
            </a:r>
          </a:p>
          <a:p>
            <a:pPr>
              <a:lnSpc>
                <a:spcPct val="130000"/>
              </a:lnSpc>
            </a:pPr>
            <a:r>
              <a:rPr lang="en-US" altLang="ko-KR" sz="2400" b="1">
                <a:ea typeface="굴림" pitchFamily="50" charset="-127"/>
              </a:rPr>
              <a:t>    - Then the waves interact with the bow wave resulting in </a:t>
            </a:r>
          </a:p>
          <a:p>
            <a:pPr>
              <a:lnSpc>
                <a:spcPct val="130000"/>
              </a:lnSpc>
            </a:pPr>
            <a:r>
              <a:rPr lang="en-US" altLang="ko-KR" sz="2400" b="1">
                <a:ea typeface="굴림" pitchFamily="50" charset="-127"/>
              </a:rPr>
              <a:t>       ideally no waves, practically smaller bow divergent waves.       </a:t>
            </a:r>
          </a:p>
          <a:p>
            <a:pPr>
              <a:lnSpc>
                <a:spcPct val="130000"/>
              </a:lnSpc>
            </a:pPr>
            <a:r>
              <a:rPr lang="en-US" altLang="ko-KR" sz="2400" b="1">
                <a:ea typeface="굴림" pitchFamily="50" charset="-127"/>
              </a:rPr>
              <a:t>    - </a:t>
            </a:r>
            <a:r>
              <a:rPr lang="en-US" altLang="ko-KR" sz="2400" b="1" i="1">
                <a:ea typeface="굴림" pitchFamily="50" charset="-127"/>
              </a:rPr>
              <a:t>EX :</a:t>
            </a:r>
          </a:p>
          <a:p>
            <a:pPr>
              <a:lnSpc>
                <a:spcPct val="130000"/>
              </a:lnSpc>
            </a:pPr>
            <a:r>
              <a:rPr lang="en-US" altLang="ko-KR" sz="2400" b="1">
                <a:ea typeface="굴림" pitchFamily="50" charset="-127"/>
              </a:rPr>
              <a:t>         DDG 51 : 7 % reduction in fuel consumption at cruise speed</a:t>
            </a:r>
          </a:p>
          <a:p>
            <a:pPr>
              <a:lnSpc>
                <a:spcPct val="130000"/>
              </a:lnSpc>
            </a:pPr>
            <a:r>
              <a:rPr lang="en-US" altLang="ko-KR" sz="2400" b="1">
                <a:ea typeface="굴림" pitchFamily="50" charset="-127"/>
              </a:rPr>
              <a:t>                           3%  reduction at max speed.</a:t>
            </a:r>
          </a:p>
          <a:p>
            <a:pPr>
              <a:lnSpc>
                <a:spcPct val="130000"/>
              </a:lnSpc>
            </a:pPr>
            <a:r>
              <a:rPr lang="en-US" altLang="ko-KR" sz="2400" b="1">
                <a:ea typeface="굴림" pitchFamily="50" charset="-127"/>
              </a:rPr>
              <a:t>                           design &amp;retrofit cost : less than $30 million       </a:t>
            </a:r>
          </a:p>
          <a:p>
            <a:pPr>
              <a:lnSpc>
                <a:spcPct val="130000"/>
              </a:lnSpc>
            </a:pPr>
            <a:r>
              <a:rPr lang="en-US" altLang="ko-KR" sz="2400" b="1">
                <a:ea typeface="굴림" pitchFamily="50" charset="-127"/>
              </a:rPr>
              <a:t>                           </a:t>
            </a:r>
            <a:r>
              <a:rPr lang="en-US" altLang="ko-KR" sz="2400" b="1" i="1">
                <a:solidFill>
                  <a:srgbClr val="FF0066"/>
                </a:solidFill>
                <a:ea typeface="굴림" pitchFamily="50" charset="-127"/>
              </a:rPr>
              <a:t>life cycle fuel cost saving for all the ship : </a:t>
            </a:r>
            <a:r>
              <a:rPr lang="en-US" altLang="ko-KR" sz="2400" b="1" i="1" u="sng">
                <a:solidFill>
                  <a:srgbClr val="FF0066"/>
                </a:solidFill>
                <a:ea typeface="굴림" pitchFamily="50" charset="-127"/>
              </a:rPr>
              <a:t>$250 mil</a:t>
            </a:r>
            <a:r>
              <a:rPr lang="en-US" altLang="ko-KR" sz="2400" b="1">
                <a:ea typeface="굴림" pitchFamily="50" charset="-127"/>
              </a:rPr>
              <a:t>. </a:t>
            </a:r>
          </a:p>
          <a:p>
            <a:pPr>
              <a:lnSpc>
                <a:spcPct val="130000"/>
              </a:lnSpc>
            </a:pPr>
            <a:r>
              <a:rPr lang="en-US" altLang="ko-KR" sz="2400" b="1">
                <a:ea typeface="굴림" pitchFamily="50" charset="-127"/>
              </a:rPr>
              <a:t>         Tankers &amp; Containers : adopting the Bulbous bow   </a:t>
            </a:r>
            <a:endParaRPr lang="en-US" altLang="ko-KR" sz="2400">
              <a:ea typeface="굴림" pitchFamily="50" charset="-127"/>
            </a:endParaRPr>
          </a:p>
        </p:txBody>
      </p:sp>
      <p:sp>
        <p:nvSpPr>
          <p:cNvPr id="119815" name="Text Box 7"/>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5" name="Picture 3" descr="ddg51_b2"/>
          <p:cNvPicPr>
            <a:picLocks noChangeAspect="1" noChangeArrowheads="1"/>
          </p:cNvPicPr>
          <p:nvPr/>
        </p:nvPicPr>
        <p:blipFill>
          <a:blip r:embed="rId2" cstate="print"/>
          <a:srcRect/>
          <a:stretch>
            <a:fillRect/>
          </a:stretch>
        </p:blipFill>
        <p:spPr bwMode="auto">
          <a:xfrm>
            <a:off x="304800" y="1752600"/>
            <a:ext cx="4343400" cy="3443288"/>
          </a:xfrm>
          <a:prstGeom prst="rect">
            <a:avLst/>
          </a:prstGeom>
          <a:noFill/>
        </p:spPr>
      </p:pic>
      <p:sp>
        <p:nvSpPr>
          <p:cNvPr id="120836" name="Text Box 4"/>
          <p:cNvSpPr txBox="1">
            <a:spLocks noChangeArrowheads="1"/>
          </p:cNvSpPr>
          <p:nvPr/>
        </p:nvSpPr>
        <p:spPr bwMode="auto">
          <a:xfrm>
            <a:off x="441325" y="1031875"/>
            <a:ext cx="184150" cy="457200"/>
          </a:xfrm>
          <a:prstGeom prst="rect">
            <a:avLst/>
          </a:prstGeom>
          <a:noFill/>
          <a:ln w="9525">
            <a:noFill/>
            <a:miter lim="800000"/>
            <a:headEnd/>
            <a:tailEnd/>
          </a:ln>
          <a:effectLst/>
        </p:spPr>
        <p:txBody>
          <a:bodyPr wrap="none">
            <a:spAutoFit/>
          </a:bodyPr>
          <a:lstStyle/>
          <a:p>
            <a:endParaRPr lang="ko-KR" altLang="en-US" sz="2400">
              <a:ea typeface="굴림" pitchFamily="50" charset="-127"/>
            </a:endParaRPr>
          </a:p>
        </p:txBody>
      </p:sp>
      <p:sp>
        <p:nvSpPr>
          <p:cNvPr id="120837" name="Text Box 5"/>
          <p:cNvSpPr txBox="1">
            <a:spLocks noChangeArrowheads="1"/>
          </p:cNvSpPr>
          <p:nvPr/>
        </p:nvSpPr>
        <p:spPr bwMode="auto">
          <a:xfrm>
            <a:off x="533400" y="1016000"/>
            <a:ext cx="2209800" cy="538163"/>
          </a:xfrm>
          <a:prstGeom prst="rect">
            <a:avLst/>
          </a:prstGeom>
          <a:solidFill>
            <a:srgbClr val="FFFF00"/>
          </a:solidFill>
          <a:ln w="19050">
            <a:solidFill>
              <a:schemeClr val="accent2"/>
            </a:solidFill>
            <a:miter lim="800000"/>
            <a:headEnd/>
            <a:tailEnd/>
          </a:ln>
          <a:effectLst/>
        </p:spPr>
        <p:txBody>
          <a:bodyPr wrap="none">
            <a:spAutoFit/>
          </a:bodyPr>
          <a:lstStyle/>
          <a:p>
            <a:r>
              <a:rPr lang="en-US" altLang="ko-KR" sz="2800" b="1">
                <a:solidFill>
                  <a:srgbClr val="FF0066"/>
                </a:solidFill>
                <a:ea typeface="굴림" pitchFamily="50" charset="-127"/>
              </a:rPr>
              <a:t>Bulbous Bow</a:t>
            </a:r>
          </a:p>
        </p:txBody>
      </p:sp>
      <p:pic>
        <p:nvPicPr>
          <p:cNvPr id="120838" name="Picture 6" descr="bulbous"/>
          <p:cNvPicPr>
            <a:picLocks noChangeAspect="1" noChangeArrowheads="1"/>
          </p:cNvPicPr>
          <p:nvPr/>
        </p:nvPicPr>
        <p:blipFill>
          <a:blip r:embed="rId3" cstate="print"/>
          <a:srcRect/>
          <a:stretch>
            <a:fillRect/>
          </a:stretch>
        </p:blipFill>
        <p:spPr bwMode="auto">
          <a:xfrm>
            <a:off x="3886200" y="3200400"/>
            <a:ext cx="5075238" cy="3429000"/>
          </a:xfrm>
          <a:prstGeom prst="rect">
            <a:avLst/>
          </a:prstGeom>
          <a:noFill/>
        </p:spPr>
      </p:pic>
      <p:sp>
        <p:nvSpPr>
          <p:cNvPr id="120841" name="Text Box 9"/>
          <p:cNvSpPr txBox="1">
            <a:spLocks noChangeArrowheads="1"/>
          </p:cNvSpPr>
          <p:nvPr/>
        </p:nvSpPr>
        <p:spPr bwMode="auto">
          <a:xfrm>
            <a:off x="1752600" y="44450"/>
            <a:ext cx="5638800" cy="641350"/>
          </a:xfrm>
          <a:prstGeom prst="rect">
            <a:avLst/>
          </a:prstGeom>
          <a:noFill/>
          <a:ln w="9525">
            <a:noFill/>
            <a:miter lim="800000"/>
            <a:headEnd/>
            <a:tailEnd/>
          </a:ln>
          <a:effectLst/>
        </p:spPr>
        <p:txBody>
          <a:bodyPr>
            <a:spAutoFit/>
          </a:bodyPr>
          <a:lstStyle/>
          <a:p>
            <a:pPr eaLnBrk="0" hangingPunct="0"/>
            <a:r>
              <a:rPr lang="en-US" altLang="ko-KR" sz="2800" b="1">
                <a:ea typeface="굴림" pitchFamily="50" charset="-127"/>
              </a:rPr>
              <a:t>Coefficient of Wave Resistance </a:t>
            </a:r>
            <a:r>
              <a:rPr lang="en-US" altLang="ko-KR" sz="3600" b="1">
                <a:ea typeface="굴림" pitchFamily="50" charset="-127"/>
              </a:rPr>
              <a:t>C</a:t>
            </a:r>
            <a:r>
              <a:rPr lang="en-US" altLang="ko-KR" sz="3600" b="1" baseline="-25000">
                <a:ea typeface="굴림" pitchFamily="50" charset="-127"/>
              </a:rPr>
              <a:t>W</a:t>
            </a:r>
            <a:endParaRPr lang="en-US" altLang="ko-KR" sz="2800" b="1" i="1">
              <a:ea typeface="굴림" pitchFamily="50" charset="-127"/>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p:cNvSpPr txBox="1">
            <a:spLocks noChangeArrowheads="1"/>
          </p:cNvSpPr>
          <p:nvPr/>
        </p:nvSpPr>
        <p:spPr bwMode="auto">
          <a:xfrm>
            <a:off x="2057400" y="152400"/>
            <a:ext cx="611028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Coefficient of Total Resistance</a:t>
            </a:r>
          </a:p>
        </p:txBody>
      </p:sp>
      <p:graphicFrame>
        <p:nvGraphicFramePr>
          <p:cNvPr id="332803" name="Object 3"/>
          <p:cNvGraphicFramePr>
            <a:graphicFrameLocks noChangeAspect="1"/>
          </p:cNvGraphicFramePr>
          <p:nvPr/>
        </p:nvGraphicFramePr>
        <p:xfrm>
          <a:off x="1193800" y="1752600"/>
          <a:ext cx="4700588" cy="1417638"/>
        </p:xfrm>
        <a:graphic>
          <a:graphicData uri="http://schemas.openxmlformats.org/presentationml/2006/ole">
            <p:oleObj spid="_x0000_s332803" name="Equation" r:id="rId3" imgW="2273040" imgH="685800" progId="Equation.3">
              <p:embed/>
            </p:oleObj>
          </a:graphicData>
        </a:graphic>
      </p:graphicFrame>
      <p:sp>
        <p:nvSpPr>
          <p:cNvPr id="332804" name="Text Box 4"/>
          <p:cNvSpPr txBox="1">
            <a:spLocks noChangeArrowheads="1"/>
          </p:cNvSpPr>
          <p:nvPr/>
        </p:nvSpPr>
        <p:spPr bwMode="auto">
          <a:xfrm>
            <a:off x="381000" y="1066800"/>
            <a:ext cx="5903913" cy="519113"/>
          </a:xfrm>
          <a:prstGeom prst="rect">
            <a:avLst/>
          </a:prstGeom>
          <a:solidFill>
            <a:schemeClr val="accent1"/>
          </a:solidFill>
          <a:ln w="9525">
            <a:noFill/>
            <a:miter lim="800000"/>
            <a:headEnd/>
            <a:tailEnd/>
          </a:ln>
          <a:effectLst/>
        </p:spPr>
        <p:txBody>
          <a:bodyPr wrap="none">
            <a:spAutoFit/>
          </a:bodyPr>
          <a:lstStyle/>
          <a:p>
            <a:r>
              <a:rPr lang="en-US" altLang="ko-KR" sz="2800" b="1">
                <a:latin typeface="Arial" charset="0"/>
                <a:ea typeface="굴림" pitchFamily="50" charset="-127"/>
              </a:rPr>
              <a:t>Coefficient of total hull resistance</a:t>
            </a:r>
          </a:p>
        </p:txBody>
      </p:sp>
      <p:sp>
        <p:nvSpPr>
          <p:cNvPr id="332805" name="Text Box 5"/>
          <p:cNvSpPr txBox="1">
            <a:spLocks noChangeArrowheads="1"/>
          </p:cNvSpPr>
          <p:nvPr/>
        </p:nvSpPr>
        <p:spPr bwMode="auto">
          <a:xfrm>
            <a:off x="381000" y="3200400"/>
            <a:ext cx="3941763" cy="519113"/>
          </a:xfrm>
          <a:prstGeom prst="rect">
            <a:avLst/>
          </a:prstGeom>
          <a:solidFill>
            <a:schemeClr val="accent1"/>
          </a:solidFill>
          <a:ln w="9525">
            <a:noFill/>
            <a:miter lim="800000"/>
            <a:headEnd/>
            <a:tailEnd/>
          </a:ln>
          <a:effectLst/>
        </p:spPr>
        <p:txBody>
          <a:bodyPr wrap="none">
            <a:spAutoFit/>
          </a:bodyPr>
          <a:lstStyle/>
          <a:p>
            <a:r>
              <a:rPr lang="en-US" altLang="ko-KR" sz="2800" b="1">
                <a:latin typeface="Arial" charset="0"/>
                <a:ea typeface="굴림" pitchFamily="50" charset="-127"/>
              </a:rPr>
              <a:t>Correlation Allowance</a:t>
            </a:r>
          </a:p>
        </p:txBody>
      </p:sp>
      <p:sp>
        <p:nvSpPr>
          <p:cNvPr id="332806" name="Text Box 6"/>
          <p:cNvSpPr txBox="1">
            <a:spLocks noChangeArrowheads="1"/>
          </p:cNvSpPr>
          <p:nvPr/>
        </p:nvSpPr>
        <p:spPr bwMode="auto">
          <a:xfrm>
            <a:off x="598488" y="3779838"/>
            <a:ext cx="8545512" cy="2501900"/>
          </a:xfrm>
          <a:prstGeom prst="rect">
            <a:avLst/>
          </a:prstGeom>
          <a:noFill/>
          <a:ln w="9525">
            <a:noFill/>
            <a:miter lim="800000"/>
            <a:headEnd/>
            <a:tailEnd/>
          </a:ln>
          <a:effectLst/>
        </p:spPr>
        <p:txBody>
          <a:bodyPr wrap="none">
            <a:spAutoFit/>
          </a:bodyPr>
          <a:lstStyle/>
          <a:p>
            <a:pPr>
              <a:lnSpc>
                <a:spcPct val="110000"/>
              </a:lnSpc>
              <a:buFontTx/>
              <a:buChar char="•"/>
            </a:pPr>
            <a:r>
              <a:rPr lang="ko-KR" altLang="en-US" sz="2400">
                <a:ea typeface="굴림" pitchFamily="50" charset="-127"/>
              </a:rPr>
              <a:t> </a:t>
            </a:r>
            <a:r>
              <a:rPr lang="en-US" altLang="ko-KR" sz="2400" b="1">
                <a:ea typeface="굴림" pitchFamily="50" charset="-127"/>
              </a:rPr>
              <a:t>It accounts for hull resistance due to surface roughness, </a:t>
            </a:r>
          </a:p>
          <a:p>
            <a:pPr>
              <a:lnSpc>
                <a:spcPct val="110000"/>
              </a:lnSpc>
            </a:pPr>
            <a:r>
              <a:rPr lang="en-US" altLang="ko-KR" sz="2400" b="1">
                <a:ea typeface="굴림" pitchFamily="50" charset="-127"/>
              </a:rPr>
              <a:t>   paint roughness, corrosion, and fouling of the hull surface.</a:t>
            </a:r>
          </a:p>
          <a:p>
            <a:pPr>
              <a:lnSpc>
                <a:spcPct val="110000"/>
              </a:lnSpc>
              <a:buFontTx/>
              <a:buChar char="•"/>
            </a:pPr>
            <a:r>
              <a:rPr lang="en-US" altLang="ko-KR" sz="2400" b="1">
                <a:ea typeface="굴림" pitchFamily="50" charset="-127"/>
              </a:rPr>
              <a:t> It is only used when a full-scale ship prediction of EHP is made</a:t>
            </a:r>
          </a:p>
          <a:p>
            <a:pPr>
              <a:lnSpc>
                <a:spcPct val="110000"/>
              </a:lnSpc>
            </a:pPr>
            <a:r>
              <a:rPr lang="en-US" altLang="ko-KR" sz="2400" b="1">
                <a:ea typeface="굴림" pitchFamily="50" charset="-127"/>
              </a:rPr>
              <a:t>   from model test results. </a:t>
            </a:r>
          </a:p>
          <a:p>
            <a:pPr>
              <a:lnSpc>
                <a:spcPct val="110000"/>
              </a:lnSpc>
              <a:buFontTx/>
              <a:buChar char="•"/>
            </a:pPr>
            <a:r>
              <a:rPr lang="en-US" altLang="ko-KR" sz="2400" b="1">
                <a:ea typeface="굴림" pitchFamily="50" charset="-127"/>
              </a:rPr>
              <a:t> For model,</a:t>
            </a:r>
          </a:p>
          <a:p>
            <a:pPr>
              <a:lnSpc>
                <a:spcPct val="110000"/>
              </a:lnSpc>
              <a:buFontTx/>
              <a:buChar char="•"/>
            </a:pPr>
            <a:r>
              <a:rPr lang="en-US" altLang="ko-KR" sz="2400" b="1">
                <a:ea typeface="굴림" pitchFamily="50" charset="-127"/>
              </a:rPr>
              <a:t> For ship, empirical formulas can be used.</a:t>
            </a:r>
          </a:p>
        </p:txBody>
      </p:sp>
      <p:graphicFrame>
        <p:nvGraphicFramePr>
          <p:cNvPr id="332807" name="Object 7"/>
          <p:cNvGraphicFramePr>
            <a:graphicFrameLocks noChangeAspect="1"/>
          </p:cNvGraphicFramePr>
          <p:nvPr/>
        </p:nvGraphicFramePr>
        <p:xfrm>
          <a:off x="2247900" y="5486400"/>
          <a:ext cx="5105400" cy="433388"/>
        </p:xfrm>
        <a:graphic>
          <a:graphicData uri="http://schemas.openxmlformats.org/presentationml/2006/ole">
            <p:oleObj spid="_x0000_s332807" name="Equation" r:id="rId4" imgW="2539800" imgH="215640" progId="Equation.3">
              <p:embed/>
            </p:oleObj>
          </a:graphicData>
        </a:graphic>
      </p:graphicFrame>
      <p:graphicFrame>
        <p:nvGraphicFramePr>
          <p:cNvPr id="332808" name="Object 8"/>
          <p:cNvGraphicFramePr>
            <a:graphicFrameLocks noChangeAspect="1"/>
          </p:cNvGraphicFramePr>
          <p:nvPr/>
        </p:nvGraphicFramePr>
        <p:xfrm>
          <a:off x="4514850" y="3321050"/>
          <a:ext cx="114300" cy="215900"/>
        </p:xfrm>
        <a:graphic>
          <a:graphicData uri="http://schemas.openxmlformats.org/presentationml/2006/ole">
            <p:oleObj spid="_x0000_s332808" name="Equation" r:id="rId5" imgW="114120" imgH="21564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014538" y="76200"/>
            <a:ext cx="5300662"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Other Type of Resistances</a:t>
            </a:r>
          </a:p>
        </p:txBody>
      </p:sp>
      <p:sp>
        <p:nvSpPr>
          <p:cNvPr id="122884" name="Text Box 4"/>
          <p:cNvSpPr txBox="1">
            <a:spLocks noChangeArrowheads="1"/>
          </p:cNvSpPr>
          <p:nvPr/>
        </p:nvSpPr>
        <p:spPr bwMode="auto">
          <a:xfrm>
            <a:off x="381000" y="1069975"/>
            <a:ext cx="8277225" cy="5313363"/>
          </a:xfrm>
          <a:prstGeom prst="rect">
            <a:avLst/>
          </a:prstGeom>
          <a:noFill/>
          <a:ln w="9525">
            <a:noFill/>
            <a:miter lim="800000"/>
            <a:headEnd/>
            <a:tailEnd/>
          </a:ln>
          <a:effectLst/>
        </p:spPr>
        <p:txBody>
          <a:bodyPr wrap="none">
            <a:spAutoFit/>
          </a:bodyPr>
          <a:lstStyle/>
          <a:p>
            <a:pPr>
              <a:lnSpc>
                <a:spcPct val="130000"/>
              </a:lnSpc>
            </a:pPr>
            <a:r>
              <a:rPr lang="en-US" altLang="ko-KR" sz="2400" b="1">
                <a:solidFill>
                  <a:srgbClr val="FF0066"/>
                </a:solidFill>
                <a:latin typeface="Arial" charset="0"/>
                <a:ea typeface="굴림" pitchFamily="50" charset="-127"/>
              </a:rPr>
              <a:t>Appendage Resistance</a:t>
            </a:r>
          </a:p>
          <a:p>
            <a:pPr>
              <a:lnSpc>
                <a:spcPct val="130000"/>
              </a:lnSpc>
            </a:pPr>
            <a:r>
              <a:rPr lang="en-US" altLang="ko-KR" sz="2400" b="1">
                <a:ea typeface="굴림" pitchFamily="50" charset="-127"/>
              </a:rPr>
              <a:t>   - Frictional resistance caused by the underwater appendages</a:t>
            </a:r>
          </a:p>
          <a:p>
            <a:pPr>
              <a:lnSpc>
                <a:spcPct val="130000"/>
              </a:lnSpc>
            </a:pPr>
            <a:r>
              <a:rPr lang="en-US" altLang="ko-KR" sz="2400" b="1">
                <a:ea typeface="굴림" pitchFamily="50" charset="-127"/>
              </a:rPr>
              <a:t>     such as  </a:t>
            </a:r>
            <a:r>
              <a:rPr lang="en-US" altLang="ko-KR" sz="2400" b="1" i="1">
                <a:solidFill>
                  <a:schemeClr val="accent2"/>
                </a:solidFill>
                <a:ea typeface="굴림" pitchFamily="50" charset="-127"/>
              </a:rPr>
              <a:t>rudder,  propeller shaft, bilge keels and struts</a:t>
            </a:r>
          </a:p>
          <a:p>
            <a:pPr>
              <a:lnSpc>
                <a:spcPct val="130000"/>
              </a:lnSpc>
            </a:pPr>
            <a:r>
              <a:rPr lang="en-US" altLang="ko-KR" sz="2400" b="1">
                <a:ea typeface="굴림" pitchFamily="50" charset="-127"/>
              </a:rPr>
              <a:t>   - 2</a:t>
            </a:r>
            <a:r>
              <a:rPr lang="en-US" altLang="ko-KR" sz="2400" b="1">
                <a:ea typeface="굴림" pitchFamily="50" charset="-127"/>
                <a:sym typeface="Symbol" pitchFamily="18" charset="2"/>
              </a:rPr>
              <a:t></a:t>
            </a:r>
            <a:r>
              <a:rPr lang="en-US" altLang="ko-KR" sz="2400" b="1">
                <a:ea typeface="굴림" pitchFamily="50" charset="-127"/>
              </a:rPr>
              <a:t>24% of the total resistance in naval ship.</a:t>
            </a:r>
          </a:p>
          <a:p>
            <a:pPr>
              <a:lnSpc>
                <a:spcPct val="130000"/>
              </a:lnSpc>
            </a:pPr>
            <a:r>
              <a:rPr lang="en-US" altLang="ko-KR" sz="2400" b="1">
                <a:solidFill>
                  <a:srgbClr val="FF0066"/>
                </a:solidFill>
                <a:latin typeface="Arial" charset="0"/>
                <a:ea typeface="굴림" pitchFamily="50" charset="-127"/>
              </a:rPr>
              <a:t>Steering Resistance</a:t>
            </a:r>
          </a:p>
          <a:p>
            <a:pPr>
              <a:lnSpc>
                <a:spcPct val="130000"/>
              </a:lnSpc>
            </a:pPr>
            <a:r>
              <a:rPr lang="en-US" altLang="ko-KR" sz="2400" b="1">
                <a:ea typeface="굴림" pitchFamily="50" charset="-127"/>
              </a:rPr>
              <a:t>   - </a:t>
            </a:r>
            <a:r>
              <a:rPr lang="en-US" altLang="ko-KR" sz="2400" b="1" i="1">
                <a:solidFill>
                  <a:schemeClr val="accent2"/>
                </a:solidFill>
                <a:ea typeface="굴림" pitchFamily="50" charset="-127"/>
              </a:rPr>
              <a:t>Resistance caused by the rudder motion</a:t>
            </a:r>
            <a:r>
              <a:rPr lang="en-US" altLang="ko-KR" sz="2400" b="1">
                <a:ea typeface="굴림" pitchFamily="50" charset="-127"/>
              </a:rPr>
              <a:t>.</a:t>
            </a:r>
          </a:p>
          <a:p>
            <a:pPr>
              <a:lnSpc>
                <a:spcPct val="130000"/>
              </a:lnSpc>
            </a:pPr>
            <a:r>
              <a:rPr lang="en-US" altLang="ko-KR" sz="2400" b="1">
                <a:ea typeface="굴림" pitchFamily="50" charset="-127"/>
              </a:rPr>
              <a:t>   - Small in warships but troublesome in sail boats</a:t>
            </a:r>
          </a:p>
          <a:p>
            <a:pPr>
              <a:lnSpc>
                <a:spcPct val="130000"/>
              </a:lnSpc>
            </a:pPr>
            <a:r>
              <a:rPr lang="en-US" altLang="ko-KR" sz="2400" b="1">
                <a:solidFill>
                  <a:srgbClr val="FF0066"/>
                </a:solidFill>
                <a:latin typeface="Arial" charset="0"/>
                <a:ea typeface="굴림" pitchFamily="50" charset="-127"/>
              </a:rPr>
              <a:t>Added Resistance</a:t>
            </a:r>
          </a:p>
          <a:p>
            <a:pPr>
              <a:lnSpc>
                <a:spcPct val="130000"/>
              </a:lnSpc>
            </a:pPr>
            <a:r>
              <a:rPr lang="en-US" altLang="ko-KR" sz="2400" b="1">
                <a:ea typeface="굴림" pitchFamily="50" charset="-127"/>
              </a:rPr>
              <a:t>   - </a:t>
            </a:r>
            <a:r>
              <a:rPr lang="en-US" altLang="ko-KR" sz="2400" b="1" i="1">
                <a:solidFill>
                  <a:schemeClr val="accent2"/>
                </a:solidFill>
                <a:ea typeface="굴림" pitchFamily="50" charset="-127"/>
              </a:rPr>
              <a:t>Resistance due to sea waves which will cause the ship </a:t>
            </a:r>
          </a:p>
          <a:p>
            <a:pPr>
              <a:lnSpc>
                <a:spcPct val="130000"/>
              </a:lnSpc>
            </a:pPr>
            <a:r>
              <a:rPr lang="en-US" altLang="ko-KR" sz="2400" b="1" i="1">
                <a:solidFill>
                  <a:schemeClr val="accent2"/>
                </a:solidFill>
                <a:ea typeface="굴림" pitchFamily="50" charset="-127"/>
              </a:rPr>
              <a:t>      motions</a:t>
            </a:r>
            <a:r>
              <a:rPr lang="en-US" altLang="ko-KR" sz="2400" b="1">
                <a:ea typeface="굴림" pitchFamily="50" charset="-127"/>
              </a:rPr>
              <a:t> (pitching, rolling, heaving, yawing).</a:t>
            </a:r>
          </a:p>
          <a:p>
            <a:pPr>
              <a:lnSpc>
                <a:spcPct val="130000"/>
              </a:lnSpc>
            </a:pPr>
            <a:r>
              <a:rPr lang="en-US" altLang="ko-KR" sz="2400" b="1">
                <a:ea typeface="굴림" pitchFamily="50" charset="-127"/>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a:spLocks noChangeArrowheads="1"/>
          </p:cNvSpPr>
          <p:nvPr/>
        </p:nvSpPr>
        <p:spPr bwMode="auto">
          <a:xfrm>
            <a:off x="533400" y="1219200"/>
            <a:ext cx="8189913" cy="4692650"/>
          </a:xfrm>
          <a:prstGeom prst="rect">
            <a:avLst/>
          </a:prstGeom>
          <a:noFill/>
          <a:ln w="9525">
            <a:noFill/>
            <a:miter lim="800000"/>
            <a:headEnd/>
            <a:tailEnd/>
          </a:ln>
          <a:effectLst/>
        </p:spPr>
        <p:txBody>
          <a:bodyPr wrap="none">
            <a:spAutoFit/>
          </a:bodyPr>
          <a:lstStyle/>
          <a:p>
            <a:pPr>
              <a:lnSpc>
                <a:spcPct val="140000"/>
              </a:lnSpc>
            </a:pPr>
            <a:r>
              <a:rPr lang="en-US" altLang="ko-KR" sz="2400" b="1">
                <a:solidFill>
                  <a:srgbClr val="FF0066"/>
                </a:solidFill>
                <a:latin typeface="Arial" charset="0"/>
                <a:ea typeface="굴림" pitchFamily="50" charset="-127"/>
              </a:rPr>
              <a:t>Increased Resistance in Shallow Water</a:t>
            </a:r>
          </a:p>
          <a:p>
            <a:pPr>
              <a:lnSpc>
                <a:spcPct val="140000"/>
              </a:lnSpc>
            </a:pPr>
            <a:r>
              <a:rPr lang="en-US" altLang="ko-KR" sz="2400" b="1">
                <a:ea typeface="굴림" pitchFamily="50" charset="-127"/>
              </a:rPr>
              <a:t>  - </a:t>
            </a:r>
            <a:r>
              <a:rPr lang="en-US" altLang="ko-KR" sz="2400" b="1" i="1">
                <a:solidFill>
                  <a:schemeClr val="accent2"/>
                </a:solidFill>
                <a:ea typeface="굴림" pitchFamily="50" charset="-127"/>
              </a:rPr>
              <a:t>Resistance caused by shallow water effect</a:t>
            </a:r>
          </a:p>
          <a:p>
            <a:pPr>
              <a:lnSpc>
                <a:spcPct val="140000"/>
              </a:lnSpc>
            </a:pPr>
            <a:r>
              <a:rPr lang="en-US" altLang="ko-KR" sz="2400" b="1">
                <a:ea typeface="굴림" pitchFamily="50" charset="-127"/>
              </a:rPr>
              <a:t>  - Flow velocities under the hull increases in shallow water.</a:t>
            </a:r>
          </a:p>
          <a:p>
            <a:pPr lvl="1">
              <a:lnSpc>
                <a:spcPct val="140000"/>
              </a:lnSpc>
              <a:buFontTx/>
              <a:buChar char="•"/>
            </a:pPr>
            <a:r>
              <a:rPr lang="en-US" altLang="ko-KR" sz="2400" b="1">
                <a:ea typeface="굴림" pitchFamily="50" charset="-127"/>
              </a:rPr>
              <a:t>  Increase of frictional resistance due to the velocities </a:t>
            </a:r>
          </a:p>
          <a:p>
            <a:pPr lvl="1">
              <a:lnSpc>
                <a:spcPct val="140000"/>
              </a:lnSpc>
              <a:buFontTx/>
              <a:buChar char="•"/>
            </a:pPr>
            <a:r>
              <a:rPr lang="en-US" altLang="ko-KR" sz="2400" b="1">
                <a:ea typeface="굴림" pitchFamily="50" charset="-127"/>
                <a:sym typeface="Symbol" pitchFamily="18" charset="2"/>
              </a:rPr>
              <a:t> P</a:t>
            </a:r>
            <a:r>
              <a:rPr lang="en-US" altLang="ko-KR" sz="2400" b="1">
                <a:ea typeface="굴림" pitchFamily="50" charset="-127"/>
              </a:rPr>
              <a:t>ressure drop, suction, increase of wetted surface area</a:t>
            </a:r>
          </a:p>
          <a:p>
            <a:pPr>
              <a:lnSpc>
                <a:spcPct val="140000"/>
              </a:lnSpc>
            </a:pPr>
            <a:r>
              <a:rPr lang="en-US" altLang="ko-KR" sz="2400" b="1">
                <a:ea typeface="굴림" pitchFamily="50" charset="-127"/>
              </a:rPr>
              <a:t>        </a:t>
            </a:r>
            <a:r>
              <a:rPr lang="en-US" altLang="ko-KR" sz="2400" b="1">
                <a:ea typeface="굴림" pitchFamily="50" charset="-127"/>
                <a:sym typeface="Symbol" pitchFamily="18" charset="2"/>
              </a:rPr>
              <a:t></a:t>
            </a:r>
            <a:r>
              <a:rPr lang="en-US" altLang="ko-KR" sz="2400" b="1">
                <a:ea typeface="굴림" pitchFamily="50" charset="-127"/>
              </a:rPr>
              <a:t> Increases frictional resistance</a:t>
            </a:r>
          </a:p>
          <a:p>
            <a:pPr>
              <a:lnSpc>
                <a:spcPct val="140000"/>
              </a:lnSpc>
            </a:pPr>
            <a:r>
              <a:rPr lang="en-US" altLang="ko-KR" sz="2400" b="1">
                <a:ea typeface="굴림" pitchFamily="50" charset="-127"/>
              </a:rPr>
              <a:t>  - The waves created in shallow water take more energy from</a:t>
            </a:r>
          </a:p>
          <a:p>
            <a:pPr>
              <a:lnSpc>
                <a:spcPct val="140000"/>
              </a:lnSpc>
            </a:pPr>
            <a:r>
              <a:rPr lang="en-US" altLang="ko-KR" sz="2400" b="1">
                <a:ea typeface="굴림" pitchFamily="50" charset="-127"/>
              </a:rPr>
              <a:t>     the ship than they do in deep water for the same speed.</a:t>
            </a:r>
          </a:p>
          <a:p>
            <a:pPr>
              <a:lnSpc>
                <a:spcPct val="140000"/>
              </a:lnSpc>
            </a:pPr>
            <a:r>
              <a:rPr lang="en-US" altLang="ko-KR" sz="2400" b="1">
                <a:ea typeface="굴림" pitchFamily="50" charset="-127"/>
              </a:rPr>
              <a:t>        </a:t>
            </a:r>
            <a:r>
              <a:rPr lang="en-US" altLang="ko-KR" sz="2400" b="1">
                <a:ea typeface="굴림" pitchFamily="50" charset="-127"/>
                <a:sym typeface="Symbol" pitchFamily="18" charset="2"/>
              </a:rPr>
              <a:t> Increases wave making resistance</a:t>
            </a:r>
          </a:p>
        </p:txBody>
      </p:sp>
      <p:sp>
        <p:nvSpPr>
          <p:cNvPr id="123909" name="Text Box 5"/>
          <p:cNvSpPr txBox="1">
            <a:spLocks noChangeArrowheads="1"/>
          </p:cNvSpPr>
          <p:nvPr/>
        </p:nvSpPr>
        <p:spPr bwMode="auto">
          <a:xfrm>
            <a:off x="2014538" y="76200"/>
            <a:ext cx="5300662"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Other Type of Resistances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Line 1027"/>
          <p:cNvSpPr>
            <a:spLocks noChangeShapeType="1"/>
          </p:cNvSpPr>
          <p:nvPr/>
        </p:nvSpPr>
        <p:spPr bwMode="auto">
          <a:xfrm>
            <a:off x="534988" y="1666875"/>
            <a:ext cx="6986587" cy="0"/>
          </a:xfrm>
          <a:prstGeom prst="line">
            <a:avLst/>
          </a:prstGeom>
          <a:noFill/>
          <a:ln w="57150">
            <a:solidFill>
              <a:schemeClr val="tx1"/>
            </a:solidFill>
            <a:round/>
            <a:headEnd/>
            <a:tailEnd/>
          </a:ln>
          <a:effectLst/>
        </p:spPr>
        <p:txBody>
          <a:bodyPr/>
          <a:lstStyle/>
          <a:p>
            <a:endParaRPr lang="en-US"/>
          </a:p>
        </p:txBody>
      </p:sp>
      <p:sp>
        <p:nvSpPr>
          <p:cNvPr id="23556" name="Line 1028"/>
          <p:cNvSpPr>
            <a:spLocks noChangeShapeType="1"/>
          </p:cNvSpPr>
          <p:nvPr/>
        </p:nvSpPr>
        <p:spPr bwMode="auto">
          <a:xfrm flipH="1">
            <a:off x="7364413" y="1666875"/>
            <a:ext cx="157162" cy="509588"/>
          </a:xfrm>
          <a:prstGeom prst="line">
            <a:avLst/>
          </a:prstGeom>
          <a:noFill/>
          <a:ln w="57150">
            <a:solidFill>
              <a:schemeClr val="tx1"/>
            </a:solidFill>
            <a:round/>
            <a:headEnd/>
            <a:tailEnd/>
          </a:ln>
          <a:effectLst/>
        </p:spPr>
        <p:txBody>
          <a:bodyPr/>
          <a:lstStyle/>
          <a:p>
            <a:endParaRPr lang="en-US"/>
          </a:p>
        </p:txBody>
      </p:sp>
      <p:sp>
        <p:nvSpPr>
          <p:cNvPr id="23557" name="Line 1029"/>
          <p:cNvSpPr>
            <a:spLocks noChangeShapeType="1"/>
          </p:cNvSpPr>
          <p:nvPr/>
        </p:nvSpPr>
        <p:spPr bwMode="auto">
          <a:xfrm flipH="1">
            <a:off x="6108700" y="2176463"/>
            <a:ext cx="1255713" cy="92075"/>
          </a:xfrm>
          <a:prstGeom prst="line">
            <a:avLst/>
          </a:prstGeom>
          <a:noFill/>
          <a:ln w="57150">
            <a:solidFill>
              <a:schemeClr val="tx1"/>
            </a:solidFill>
            <a:round/>
            <a:headEnd/>
            <a:tailEnd/>
          </a:ln>
          <a:effectLst/>
        </p:spPr>
        <p:txBody>
          <a:bodyPr/>
          <a:lstStyle/>
          <a:p>
            <a:endParaRPr lang="en-US"/>
          </a:p>
        </p:txBody>
      </p:sp>
      <p:sp>
        <p:nvSpPr>
          <p:cNvPr id="23558" name="Line 1030"/>
          <p:cNvSpPr>
            <a:spLocks noChangeShapeType="1"/>
          </p:cNvSpPr>
          <p:nvPr/>
        </p:nvSpPr>
        <p:spPr bwMode="auto">
          <a:xfrm flipH="1">
            <a:off x="5794375" y="2268538"/>
            <a:ext cx="314325" cy="695325"/>
          </a:xfrm>
          <a:prstGeom prst="line">
            <a:avLst/>
          </a:prstGeom>
          <a:noFill/>
          <a:ln w="57150">
            <a:solidFill>
              <a:schemeClr val="tx1"/>
            </a:solidFill>
            <a:round/>
            <a:headEnd/>
            <a:tailEnd/>
          </a:ln>
          <a:effectLst/>
        </p:spPr>
        <p:txBody>
          <a:bodyPr/>
          <a:lstStyle/>
          <a:p>
            <a:endParaRPr lang="en-US"/>
          </a:p>
        </p:txBody>
      </p:sp>
      <p:sp>
        <p:nvSpPr>
          <p:cNvPr id="23559" name="Line 1031"/>
          <p:cNvSpPr>
            <a:spLocks noChangeShapeType="1"/>
          </p:cNvSpPr>
          <p:nvPr/>
        </p:nvSpPr>
        <p:spPr bwMode="auto">
          <a:xfrm flipH="1">
            <a:off x="457200" y="2963863"/>
            <a:ext cx="5337175" cy="0"/>
          </a:xfrm>
          <a:prstGeom prst="line">
            <a:avLst/>
          </a:prstGeom>
          <a:noFill/>
          <a:ln w="57150">
            <a:solidFill>
              <a:schemeClr val="tx1"/>
            </a:solidFill>
            <a:round/>
            <a:headEnd/>
            <a:tailEnd/>
          </a:ln>
          <a:effectLst/>
        </p:spPr>
        <p:txBody>
          <a:bodyPr/>
          <a:lstStyle/>
          <a:p>
            <a:endParaRPr lang="en-US"/>
          </a:p>
        </p:txBody>
      </p:sp>
      <p:sp>
        <p:nvSpPr>
          <p:cNvPr id="23560" name="Rectangle 1032"/>
          <p:cNvSpPr>
            <a:spLocks noChangeArrowheads="1"/>
          </p:cNvSpPr>
          <p:nvPr/>
        </p:nvSpPr>
        <p:spPr bwMode="auto">
          <a:xfrm>
            <a:off x="614363" y="2082800"/>
            <a:ext cx="1098550" cy="88106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3561" name="Rectangle 1033"/>
          <p:cNvSpPr>
            <a:spLocks noChangeArrowheads="1"/>
          </p:cNvSpPr>
          <p:nvPr/>
        </p:nvSpPr>
        <p:spPr bwMode="auto">
          <a:xfrm>
            <a:off x="1712913" y="2500313"/>
            <a:ext cx="5494337" cy="9207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2" name="Rectangle 1034"/>
          <p:cNvSpPr>
            <a:spLocks noChangeArrowheads="1"/>
          </p:cNvSpPr>
          <p:nvPr/>
        </p:nvSpPr>
        <p:spPr bwMode="auto">
          <a:xfrm>
            <a:off x="2419350" y="2360613"/>
            <a:ext cx="471488" cy="371475"/>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3563" name="Rectangle 1035"/>
          <p:cNvSpPr>
            <a:spLocks noChangeArrowheads="1"/>
          </p:cNvSpPr>
          <p:nvPr/>
        </p:nvSpPr>
        <p:spPr bwMode="auto">
          <a:xfrm>
            <a:off x="5873750" y="2454275"/>
            <a:ext cx="157163" cy="185738"/>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3564" name="Rectangle 1036"/>
          <p:cNvSpPr>
            <a:spLocks noChangeArrowheads="1"/>
          </p:cNvSpPr>
          <p:nvPr/>
        </p:nvSpPr>
        <p:spPr bwMode="auto">
          <a:xfrm>
            <a:off x="4303713" y="2454275"/>
            <a:ext cx="392112" cy="185738"/>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23565" name="Rectangle 1037"/>
          <p:cNvSpPr>
            <a:spLocks noChangeArrowheads="1"/>
          </p:cNvSpPr>
          <p:nvPr/>
        </p:nvSpPr>
        <p:spPr bwMode="auto">
          <a:xfrm>
            <a:off x="6500813" y="2222500"/>
            <a:ext cx="79375" cy="277813"/>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3566" name="Rectangle 1038"/>
          <p:cNvSpPr>
            <a:spLocks noChangeArrowheads="1"/>
          </p:cNvSpPr>
          <p:nvPr/>
        </p:nvSpPr>
        <p:spPr bwMode="auto">
          <a:xfrm>
            <a:off x="6423025" y="2500313"/>
            <a:ext cx="234950" cy="92075"/>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3567" name="Rectangle 1039"/>
          <p:cNvSpPr>
            <a:spLocks noChangeArrowheads="1"/>
          </p:cNvSpPr>
          <p:nvPr/>
        </p:nvSpPr>
        <p:spPr bwMode="auto">
          <a:xfrm>
            <a:off x="4460875" y="2640013"/>
            <a:ext cx="77788" cy="323850"/>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23568" name="Group 1040"/>
          <p:cNvGrpSpPr>
            <a:grpSpLocks/>
          </p:cNvGrpSpPr>
          <p:nvPr/>
        </p:nvGrpSpPr>
        <p:grpSpPr bwMode="auto">
          <a:xfrm>
            <a:off x="7129463" y="2222500"/>
            <a:ext cx="157162" cy="601663"/>
            <a:chOff x="1248" y="3552"/>
            <a:chExt cx="96" cy="384"/>
          </a:xfrm>
        </p:grpSpPr>
        <p:sp>
          <p:nvSpPr>
            <p:cNvPr id="23569" name="Oval 1041"/>
            <p:cNvSpPr>
              <a:spLocks noChangeArrowheads="1"/>
            </p:cNvSpPr>
            <p:nvPr/>
          </p:nvSpPr>
          <p:spPr bwMode="auto">
            <a:xfrm>
              <a:off x="1248" y="3552"/>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23570" name="Oval 1042"/>
            <p:cNvSpPr>
              <a:spLocks noChangeArrowheads="1"/>
            </p:cNvSpPr>
            <p:nvPr/>
          </p:nvSpPr>
          <p:spPr bwMode="auto">
            <a:xfrm>
              <a:off x="1248" y="3744"/>
              <a:ext cx="96" cy="192"/>
            </a:xfrm>
            <a:prstGeom prst="ellipse">
              <a:avLst/>
            </a:prstGeom>
            <a:solidFill>
              <a:schemeClr val="accent2"/>
            </a:solidFill>
            <a:ln w="9525">
              <a:solidFill>
                <a:schemeClr val="tx1"/>
              </a:solidFill>
              <a:round/>
              <a:headEnd/>
              <a:tailEnd/>
            </a:ln>
            <a:effectLst/>
          </p:spPr>
          <p:txBody>
            <a:bodyPr wrap="none" anchor="ctr"/>
            <a:lstStyle/>
            <a:p>
              <a:endParaRPr lang="en-US"/>
            </a:p>
          </p:txBody>
        </p:sp>
      </p:grpSp>
      <p:sp>
        <p:nvSpPr>
          <p:cNvPr id="23571" name="Text Box 1043"/>
          <p:cNvSpPr txBox="1">
            <a:spLocks noChangeArrowheads="1"/>
          </p:cNvSpPr>
          <p:nvPr/>
        </p:nvSpPr>
        <p:spPr bwMode="auto">
          <a:xfrm>
            <a:off x="534988" y="1757363"/>
            <a:ext cx="1235075" cy="228600"/>
          </a:xfrm>
          <a:prstGeom prst="rect">
            <a:avLst/>
          </a:prstGeom>
          <a:noFill/>
          <a:ln w="9525">
            <a:noFill/>
            <a:miter lim="800000"/>
            <a:headEnd/>
            <a:tailEnd/>
          </a:ln>
          <a:effectLst/>
        </p:spPr>
        <p:txBody>
          <a:bodyPr>
            <a:spAutoFit/>
          </a:bodyPr>
          <a:lstStyle/>
          <a:p>
            <a:r>
              <a:rPr lang="en-US" altLang="ko-KR" sz="900" b="1">
                <a:ea typeface="굴림" pitchFamily="50" charset="-127"/>
              </a:rPr>
              <a:t>Engine</a:t>
            </a:r>
          </a:p>
        </p:txBody>
      </p:sp>
      <p:sp>
        <p:nvSpPr>
          <p:cNvPr id="23572" name="Text Box 1044"/>
          <p:cNvSpPr txBox="1">
            <a:spLocks noChangeArrowheads="1"/>
          </p:cNvSpPr>
          <p:nvPr/>
        </p:nvSpPr>
        <p:spPr bwMode="auto">
          <a:xfrm>
            <a:off x="2552700" y="2008188"/>
            <a:ext cx="742950" cy="365125"/>
          </a:xfrm>
          <a:prstGeom prst="rect">
            <a:avLst/>
          </a:prstGeom>
          <a:noFill/>
          <a:ln w="9525">
            <a:noFill/>
            <a:miter lim="800000"/>
            <a:headEnd/>
            <a:tailEnd/>
          </a:ln>
          <a:effectLst/>
        </p:spPr>
        <p:txBody>
          <a:bodyPr wrap="none">
            <a:spAutoFit/>
          </a:bodyPr>
          <a:lstStyle/>
          <a:p>
            <a:pPr algn="ctr"/>
            <a:r>
              <a:rPr lang="en-US" altLang="ko-KR" sz="900" b="1">
                <a:latin typeface="Arial" charset="0"/>
                <a:ea typeface="굴림" pitchFamily="50" charset="-127"/>
              </a:rPr>
              <a:t>Reduction</a:t>
            </a:r>
          </a:p>
          <a:p>
            <a:pPr algn="ctr"/>
            <a:r>
              <a:rPr lang="en-US" altLang="ko-KR" sz="900" b="1">
                <a:latin typeface="Arial" charset="0"/>
                <a:ea typeface="굴림" pitchFamily="50" charset="-127"/>
              </a:rPr>
              <a:t>Gear</a:t>
            </a:r>
          </a:p>
        </p:txBody>
      </p:sp>
      <p:sp>
        <p:nvSpPr>
          <p:cNvPr id="23573" name="Text Box 1045"/>
          <p:cNvSpPr txBox="1">
            <a:spLocks noChangeArrowheads="1"/>
          </p:cNvSpPr>
          <p:nvPr/>
        </p:nvSpPr>
        <p:spPr bwMode="auto">
          <a:xfrm>
            <a:off x="3832225" y="2128838"/>
            <a:ext cx="1182688" cy="274637"/>
          </a:xfrm>
          <a:prstGeom prst="rect">
            <a:avLst/>
          </a:prstGeom>
          <a:noFill/>
          <a:ln w="9525">
            <a:noFill/>
            <a:miter lim="800000"/>
            <a:headEnd/>
            <a:tailEnd/>
          </a:ln>
          <a:effectLst/>
        </p:spPr>
        <p:txBody>
          <a:bodyPr>
            <a:spAutoFit/>
          </a:bodyPr>
          <a:lstStyle/>
          <a:p>
            <a:r>
              <a:rPr lang="en-US" altLang="ko-KR" sz="1200" b="1">
                <a:ea typeface="굴림" pitchFamily="50" charset="-127"/>
              </a:rPr>
              <a:t>Bearing</a:t>
            </a:r>
          </a:p>
        </p:txBody>
      </p:sp>
      <p:sp>
        <p:nvSpPr>
          <p:cNvPr id="23574" name="Text Box 1046"/>
          <p:cNvSpPr txBox="1">
            <a:spLocks noChangeArrowheads="1"/>
          </p:cNvSpPr>
          <p:nvPr/>
        </p:nvSpPr>
        <p:spPr bwMode="auto">
          <a:xfrm>
            <a:off x="5167313" y="2176463"/>
            <a:ext cx="850900" cy="274637"/>
          </a:xfrm>
          <a:prstGeom prst="rect">
            <a:avLst/>
          </a:prstGeom>
          <a:noFill/>
          <a:ln w="9525">
            <a:noFill/>
            <a:miter lim="800000"/>
            <a:headEnd/>
            <a:tailEnd/>
          </a:ln>
          <a:effectLst/>
        </p:spPr>
        <p:txBody>
          <a:bodyPr>
            <a:spAutoFit/>
          </a:bodyPr>
          <a:lstStyle/>
          <a:p>
            <a:r>
              <a:rPr lang="en-US" altLang="ko-KR" sz="1200" b="1">
                <a:ea typeface="굴림" pitchFamily="50" charset="-127"/>
              </a:rPr>
              <a:t>Seals</a:t>
            </a:r>
          </a:p>
        </p:txBody>
      </p:sp>
      <p:sp>
        <p:nvSpPr>
          <p:cNvPr id="23575" name="Text Box 1047"/>
          <p:cNvSpPr txBox="1">
            <a:spLocks noChangeArrowheads="1"/>
          </p:cNvSpPr>
          <p:nvPr/>
        </p:nvSpPr>
        <p:spPr bwMode="auto">
          <a:xfrm>
            <a:off x="7391400" y="2020888"/>
            <a:ext cx="582613" cy="274637"/>
          </a:xfrm>
          <a:prstGeom prst="rect">
            <a:avLst/>
          </a:prstGeom>
          <a:solidFill>
            <a:schemeClr val="bg1"/>
          </a:solidFill>
          <a:ln w="9525">
            <a:noFill/>
            <a:miter lim="800000"/>
            <a:headEnd/>
            <a:tailEnd/>
          </a:ln>
          <a:effectLst/>
        </p:spPr>
        <p:txBody>
          <a:bodyPr wrap="none">
            <a:spAutoFit/>
          </a:bodyPr>
          <a:lstStyle/>
          <a:p>
            <a:r>
              <a:rPr lang="en-US" altLang="ko-KR" sz="1200" b="1">
                <a:ea typeface="굴림" pitchFamily="50" charset="-127"/>
              </a:rPr>
              <a:t>Screw</a:t>
            </a:r>
          </a:p>
        </p:txBody>
      </p:sp>
      <p:sp>
        <p:nvSpPr>
          <p:cNvPr id="23576" name="Text Box 1048"/>
          <p:cNvSpPr txBox="1">
            <a:spLocks noChangeArrowheads="1"/>
          </p:cNvSpPr>
          <p:nvPr/>
        </p:nvSpPr>
        <p:spPr bwMode="auto">
          <a:xfrm>
            <a:off x="6108700" y="1944688"/>
            <a:ext cx="800100" cy="228600"/>
          </a:xfrm>
          <a:prstGeom prst="rect">
            <a:avLst/>
          </a:prstGeom>
          <a:noFill/>
          <a:ln w="9525">
            <a:noFill/>
            <a:miter lim="800000"/>
            <a:headEnd/>
            <a:tailEnd/>
          </a:ln>
          <a:effectLst/>
        </p:spPr>
        <p:txBody>
          <a:bodyPr>
            <a:spAutoFit/>
          </a:bodyPr>
          <a:lstStyle/>
          <a:p>
            <a:r>
              <a:rPr lang="en-US" altLang="ko-KR" sz="900" b="1">
                <a:ea typeface="굴림" pitchFamily="50" charset="-127"/>
              </a:rPr>
              <a:t>Strut</a:t>
            </a:r>
          </a:p>
        </p:txBody>
      </p:sp>
      <p:sp>
        <p:nvSpPr>
          <p:cNvPr id="23577" name="Text Box 1049"/>
          <p:cNvSpPr txBox="1">
            <a:spLocks noChangeArrowheads="1"/>
          </p:cNvSpPr>
          <p:nvPr/>
        </p:nvSpPr>
        <p:spPr bwMode="auto">
          <a:xfrm>
            <a:off x="1636713" y="3287713"/>
            <a:ext cx="798512" cy="244475"/>
          </a:xfrm>
          <a:prstGeom prst="rect">
            <a:avLst/>
          </a:prstGeom>
          <a:solidFill>
            <a:schemeClr val="accent2"/>
          </a:solidFill>
          <a:ln w="9525">
            <a:noFill/>
            <a:miter lim="800000"/>
            <a:headEnd/>
            <a:tailEnd/>
          </a:ln>
          <a:effectLst/>
        </p:spPr>
        <p:txBody>
          <a:bodyPr>
            <a:spAutoFit/>
          </a:bodyPr>
          <a:lstStyle/>
          <a:p>
            <a:pPr algn="ctr"/>
            <a:r>
              <a:rPr lang="en-US" altLang="ko-KR" sz="1000" b="1">
                <a:solidFill>
                  <a:srgbClr val="FFFF00"/>
                </a:solidFill>
                <a:ea typeface="굴림" pitchFamily="50" charset="-127"/>
              </a:rPr>
              <a:t>BHP</a:t>
            </a:r>
          </a:p>
        </p:txBody>
      </p:sp>
      <p:sp>
        <p:nvSpPr>
          <p:cNvPr id="23578" name="Text Box 1050"/>
          <p:cNvSpPr txBox="1">
            <a:spLocks noChangeArrowheads="1"/>
          </p:cNvSpPr>
          <p:nvPr/>
        </p:nvSpPr>
        <p:spPr bwMode="auto">
          <a:xfrm>
            <a:off x="2809875" y="3481388"/>
            <a:ext cx="430213" cy="244475"/>
          </a:xfrm>
          <a:prstGeom prst="rect">
            <a:avLst/>
          </a:prstGeom>
          <a:solidFill>
            <a:schemeClr val="accent2"/>
          </a:solidFill>
          <a:ln w="9525">
            <a:noFill/>
            <a:miter lim="800000"/>
            <a:headEnd/>
            <a:tailEnd/>
          </a:ln>
          <a:effectLst/>
        </p:spPr>
        <p:txBody>
          <a:bodyPr wrap="none">
            <a:spAutoFit/>
          </a:bodyPr>
          <a:lstStyle/>
          <a:p>
            <a:r>
              <a:rPr lang="en-US" altLang="ko-KR" sz="1000" b="1">
                <a:solidFill>
                  <a:srgbClr val="FFFF00"/>
                </a:solidFill>
                <a:ea typeface="굴림" pitchFamily="50" charset="-127"/>
              </a:rPr>
              <a:t>SHP</a:t>
            </a:r>
          </a:p>
        </p:txBody>
      </p:sp>
      <p:sp>
        <p:nvSpPr>
          <p:cNvPr id="23579" name="Text Box 1051"/>
          <p:cNvSpPr txBox="1">
            <a:spLocks noChangeArrowheads="1"/>
          </p:cNvSpPr>
          <p:nvPr/>
        </p:nvSpPr>
        <p:spPr bwMode="auto">
          <a:xfrm>
            <a:off x="6500813" y="3286125"/>
            <a:ext cx="877887" cy="244475"/>
          </a:xfrm>
          <a:prstGeom prst="rect">
            <a:avLst/>
          </a:prstGeom>
          <a:solidFill>
            <a:schemeClr val="accent2"/>
          </a:solidFill>
          <a:ln w="9525">
            <a:noFill/>
            <a:miter lim="800000"/>
            <a:headEnd/>
            <a:tailEnd/>
          </a:ln>
          <a:effectLst/>
        </p:spPr>
        <p:txBody>
          <a:bodyPr>
            <a:spAutoFit/>
          </a:bodyPr>
          <a:lstStyle/>
          <a:p>
            <a:pPr algn="ctr"/>
            <a:r>
              <a:rPr lang="en-US" altLang="ko-KR" sz="1000" b="1">
                <a:solidFill>
                  <a:srgbClr val="FFFF00"/>
                </a:solidFill>
                <a:ea typeface="굴림" pitchFamily="50" charset="-127"/>
              </a:rPr>
              <a:t>DHP</a:t>
            </a:r>
          </a:p>
        </p:txBody>
      </p:sp>
      <p:sp>
        <p:nvSpPr>
          <p:cNvPr id="23580" name="Text Box 1052"/>
          <p:cNvSpPr txBox="1">
            <a:spLocks noChangeArrowheads="1"/>
          </p:cNvSpPr>
          <p:nvPr/>
        </p:nvSpPr>
        <p:spPr bwMode="auto">
          <a:xfrm>
            <a:off x="7443788" y="2941638"/>
            <a:ext cx="601662" cy="336550"/>
          </a:xfrm>
          <a:prstGeom prst="rect">
            <a:avLst/>
          </a:prstGeom>
          <a:solidFill>
            <a:srgbClr val="FFFF00"/>
          </a:solidFill>
          <a:ln w="9525">
            <a:noFill/>
            <a:miter lim="800000"/>
            <a:headEnd/>
            <a:tailEnd/>
          </a:ln>
          <a:effectLst/>
        </p:spPr>
        <p:txBody>
          <a:bodyPr wrap="none">
            <a:spAutoFit/>
          </a:bodyPr>
          <a:lstStyle/>
          <a:p>
            <a:r>
              <a:rPr lang="en-US" altLang="ko-KR" sz="1600" b="1">
                <a:ea typeface="굴림" pitchFamily="50" charset="-127"/>
              </a:rPr>
              <a:t>THP</a:t>
            </a:r>
          </a:p>
        </p:txBody>
      </p:sp>
      <p:sp>
        <p:nvSpPr>
          <p:cNvPr id="23581" name="Line 1053"/>
          <p:cNvSpPr>
            <a:spLocks noChangeShapeType="1"/>
          </p:cNvSpPr>
          <p:nvPr/>
        </p:nvSpPr>
        <p:spPr bwMode="auto">
          <a:xfrm flipV="1">
            <a:off x="2027238"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3582" name="Line 1054"/>
          <p:cNvSpPr>
            <a:spLocks noChangeShapeType="1"/>
          </p:cNvSpPr>
          <p:nvPr/>
        </p:nvSpPr>
        <p:spPr bwMode="auto">
          <a:xfrm flipV="1">
            <a:off x="3205163"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3583" name="Line 1055"/>
          <p:cNvSpPr>
            <a:spLocks noChangeShapeType="1"/>
          </p:cNvSpPr>
          <p:nvPr/>
        </p:nvSpPr>
        <p:spPr bwMode="auto">
          <a:xfrm flipV="1">
            <a:off x="6892925" y="2592388"/>
            <a:ext cx="0" cy="649287"/>
          </a:xfrm>
          <a:prstGeom prst="line">
            <a:avLst/>
          </a:prstGeom>
          <a:noFill/>
          <a:ln w="9525">
            <a:solidFill>
              <a:schemeClr val="tx1"/>
            </a:solidFill>
            <a:round/>
            <a:headEnd/>
            <a:tailEnd type="triangle" w="med" len="med"/>
          </a:ln>
          <a:effectLst/>
        </p:spPr>
        <p:txBody>
          <a:bodyPr/>
          <a:lstStyle/>
          <a:p>
            <a:endParaRPr lang="en-US"/>
          </a:p>
        </p:txBody>
      </p:sp>
      <p:sp>
        <p:nvSpPr>
          <p:cNvPr id="23584" name="Line 1056"/>
          <p:cNvSpPr>
            <a:spLocks noChangeShapeType="1"/>
          </p:cNvSpPr>
          <p:nvPr/>
        </p:nvSpPr>
        <p:spPr bwMode="auto">
          <a:xfrm>
            <a:off x="7443788" y="2314575"/>
            <a:ext cx="784225" cy="0"/>
          </a:xfrm>
          <a:prstGeom prst="line">
            <a:avLst/>
          </a:prstGeom>
          <a:noFill/>
          <a:ln w="38100">
            <a:solidFill>
              <a:schemeClr val="tx1"/>
            </a:solidFill>
            <a:round/>
            <a:headEnd/>
            <a:tailEnd type="triangle" w="med" len="med"/>
          </a:ln>
          <a:effectLst/>
        </p:spPr>
        <p:txBody>
          <a:bodyPr/>
          <a:lstStyle/>
          <a:p>
            <a:endParaRPr lang="en-US"/>
          </a:p>
        </p:txBody>
      </p:sp>
      <p:sp>
        <p:nvSpPr>
          <p:cNvPr id="23585" name="Line 1057"/>
          <p:cNvSpPr>
            <a:spLocks noChangeShapeType="1"/>
          </p:cNvSpPr>
          <p:nvPr/>
        </p:nvSpPr>
        <p:spPr bwMode="auto">
          <a:xfrm>
            <a:off x="7443788" y="2546350"/>
            <a:ext cx="784225" cy="0"/>
          </a:xfrm>
          <a:prstGeom prst="line">
            <a:avLst/>
          </a:prstGeom>
          <a:noFill/>
          <a:ln w="38100">
            <a:solidFill>
              <a:schemeClr val="tx1"/>
            </a:solidFill>
            <a:round/>
            <a:headEnd/>
            <a:tailEnd type="triangle" w="med" len="med"/>
          </a:ln>
          <a:effectLst/>
        </p:spPr>
        <p:txBody>
          <a:bodyPr/>
          <a:lstStyle/>
          <a:p>
            <a:endParaRPr lang="en-US"/>
          </a:p>
        </p:txBody>
      </p:sp>
      <p:sp>
        <p:nvSpPr>
          <p:cNvPr id="23586" name="Line 1058"/>
          <p:cNvSpPr>
            <a:spLocks noChangeShapeType="1"/>
          </p:cNvSpPr>
          <p:nvPr/>
        </p:nvSpPr>
        <p:spPr bwMode="auto">
          <a:xfrm>
            <a:off x="7443788" y="2732088"/>
            <a:ext cx="784225" cy="0"/>
          </a:xfrm>
          <a:prstGeom prst="line">
            <a:avLst/>
          </a:prstGeom>
          <a:noFill/>
          <a:ln w="38100">
            <a:solidFill>
              <a:schemeClr val="tx1"/>
            </a:solidFill>
            <a:round/>
            <a:headEnd/>
            <a:tailEnd type="triangle" w="med" len="med"/>
          </a:ln>
          <a:effectLst/>
        </p:spPr>
        <p:txBody>
          <a:bodyPr/>
          <a:lstStyle/>
          <a:p>
            <a:endParaRPr lang="en-US"/>
          </a:p>
        </p:txBody>
      </p:sp>
      <p:sp>
        <p:nvSpPr>
          <p:cNvPr id="23587" name="Rectangle 1059"/>
          <p:cNvSpPr>
            <a:spLocks noChangeArrowheads="1"/>
          </p:cNvSpPr>
          <p:nvPr/>
        </p:nvSpPr>
        <p:spPr bwMode="auto">
          <a:xfrm>
            <a:off x="6143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3588" name="Rectangle 1060"/>
          <p:cNvSpPr>
            <a:spLocks noChangeArrowheads="1"/>
          </p:cNvSpPr>
          <p:nvPr/>
        </p:nvSpPr>
        <p:spPr bwMode="auto">
          <a:xfrm>
            <a:off x="1006475" y="2546350"/>
            <a:ext cx="314325"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3589" name="Rectangle 1061"/>
          <p:cNvSpPr>
            <a:spLocks noChangeArrowheads="1"/>
          </p:cNvSpPr>
          <p:nvPr/>
        </p:nvSpPr>
        <p:spPr bwMode="auto">
          <a:xfrm>
            <a:off x="1477963" y="2546350"/>
            <a:ext cx="234950" cy="417513"/>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23590" name="Text Box 1062"/>
          <p:cNvSpPr txBox="1">
            <a:spLocks noChangeArrowheads="1"/>
          </p:cNvSpPr>
          <p:nvPr/>
        </p:nvSpPr>
        <p:spPr bwMode="auto">
          <a:xfrm>
            <a:off x="6424613" y="1360488"/>
            <a:ext cx="419100" cy="228600"/>
          </a:xfrm>
          <a:prstGeom prst="rect">
            <a:avLst/>
          </a:prstGeom>
          <a:solidFill>
            <a:srgbClr val="FF0066"/>
          </a:solidFill>
          <a:ln w="9525">
            <a:noFill/>
            <a:miter lim="800000"/>
            <a:headEnd/>
            <a:tailEnd/>
          </a:ln>
          <a:effectLst/>
        </p:spPr>
        <p:txBody>
          <a:bodyPr wrap="none">
            <a:spAutoFit/>
          </a:bodyPr>
          <a:lstStyle/>
          <a:p>
            <a:r>
              <a:rPr lang="en-US" altLang="ko-KR" sz="900" b="1">
                <a:solidFill>
                  <a:srgbClr val="FFFF00"/>
                </a:solidFill>
                <a:ea typeface="굴림" pitchFamily="50" charset="-127"/>
              </a:rPr>
              <a:t>EHP</a:t>
            </a:r>
          </a:p>
        </p:txBody>
      </p:sp>
      <p:sp>
        <p:nvSpPr>
          <p:cNvPr id="23591" name="Line 1063"/>
          <p:cNvSpPr>
            <a:spLocks noChangeShapeType="1"/>
          </p:cNvSpPr>
          <p:nvPr/>
        </p:nvSpPr>
        <p:spPr bwMode="auto">
          <a:xfrm flipH="1">
            <a:off x="4773613" y="1295400"/>
            <a:ext cx="1570037" cy="0"/>
          </a:xfrm>
          <a:prstGeom prst="line">
            <a:avLst/>
          </a:prstGeom>
          <a:noFill/>
          <a:ln w="38100">
            <a:solidFill>
              <a:schemeClr val="tx1"/>
            </a:solidFill>
            <a:round/>
            <a:headEnd/>
            <a:tailEnd type="triangle" w="med" len="med"/>
          </a:ln>
          <a:effectLst/>
        </p:spPr>
        <p:txBody>
          <a:bodyPr/>
          <a:lstStyle/>
          <a:p>
            <a:endParaRPr lang="en-US"/>
          </a:p>
        </p:txBody>
      </p:sp>
      <p:sp>
        <p:nvSpPr>
          <p:cNvPr id="23592" name="Rectangle 1064"/>
          <p:cNvSpPr>
            <a:spLocks noChangeArrowheads="1"/>
          </p:cNvSpPr>
          <p:nvPr/>
        </p:nvSpPr>
        <p:spPr bwMode="auto">
          <a:xfrm>
            <a:off x="609600" y="4267200"/>
            <a:ext cx="8534400" cy="1990725"/>
          </a:xfrm>
          <a:prstGeom prst="rect">
            <a:avLst/>
          </a:prstGeom>
          <a:noFill/>
          <a:ln w="9525">
            <a:noFill/>
            <a:miter lim="800000"/>
            <a:headEnd/>
            <a:tailEnd/>
          </a:ln>
          <a:effectLst/>
        </p:spPr>
        <p:txBody>
          <a:bodyPr>
            <a:spAutoFit/>
          </a:bodyPr>
          <a:lstStyle/>
          <a:p>
            <a:pPr>
              <a:lnSpc>
                <a:spcPct val="130000"/>
              </a:lnSpc>
            </a:pPr>
            <a:r>
              <a:rPr lang="en-US" altLang="ko-KR" sz="2400" b="1" u="sng">
                <a:solidFill>
                  <a:schemeClr val="accent2"/>
                </a:solidFill>
                <a:ea typeface="굴림" pitchFamily="50" charset="-127"/>
              </a:rPr>
              <a:t>Thrust Horsepower (THP)</a:t>
            </a:r>
          </a:p>
          <a:p>
            <a:pPr>
              <a:lnSpc>
                <a:spcPct val="130000"/>
              </a:lnSpc>
            </a:pPr>
            <a:r>
              <a:rPr lang="en-US" altLang="ko-KR" sz="2400" b="1">
                <a:ea typeface="굴림" pitchFamily="50" charset="-127"/>
              </a:rPr>
              <a:t>   - Power created by the screw/propeller</a:t>
            </a:r>
          </a:p>
          <a:p>
            <a:pPr>
              <a:lnSpc>
                <a:spcPct val="130000"/>
              </a:lnSpc>
            </a:pPr>
            <a:r>
              <a:rPr lang="en-US" altLang="ko-KR" sz="2400" b="1">
                <a:ea typeface="굴림" pitchFamily="50" charset="-127"/>
              </a:rPr>
              <a:t>   - THP=DHP – Propeller losses</a:t>
            </a:r>
          </a:p>
          <a:p>
            <a:pPr>
              <a:lnSpc>
                <a:spcPct val="130000"/>
              </a:lnSpc>
            </a:pPr>
            <a:r>
              <a:rPr lang="en-US" altLang="ko-KR" sz="2400" b="1">
                <a:ea typeface="굴림" pitchFamily="50" charset="-127"/>
              </a:rPr>
              <a:t>   - THP is the end result of all HP losses along the drive train</a:t>
            </a:r>
            <a:endParaRPr lang="en-US" sz="2400" b="1">
              <a:ea typeface="굴림" pitchFamily="50" charset="-127"/>
            </a:endParaRPr>
          </a:p>
        </p:txBody>
      </p:sp>
      <p:sp>
        <p:nvSpPr>
          <p:cNvPr id="23593" name="Text Box 1065"/>
          <p:cNvSpPr txBox="1">
            <a:spLocks noChangeArrowheads="1"/>
          </p:cNvSpPr>
          <p:nvPr/>
        </p:nvSpPr>
        <p:spPr bwMode="auto">
          <a:xfrm>
            <a:off x="1828800" y="76200"/>
            <a:ext cx="546258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Ship Drive Train and Power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76200"/>
            <a:ext cx="7772400" cy="1143000"/>
          </a:xfrm>
          <a:noFill/>
          <a:ln/>
        </p:spPr>
        <p:txBody>
          <a:bodyPr lIns="90488" tIns="44450" rIns="90488" bIns="44450"/>
          <a:lstStyle/>
          <a:p>
            <a:r>
              <a:rPr lang="en-US"/>
              <a:t>Operating to  Minimize </a:t>
            </a:r>
            <a:r>
              <a:rPr lang="en-US" sz="4000"/>
              <a:t>Resistance</a:t>
            </a:r>
          </a:p>
        </p:txBody>
      </p:sp>
      <p:sp>
        <p:nvSpPr>
          <p:cNvPr id="257027" name="Rectangle 3"/>
          <p:cNvSpPr>
            <a:spLocks noGrp="1" noChangeArrowheads="1"/>
          </p:cNvSpPr>
          <p:nvPr>
            <p:ph type="body" idx="1"/>
          </p:nvPr>
        </p:nvSpPr>
        <p:spPr>
          <a:noFill/>
          <a:ln/>
        </p:spPr>
        <p:txBody>
          <a:bodyPr lIns="90488" tIns="44450" rIns="90488" bIns="44450"/>
          <a:lstStyle/>
          <a:p>
            <a:pPr>
              <a:buFont typeface="Wingdings" pitchFamily="2" charset="2"/>
              <a:buChar char="ü"/>
            </a:pPr>
            <a:r>
              <a:rPr lang="en-US"/>
              <a:t>Keep the hull clean</a:t>
            </a:r>
          </a:p>
          <a:p>
            <a:pPr>
              <a:buFont typeface="Wingdings" pitchFamily="2" charset="2"/>
              <a:buChar char="ü"/>
            </a:pPr>
            <a:endParaRPr lang="en-US"/>
          </a:p>
          <a:p>
            <a:pPr>
              <a:buFont typeface="Wingdings" pitchFamily="2" charset="2"/>
              <a:buChar char="ü"/>
            </a:pPr>
            <a:r>
              <a:rPr lang="en-US"/>
              <a:t>Operate at a prudent speed</a:t>
            </a:r>
          </a:p>
          <a:p>
            <a:pPr lvl="1"/>
            <a:r>
              <a:rPr lang="en-US"/>
              <a:t>Keep speed below “hump speed” to optimize economy</a:t>
            </a:r>
          </a:p>
        </p:txBody>
      </p:sp>
    </p:spTree>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4988" y="1006475"/>
            <a:ext cx="7070725" cy="2346325"/>
          </a:xfrm>
          <a:prstGeom prst="rect">
            <a:avLst/>
          </a:prstGeom>
          <a:noFill/>
          <a:ln w="9525">
            <a:noFill/>
            <a:miter lim="800000"/>
            <a:headEnd/>
            <a:tailEnd/>
          </a:ln>
          <a:effectLst/>
        </p:spPr>
        <p:txBody>
          <a:bodyPr wrap="none">
            <a:spAutoFit/>
          </a:bodyPr>
          <a:lstStyle/>
          <a:p>
            <a:pPr eaLnBrk="0" hangingPunct="0">
              <a:tabLst>
                <a:tab pos="457200" algn="l"/>
              </a:tabLst>
            </a:pPr>
            <a:r>
              <a:rPr lang="en-US" sz="2400" u="sng"/>
              <a:t>So far we’ve discussed what resistance is and how it can</a:t>
            </a:r>
          </a:p>
          <a:p>
            <a:pPr eaLnBrk="0" hangingPunct="0">
              <a:tabLst>
                <a:tab pos="457200" algn="l"/>
              </a:tabLst>
            </a:pPr>
            <a:r>
              <a:rPr lang="en-US" sz="2400" u="sng"/>
              <a:t>quantified using</a:t>
            </a:r>
            <a:r>
              <a:rPr lang="en-US" sz="2400"/>
              <a:t>:</a:t>
            </a:r>
          </a:p>
          <a:p>
            <a:pPr eaLnBrk="0" hangingPunct="0">
              <a:tabLst>
                <a:tab pos="457200" algn="l"/>
              </a:tabLst>
            </a:pPr>
            <a:endParaRPr lang="en-US" sz="2400"/>
          </a:p>
          <a:p>
            <a:pPr eaLnBrk="0" hangingPunct="0">
              <a:tabLst>
                <a:tab pos="457200" algn="l"/>
              </a:tabLst>
            </a:pPr>
            <a:r>
              <a:rPr lang="en-US" sz="2400"/>
              <a:t>	</a:t>
            </a:r>
            <a:r>
              <a:rPr lang="en-US"/>
              <a:t>- </a:t>
            </a:r>
            <a:r>
              <a:rPr lang="en-US" sz="2800">
                <a:solidFill>
                  <a:schemeClr val="accent2"/>
                </a:solidFill>
              </a:rPr>
              <a:t>R</a:t>
            </a:r>
            <a:r>
              <a:rPr lang="en-US" sz="2800" baseline="-25000">
                <a:solidFill>
                  <a:schemeClr val="accent2"/>
                </a:solidFill>
              </a:rPr>
              <a:t>T</a:t>
            </a:r>
            <a:r>
              <a:rPr lang="en-US"/>
              <a:t> by measuring the actual resistance force</a:t>
            </a:r>
          </a:p>
          <a:p>
            <a:pPr eaLnBrk="0" hangingPunct="0">
              <a:tabLst>
                <a:tab pos="457200" algn="l"/>
              </a:tabLst>
            </a:pPr>
            <a:r>
              <a:rPr lang="en-US"/>
              <a:t>	- </a:t>
            </a:r>
            <a:r>
              <a:rPr lang="en-US" sz="2800">
                <a:solidFill>
                  <a:schemeClr val="accent2"/>
                </a:solidFill>
              </a:rPr>
              <a:t>C</a:t>
            </a:r>
            <a:r>
              <a:rPr lang="en-US" sz="2800" baseline="-25000">
                <a:solidFill>
                  <a:schemeClr val="accent2"/>
                </a:solidFill>
              </a:rPr>
              <a:t>T</a:t>
            </a:r>
            <a:r>
              <a:rPr lang="en-US" baseline="-25000"/>
              <a:t> </a:t>
            </a:r>
            <a:r>
              <a:rPr lang="en-US"/>
              <a:t>dimensionless coefficients that can be used to compare</a:t>
            </a:r>
          </a:p>
          <a:p>
            <a:pPr eaLnBrk="0" hangingPunct="0">
              <a:tabLst>
                <a:tab pos="457200" algn="l"/>
              </a:tabLst>
            </a:pPr>
            <a:r>
              <a:rPr lang="en-US"/>
              <a:t>  	   resistance between dissimilar hull shapes and sizes</a:t>
            </a:r>
          </a:p>
        </p:txBody>
      </p:sp>
      <p:sp>
        <p:nvSpPr>
          <p:cNvPr id="59395" name="Text Box 3"/>
          <p:cNvSpPr txBox="1">
            <a:spLocks noChangeArrowheads="1"/>
          </p:cNvSpPr>
          <p:nvPr/>
        </p:nvSpPr>
        <p:spPr bwMode="auto">
          <a:xfrm>
            <a:off x="365125" y="3657600"/>
            <a:ext cx="7623175" cy="2587625"/>
          </a:xfrm>
          <a:prstGeom prst="rect">
            <a:avLst/>
          </a:prstGeom>
          <a:noFill/>
          <a:ln w="9525">
            <a:noFill/>
            <a:miter lim="800000"/>
            <a:headEnd/>
            <a:tailEnd/>
          </a:ln>
          <a:effectLst/>
        </p:spPr>
        <p:txBody>
          <a:bodyPr wrap="none">
            <a:spAutoFit/>
          </a:bodyPr>
          <a:lstStyle/>
          <a:p>
            <a:pPr eaLnBrk="0" hangingPunct="0">
              <a:tabLst>
                <a:tab pos="457200" algn="l"/>
              </a:tabLst>
            </a:pPr>
            <a:r>
              <a:rPr lang="en-US" sz="2400" u="sng"/>
              <a:t>We can now measure the resistance in a hull and use the data</a:t>
            </a:r>
          </a:p>
          <a:p>
            <a:pPr eaLnBrk="0" hangingPunct="0">
              <a:tabLst>
                <a:tab pos="457200" algn="l"/>
              </a:tabLst>
            </a:pPr>
            <a:r>
              <a:rPr lang="en-US" sz="2400" u="sng"/>
              <a:t>to designing a ship’s power plant</a:t>
            </a:r>
            <a:endParaRPr lang="en-US" sz="2400"/>
          </a:p>
          <a:p>
            <a:pPr eaLnBrk="0" hangingPunct="0">
              <a:tabLst>
                <a:tab pos="457200" algn="l"/>
              </a:tabLst>
            </a:pPr>
            <a:r>
              <a:rPr lang="en-US" sz="2400"/>
              <a:t>	</a:t>
            </a:r>
          </a:p>
          <a:p>
            <a:pPr eaLnBrk="0" hangingPunct="0">
              <a:tabLst>
                <a:tab pos="457200" algn="l"/>
              </a:tabLst>
            </a:pPr>
            <a:r>
              <a:rPr lang="en-US" sz="2400"/>
              <a:t>	- </a:t>
            </a:r>
            <a:r>
              <a:rPr lang="en-US"/>
              <a:t>Using the resistance data, an effective power plant can be designed</a:t>
            </a:r>
          </a:p>
          <a:p>
            <a:pPr eaLnBrk="0" hangingPunct="0">
              <a:tabLst>
                <a:tab pos="457200" algn="l"/>
              </a:tabLst>
            </a:pPr>
            <a:r>
              <a:rPr lang="en-US"/>
              <a:t>	- Taking into account the relationship between</a:t>
            </a:r>
          </a:p>
          <a:p>
            <a:pPr eaLnBrk="0" hangingPunct="0">
              <a:tabLst>
                <a:tab pos="457200" algn="l"/>
              </a:tabLst>
            </a:pPr>
            <a:r>
              <a:rPr lang="en-US"/>
              <a:t>		- Effective Horsepower, </a:t>
            </a:r>
            <a:r>
              <a:rPr lang="en-US" sz="2400">
                <a:solidFill>
                  <a:schemeClr val="accent2"/>
                </a:solidFill>
              </a:rPr>
              <a:t>EHP</a:t>
            </a:r>
            <a:endParaRPr lang="en-US"/>
          </a:p>
          <a:p>
            <a:pPr eaLnBrk="0" hangingPunct="0">
              <a:tabLst>
                <a:tab pos="457200" algn="l"/>
              </a:tabLst>
            </a:pPr>
            <a:r>
              <a:rPr lang="en-US"/>
              <a:t>		- Shaft Horsepower, </a:t>
            </a:r>
            <a:r>
              <a:rPr lang="en-US" sz="2400">
                <a:solidFill>
                  <a:schemeClr val="accent2"/>
                </a:solidFill>
              </a:rPr>
              <a:t>SHP</a:t>
            </a:r>
            <a:endParaRPr lang="en-US"/>
          </a:p>
        </p:txBody>
      </p:sp>
      <p:sp>
        <p:nvSpPr>
          <p:cNvPr id="59397" name="Text Box 5"/>
          <p:cNvSpPr txBox="1">
            <a:spLocks noChangeArrowheads="1"/>
          </p:cNvSpPr>
          <p:nvPr/>
        </p:nvSpPr>
        <p:spPr bwMode="auto">
          <a:xfrm>
            <a:off x="1828800" y="76200"/>
            <a:ext cx="5376863" cy="701675"/>
          </a:xfrm>
          <a:prstGeom prst="rect">
            <a:avLst/>
          </a:prstGeom>
          <a:noFill/>
          <a:ln w="9525">
            <a:noFill/>
            <a:miter lim="800000"/>
            <a:headEnd/>
            <a:tailEnd/>
          </a:ln>
          <a:effectLst/>
        </p:spPr>
        <p:txBody>
          <a:bodyPr wrap="none">
            <a:spAutoFit/>
          </a:bodyPr>
          <a:lstStyle/>
          <a:p>
            <a:pPr eaLnBrk="0" hangingPunct="0"/>
            <a:r>
              <a:rPr lang="en-US" sz="4000" b="1"/>
              <a:t>7.7 Tow Tank Modeling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2819400" y="1752600"/>
            <a:ext cx="3733800" cy="19812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0422" name="Line 6"/>
          <p:cNvSpPr>
            <a:spLocks noChangeShapeType="1"/>
          </p:cNvSpPr>
          <p:nvPr/>
        </p:nvSpPr>
        <p:spPr bwMode="auto">
          <a:xfrm>
            <a:off x="4208463" y="2651125"/>
            <a:ext cx="2192337" cy="15875"/>
          </a:xfrm>
          <a:prstGeom prst="line">
            <a:avLst/>
          </a:prstGeom>
          <a:noFill/>
          <a:ln w="28575">
            <a:solidFill>
              <a:srgbClr val="000000"/>
            </a:solidFill>
            <a:round/>
            <a:headEnd/>
            <a:tailEnd/>
          </a:ln>
        </p:spPr>
        <p:txBody>
          <a:bodyPr/>
          <a:lstStyle/>
          <a:p>
            <a:endParaRPr lang="en-US"/>
          </a:p>
        </p:txBody>
      </p:sp>
      <p:sp>
        <p:nvSpPr>
          <p:cNvPr id="60423" name="Rectangle 7"/>
          <p:cNvSpPr>
            <a:spLocks noChangeArrowheads="1"/>
          </p:cNvSpPr>
          <p:nvPr/>
        </p:nvSpPr>
        <p:spPr bwMode="auto">
          <a:xfrm>
            <a:off x="3768725" y="2314575"/>
            <a:ext cx="195263" cy="427038"/>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latin typeface="Symbol" pitchFamily="18" charset="2"/>
              </a:rPr>
              <a:t>=</a:t>
            </a:r>
            <a:endParaRPr lang="en-US" b="1"/>
          </a:p>
        </p:txBody>
      </p:sp>
      <p:sp>
        <p:nvSpPr>
          <p:cNvPr id="60424" name="Rectangle 8"/>
          <p:cNvSpPr>
            <a:spLocks noChangeArrowheads="1"/>
          </p:cNvSpPr>
          <p:nvPr/>
        </p:nvSpPr>
        <p:spPr bwMode="auto">
          <a:xfrm>
            <a:off x="4648200" y="2027238"/>
            <a:ext cx="1344613" cy="487362"/>
          </a:xfrm>
          <a:prstGeom prst="rect">
            <a:avLst/>
          </a:prstGeom>
          <a:noFill/>
          <a:ln w="9525">
            <a:noFill/>
            <a:miter lim="800000"/>
            <a:headEnd/>
            <a:tailEnd/>
          </a:ln>
        </p:spPr>
        <p:txBody>
          <a:bodyPr lIns="0" tIns="0" rIns="0" bIns="0">
            <a:spAutoFit/>
          </a:bodyPr>
          <a:lstStyle/>
          <a:p>
            <a:pPr eaLnBrk="0" hangingPunct="0"/>
            <a:r>
              <a:rPr lang="en-US" sz="3200" b="1">
                <a:solidFill>
                  <a:srgbClr val="000000"/>
                </a:solidFill>
              </a:rPr>
              <a:t>  R</a:t>
            </a:r>
            <a:r>
              <a:rPr lang="en-US" sz="3200" b="1" baseline="-25000">
                <a:solidFill>
                  <a:srgbClr val="000000"/>
                </a:solidFill>
              </a:rPr>
              <a:t>t</a:t>
            </a:r>
            <a:r>
              <a:rPr lang="en-US" sz="3200" b="1">
                <a:solidFill>
                  <a:srgbClr val="000000"/>
                </a:solidFill>
              </a:rPr>
              <a:t>  V</a:t>
            </a:r>
            <a:r>
              <a:rPr lang="en-US" sz="3200" b="1" baseline="-25000">
                <a:solidFill>
                  <a:srgbClr val="000000"/>
                </a:solidFill>
              </a:rPr>
              <a:t>s</a:t>
            </a:r>
            <a:endParaRPr lang="en-US" sz="2400" b="1"/>
          </a:p>
        </p:txBody>
      </p:sp>
      <p:sp>
        <p:nvSpPr>
          <p:cNvPr id="60425" name="Rectangle 9"/>
          <p:cNvSpPr>
            <a:spLocks noChangeArrowheads="1"/>
          </p:cNvSpPr>
          <p:nvPr/>
        </p:nvSpPr>
        <p:spPr bwMode="auto">
          <a:xfrm>
            <a:off x="2911475" y="2270125"/>
            <a:ext cx="730250" cy="427038"/>
          </a:xfrm>
          <a:prstGeom prst="rect">
            <a:avLst/>
          </a:prstGeom>
          <a:noFill/>
          <a:ln w="9525">
            <a:noFill/>
            <a:miter lim="800000"/>
            <a:headEnd/>
            <a:tailEnd/>
          </a:ln>
        </p:spPr>
        <p:txBody>
          <a:bodyPr wrap="none" lIns="0" tIns="0" rIns="0" bIns="0">
            <a:spAutoFit/>
          </a:bodyPr>
          <a:lstStyle/>
          <a:p>
            <a:pPr eaLnBrk="0" hangingPunct="0"/>
            <a:r>
              <a:rPr lang="en-US" sz="2800" b="1" i="1">
                <a:solidFill>
                  <a:srgbClr val="000000"/>
                </a:solidFill>
              </a:rPr>
              <a:t>EHP</a:t>
            </a:r>
            <a:endParaRPr lang="en-US" b="1"/>
          </a:p>
        </p:txBody>
      </p:sp>
      <p:sp>
        <p:nvSpPr>
          <p:cNvPr id="60426" name="Rectangle 10"/>
          <p:cNvSpPr>
            <a:spLocks noChangeArrowheads="1"/>
          </p:cNvSpPr>
          <p:nvPr/>
        </p:nvSpPr>
        <p:spPr bwMode="auto">
          <a:xfrm>
            <a:off x="4730750" y="2744788"/>
            <a:ext cx="1687513" cy="854075"/>
          </a:xfrm>
          <a:prstGeom prst="rect">
            <a:avLst/>
          </a:prstGeom>
          <a:noFill/>
          <a:ln w="9525">
            <a:noFill/>
            <a:miter lim="800000"/>
            <a:headEnd/>
            <a:tailEnd/>
          </a:ln>
        </p:spPr>
        <p:txBody>
          <a:bodyPr wrap="none" lIns="0" tIns="0" rIns="0" bIns="0">
            <a:spAutoFit/>
          </a:bodyPr>
          <a:lstStyle/>
          <a:p>
            <a:pPr eaLnBrk="0" hangingPunct="0"/>
            <a:r>
              <a:rPr lang="en-US" sz="2800" b="1">
                <a:solidFill>
                  <a:srgbClr val="000000"/>
                </a:solidFill>
              </a:rPr>
              <a:t>550  </a:t>
            </a:r>
            <a:r>
              <a:rPr lang="en-US" sz="2800" b="1" u="sng">
                <a:solidFill>
                  <a:srgbClr val="000000"/>
                </a:solidFill>
              </a:rPr>
              <a:t>ft - lb </a:t>
            </a:r>
          </a:p>
          <a:p>
            <a:pPr eaLnBrk="0" hangingPunct="0"/>
            <a:r>
              <a:rPr lang="en-US" sz="2800" b="1">
                <a:solidFill>
                  <a:srgbClr val="000000"/>
                </a:solidFill>
              </a:rPr>
              <a:t>       sec-HP</a:t>
            </a:r>
            <a:endParaRPr lang="en-US" b="1"/>
          </a:p>
        </p:txBody>
      </p:sp>
      <p:sp>
        <p:nvSpPr>
          <p:cNvPr id="60427" name="Text Box 11"/>
          <p:cNvSpPr txBox="1">
            <a:spLocks noChangeArrowheads="1"/>
          </p:cNvSpPr>
          <p:nvPr/>
        </p:nvSpPr>
        <p:spPr bwMode="auto">
          <a:xfrm>
            <a:off x="990600" y="930275"/>
            <a:ext cx="4602163" cy="822325"/>
          </a:xfrm>
          <a:prstGeom prst="rect">
            <a:avLst/>
          </a:prstGeom>
          <a:noFill/>
          <a:ln w="9525">
            <a:noFill/>
            <a:miter lim="800000"/>
            <a:headEnd/>
            <a:tailEnd/>
          </a:ln>
          <a:effectLst/>
        </p:spPr>
        <p:txBody>
          <a:bodyPr wrap="none">
            <a:spAutoFit/>
          </a:bodyPr>
          <a:lstStyle/>
          <a:p>
            <a:pPr eaLnBrk="0" hangingPunct="0"/>
            <a:r>
              <a:rPr lang="en-US" sz="2400" b="1">
                <a:solidFill>
                  <a:schemeClr val="accent2"/>
                </a:solidFill>
              </a:rPr>
              <a:t>Resistance and power are related!</a:t>
            </a:r>
          </a:p>
          <a:p>
            <a:pPr eaLnBrk="0" hangingPunct="0"/>
            <a:r>
              <a:rPr lang="en-US" sz="2400"/>
              <a:t>	</a:t>
            </a:r>
          </a:p>
        </p:txBody>
      </p:sp>
      <p:sp>
        <p:nvSpPr>
          <p:cNvPr id="60428" name="Text Box 12"/>
          <p:cNvSpPr txBox="1">
            <a:spLocks noChangeArrowheads="1"/>
          </p:cNvSpPr>
          <p:nvPr/>
        </p:nvSpPr>
        <p:spPr bwMode="auto">
          <a:xfrm>
            <a:off x="669925" y="3962400"/>
            <a:ext cx="7804150" cy="2530475"/>
          </a:xfrm>
          <a:prstGeom prst="rect">
            <a:avLst/>
          </a:prstGeom>
          <a:noFill/>
          <a:ln w="9525">
            <a:noFill/>
            <a:miter lim="800000"/>
            <a:headEnd/>
            <a:tailEnd/>
          </a:ln>
          <a:effectLst/>
        </p:spPr>
        <p:txBody>
          <a:bodyPr wrap="none">
            <a:spAutoFit/>
          </a:bodyPr>
          <a:lstStyle/>
          <a:p>
            <a:pPr eaLnBrk="0" hangingPunct="0"/>
            <a:r>
              <a:rPr lang="en-US" b="1" u="sng"/>
              <a:t>Resistance can be measured in two ways</a:t>
            </a:r>
            <a:r>
              <a:rPr lang="en-US" b="1"/>
              <a:t>:</a:t>
            </a:r>
          </a:p>
          <a:p>
            <a:pPr eaLnBrk="0" hangingPunct="0"/>
            <a:endParaRPr lang="en-US" b="1"/>
          </a:p>
          <a:p>
            <a:pPr eaLnBrk="0" hangingPunct="0"/>
            <a:r>
              <a:rPr lang="en-US"/>
              <a:t>- </a:t>
            </a:r>
            <a:r>
              <a:rPr lang="en-US" u="sng"/>
              <a:t>Computer modeling</a:t>
            </a:r>
          </a:p>
          <a:p>
            <a:pPr eaLnBrk="0" hangingPunct="0"/>
            <a:r>
              <a:rPr lang="en-US"/>
              <a:t>	- Can be very difficult to mathematically model viscous flow in </a:t>
            </a:r>
          </a:p>
          <a:p>
            <a:pPr eaLnBrk="0" hangingPunct="0"/>
            <a:r>
              <a:rPr lang="en-US"/>
              <a:t>	  3 dimensions</a:t>
            </a:r>
          </a:p>
          <a:p>
            <a:pPr eaLnBrk="0" hangingPunct="0"/>
            <a:r>
              <a:rPr lang="en-US"/>
              <a:t>- </a:t>
            </a:r>
            <a:r>
              <a:rPr lang="en-US" u="sng"/>
              <a:t>Tow Tank testing</a:t>
            </a:r>
            <a:endParaRPr lang="en-US"/>
          </a:p>
          <a:p>
            <a:pPr eaLnBrk="0" hangingPunct="0"/>
            <a:r>
              <a:rPr lang="en-US"/>
              <a:t>	- Producing a geometrically and dynamically similar model to test</a:t>
            </a:r>
          </a:p>
          <a:p>
            <a:pPr eaLnBrk="0" hangingPunct="0"/>
            <a:r>
              <a:rPr lang="en-US"/>
              <a:t>	- Relate model performance to expected actual ship performance</a:t>
            </a:r>
          </a:p>
        </p:txBody>
      </p:sp>
      <p:sp>
        <p:nvSpPr>
          <p:cNvPr id="60430" name="Text Box 14"/>
          <p:cNvSpPr txBox="1">
            <a:spLocks noChangeArrowheads="1"/>
          </p:cNvSpPr>
          <p:nvPr/>
        </p:nvSpPr>
        <p:spPr bwMode="auto">
          <a:xfrm>
            <a:off x="2286000" y="76200"/>
            <a:ext cx="4614863" cy="701675"/>
          </a:xfrm>
          <a:prstGeom prst="rect">
            <a:avLst/>
          </a:prstGeom>
          <a:noFill/>
          <a:ln w="9525">
            <a:noFill/>
            <a:miter lim="800000"/>
            <a:headEnd/>
            <a:tailEnd/>
          </a:ln>
          <a:effectLst/>
        </p:spPr>
        <p:txBody>
          <a:bodyPr wrap="none">
            <a:spAutoFit/>
          </a:bodyPr>
          <a:lstStyle/>
          <a:p>
            <a:pPr eaLnBrk="0" hangingPunct="0"/>
            <a:r>
              <a:rPr lang="en-US" sz="4000" b="1"/>
              <a:t>Tow Tank Modeling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822325" y="990600"/>
            <a:ext cx="7824788" cy="822325"/>
          </a:xfrm>
          <a:prstGeom prst="rect">
            <a:avLst/>
          </a:prstGeom>
          <a:noFill/>
          <a:ln w="9525">
            <a:noFill/>
            <a:miter lim="800000"/>
            <a:headEnd/>
            <a:tailEnd/>
          </a:ln>
          <a:effectLst/>
        </p:spPr>
        <p:txBody>
          <a:bodyPr wrap="none">
            <a:spAutoFit/>
          </a:bodyPr>
          <a:lstStyle/>
          <a:p>
            <a:pPr eaLnBrk="0" hangingPunct="0">
              <a:tabLst>
                <a:tab pos="457200" algn="l"/>
              </a:tabLst>
            </a:pPr>
            <a:r>
              <a:rPr lang="en-US" sz="2400"/>
              <a:t>Tow Tank testing is the obvious way to go!  But to do so, your</a:t>
            </a:r>
          </a:p>
          <a:p>
            <a:pPr eaLnBrk="0" hangingPunct="0">
              <a:tabLst>
                <a:tab pos="457200" algn="l"/>
              </a:tabLst>
            </a:pPr>
            <a:r>
              <a:rPr lang="en-US" sz="2400"/>
              <a:t>“model” ship must meet some criteria:</a:t>
            </a:r>
          </a:p>
        </p:txBody>
      </p:sp>
      <p:sp>
        <p:nvSpPr>
          <p:cNvPr id="61443" name="Text Box 3"/>
          <p:cNvSpPr txBox="1">
            <a:spLocks noChangeArrowheads="1"/>
          </p:cNvSpPr>
          <p:nvPr/>
        </p:nvSpPr>
        <p:spPr bwMode="auto">
          <a:xfrm>
            <a:off x="1143000" y="5791200"/>
            <a:ext cx="6869113" cy="701675"/>
          </a:xfrm>
          <a:prstGeom prst="rect">
            <a:avLst/>
          </a:prstGeom>
          <a:noFill/>
          <a:ln w="9525">
            <a:noFill/>
            <a:miter lim="800000"/>
            <a:headEnd/>
            <a:tailEnd/>
          </a:ln>
          <a:effectLst/>
        </p:spPr>
        <p:txBody>
          <a:bodyPr wrap="none">
            <a:spAutoFit/>
          </a:bodyPr>
          <a:lstStyle/>
          <a:p>
            <a:pPr eaLnBrk="0" hangingPunct="0"/>
            <a:r>
              <a:rPr lang="en-US" b="1" i="1">
                <a:solidFill>
                  <a:schemeClr val="accent2"/>
                </a:solidFill>
              </a:rPr>
              <a:t>…Note that a “minor” error in any length measurement will be </a:t>
            </a:r>
          </a:p>
          <a:p>
            <a:pPr eaLnBrk="0" hangingPunct="0"/>
            <a:r>
              <a:rPr lang="en-US" b="1" i="1">
                <a:solidFill>
                  <a:schemeClr val="accent2"/>
                </a:solidFill>
              </a:rPr>
              <a:t>cubed (n</a:t>
            </a:r>
            <a:r>
              <a:rPr lang="en-US" b="1" i="1" baseline="30000">
                <a:solidFill>
                  <a:schemeClr val="accent2"/>
                </a:solidFill>
              </a:rPr>
              <a:t>3</a:t>
            </a:r>
            <a:r>
              <a:rPr lang="en-US" b="1" i="1">
                <a:solidFill>
                  <a:schemeClr val="accent2"/>
                </a:solidFill>
              </a:rPr>
              <a:t>)in volume scaling!</a:t>
            </a:r>
          </a:p>
        </p:txBody>
      </p:sp>
      <p:sp>
        <p:nvSpPr>
          <p:cNvPr id="61444" name="Text Box 4"/>
          <p:cNvSpPr txBox="1">
            <a:spLocks noChangeArrowheads="1"/>
          </p:cNvSpPr>
          <p:nvPr/>
        </p:nvSpPr>
        <p:spPr bwMode="auto">
          <a:xfrm>
            <a:off x="2286000" y="76200"/>
            <a:ext cx="4614863" cy="701675"/>
          </a:xfrm>
          <a:prstGeom prst="rect">
            <a:avLst/>
          </a:prstGeom>
          <a:noFill/>
          <a:ln w="9525">
            <a:noFill/>
            <a:miter lim="800000"/>
            <a:headEnd/>
            <a:tailEnd/>
          </a:ln>
          <a:effectLst/>
        </p:spPr>
        <p:txBody>
          <a:bodyPr wrap="none">
            <a:spAutoFit/>
          </a:bodyPr>
          <a:lstStyle/>
          <a:p>
            <a:pPr eaLnBrk="0" hangingPunct="0"/>
            <a:r>
              <a:rPr lang="en-US" sz="4000" b="1"/>
              <a:t>Tow Tank Modeling</a:t>
            </a:r>
          </a:p>
        </p:txBody>
      </p:sp>
      <p:grpSp>
        <p:nvGrpSpPr>
          <p:cNvPr id="61445" name="Group 5"/>
          <p:cNvGrpSpPr>
            <a:grpSpLocks/>
          </p:cNvGrpSpPr>
          <p:nvPr/>
        </p:nvGrpSpPr>
        <p:grpSpPr bwMode="auto">
          <a:xfrm>
            <a:off x="609600" y="1981200"/>
            <a:ext cx="7772400" cy="3505200"/>
            <a:chOff x="384" y="1248"/>
            <a:chExt cx="4896" cy="2208"/>
          </a:xfrm>
        </p:grpSpPr>
        <p:grpSp>
          <p:nvGrpSpPr>
            <p:cNvPr id="61446" name="Group 6"/>
            <p:cNvGrpSpPr>
              <a:grpSpLocks/>
            </p:cNvGrpSpPr>
            <p:nvPr/>
          </p:nvGrpSpPr>
          <p:grpSpPr bwMode="auto">
            <a:xfrm>
              <a:off x="528" y="2256"/>
              <a:ext cx="1306" cy="536"/>
              <a:chOff x="614" y="2570"/>
              <a:chExt cx="1306" cy="536"/>
            </a:xfrm>
          </p:grpSpPr>
          <p:sp>
            <p:nvSpPr>
              <p:cNvPr id="61447" name="Text Box 7"/>
              <p:cNvSpPr txBox="1">
                <a:spLocks noChangeArrowheads="1"/>
              </p:cNvSpPr>
              <p:nvPr/>
            </p:nvSpPr>
            <p:spPr bwMode="auto">
              <a:xfrm>
                <a:off x="614" y="2570"/>
                <a:ext cx="1306" cy="536"/>
              </a:xfrm>
              <a:prstGeom prst="rect">
                <a:avLst/>
              </a:prstGeom>
              <a:solidFill>
                <a:srgbClr val="FFFF00"/>
              </a:solidFill>
              <a:ln w="28575">
                <a:solidFill>
                  <a:schemeClr val="tx1"/>
                </a:solidFill>
                <a:miter lim="800000"/>
                <a:headEnd/>
                <a:tailEnd/>
              </a:ln>
              <a:effectLst/>
            </p:spPr>
            <p:txBody>
              <a:bodyPr>
                <a:spAutoFit/>
              </a:bodyPr>
              <a:lstStyle/>
              <a:p>
                <a:pPr eaLnBrk="0" hangingPunct="0"/>
                <a:r>
                  <a:rPr lang="en-US" sz="2400">
                    <a:latin typeface="Symbol" pitchFamily="18" charset="2"/>
                  </a:rPr>
                  <a:t>   l</a:t>
                </a:r>
                <a:r>
                  <a:rPr lang="en-US" sz="2400"/>
                  <a:t> = L</a:t>
                </a:r>
                <a:r>
                  <a:rPr lang="en-US" sz="2400" baseline="-25000"/>
                  <a:t>S</a:t>
                </a:r>
                <a:r>
                  <a:rPr lang="en-US" sz="2400"/>
                  <a:t> (ft)</a:t>
                </a:r>
              </a:p>
              <a:p>
                <a:pPr eaLnBrk="0" hangingPunct="0"/>
                <a:r>
                  <a:rPr lang="en-US" sz="2400"/>
                  <a:t>         L</a:t>
                </a:r>
                <a:r>
                  <a:rPr lang="en-US" sz="2400" baseline="-25000"/>
                  <a:t>M</a:t>
                </a:r>
                <a:r>
                  <a:rPr lang="en-US" sz="2400"/>
                  <a:t> (ft)</a:t>
                </a:r>
              </a:p>
            </p:txBody>
          </p:sp>
          <p:sp>
            <p:nvSpPr>
              <p:cNvPr id="61448" name="Line 8"/>
              <p:cNvSpPr>
                <a:spLocks noChangeShapeType="1"/>
              </p:cNvSpPr>
              <p:nvPr/>
            </p:nvSpPr>
            <p:spPr bwMode="auto">
              <a:xfrm>
                <a:off x="1104" y="2880"/>
                <a:ext cx="576" cy="0"/>
              </a:xfrm>
              <a:prstGeom prst="line">
                <a:avLst/>
              </a:prstGeom>
              <a:noFill/>
              <a:ln w="28575">
                <a:solidFill>
                  <a:schemeClr val="tx1"/>
                </a:solidFill>
                <a:round/>
                <a:headEnd/>
                <a:tailEnd/>
              </a:ln>
              <a:effectLst/>
            </p:spPr>
            <p:txBody>
              <a:bodyPr wrap="none" anchor="ctr"/>
              <a:lstStyle/>
              <a:p>
                <a:endParaRPr lang="en-US"/>
              </a:p>
            </p:txBody>
          </p:sp>
        </p:grpSp>
        <p:grpSp>
          <p:nvGrpSpPr>
            <p:cNvPr id="61449" name="Group 9"/>
            <p:cNvGrpSpPr>
              <a:grpSpLocks/>
            </p:cNvGrpSpPr>
            <p:nvPr/>
          </p:nvGrpSpPr>
          <p:grpSpPr bwMode="auto">
            <a:xfrm>
              <a:off x="2208" y="2256"/>
              <a:ext cx="1306" cy="536"/>
              <a:chOff x="614" y="2570"/>
              <a:chExt cx="1306" cy="536"/>
            </a:xfrm>
          </p:grpSpPr>
          <p:sp>
            <p:nvSpPr>
              <p:cNvPr id="61450" name="Text Box 10"/>
              <p:cNvSpPr txBox="1">
                <a:spLocks noChangeArrowheads="1"/>
              </p:cNvSpPr>
              <p:nvPr/>
            </p:nvSpPr>
            <p:spPr bwMode="auto">
              <a:xfrm>
                <a:off x="614" y="2570"/>
                <a:ext cx="1306" cy="536"/>
              </a:xfrm>
              <a:prstGeom prst="rect">
                <a:avLst/>
              </a:prstGeom>
              <a:solidFill>
                <a:srgbClr val="FFFF00"/>
              </a:solidFill>
              <a:ln w="28575">
                <a:solidFill>
                  <a:schemeClr val="tx1"/>
                </a:solidFill>
                <a:miter lim="800000"/>
                <a:headEnd/>
                <a:tailEnd/>
              </a:ln>
              <a:effectLst/>
            </p:spPr>
            <p:txBody>
              <a:bodyPr>
                <a:spAutoFit/>
              </a:bodyPr>
              <a:lstStyle/>
              <a:p>
                <a:pPr eaLnBrk="0" hangingPunct="0"/>
                <a:r>
                  <a:rPr lang="en-US" sz="2400" dirty="0">
                    <a:latin typeface="Symbol" pitchFamily="18" charset="2"/>
                  </a:rPr>
                  <a:t>   l</a:t>
                </a:r>
                <a:r>
                  <a:rPr lang="en-US" sz="2400" baseline="30000" dirty="0">
                    <a:latin typeface="Symbol" pitchFamily="18" charset="2"/>
                  </a:rPr>
                  <a:t>2</a:t>
                </a:r>
                <a:r>
                  <a:rPr lang="en-US" sz="2400" dirty="0"/>
                  <a:t> = S</a:t>
                </a:r>
                <a:r>
                  <a:rPr lang="en-US" sz="2400" baseline="-25000" dirty="0"/>
                  <a:t>S</a:t>
                </a:r>
                <a:r>
                  <a:rPr lang="en-US" sz="2400" dirty="0"/>
                  <a:t> (ft</a:t>
                </a:r>
                <a:r>
                  <a:rPr lang="en-US" sz="2400" baseline="30000" dirty="0"/>
                  <a:t>2</a:t>
                </a:r>
                <a:r>
                  <a:rPr lang="en-US" sz="2400" dirty="0"/>
                  <a:t>)</a:t>
                </a:r>
              </a:p>
              <a:p>
                <a:pPr eaLnBrk="0" hangingPunct="0"/>
                <a:r>
                  <a:rPr lang="en-US" sz="2400" dirty="0"/>
                  <a:t>         S</a:t>
                </a:r>
                <a:r>
                  <a:rPr lang="en-US" sz="2400" baseline="-25000" dirty="0"/>
                  <a:t>M</a:t>
                </a:r>
                <a:r>
                  <a:rPr lang="en-US" sz="2400" dirty="0"/>
                  <a:t> (ft</a:t>
                </a:r>
                <a:r>
                  <a:rPr lang="en-US" sz="2400" baseline="30000" dirty="0"/>
                  <a:t>2</a:t>
                </a:r>
                <a:r>
                  <a:rPr lang="en-US" sz="2400" dirty="0"/>
                  <a:t>)</a:t>
                </a:r>
              </a:p>
            </p:txBody>
          </p:sp>
          <p:sp>
            <p:nvSpPr>
              <p:cNvPr id="61451" name="Line 11"/>
              <p:cNvSpPr>
                <a:spLocks noChangeShapeType="1"/>
              </p:cNvSpPr>
              <p:nvPr/>
            </p:nvSpPr>
            <p:spPr bwMode="auto">
              <a:xfrm>
                <a:off x="1104" y="2880"/>
                <a:ext cx="576" cy="0"/>
              </a:xfrm>
              <a:prstGeom prst="line">
                <a:avLst/>
              </a:prstGeom>
              <a:noFill/>
              <a:ln w="28575">
                <a:solidFill>
                  <a:schemeClr val="tx1"/>
                </a:solidFill>
                <a:round/>
                <a:headEnd/>
                <a:tailEnd/>
              </a:ln>
              <a:effectLst/>
            </p:spPr>
            <p:txBody>
              <a:bodyPr wrap="none" anchor="ctr"/>
              <a:lstStyle/>
              <a:p>
                <a:endParaRPr lang="en-US"/>
              </a:p>
            </p:txBody>
          </p:sp>
        </p:grpSp>
        <p:grpSp>
          <p:nvGrpSpPr>
            <p:cNvPr id="61452" name="Group 12"/>
            <p:cNvGrpSpPr>
              <a:grpSpLocks/>
            </p:cNvGrpSpPr>
            <p:nvPr/>
          </p:nvGrpSpPr>
          <p:grpSpPr bwMode="auto">
            <a:xfrm>
              <a:off x="3974" y="2264"/>
              <a:ext cx="1306" cy="536"/>
              <a:chOff x="614" y="2570"/>
              <a:chExt cx="1306" cy="536"/>
            </a:xfrm>
          </p:grpSpPr>
          <p:sp>
            <p:nvSpPr>
              <p:cNvPr id="61453" name="Text Box 13"/>
              <p:cNvSpPr txBox="1">
                <a:spLocks noChangeArrowheads="1"/>
              </p:cNvSpPr>
              <p:nvPr/>
            </p:nvSpPr>
            <p:spPr bwMode="auto">
              <a:xfrm>
                <a:off x="614" y="2570"/>
                <a:ext cx="1306" cy="536"/>
              </a:xfrm>
              <a:prstGeom prst="rect">
                <a:avLst/>
              </a:prstGeom>
              <a:solidFill>
                <a:srgbClr val="FFFF00"/>
              </a:solidFill>
              <a:ln w="28575">
                <a:solidFill>
                  <a:schemeClr val="tx1"/>
                </a:solidFill>
                <a:miter lim="800000"/>
                <a:headEnd/>
                <a:tailEnd/>
              </a:ln>
              <a:effectLst/>
            </p:spPr>
            <p:txBody>
              <a:bodyPr>
                <a:spAutoFit/>
              </a:bodyPr>
              <a:lstStyle/>
              <a:p>
                <a:pPr eaLnBrk="0" hangingPunct="0"/>
                <a:r>
                  <a:rPr lang="en-US" sz="2400">
                    <a:latin typeface="Symbol" pitchFamily="18" charset="2"/>
                  </a:rPr>
                  <a:t>   l</a:t>
                </a:r>
                <a:r>
                  <a:rPr lang="en-US" sz="2400" baseline="30000">
                    <a:latin typeface="Symbol" pitchFamily="18" charset="2"/>
                  </a:rPr>
                  <a:t>3</a:t>
                </a:r>
                <a:r>
                  <a:rPr lang="en-US" sz="2400"/>
                  <a:t> = V</a:t>
                </a:r>
                <a:r>
                  <a:rPr lang="en-US" sz="2400" baseline="-25000"/>
                  <a:t>S</a:t>
                </a:r>
                <a:r>
                  <a:rPr lang="en-US" sz="2400"/>
                  <a:t> (ft</a:t>
                </a:r>
                <a:r>
                  <a:rPr lang="en-US" sz="2400" baseline="30000"/>
                  <a:t>3</a:t>
                </a:r>
                <a:r>
                  <a:rPr lang="en-US" sz="2400"/>
                  <a:t>)</a:t>
                </a:r>
              </a:p>
              <a:p>
                <a:pPr eaLnBrk="0" hangingPunct="0"/>
                <a:r>
                  <a:rPr lang="en-US" sz="2400"/>
                  <a:t>         V</a:t>
                </a:r>
                <a:r>
                  <a:rPr lang="en-US" sz="2400" baseline="-25000"/>
                  <a:t>M</a:t>
                </a:r>
                <a:r>
                  <a:rPr lang="en-US" sz="2400"/>
                  <a:t> (ft</a:t>
                </a:r>
                <a:r>
                  <a:rPr lang="en-US" sz="2400" baseline="30000"/>
                  <a:t>3</a:t>
                </a:r>
                <a:r>
                  <a:rPr lang="en-US" sz="2400"/>
                  <a:t>)</a:t>
                </a:r>
              </a:p>
            </p:txBody>
          </p:sp>
          <p:sp>
            <p:nvSpPr>
              <p:cNvPr id="61454" name="Line 14"/>
              <p:cNvSpPr>
                <a:spLocks noChangeShapeType="1"/>
              </p:cNvSpPr>
              <p:nvPr/>
            </p:nvSpPr>
            <p:spPr bwMode="auto">
              <a:xfrm>
                <a:off x="1104" y="2880"/>
                <a:ext cx="576" cy="0"/>
              </a:xfrm>
              <a:prstGeom prst="line">
                <a:avLst/>
              </a:prstGeom>
              <a:noFill/>
              <a:ln w="28575">
                <a:solidFill>
                  <a:schemeClr val="tx1"/>
                </a:solidFill>
                <a:round/>
                <a:headEnd/>
                <a:tailEnd/>
              </a:ln>
              <a:effectLst/>
            </p:spPr>
            <p:txBody>
              <a:bodyPr wrap="none" anchor="ctr"/>
              <a:lstStyle/>
              <a:p>
                <a:endParaRPr lang="en-US"/>
              </a:p>
            </p:txBody>
          </p:sp>
        </p:grpSp>
        <p:sp>
          <p:nvSpPr>
            <p:cNvPr id="61455" name="Text Box 15"/>
            <p:cNvSpPr txBox="1">
              <a:spLocks noChangeArrowheads="1"/>
            </p:cNvSpPr>
            <p:nvPr/>
          </p:nvSpPr>
          <p:spPr bwMode="auto">
            <a:xfrm>
              <a:off x="781" y="2888"/>
              <a:ext cx="659" cy="288"/>
            </a:xfrm>
            <a:prstGeom prst="rect">
              <a:avLst/>
            </a:prstGeom>
            <a:noFill/>
            <a:ln w="9525">
              <a:noFill/>
              <a:miter lim="800000"/>
              <a:headEnd/>
              <a:tailEnd/>
            </a:ln>
            <a:effectLst/>
          </p:spPr>
          <p:txBody>
            <a:bodyPr wrap="none">
              <a:spAutoFit/>
            </a:bodyPr>
            <a:lstStyle/>
            <a:p>
              <a:pPr eaLnBrk="0" hangingPunct="0"/>
              <a:r>
                <a:rPr lang="en-US" sz="2400" u="sng"/>
                <a:t>Length</a:t>
              </a:r>
            </a:p>
          </p:txBody>
        </p:sp>
        <p:sp>
          <p:nvSpPr>
            <p:cNvPr id="61456" name="Text Box 16"/>
            <p:cNvSpPr txBox="1">
              <a:spLocks noChangeArrowheads="1"/>
            </p:cNvSpPr>
            <p:nvPr/>
          </p:nvSpPr>
          <p:spPr bwMode="auto">
            <a:xfrm>
              <a:off x="2592" y="2888"/>
              <a:ext cx="489" cy="288"/>
            </a:xfrm>
            <a:prstGeom prst="rect">
              <a:avLst/>
            </a:prstGeom>
            <a:noFill/>
            <a:ln w="9525">
              <a:noFill/>
              <a:miter lim="800000"/>
              <a:headEnd/>
              <a:tailEnd/>
            </a:ln>
            <a:effectLst/>
          </p:spPr>
          <p:txBody>
            <a:bodyPr wrap="none">
              <a:spAutoFit/>
            </a:bodyPr>
            <a:lstStyle/>
            <a:p>
              <a:pPr eaLnBrk="0" hangingPunct="0"/>
              <a:r>
                <a:rPr lang="en-US" sz="2400" u="sng"/>
                <a:t>Area</a:t>
              </a:r>
            </a:p>
          </p:txBody>
        </p:sp>
        <p:sp>
          <p:nvSpPr>
            <p:cNvPr id="61457" name="Text Box 17"/>
            <p:cNvSpPr txBox="1">
              <a:spLocks noChangeArrowheads="1"/>
            </p:cNvSpPr>
            <p:nvPr/>
          </p:nvSpPr>
          <p:spPr bwMode="auto">
            <a:xfrm>
              <a:off x="4258" y="2936"/>
              <a:ext cx="734" cy="288"/>
            </a:xfrm>
            <a:prstGeom prst="rect">
              <a:avLst/>
            </a:prstGeom>
            <a:noFill/>
            <a:ln w="9525">
              <a:noFill/>
              <a:miter lim="800000"/>
              <a:headEnd/>
              <a:tailEnd/>
            </a:ln>
            <a:effectLst/>
          </p:spPr>
          <p:txBody>
            <a:bodyPr wrap="none">
              <a:spAutoFit/>
            </a:bodyPr>
            <a:lstStyle/>
            <a:p>
              <a:pPr eaLnBrk="0" hangingPunct="0"/>
              <a:r>
                <a:rPr lang="en-US" sz="2400" u="sng"/>
                <a:t>Volume</a:t>
              </a:r>
            </a:p>
          </p:txBody>
        </p:sp>
        <p:sp>
          <p:nvSpPr>
            <p:cNvPr id="61458" name="Text Box 18"/>
            <p:cNvSpPr txBox="1">
              <a:spLocks noChangeArrowheads="1"/>
            </p:cNvSpPr>
            <p:nvPr/>
          </p:nvSpPr>
          <p:spPr bwMode="auto">
            <a:xfrm>
              <a:off x="1680" y="3225"/>
              <a:ext cx="2341" cy="231"/>
            </a:xfrm>
            <a:prstGeom prst="rect">
              <a:avLst/>
            </a:prstGeom>
            <a:noFill/>
            <a:ln w="9525">
              <a:noFill/>
              <a:miter lim="800000"/>
              <a:headEnd/>
              <a:tailEnd/>
            </a:ln>
            <a:effectLst/>
          </p:spPr>
          <p:txBody>
            <a:bodyPr wrap="none">
              <a:spAutoFit/>
            </a:bodyPr>
            <a:lstStyle/>
            <a:p>
              <a:pPr eaLnBrk="0" hangingPunct="0"/>
              <a:r>
                <a:rPr lang="en-US" sz="1800" i="1" u="sng"/>
                <a:t>where</a:t>
              </a:r>
              <a:r>
                <a:rPr lang="en-US" sz="1800"/>
                <a:t>:	  M = Model	S = Ship</a:t>
              </a:r>
            </a:p>
          </p:txBody>
        </p:sp>
        <p:sp>
          <p:nvSpPr>
            <p:cNvPr id="61459" name="Rectangle 19"/>
            <p:cNvSpPr>
              <a:spLocks noChangeArrowheads="1"/>
            </p:cNvSpPr>
            <p:nvPr/>
          </p:nvSpPr>
          <p:spPr bwMode="auto">
            <a:xfrm>
              <a:off x="384" y="1248"/>
              <a:ext cx="4706" cy="826"/>
            </a:xfrm>
            <a:prstGeom prst="rect">
              <a:avLst/>
            </a:prstGeom>
            <a:noFill/>
            <a:ln w="9525">
              <a:noFill/>
              <a:miter lim="800000"/>
              <a:headEnd/>
              <a:tailEnd/>
            </a:ln>
            <a:effectLst/>
          </p:spPr>
          <p:txBody>
            <a:bodyPr wrap="none">
              <a:spAutoFit/>
            </a:bodyPr>
            <a:lstStyle/>
            <a:p>
              <a:pPr eaLnBrk="0" hangingPunct="0"/>
              <a:r>
                <a:rPr lang="en-US" sz="2800" b="1"/>
                <a:t>1.  </a:t>
              </a:r>
              <a:r>
                <a:rPr lang="en-US" sz="2800" b="1" u="sng"/>
                <a:t>Geometric Similarity</a:t>
              </a:r>
            </a:p>
            <a:p>
              <a:pPr eaLnBrk="0" hangingPunct="0"/>
              <a:r>
                <a:rPr lang="en-US"/>
                <a:t>	- The dimensions of the model and ship must be scaled exactly</a:t>
              </a:r>
            </a:p>
            <a:p>
              <a:pPr eaLnBrk="0" hangingPunct="0"/>
              <a:r>
                <a:rPr lang="en-US"/>
                <a:t>	- The “Scale Factor” is called </a:t>
              </a:r>
              <a:r>
                <a:rPr lang="en-US" sz="3200" b="1">
                  <a:solidFill>
                    <a:schemeClr val="accent2"/>
                  </a:solidFill>
                  <a:latin typeface="Symbol" pitchFamily="18" charset="2"/>
                </a:rPr>
                <a:t>l </a:t>
              </a:r>
              <a:r>
                <a:rPr lang="en-US" sz="1800"/>
                <a:t>(lambda)</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746125" y="1514475"/>
            <a:ext cx="7489825" cy="2713038"/>
          </a:xfrm>
          <a:prstGeom prst="rect">
            <a:avLst/>
          </a:prstGeom>
          <a:noFill/>
          <a:ln w="9525">
            <a:noFill/>
            <a:miter lim="800000"/>
            <a:headEnd/>
            <a:tailEnd/>
          </a:ln>
          <a:effectLst/>
        </p:spPr>
        <p:txBody>
          <a:bodyPr wrap="none">
            <a:spAutoFit/>
          </a:bodyPr>
          <a:lstStyle/>
          <a:p>
            <a:pPr eaLnBrk="0" hangingPunct="0">
              <a:tabLst>
                <a:tab pos="457200" algn="l"/>
              </a:tabLst>
            </a:pPr>
            <a:r>
              <a:rPr lang="en-US" sz="2800" b="1"/>
              <a:t>2.  </a:t>
            </a:r>
            <a:r>
              <a:rPr lang="en-US" sz="2800" b="1" u="sng"/>
              <a:t>Dynamic Similarity</a:t>
            </a:r>
            <a:endParaRPr lang="en-US" sz="2800" b="1"/>
          </a:p>
          <a:p>
            <a:pPr eaLnBrk="0" hangingPunct="0">
              <a:tabLst>
                <a:tab pos="457200" algn="l"/>
              </a:tabLst>
            </a:pPr>
            <a:r>
              <a:rPr lang="en-US" sz="2400"/>
              <a:t>	- </a:t>
            </a:r>
            <a:r>
              <a:rPr lang="en-US"/>
              <a:t>Motion of the vessel must also be scaled, including:</a:t>
            </a:r>
          </a:p>
          <a:p>
            <a:pPr eaLnBrk="0" hangingPunct="0">
              <a:tabLst>
                <a:tab pos="457200" algn="l"/>
              </a:tabLst>
            </a:pPr>
            <a:r>
              <a:rPr lang="en-US"/>
              <a:t>		- Ship’s velocity</a:t>
            </a:r>
          </a:p>
          <a:p>
            <a:pPr eaLnBrk="0" hangingPunct="0">
              <a:tabLst>
                <a:tab pos="457200" algn="l"/>
              </a:tabLst>
            </a:pPr>
            <a:r>
              <a:rPr lang="en-US"/>
              <a:t>		- Acceleration</a:t>
            </a:r>
          </a:p>
          <a:p>
            <a:pPr eaLnBrk="0" hangingPunct="0">
              <a:tabLst>
                <a:tab pos="457200" algn="l"/>
              </a:tabLst>
            </a:pPr>
            <a:r>
              <a:rPr lang="en-US"/>
              <a:t>		- Viscosity of the water</a:t>
            </a:r>
          </a:p>
          <a:p>
            <a:pPr eaLnBrk="0" hangingPunct="0">
              <a:tabLst>
                <a:tab pos="457200" algn="l"/>
              </a:tabLst>
            </a:pPr>
            <a:endParaRPr lang="en-US"/>
          </a:p>
          <a:p>
            <a:pPr eaLnBrk="0" hangingPunct="0">
              <a:tabLst>
                <a:tab pos="457200" algn="l"/>
              </a:tabLst>
            </a:pPr>
            <a:r>
              <a:rPr lang="en-US"/>
              <a:t>	- Dynamic similarity can only be approximated as water’s viscosity</a:t>
            </a:r>
          </a:p>
          <a:p>
            <a:pPr eaLnBrk="0" hangingPunct="0">
              <a:tabLst>
                <a:tab pos="457200" algn="l"/>
              </a:tabLst>
            </a:pPr>
            <a:r>
              <a:rPr lang="en-US"/>
              <a:t>	  and the forces of gravity can not be manipulated</a:t>
            </a:r>
            <a:endParaRPr lang="en-US" sz="2400"/>
          </a:p>
        </p:txBody>
      </p:sp>
      <p:grpSp>
        <p:nvGrpSpPr>
          <p:cNvPr id="62468" name="Group 4"/>
          <p:cNvGrpSpPr>
            <a:grpSpLocks/>
          </p:cNvGrpSpPr>
          <p:nvPr/>
        </p:nvGrpSpPr>
        <p:grpSpPr bwMode="auto">
          <a:xfrm>
            <a:off x="381000" y="4540250"/>
            <a:ext cx="8101013" cy="1708150"/>
            <a:chOff x="240" y="2860"/>
            <a:chExt cx="5103" cy="1076"/>
          </a:xfrm>
        </p:grpSpPr>
        <p:grpSp>
          <p:nvGrpSpPr>
            <p:cNvPr id="62469" name="Group 5"/>
            <p:cNvGrpSpPr>
              <a:grpSpLocks/>
            </p:cNvGrpSpPr>
            <p:nvPr/>
          </p:nvGrpSpPr>
          <p:grpSpPr bwMode="auto">
            <a:xfrm>
              <a:off x="240" y="2860"/>
              <a:ext cx="5103" cy="1076"/>
              <a:chOff x="240" y="2860"/>
              <a:chExt cx="5103" cy="1076"/>
            </a:xfrm>
          </p:grpSpPr>
          <p:sp>
            <p:nvSpPr>
              <p:cNvPr id="62470" name="Rectangle 6"/>
              <p:cNvSpPr>
                <a:spLocks noChangeArrowheads="1"/>
              </p:cNvSpPr>
              <p:nvPr/>
            </p:nvSpPr>
            <p:spPr bwMode="auto">
              <a:xfrm>
                <a:off x="240" y="3494"/>
                <a:ext cx="5103" cy="442"/>
              </a:xfrm>
              <a:prstGeom prst="rect">
                <a:avLst/>
              </a:prstGeom>
              <a:noFill/>
              <a:ln w="9525">
                <a:noFill/>
                <a:miter lim="800000"/>
                <a:headEnd/>
                <a:tailEnd/>
              </a:ln>
              <a:effectLst/>
            </p:spPr>
            <p:txBody>
              <a:bodyPr wrap="none">
                <a:spAutoFit/>
              </a:bodyPr>
              <a:lstStyle/>
              <a:p>
                <a:pPr eaLnBrk="0" hangingPunct="0"/>
                <a:r>
                  <a:rPr lang="en-US"/>
                  <a:t>	-  The trade-off is a “partial similarity”</a:t>
                </a:r>
              </a:p>
              <a:p>
                <a:pPr eaLnBrk="0" hangingPunct="0"/>
                <a:r>
                  <a:rPr lang="en-US"/>
                  <a:t>	- Froude’s Law of Comparison or </a:t>
                </a:r>
                <a:r>
                  <a:rPr lang="en-US" b="1"/>
                  <a:t>“Law of Corresponding Speeds”</a:t>
                </a:r>
                <a:endParaRPr lang="en-US"/>
              </a:p>
            </p:txBody>
          </p:sp>
          <p:sp>
            <p:nvSpPr>
              <p:cNvPr id="62471" name="Text Box 7"/>
              <p:cNvSpPr txBox="1">
                <a:spLocks noChangeArrowheads="1"/>
              </p:cNvSpPr>
              <p:nvPr/>
            </p:nvSpPr>
            <p:spPr bwMode="auto">
              <a:xfrm>
                <a:off x="1238" y="2860"/>
                <a:ext cx="1361" cy="412"/>
              </a:xfrm>
              <a:prstGeom prst="rect">
                <a:avLst/>
              </a:prstGeom>
              <a:solidFill>
                <a:srgbClr val="00CC00"/>
              </a:solidFill>
              <a:ln w="12700">
                <a:solidFill>
                  <a:schemeClr val="tx1"/>
                </a:solidFill>
                <a:miter lim="800000"/>
                <a:headEnd/>
                <a:tailEnd/>
              </a:ln>
              <a:effectLst/>
            </p:spPr>
            <p:txBody>
              <a:bodyPr wrap="none">
                <a:spAutoFit/>
              </a:bodyPr>
              <a:lstStyle/>
              <a:p>
                <a:pPr eaLnBrk="0" hangingPunct="0"/>
                <a:r>
                  <a:rPr lang="en-US" sz="3600"/>
                  <a:t>C</a:t>
                </a:r>
                <a:r>
                  <a:rPr lang="en-US" sz="3600" baseline="-25000"/>
                  <a:t>W</a:t>
                </a:r>
                <a:r>
                  <a:rPr lang="en-US" sz="2400" baseline="-25000"/>
                  <a:t>M</a:t>
                </a:r>
                <a:r>
                  <a:rPr lang="en-US" sz="3600"/>
                  <a:t> = C</a:t>
                </a:r>
                <a:r>
                  <a:rPr lang="en-US" sz="3600" baseline="-25000"/>
                  <a:t>W</a:t>
                </a:r>
                <a:r>
                  <a:rPr lang="en-US" sz="2400" baseline="-25000"/>
                  <a:t>S</a:t>
                </a:r>
                <a:endParaRPr lang="en-US" sz="3600"/>
              </a:p>
            </p:txBody>
          </p:sp>
          <p:sp>
            <p:nvSpPr>
              <p:cNvPr id="62472" name="Text Box 8"/>
              <p:cNvSpPr txBox="1">
                <a:spLocks noChangeArrowheads="1"/>
              </p:cNvSpPr>
              <p:nvPr/>
            </p:nvSpPr>
            <p:spPr bwMode="auto">
              <a:xfrm>
                <a:off x="2943" y="2860"/>
                <a:ext cx="1281" cy="416"/>
              </a:xfrm>
              <a:prstGeom prst="rect">
                <a:avLst/>
              </a:prstGeom>
              <a:solidFill>
                <a:srgbClr val="FF3300"/>
              </a:solidFill>
              <a:ln w="19050">
                <a:solidFill>
                  <a:schemeClr val="tx1"/>
                </a:solidFill>
                <a:miter lim="800000"/>
                <a:headEnd/>
                <a:tailEnd/>
              </a:ln>
              <a:effectLst/>
            </p:spPr>
            <p:txBody>
              <a:bodyPr wrap="none">
                <a:spAutoFit/>
              </a:bodyPr>
              <a:lstStyle/>
              <a:p>
                <a:pPr eaLnBrk="0" hangingPunct="0"/>
                <a:r>
                  <a:rPr lang="en-US" sz="3600"/>
                  <a:t>C</a:t>
                </a:r>
                <a:r>
                  <a:rPr lang="en-US" sz="3600" baseline="-25000"/>
                  <a:t>V</a:t>
                </a:r>
                <a:r>
                  <a:rPr lang="en-US" sz="2400" baseline="-25000"/>
                  <a:t>M</a:t>
                </a:r>
                <a:r>
                  <a:rPr lang="en-US" sz="3600"/>
                  <a:t> = C</a:t>
                </a:r>
                <a:r>
                  <a:rPr lang="en-US" sz="3600" baseline="-25000"/>
                  <a:t>V</a:t>
                </a:r>
                <a:r>
                  <a:rPr lang="en-US" sz="2400" baseline="-25000"/>
                  <a:t>S</a:t>
                </a:r>
                <a:endParaRPr lang="en-US" sz="3600"/>
              </a:p>
            </p:txBody>
          </p:sp>
        </p:grpSp>
        <p:sp>
          <p:nvSpPr>
            <p:cNvPr id="62473" name="Line 9"/>
            <p:cNvSpPr>
              <a:spLocks noChangeShapeType="1"/>
            </p:cNvSpPr>
            <p:nvPr/>
          </p:nvSpPr>
          <p:spPr bwMode="auto">
            <a:xfrm flipH="1">
              <a:off x="3552" y="2976"/>
              <a:ext cx="48" cy="192"/>
            </a:xfrm>
            <a:prstGeom prst="line">
              <a:avLst/>
            </a:prstGeom>
            <a:noFill/>
            <a:ln w="9525">
              <a:solidFill>
                <a:schemeClr val="tx1"/>
              </a:solidFill>
              <a:round/>
              <a:headEnd/>
              <a:tailEnd/>
            </a:ln>
            <a:effectLst/>
          </p:spPr>
          <p:txBody>
            <a:bodyPr wrap="none" anchor="ctr"/>
            <a:lstStyle/>
            <a:p>
              <a:endParaRPr lang="en-US"/>
            </a:p>
          </p:txBody>
        </p:sp>
      </p:grpSp>
      <p:sp>
        <p:nvSpPr>
          <p:cNvPr id="62476" name="Text Box 12"/>
          <p:cNvSpPr txBox="1">
            <a:spLocks noChangeArrowheads="1"/>
          </p:cNvSpPr>
          <p:nvPr/>
        </p:nvSpPr>
        <p:spPr bwMode="auto">
          <a:xfrm>
            <a:off x="2286000" y="76200"/>
            <a:ext cx="4614863" cy="701675"/>
          </a:xfrm>
          <a:prstGeom prst="rect">
            <a:avLst/>
          </a:prstGeom>
          <a:noFill/>
          <a:ln w="9525">
            <a:noFill/>
            <a:miter lim="800000"/>
            <a:headEnd/>
            <a:tailEnd/>
          </a:ln>
          <a:effectLst/>
        </p:spPr>
        <p:txBody>
          <a:bodyPr wrap="none">
            <a:spAutoFit/>
          </a:bodyPr>
          <a:lstStyle/>
          <a:p>
            <a:pPr eaLnBrk="0" hangingPunct="0"/>
            <a:r>
              <a:rPr lang="en-US" sz="4000" b="1"/>
              <a:t>Tow Tank Modeling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050925" y="1108075"/>
            <a:ext cx="5118100" cy="457200"/>
          </a:xfrm>
          <a:prstGeom prst="rect">
            <a:avLst/>
          </a:prstGeom>
          <a:noFill/>
          <a:ln w="9525">
            <a:noFill/>
            <a:miter lim="800000"/>
            <a:headEnd/>
            <a:tailEnd/>
          </a:ln>
          <a:effectLst/>
        </p:spPr>
        <p:txBody>
          <a:bodyPr wrap="none">
            <a:spAutoFit/>
          </a:bodyPr>
          <a:lstStyle/>
          <a:p>
            <a:pPr eaLnBrk="0" hangingPunct="0"/>
            <a:r>
              <a:rPr lang="en-US" sz="2400" u="sng"/>
              <a:t>The Law of Corresponding Speeds says:</a:t>
            </a:r>
            <a:endParaRPr lang="en-US" sz="2400"/>
          </a:p>
        </p:txBody>
      </p:sp>
      <p:grpSp>
        <p:nvGrpSpPr>
          <p:cNvPr id="63491" name="Group 3"/>
          <p:cNvGrpSpPr>
            <a:grpSpLocks/>
          </p:cNvGrpSpPr>
          <p:nvPr/>
        </p:nvGrpSpPr>
        <p:grpSpPr bwMode="auto">
          <a:xfrm>
            <a:off x="2286000" y="1905000"/>
            <a:ext cx="3810000" cy="2819400"/>
            <a:chOff x="1440" y="1200"/>
            <a:chExt cx="2400" cy="1776"/>
          </a:xfrm>
        </p:grpSpPr>
        <p:sp>
          <p:nvSpPr>
            <p:cNvPr id="63492" name="Rectangle 4"/>
            <p:cNvSpPr>
              <a:spLocks noChangeArrowheads="1"/>
            </p:cNvSpPr>
            <p:nvPr/>
          </p:nvSpPr>
          <p:spPr bwMode="auto">
            <a:xfrm>
              <a:off x="1440" y="1248"/>
              <a:ext cx="2400" cy="1728"/>
            </a:xfrm>
            <a:prstGeom prst="rect">
              <a:avLst/>
            </a:prstGeom>
            <a:solidFill>
              <a:srgbClr val="FFFF00"/>
            </a:solidFill>
            <a:ln w="28575">
              <a:solidFill>
                <a:schemeClr val="tx1"/>
              </a:solidFill>
              <a:miter lim="800000"/>
              <a:headEnd/>
              <a:tailEnd/>
            </a:ln>
            <a:effectLst/>
          </p:spPr>
          <p:txBody>
            <a:bodyPr wrap="none" anchor="ctr"/>
            <a:lstStyle/>
            <a:p>
              <a:endParaRPr lang="en-US"/>
            </a:p>
          </p:txBody>
        </p:sp>
        <p:grpSp>
          <p:nvGrpSpPr>
            <p:cNvPr id="63493" name="Group 5"/>
            <p:cNvGrpSpPr>
              <a:grpSpLocks/>
            </p:cNvGrpSpPr>
            <p:nvPr/>
          </p:nvGrpSpPr>
          <p:grpSpPr bwMode="auto">
            <a:xfrm>
              <a:off x="1968" y="1200"/>
              <a:ext cx="1728" cy="1248"/>
              <a:chOff x="960" y="1200"/>
              <a:chExt cx="1728" cy="1248"/>
            </a:xfrm>
          </p:grpSpPr>
          <p:sp>
            <p:nvSpPr>
              <p:cNvPr id="63494" name="Text Box 6"/>
              <p:cNvSpPr txBox="1">
                <a:spLocks noChangeArrowheads="1"/>
              </p:cNvSpPr>
              <p:nvPr/>
            </p:nvSpPr>
            <p:spPr bwMode="auto">
              <a:xfrm>
                <a:off x="960" y="1200"/>
                <a:ext cx="1728" cy="1171"/>
              </a:xfrm>
              <a:prstGeom prst="rect">
                <a:avLst/>
              </a:prstGeom>
              <a:noFill/>
              <a:ln w="9525">
                <a:noFill/>
                <a:miter lim="800000"/>
                <a:headEnd/>
                <a:tailEnd/>
              </a:ln>
              <a:effectLst/>
            </p:spPr>
            <p:txBody>
              <a:bodyPr>
                <a:spAutoFit/>
              </a:bodyPr>
              <a:lstStyle/>
              <a:p>
                <a:pPr eaLnBrk="0" hangingPunct="0"/>
                <a:r>
                  <a:rPr lang="en-US" sz="2400"/>
                  <a:t>  </a:t>
                </a:r>
              </a:p>
              <a:p>
                <a:pPr eaLnBrk="0" hangingPunct="0"/>
                <a:endParaRPr lang="en-US" sz="2400"/>
              </a:p>
              <a:p>
                <a:pPr eaLnBrk="0" hangingPunct="0"/>
                <a:r>
                  <a:rPr lang="en-US" sz="2400"/>
                  <a:t> </a:t>
                </a:r>
                <a:r>
                  <a:rPr lang="en-US" sz="3200" b="1"/>
                  <a:t>V</a:t>
                </a:r>
                <a:r>
                  <a:rPr lang="en-US" sz="3200" b="1" baseline="-25000"/>
                  <a:t>S</a:t>
                </a:r>
                <a:r>
                  <a:rPr lang="en-US" sz="3200" b="1"/>
                  <a:t>  =  V</a:t>
                </a:r>
                <a:r>
                  <a:rPr lang="en-US" sz="3200" b="1" baseline="-25000"/>
                  <a:t>M</a:t>
                </a:r>
                <a:endParaRPr lang="en-US" sz="3200" b="1"/>
              </a:p>
              <a:p>
                <a:pPr eaLnBrk="0" hangingPunct="0"/>
                <a:r>
                  <a:rPr lang="en-US" sz="3600" b="1"/>
                  <a:t>  </a:t>
                </a:r>
                <a:r>
                  <a:rPr lang="en-US" sz="3200" b="1"/>
                  <a:t>L</a:t>
                </a:r>
                <a:r>
                  <a:rPr lang="en-US" sz="3200" b="1" baseline="-25000"/>
                  <a:t>S</a:t>
                </a:r>
                <a:r>
                  <a:rPr lang="en-US" sz="3200" b="1"/>
                  <a:t>        L</a:t>
                </a:r>
                <a:r>
                  <a:rPr lang="en-US" sz="3200" b="1" baseline="-25000"/>
                  <a:t>M</a:t>
                </a:r>
                <a:endParaRPr lang="en-US" sz="3200" b="1"/>
              </a:p>
            </p:txBody>
          </p:sp>
          <p:grpSp>
            <p:nvGrpSpPr>
              <p:cNvPr id="63495" name="Group 7"/>
              <p:cNvGrpSpPr>
                <a:grpSpLocks/>
              </p:cNvGrpSpPr>
              <p:nvPr/>
            </p:nvGrpSpPr>
            <p:grpSpPr bwMode="auto">
              <a:xfrm>
                <a:off x="976" y="2082"/>
                <a:ext cx="464" cy="366"/>
                <a:chOff x="1008" y="3312"/>
                <a:chExt cx="336" cy="192"/>
              </a:xfrm>
            </p:grpSpPr>
            <p:sp>
              <p:nvSpPr>
                <p:cNvPr id="63496" name="Line 8"/>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3497" name="Line 9"/>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3498" name="Line 10"/>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grpSp>
            <p:nvGrpSpPr>
              <p:cNvPr id="63499" name="Group 11"/>
              <p:cNvGrpSpPr>
                <a:grpSpLocks/>
              </p:cNvGrpSpPr>
              <p:nvPr/>
            </p:nvGrpSpPr>
            <p:grpSpPr bwMode="auto">
              <a:xfrm>
                <a:off x="1776" y="2082"/>
                <a:ext cx="463" cy="366"/>
                <a:chOff x="1008" y="3312"/>
                <a:chExt cx="336" cy="192"/>
              </a:xfrm>
            </p:grpSpPr>
            <p:sp>
              <p:nvSpPr>
                <p:cNvPr id="63500" name="Line 12"/>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3501" name="Line 13"/>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3502" name="Line 14"/>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sp>
            <p:nvSpPr>
              <p:cNvPr id="63503" name="Line 15"/>
              <p:cNvSpPr>
                <a:spLocks noChangeShapeType="1"/>
              </p:cNvSpPr>
              <p:nvPr/>
            </p:nvSpPr>
            <p:spPr bwMode="auto">
              <a:xfrm>
                <a:off x="1008" y="2064"/>
                <a:ext cx="432" cy="0"/>
              </a:xfrm>
              <a:prstGeom prst="line">
                <a:avLst/>
              </a:prstGeom>
              <a:noFill/>
              <a:ln w="28575">
                <a:solidFill>
                  <a:schemeClr val="tx1"/>
                </a:solidFill>
                <a:round/>
                <a:headEnd/>
                <a:tailEnd/>
              </a:ln>
              <a:effectLst/>
            </p:spPr>
            <p:txBody>
              <a:bodyPr wrap="none" anchor="ctr"/>
              <a:lstStyle/>
              <a:p>
                <a:endParaRPr lang="en-US"/>
              </a:p>
            </p:txBody>
          </p:sp>
          <p:sp>
            <p:nvSpPr>
              <p:cNvPr id="63504" name="Line 16"/>
              <p:cNvSpPr>
                <a:spLocks noChangeShapeType="1"/>
              </p:cNvSpPr>
              <p:nvPr/>
            </p:nvSpPr>
            <p:spPr bwMode="auto">
              <a:xfrm>
                <a:off x="1776" y="2064"/>
                <a:ext cx="432" cy="0"/>
              </a:xfrm>
              <a:prstGeom prst="line">
                <a:avLst/>
              </a:prstGeom>
              <a:noFill/>
              <a:ln w="28575">
                <a:solidFill>
                  <a:schemeClr val="tx1"/>
                </a:solidFill>
                <a:round/>
                <a:headEnd/>
                <a:tailEnd/>
              </a:ln>
              <a:effectLst/>
            </p:spPr>
            <p:txBody>
              <a:bodyPr wrap="none" anchor="ctr"/>
              <a:lstStyle/>
              <a:p>
                <a:endParaRPr lang="en-US"/>
              </a:p>
            </p:txBody>
          </p:sp>
        </p:grpSp>
      </p:grpSp>
      <p:sp>
        <p:nvSpPr>
          <p:cNvPr id="63506" name="Text Box 18"/>
          <p:cNvSpPr txBox="1">
            <a:spLocks noChangeArrowheads="1"/>
          </p:cNvSpPr>
          <p:nvPr/>
        </p:nvSpPr>
        <p:spPr bwMode="auto">
          <a:xfrm>
            <a:off x="2286000" y="76200"/>
            <a:ext cx="4614863" cy="701675"/>
          </a:xfrm>
          <a:prstGeom prst="rect">
            <a:avLst/>
          </a:prstGeom>
          <a:noFill/>
          <a:ln w="9525">
            <a:noFill/>
            <a:miter lim="800000"/>
            <a:headEnd/>
            <a:tailEnd/>
          </a:ln>
          <a:effectLst/>
        </p:spPr>
        <p:txBody>
          <a:bodyPr wrap="none">
            <a:spAutoFit/>
          </a:bodyPr>
          <a:lstStyle/>
          <a:p>
            <a:pPr eaLnBrk="0" hangingPunct="0"/>
            <a:r>
              <a:rPr lang="en-US" sz="4000" b="1"/>
              <a:t>Tow Tank Modeling</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124200" y="4460875"/>
            <a:ext cx="2362200" cy="1066800"/>
          </a:xfrm>
          <a:prstGeom prst="rect">
            <a:avLst/>
          </a:prstGeom>
          <a:solidFill>
            <a:srgbClr val="FFFF00"/>
          </a:solidFill>
          <a:ln w="28575">
            <a:solidFill>
              <a:schemeClr val="tx1"/>
            </a:solidFill>
            <a:miter lim="800000"/>
            <a:headEnd/>
            <a:tailEnd/>
          </a:ln>
          <a:effectLst/>
        </p:spPr>
        <p:txBody>
          <a:bodyPr wrap="none" anchor="ctr"/>
          <a:lstStyle/>
          <a:p>
            <a:endParaRPr lang="en-US"/>
          </a:p>
        </p:txBody>
      </p:sp>
      <p:sp>
        <p:nvSpPr>
          <p:cNvPr id="65539" name="Text Box 3"/>
          <p:cNvSpPr txBox="1">
            <a:spLocks noChangeArrowheads="1"/>
          </p:cNvSpPr>
          <p:nvPr/>
        </p:nvSpPr>
        <p:spPr bwMode="auto">
          <a:xfrm>
            <a:off x="746125" y="990600"/>
            <a:ext cx="3613150" cy="457200"/>
          </a:xfrm>
          <a:prstGeom prst="rect">
            <a:avLst/>
          </a:prstGeom>
          <a:noFill/>
          <a:ln w="9525">
            <a:noFill/>
            <a:miter lim="800000"/>
            <a:headEnd/>
            <a:tailEnd/>
          </a:ln>
          <a:effectLst/>
        </p:spPr>
        <p:txBody>
          <a:bodyPr wrap="none">
            <a:spAutoFit/>
          </a:bodyPr>
          <a:lstStyle/>
          <a:p>
            <a:pPr eaLnBrk="0" hangingPunct="0"/>
            <a:r>
              <a:rPr lang="en-US" sz="2400"/>
              <a:t>We’ve already defined </a:t>
            </a:r>
            <a:r>
              <a:rPr lang="en-US" sz="2400">
                <a:latin typeface="Symbol" pitchFamily="18" charset="2"/>
              </a:rPr>
              <a:t>l</a:t>
            </a:r>
            <a:r>
              <a:rPr lang="en-US" sz="2400"/>
              <a:t> as:</a:t>
            </a:r>
          </a:p>
        </p:txBody>
      </p:sp>
      <p:grpSp>
        <p:nvGrpSpPr>
          <p:cNvPr id="65540" name="Group 4"/>
          <p:cNvGrpSpPr>
            <a:grpSpLocks/>
          </p:cNvGrpSpPr>
          <p:nvPr/>
        </p:nvGrpSpPr>
        <p:grpSpPr bwMode="auto">
          <a:xfrm>
            <a:off x="3429000" y="1463675"/>
            <a:ext cx="2073275" cy="822325"/>
            <a:chOff x="2160" y="1008"/>
            <a:chExt cx="1306" cy="518"/>
          </a:xfrm>
        </p:grpSpPr>
        <p:grpSp>
          <p:nvGrpSpPr>
            <p:cNvPr id="65541" name="Group 5"/>
            <p:cNvGrpSpPr>
              <a:grpSpLocks/>
            </p:cNvGrpSpPr>
            <p:nvPr/>
          </p:nvGrpSpPr>
          <p:grpSpPr bwMode="auto">
            <a:xfrm>
              <a:off x="2160" y="1008"/>
              <a:ext cx="1306" cy="518"/>
              <a:chOff x="614" y="2570"/>
              <a:chExt cx="1306" cy="518"/>
            </a:xfrm>
          </p:grpSpPr>
          <p:sp>
            <p:nvSpPr>
              <p:cNvPr id="65542" name="Text Box 6"/>
              <p:cNvSpPr txBox="1">
                <a:spLocks noChangeArrowheads="1"/>
              </p:cNvSpPr>
              <p:nvPr/>
            </p:nvSpPr>
            <p:spPr bwMode="auto">
              <a:xfrm>
                <a:off x="614" y="2570"/>
                <a:ext cx="1306" cy="518"/>
              </a:xfrm>
              <a:prstGeom prst="rect">
                <a:avLst/>
              </a:prstGeom>
              <a:noFill/>
              <a:ln w="28575">
                <a:noFill/>
                <a:miter lim="800000"/>
                <a:headEnd/>
                <a:tailEnd/>
              </a:ln>
              <a:effectLst/>
            </p:spPr>
            <p:txBody>
              <a:bodyPr>
                <a:spAutoFit/>
              </a:bodyPr>
              <a:lstStyle/>
              <a:p>
                <a:pPr eaLnBrk="0" hangingPunct="0"/>
                <a:r>
                  <a:rPr lang="en-US" sz="2400">
                    <a:latin typeface="Symbol" pitchFamily="18" charset="2"/>
                  </a:rPr>
                  <a:t>   l</a:t>
                </a:r>
                <a:r>
                  <a:rPr lang="en-US" sz="2400"/>
                  <a:t> = L</a:t>
                </a:r>
                <a:r>
                  <a:rPr lang="en-US" sz="2400" baseline="-25000"/>
                  <a:t>S</a:t>
                </a:r>
                <a:r>
                  <a:rPr lang="en-US" sz="2400"/>
                  <a:t> (ft)</a:t>
                </a:r>
              </a:p>
              <a:p>
                <a:pPr eaLnBrk="0" hangingPunct="0"/>
                <a:r>
                  <a:rPr lang="en-US" sz="2400"/>
                  <a:t>         L</a:t>
                </a:r>
                <a:r>
                  <a:rPr lang="en-US" sz="2400" baseline="-25000"/>
                  <a:t>M</a:t>
                </a:r>
                <a:r>
                  <a:rPr lang="en-US" sz="2400"/>
                  <a:t> (ft)</a:t>
                </a:r>
              </a:p>
            </p:txBody>
          </p:sp>
          <p:sp>
            <p:nvSpPr>
              <p:cNvPr id="65543" name="Line 7"/>
              <p:cNvSpPr>
                <a:spLocks noChangeShapeType="1"/>
              </p:cNvSpPr>
              <p:nvPr/>
            </p:nvSpPr>
            <p:spPr bwMode="auto">
              <a:xfrm>
                <a:off x="1104" y="2880"/>
                <a:ext cx="576" cy="0"/>
              </a:xfrm>
              <a:prstGeom prst="line">
                <a:avLst/>
              </a:prstGeom>
              <a:noFill/>
              <a:ln w="28575">
                <a:noFill/>
                <a:round/>
                <a:headEnd/>
                <a:tailEnd/>
              </a:ln>
              <a:effectLst/>
            </p:spPr>
            <p:txBody>
              <a:bodyPr wrap="none" anchor="ctr"/>
              <a:lstStyle/>
              <a:p>
                <a:endParaRPr lang="en-US"/>
              </a:p>
            </p:txBody>
          </p:sp>
        </p:grpSp>
        <p:sp>
          <p:nvSpPr>
            <p:cNvPr id="65544" name="Line 8"/>
            <p:cNvSpPr>
              <a:spLocks noChangeShapeType="1"/>
            </p:cNvSpPr>
            <p:nvPr/>
          </p:nvSpPr>
          <p:spPr bwMode="auto">
            <a:xfrm>
              <a:off x="2592" y="1296"/>
              <a:ext cx="576" cy="0"/>
            </a:xfrm>
            <a:prstGeom prst="line">
              <a:avLst/>
            </a:prstGeom>
            <a:noFill/>
            <a:ln w="28575">
              <a:solidFill>
                <a:schemeClr val="tx1"/>
              </a:solidFill>
              <a:round/>
              <a:headEnd/>
              <a:tailEnd/>
            </a:ln>
            <a:effectLst/>
          </p:spPr>
          <p:txBody>
            <a:bodyPr wrap="none" anchor="ctr"/>
            <a:lstStyle/>
            <a:p>
              <a:endParaRPr lang="en-US"/>
            </a:p>
          </p:txBody>
        </p:sp>
      </p:grpSp>
      <p:sp>
        <p:nvSpPr>
          <p:cNvPr id="65545" name="Text Box 9"/>
          <p:cNvSpPr txBox="1">
            <a:spLocks noChangeArrowheads="1"/>
          </p:cNvSpPr>
          <p:nvPr/>
        </p:nvSpPr>
        <p:spPr bwMode="auto">
          <a:xfrm>
            <a:off x="822325" y="2368550"/>
            <a:ext cx="6932613" cy="822325"/>
          </a:xfrm>
          <a:prstGeom prst="rect">
            <a:avLst/>
          </a:prstGeom>
          <a:noFill/>
          <a:ln w="9525">
            <a:noFill/>
            <a:miter lim="800000"/>
            <a:headEnd/>
            <a:tailEnd/>
          </a:ln>
          <a:effectLst/>
        </p:spPr>
        <p:txBody>
          <a:bodyPr wrap="none">
            <a:spAutoFit/>
          </a:bodyPr>
          <a:lstStyle/>
          <a:p>
            <a:pPr eaLnBrk="0" hangingPunct="0"/>
            <a:r>
              <a:rPr lang="en-US" sz="2400"/>
              <a:t>If we wanted to solve for the scale speed for the model,</a:t>
            </a:r>
          </a:p>
          <a:p>
            <a:pPr eaLnBrk="0" hangingPunct="0"/>
            <a:endParaRPr lang="en-US" sz="2400"/>
          </a:p>
        </p:txBody>
      </p:sp>
      <p:grpSp>
        <p:nvGrpSpPr>
          <p:cNvPr id="65546" name="Group 10"/>
          <p:cNvGrpSpPr>
            <a:grpSpLocks/>
          </p:cNvGrpSpPr>
          <p:nvPr/>
        </p:nvGrpSpPr>
        <p:grpSpPr bwMode="auto">
          <a:xfrm>
            <a:off x="3048000" y="2403475"/>
            <a:ext cx="2743200" cy="1981200"/>
            <a:chOff x="1920" y="1968"/>
            <a:chExt cx="1728" cy="1248"/>
          </a:xfrm>
        </p:grpSpPr>
        <p:sp>
          <p:nvSpPr>
            <p:cNvPr id="65547" name="Text Box 11"/>
            <p:cNvSpPr txBox="1">
              <a:spLocks noChangeArrowheads="1"/>
            </p:cNvSpPr>
            <p:nvPr/>
          </p:nvSpPr>
          <p:spPr bwMode="auto">
            <a:xfrm>
              <a:off x="1920" y="1968"/>
              <a:ext cx="1728" cy="1193"/>
            </a:xfrm>
            <a:prstGeom prst="rect">
              <a:avLst/>
            </a:prstGeom>
            <a:noFill/>
            <a:ln w="9525">
              <a:noFill/>
              <a:miter lim="800000"/>
              <a:headEnd/>
              <a:tailEnd/>
            </a:ln>
            <a:effectLst/>
          </p:spPr>
          <p:txBody>
            <a:bodyPr>
              <a:spAutoFit/>
            </a:bodyPr>
            <a:lstStyle/>
            <a:p>
              <a:pPr eaLnBrk="0" hangingPunct="0"/>
              <a:r>
                <a:rPr lang="en-US" sz="2400"/>
                <a:t>  </a:t>
              </a:r>
            </a:p>
            <a:p>
              <a:pPr eaLnBrk="0" hangingPunct="0"/>
              <a:endParaRPr lang="en-US" sz="2400"/>
            </a:p>
            <a:p>
              <a:pPr eaLnBrk="0" hangingPunct="0"/>
              <a:r>
                <a:rPr lang="en-US" sz="2400"/>
                <a:t> </a:t>
              </a:r>
              <a:r>
                <a:rPr lang="en-US" sz="3200" b="1"/>
                <a:t>V</a:t>
              </a:r>
              <a:r>
                <a:rPr lang="en-US" sz="3200" b="1" baseline="-25000"/>
                <a:t>M</a:t>
              </a:r>
              <a:r>
                <a:rPr lang="en-US" sz="3200" b="1"/>
                <a:t>  =  V</a:t>
              </a:r>
              <a:r>
                <a:rPr lang="en-US" sz="3200" b="1" baseline="-25000"/>
                <a:t>S   </a:t>
              </a:r>
              <a:r>
                <a:rPr lang="en-US" sz="3200" b="1"/>
                <a:t>L</a:t>
              </a:r>
              <a:r>
                <a:rPr lang="en-US" sz="3200" b="1" baseline="-25000"/>
                <a:t>M</a:t>
              </a:r>
              <a:r>
                <a:rPr lang="en-US" sz="3200" b="1"/>
                <a:t> </a:t>
              </a:r>
            </a:p>
            <a:p>
              <a:pPr eaLnBrk="0" hangingPunct="0">
                <a:lnSpc>
                  <a:spcPct val="20000"/>
                </a:lnSpc>
              </a:pPr>
              <a:r>
                <a:rPr lang="en-US" sz="3200" b="1"/>
                <a:t>		</a:t>
              </a:r>
            </a:p>
            <a:p>
              <a:pPr eaLnBrk="0" hangingPunct="0"/>
              <a:r>
                <a:rPr lang="en-US" sz="3200" b="1"/>
                <a:t>		L</a:t>
              </a:r>
              <a:r>
                <a:rPr lang="en-US" sz="3200" b="1" baseline="-25000"/>
                <a:t>S</a:t>
              </a:r>
            </a:p>
          </p:txBody>
        </p:sp>
        <p:grpSp>
          <p:nvGrpSpPr>
            <p:cNvPr id="65548" name="Group 12"/>
            <p:cNvGrpSpPr>
              <a:grpSpLocks/>
            </p:cNvGrpSpPr>
            <p:nvPr/>
          </p:nvGrpSpPr>
          <p:grpSpPr bwMode="auto">
            <a:xfrm>
              <a:off x="3040" y="2400"/>
              <a:ext cx="464" cy="366"/>
              <a:chOff x="1008" y="3312"/>
              <a:chExt cx="336" cy="192"/>
            </a:xfrm>
          </p:grpSpPr>
          <p:sp>
            <p:nvSpPr>
              <p:cNvPr id="65549" name="Line 13"/>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5550" name="Line 14"/>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5551" name="Line 15"/>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grpSp>
          <p:nvGrpSpPr>
            <p:cNvPr id="65552" name="Group 16"/>
            <p:cNvGrpSpPr>
              <a:grpSpLocks/>
            </p:cNvGrpSpPr>
            <p:nvPr/>
          </p:nvGrpSpPr>
          <p:grpSpPr bwMode="auto">
            <a:xfrm>
              <a:off x="2993" y="2850"/>
              <a:ext cx="463" cy="366"/>
              <a:chOff x="1008" y="3312"/>
              <a:chExt cx="336" cy="192"/>
            </a:xfrm>
          </p:grpSpPr>
          <p:sp>
            <p:nvSpPr>
              <p:cNvPr id="65553" name="Line 17"/>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5554" name="Line 18"/>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5555" name="Line 19"/>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sp>
          <p:nvSpPr>
            <p:cNvPr id="65556" name="Line 20"/>
            <p:cNvSpPr>
              <a:spLocks noChangeShapeType="1"/>
            </p:cNvSpPr>
            <p:nvPr/>
          </p:nvSpPr>
          <p:spPr bwMode="auto">
            <a:xfrm>
              <a:off x="3024" y="2832"/>
              <a:ext cx="432" cy="0"/>
            </a:xfrm>
            <a:prstGeom prst="line">
              <a:avLst/>
            </a:prstGeom>
            <a:noFill/>
            <a:ln w="28575">
              <a:solidFill>
                <a:schemeClr val="tx1"/>
              </a:solidFill>
              <a:round/>
              <a:headEnd/>
              <a:tailEnd/>
            </a:ln>
            <a:effectLst/>
          </p:spPr>
          <p:txBody>
            <a:bodyPr wrap="none" anchor="ctr"/>
            <a:lstStyle/>
            <a:p>
              <a:endParaRPr lang="en-US"/>
            </a:p>
          </p:txBody>
        </p:sp>
      </p:grpSp>
      <p:sp>
        <p:nvSpPr>
          <p:cNvPr id="65557" name="Text Box 21"/>
          <p:cNvSpPr txBox="1">
            <a:spLocks noChangeArrowheads="1"/>
          </p:cNvSpPr>
          <p:nvPr/>
        </p:nvSpPr>
        <p:spPr bwMode="auto">
          <a:xfrm>
            <a:off x="2362200" y="4749800"/>
            <a:ext cx="3028950" cy="519113"/>
          </a:xfrm>
          <a:prstGeom prst="rect">
            <a:avLst/>
          </a:prstGeom>
          <a:noFill/>
          <a:ln w="9525">
            <a:noFill/>
            <a:miter lim="800000"/>
            <a:headEnd/>
            <a:tailEnd/>
          </a:ln>
          <a:effectLst/>
        </p:spPr>
        <p:txBody>
          <a:bodyPr wrap="none">
            <a:spAutoFit/>
          </a:bodyPr>
          <a:lstStyle/>
          <a:p>
            <a:pPr eaLnBrk="0" hangingPunct="0"/>
            <a:r>
              <a:rPr lang="en-US"/>
              <a:t>or</a:t>
            </a:r>
            <a:r>
              <a:rPr lang="en-US" sz="2800" b="1"/>
              <a:t>	V</a:t>
            </a:r>
            <a:r>
              <a:rPr lang="en-US" sz="2800" b="1" baseline="-25000"/>
              <a:t>M</a:t>
            </a:r>
            <a:r>
              <a:rPr lang="en-US" sz="2800" b="1"/>
              <a:t> = V</a:t>
            </a:r>
            <a:r>
              <a:rPr lang="en-US" sz="2800" b="1" baseline="-25000"/>
              <a:t>S</a:t>
            </a:r>
            <a:r>
              <a:rPr lang="en-US" sz="2800" b="1"/>
              <a:t> </a:t>
            </a:r>
            <a:r>
              <a:rPr lang="en-US" sz="2800" b="1">
                <a:latin typeface="Symbol" pitchFamily="18" charset="2"/>
              </a:rPr>
              <a:t>l</a:t>
            </a:r>
            <a:r>
              <a:rPr lang="en-US" sz="2800" b="1" baseline="30000"/>
              <a:t>-1/2</a:t>
            </a:r>
            <a:endParaRPr lang="en-US" sz="2800" b="1"/>
          </a:p>
        </p:txBody>
      </p:sp>
      <p:sp>
        <p:nvSpPr>
          <p:cNvPr id="65558" name="Text Box 22"/>
          <p:cNvSpPr txBox="1">
            <a:spLocks noChangeArrowheads="1"/>
          </p:cNvSpPr>
          <p:nvPr/>
        </p:nvSpPr>
        <p:spPr bwMode="auto">
          <a:xfrm>
            <a:off x="1905000" y="6415088"/>
            <a:ext cx="7315200" cy="366712"/>
          </a:xfrm>
          <a:prstGeom prst="rect">
            <a:avLst/>
          </a:prstGeom>
          <a:noFill/>
          <a:ln w="9525">
            <a:noFill/>
            <a:miter lim="800000"/>
            <a:headEnd/>
            <a:tailEnd/>
          </a:ln>
          <a:effectLst/>
        </p:spPr>
        <p:txBody>
          <a:bodyPr>
            <a:spAutoFit/>
          </a:bodyPr>
          <a:lstStyle/>
          <a:p>
            <a:pPr eaLnBrk="0" hangingPunct="0"/>
            <a:r>
              <a:rPr lang="en-US" sz="1800" b="1" i="1">
                <a:solidFill>
                  <a:schemeClr val="accent2"/>
                </a:solidFill>
              </a:rPr>
              <a:t>...NOTE! 1 kt is equal to 1.688 ft/sec! ALL velocities are done in feet/sec!</a:t>
            </a:r>
          </a:p>
        </p:txBody>
      </p:sp>
      <p:sp>
        <p:nvSpPr>
          <p:cNvPr id="65560" name="Text Box 24"/>
          <p:cNvSpPr txBox="1">
            <a:spLocks noChangeArrowheads="1"/>
          </p:cNvSpPr>
          <p:nvPr/>
        </p:nvSpPr>
        <p:spPr bwMode="auto">
          <a:xfrm>
            <a:off x="2286000" y="76200"/>
            <a:ext cx="4614863" cy="701675"/>
          </a:xfrm>
          <a:prstGeom prst="rect">
            <a:avLst/>
          </a:prstGeom>
          <a:noFill/>
          <a:ln w="9525">
            <a:noFill/>
            <a:miter lim="800000"/>
            <a:headEnd/>
            <a:tailEnd/>
          </a:ln>
          <a:effectLst/>
        </p:spPr>
        <p:txBody>
          <a:bodyPr wrap="none">
            <a:spAutoFit/>
          </a:bodyPr>
          <a:lstStyle/>
          <a:p>
            <a:pPr eaLnBrk="0" hangingPunct="0"/>
            <a:r>
              <a:rPr lang="en-US" sz="4000" b="1"/>
              <a:t>Tow Tank Modeling</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46125" y="498475"/>
            <a:ext cx="7940675" cy="2651125"/>
          </a:xfrm>
          <a:prstGeom prst="rect">
            <a:avLst/>
          </a:prstGeom>
          <a:noFill/>
          <a:ln w="9525">
            <a:noFill/>
            <a:miter lim="800000"/>
            <a:headEnd/>
            <a:tailEnd/>
          </a:ln>
          <a:effectLst/>
        </p:spPr>
        <p:txBody>
          <a:bodyPr>
            <a:spAutoFit/>
          </a:bodyPr>
          <a:lstStyle/>
          <a:p>
            <a:pPr eaLnBrk="0" hangingPunct="0"/>
            <a:r>
              <a:rPr lang="en-US" sz="2400" u="sng"/>
              <a:t>Example 1</a:t>
            </a:r>
            <a:r>
              <a:rPr lang="en-US" sz="2400"/>
              <a:t>:</a:t>
            </a:r>
          </a:p>
          <a:p>
            <a:pPr eaLnBrk="0" hangingPunct="0"/>
            <a:endParaRPr lang="en-US" sz="2400"/>
          </a:p>
          <a:p>
            <a:pPr eaLnBrk="0" hangingPunct="0"/>
            <a:r>
              <a:rPr lang="en-US"/>
              <a:t>The USS Monitor was 197 ft long and 40 ft across the beam and was able to maintain a maximum speed of 6 kts. You would like to create a model for testing that is 5 ft long.  </a:t>
            </a:r>
          </a:p>
          <a:p>
            <a:pPr eaLnBrk="0" hangingPunct="0"/>
            <a:endParaRPr lang="en-US"/>
          </a:p>
          <a:p>
            <a:pPr eaLnBrk="0" hangingPunct="0"/>
            <a:r>
              <a:rPr lang="en-US"/>
              <a:t>How wide should the model be?  How fast should the model be towed to represent the actual ship’s max speed?</a:t>
            </a:r>
          </a:p>
        </p:txBody>
      </p:sp>
      <p:sp>
        <p:nvSpPr>
          <p:cNvPr id="66563" name="Text Box 3"/>
          <p:cNvSpPr txBox="1">
            <a:spLocks noChangeArrowheads="1"/>
          </p:cNvSpPr>
          <p:nvPr/>
        </p:nvSpPr>
        <p:spPr bwMode="auto">
          <a:xfrm>
            <a:off x="3429000" y="3124200"/>
            <a:ext cx="1423988" cy="457200"/>
          </a:xfrm>
          <a:prstGeom prst="rect">
            <a:avLst/>
          </a:prstGeom>
          <a:noFill/>
          <a:ln w="9525">
            <a:noFill/>
            <a:miter lim="800000"/>
            <a:headEnd/>
            <a:tailEnd/>
          </a:ln>
          <a:effectLst/>
        </p:spPr>
        <p:txBody>
          <a:bodyPr wrap="none">
            <a:spAutoFit/>
          </a:bodyPr>
          <a:lstStyle/>
          <a:p>
            <a:pPr eaLnBrk="0" hangingPunct="0"/>
            <a:r>
              <a:rPr lang="en-US" sz="2400">
                <a:latin typeface="Symbol" pitchFamily="18" charset="2"/>
              </a:rPr>
              <a:t>l</a:t>
            </a:r>
            <a:r>
              <a:rPr lang="en-US" sz="2400"/>
              <a:t> = L</a:t>
            </a:r>
            <a:r>
              <a:rPr lang="en-US" sz="2400" baseline="-25000"/>
              <a:t>S</a:t>
            </a:r>
            <a:r>
              <a:rPr lang="en-US" sz="2400"/>
              <a:t>/L</a:t>
            </a:r>
            <a:r>
              <a:rPr lang="en-US" sz="2400" baseline="-25000"/>
              <a:t>M</a:t>
            </a:r>
            <a:endParaRPr lang="en-US" sz="2400"/>
          </a:p>
        </p:txBody>
      </p:sp>
      <p:sp>
        <p:nvSpPr>
          <p:cNvPr id="66564" name="Text Box 4"/>
          <p:cNvSpPr txBox="1">
            <a:spLocks noChangeArrowheads="1"/>
          </p:cNvSpPr>
          <p:nvPr/>
        </p:nvSpPr>
        <p:spPr bwMode="auto">
          <a:xfrm>
            <a:off x="3429000" y="3657600"/>
            <a:ext cx="3200400" cy="457200"/>
          </a:xfrm>
          <a:prstGeom prst="rect">
            <a:avLst/>
          </a:prstGeom>
          <a:noFill/>
          <a:ln w="9525">
            <a:noFill/>
            <a:miter lim="800000"/>
            <a:headEnd/>
            <a:tailEnd/>
          </a:ln>
          <a:effectLst/>
        </p:spPr>
        <p:txBody>
          <a:bodyPr>
            <a:spAutoFit/>
          </a:bodyPr>
          <a:lstStyle/>
          <a:p>
            <a:pPr eaLnBrk="0" hangingPunct="0"/>
            <a:r>
              <a:rPr lang="en-US" sz="2400">
                <a:latin typeface="Symbol" pitchFamily="18" charset="2"/>
              </a:rPr>
              <a:t>l</a:t>
            </a:r>
            <a:r>
              <a:rPr lang="en-US" sz="2400"/>
              <a:t> = 197 ft /5 ft</a:t>
            </a:r>
            <a:endParaRPr lang="en-US" sz="2400" baseline="-25000"/>
          </a:p>
        </p:txBody>
      </p:sp>
      <p:sp>
        <p:nvSpPr>
          <p:cNvPr id="66565" name="Text Box 5"/>
          <p:cNvSpPr txBox="1">
            <a:spLocks noChangeArrowheads="1"/>
          </p:cNvSpPr>
          <p:nvPr/>
        </p:nvSpPr>
        <p:spPr bwMode="auto">
          <a:xfrm>
            <a:off x="3429000" y="4267200"/>
            <a:ext cx="1447800" cy="485775"/>
          </a:xfrm>
          <a:prstGeom prst="rect">
            <a:avLst/>
          </a:prstGeom>
          <a:solidFill>
            <a:srgbClr val="FFFF00"/>
          </a:solidFill>
          <a:ln w="28575">
            <a:solidFill>
              <a:schemeClr val="tx1"/>
            </a:solidFill>
            <a:miter lim="800000"/>
            <a:headEnd/>
            <a:tailEnd/>
          </a:ln>
          <a:effectLst/>
        </p:spPr>
        <p:txBody>
          <a:bodyPr>
            <a:spAutoFit/>
          </a:bodyPr>
          <a:lstStyle/>
          <a:p>
            <a:pPr eaLnBrk="0" hangingPunct="0"/>
            <a:r>
              <a:rPr lang="en-US" sz="2400">
                <a:latin typeface="Symbol" pitchFamily="18" charset="2"/>
              </a:rPr>
              <a:t>l</a:t>
            </a:r>
            <a:r>
              <a:rPr lang="en-US" sz="2400"/>
              <a:t> = 39.4</a:t>
            </a:r>
          </a:p>
        </p:txBody>
      </p:sp>
      <p:sp>
        <p:nvSpPr>
          <p:cNvPr id="66566" name="Text Box 6"/>
          <p:cNvSpPr txBox="1">
            <a:spLocks noChangeArrowheads="1"/>
          </p:cNvSpPr>
          <p:nvPr/>
        </p:nvSpPr>
        <p:spPr bwMode="auto">
          <a:xfrm>
            <a:off x="441325" y="4891088"/>
            <a:ext cx="2409825" cy="396875"/>
          </a:xfrm>
          <a:prstGeom prst="rect">
            <a:avLst/>
          </a:prstGeom>
          <a:noFill/>
          <a:ln w="9525">
            <a:noFill/>
            <a:miter lim="800000"/>
            <a:headEnd/>
            <a:tailEnd/>
          </a:ln>
          <a:effectLst/>
        </p:spPr>
        <p:txBody>
          <a:bodyPr wrap="none">
            <a:spAutoFit/>
          </a:bodyPr>
          <a:lstStyle/>
          <a:p>
            <a:pPr eaLnBrk="0" hangingPunct="0"/>
            <a:r>
              <a:rPr lang="en-US" u="sng"/>
              <a:t>Solving for the width,</a:t>
            </a:r>
          </a:p>
        </p:txBody>
      </p:sp>
      <p:sp>
        <p:nvSpPr>
          <p:cNvPr id="66567" name="Text Box 7"/>
          <p:cNvSpPr txBox="1">
            <a:spLocks noChangeArrowheads="1"/>
          </p:cNvSpPr>
          <p:nvPr/>
        </p:nvSpPr>
        <p:spPr bwMode="auto">
          <a:xfrm>
            <a:off x="3429000" y="4953000"/>
            <a:ext cx="1627188" cy="457200"/>
          </a:xfrm>
          <a:prstGeom prst="rect">
            <a:avLst/>
          </a:prstGeom>
          <a:noFill/>
          <a:ln w="9525">
            <a:noFill/>
            <a:miter lim="800000"/>
            <a:headEnd/>
            <a:tailEnd/>
          </a:ln>
          <a:effectLst/>
        </p:spPr>
        <p:txBody>
          <a:bodyPr wrap="none">
            <a:spAutoFit/>
          </a:bodyPr>
          <a:lstStyle/>
          <a:p>
            <a:pPr eaLnBrk="0" hangingPunct="0"/>
            <a:r>
              <a:rPr lang="en-US" sz="2400">
                <a:latin typeface="Symbol" pitchFamily="18" charset="2"/>
              </a:rPr>
              <a:t>l</a:t>
            </a:r>
            <a:r>
              <a:rPr lang="en-US" sz="2400"/>
              <a:t> = W</a:t>
            </a:r>
            <a:r>
              <a:rPr lang="en-US" sz="2400" baseline="-25000"/>
              <a:t>S</a:t>
            </a:r>
            <a:r>
              <a:rPr lang="en-US" sz="2400"/>
              <a:t>/W</a:t>
            </a:r>
            <a:r>
              <a:rPr lang="en-US" sz="2400" baseline="-25000"/>
              <a:t>M</a:t>
            </a:r>
            <a:endParaRPr lang="en-US" sz="2400"/>
          </a:p>
        </p:txBody>
      </p:sp>
      <p:sp>
        <p:nvSpPr>
          <p:cNvPr id="66568" name="Text Box 8"/>
          <p:cNvSpPr txBox="1">
            <a:spLocks noChangeArrowheads="1"/>
          </p:cNvSpPr>
          <p:nvPr/>
        </p:nvSpPr>
        <p:spPr bwMode="auto">
          <a:xfrm>
            <a:off x="3429000" y="5486400"/>
            <a:ext cx="2160588" cy="457200"/>
          </a:xfrm>
          <a:prstGeom prst="rect">
            <a:avLst/>
          </a:prstGeom>
          <a:noFill/>
          <a:ln w="9525">
            <a:noFill/>
            <a:miter lim="800000"/>
            <a:headEnd/>
            <a:tailEnd/>
          </a:ln>
          <a:effectLst/>
        </p:spPr>
        <p:txBody>
          <a:bodyPr wrap="none">
            <a:spAutoFit/>
          </a:bodyPr>
          <a:lstStyle/>
          <a:p>
            <a:pPr eaLnBrk="0" hangingPunct="0"/>
            <a:r>
              <a:rPr lang="en-US" sz="2400"/>
              <a:t>W</a:t>
            </a:r>
            <a:r>
              <a:rPr lang="en-US" sz="2400" baseline="-25000"/>
              <a:t>M</a:t>
            </a:r>
            <a:r>
              <a:rPr lang="en-US" sz="2400">
                <a:latin typeface="Symbol" pitchFamily="18" charset="2"/>
              </a:rPr>
              <a:t> </a:t>
            </a:r>
            <a:r>
              <a:rPr lang="en-US" sz="2400"/>
              <a:t>= 40 ft/39.4</a:t>
            </a:r>
            <a:endParaRPr lang="en-US" sz="2400">
              <a:latin typeface="Symbol" pitchFamily="18" charset="2"/>
            </a:endParaRPr>
          </a:p>
        </p:txBody>
      </p:sp>
      <p:sp>
        <p:nvSpPr>
          <p:cNvPr id="66569" name="Text Box 9"/>
          <p:cNvSpPr txBox="1">
            <a:spLocks noChangeArrowheads="1"/>
          </p:cNvSpPr>
          <p:nvPr/>
        </p:nvSpPr>
        <p:spPr bwMode="auto">
          <a:xfrm>
            <a:off x="3429000" y="6096000"/>
            <a:ext cx="1952625" cy="485775"/>
          </a:xfrm>
          <a:prstGeom prst="rect">
            <a:avLst/>
          </a:prstGeom>
          <a:solidFill>
            <a:srgbClr val="FFFF00"/>
          </a:solidFill>
          <a:ln w="28575">
            <a:solidFill>
              <a:schemeClr val="tx1"/>
            </a:solidFill>
            <a:miter lim="800000"/>
            <a:headEnd/>
            <a:tailEnd/>
          </a:ln>
          <a:effectLst/>
        </p:spPr>
        <p:txBody>
          <a:bodyPr wrap="none">
            <a:spAutoFit/>
          </a:bodyPr>
          <a:lstStyle/>
          <a:p>
            <a:pPr eaLnBrk="0" hangingPunct="0"/>
            <a:r>
              <a:rPr lang="en-US" sz="2400"/>
              <a:t>W</a:t>
            </a:r>
            <a:r>
              <a:rPr lang="en-US" sz="2400" baseline="-25000"/>
              <a:t>M</a:t>
            </a:r>
            <a:r>
              <a:rPr lang="en-US" sz="2400">
                <a:latin typeface="Symbol" pitchFamily="18" charset="2"/>
              </a:rPr>
              <a:t> </a:t>
            </a:r>
            <a:r>
              <a:rPr lang="en-US" sz="2400"/>
              <a:t>= 1.015 ft</a:t>
            </a:r>
            <a:endParaRPr lang="en-US" sz="2400">
              <a:latin typeface="Symbol" pitchFamily="18"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41325" y="533400"/>
            <a:ext cx="3500438" cy="396875"/>
          </a:xfrm>
          <a:prstGeom prst="rect">
            <a:avLst/>
          </a:prstGeom>
          <a:noFill/>
          <a:ln w="9525">
            <a:noFill/>
            <a:miter lim="800000"/>
            <a:headEnd/>
            <a:tailEnd/>
          </a:ln>
          <a:effectLst/>
        </p:spPr>
        <p:txBody>
          <a:bodyPr wrap="none">
            <a:spAutoFit/>
          </a:bodyPr>
          <a:lstStyle/>
          <a:p>
            <a:pPr eaLnBrk="0" hangingPunct="0"/>
            <a:r>
              <a:rPr lang="en-US" u="sng"/>
              <a:t>Solving for the maximum speed,</a:t>
            </a:r>
          </a:p>
        </p:txBody>
      </p:sp>
      <p:grpSp>
        <p:nvGrpSpPr>
          <p:cNvPr id="67587" name="Group 3"/>
          <p:cNvGrpSpPr>
            <a:grpSpLocks/>
          </p:cNvGrpSpPr>
          <p:nvPr/>
        </p:nvGrpSpPr>
        <p:grpSpPr bwMode="auto">
          <a:xfrm>
            <a:off x="3276600" y="685800"/>
            <a:ext cx="2743200" cy="1981200"/>
            <a:chOff x="960" y="1200"/>
            <a:chExt cx="1728" cy="1248"/>
          </a:xfrm>
        </p:grpSpPr>
        <p:sp>
          <p:nvSpPr>
            <p:cNvPr id="67588" name="Text Box 4"/>
            <p:cNvSpPr txBox="1">
              <a:spLocks noChangeArrowheads="1"/>
            </p:cNvSpPr>
            <p:nvPr/>
          </p:nvSpPr>
          <p:spPr bwMode="auto">
            <a:xfrm>
              <a:off x="960" y="1200"/>
              <a:ext cx="1728" cy="1171"/>
            </a:xfrm>
            <a:prstGeom prst="rect">
              <a:avLst/>
            </a:prstGeom>
            <a:noFill/>
            <a:ln w="9525">
              <a:noFill/>
              <a:miter lim="800000"/>
              <a:headEnd/>
              <a:tailEnd/>
            </a:ln>
            <a:effectLst/>
          </p:spPr>
          <p:txBody>
            <a:bodyPr>
              <a:spAutoFit/>
            </a:bodyPr>
            <a:lstStyle/>
            <a:p>
              <a:pPr eaLnBrk="0" hangingPunct="0"/>
              <a:r>
                <a:rPr lang="en-US" sz="2400"/>
                <a:t>  </a:t>
              </a:r>
            </a:p>
            <a:p>
              <a:pPr eaLnBrk="0" hangingPunct="0"/>
              <a:endParaRPr lang="en-US" sz="2400"/>
            </a:p>
            <a:p>
              <a:pPr eaLnBrk="0" hangingPunct="0"/>
              <a:r>
                <a:rPr lang="en-US" sz="2400"/>
                <a:t> </a:t>
              </a:r>
              <a:r>
                <a:rPr lang="en-US" sz="3200" b="1"/>
                <a:t>V</a:t>
              </a:r>
              <a:r>
                <a:rPr lang="en-US" sz="3200" b="1" baseline="-25000"/>
                <a:t>S</a:t>
              </a:r>
              <a:r>
                <a:rPr lang="en-US" sz="3200" b="1"/>
                <a:t>  =  V</a:t>
              </a:r>
              <a:r>
                <a:rPr lang="en-US" sz="3200" b="1" baseline="-25000"/>
                <a:t>M</a:t>
              </a:r>
              <a:endParaRPr lang="en-US" sz="3200" b="1"/>
            </a:p>
            <a:p>
              <a:pPr eaLnBrk="0" hangingPunct="0"/>
              <a:r>
                <a:rPr lang="en-US" sz="3600" b="1"/>
                <a:t>  </a:t>
              </a:r>
              <a:r>
                <a:rPr lang="en-US" sz="3200" b="1"/>
                <a:t>L</a:t>
              </a:r>
              <a:r>
                <a:rPr lang="en-US" sz="3200" b="1" baseline="-25000"/>
                <a:t>S</a:t>
              </a:r>
              <a:r>
                <a:rPr lang="en-US" sz="3200" b="1"/>
                <a:t>        L</a:t>
              </a:r>
              <a:r>
                <a:rPr lang="en-US" sz="3200" b="1" baseline="-25000"/>
                <a:t>M</a:t>
              </a:r>
              <a:endParaRPr lang="en-US" sz="3200" b="1"/>
            </a:p>
          </p:txBody>
        </p:sp>
        <p:grpSp>
          <p:nvGrpSpPr>
            <p:cNvPr id="67589" name="Group 5"/>
            <p:cNvGrpSpPr>
              <a:grpSpLocks/>
            </p:cNvGrpSpPr>
            <p:nvPr/>
          </p:nvGrpSpPr>
          <p:grpSpPr bwMode="auto">
            <a:xfrm>
              <a:off x="976" y="2082"/>
              <a:ext cx="464" cy="366"/>
              <a:chOff x="1008" y="3312"/>
              <a:chExt cx="336" cy="192"/>
            </a:xfrm>
          </p:grpSpPr>
          <p:sp>
            <p:nvSpPr>
              <p:cNvPr id="67590" name="Line 6"/>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7591" name="Line 7"/>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7592" name="Line 8"/>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grpSp>
          <p:nvGrpSpPr>
            <p:cNvPr id="67593" name="Group 9"/>
            <p:cNvGrpSpPr>
              <a:grpSpLocks/>
            </p:cNvGrpSpPr>
            <p:nvPr/>
          </p:nvGrpSpPr>
          <p:grpSpPr bwMode="auto">
            <a:xfrm>
              <a:off x="1776" y="2082"/>
              <a:ext cx="463" cy="366"/>
              <a:chOff x="1008" y="3312"/>
              <a:chExt cx="336" cy="192"/>
            </a:xfrm>
          </p:grpSpPr>
          <p:sp>
            <p:nvSpPr>
              <p:cNvPr id="67594" name="Line 10"/>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7595" name="Line 11"/>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7596" name="Line 12"/>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sp>
          <p:nvSpPr>
            <p:cNvPr id="67597" name="Line 13"/>
            <p:cNvSpPr>
              <a:spLocks noChangeShapeType="1"/>
            </p:cNvSpPr>
            <p:nvPr/>
          </p:nvSpPr>
          <p:spPr bwMode="auto">
            <a:xfrm>
              <a:off x="1008" y="2064"/>
              <a:ext cx="432" cy="0"/>
            </a:xfrm>
            <a:prstGeom prst="line">
              <a:avLst/>
            </a:prstGeom>
            <a:noFill/>
            <a:ln w="28575">
              <a:solidFill>
                <a:schemeClr val="tx1"/>
              </a:solidFill>
              <a:round/>
              <a:headEnd/>
              <a:tailEnd/>
            </a:ln>
            <a:effectLst/>
          </p:spPr>
          <p:txBody>
            <a:bodyPr wrap="none" anchor="ctr"/>
            <a:lstStyle/>
            <a:p>
              <a:endParaRPr lang="en-US"/>
            </a:p>
          </p:txBody>
        </p:sp>
        <p:sp>
          <p:nvSpPr>
            <p:cNvPr id="67598" name="Line 14"/>
            <p:cNvSpPr>
              <a:spLocks noChangeShapeType="1"/>
            </p:cNvSpPr>
            <p:nvPr/>
          </p:nvSpPr>
          <p:spPr bwMode="auto">
            <a:xfrm>
              <a:off x="1776" y="2064"/>
              <a:ext cx="432" cy="0"/>
            </a:xfrm>
            <a:prstGeom prst="line">
              <a:avLst/>
            </a:prstGeom>
            <a:noFill/>
            <a:ln w="28575">
              <a:solidFill>
                <a:schemeClr val="tx1"/>
              </a:solidFill>
              <a:round/>
              <a:headEnd/>
              <a:tailEnd/>
            </a:ln>
            <a:effectLst/>
          </p:spPr>
          <p:txBody>
            <a:bodyPr wrap="none" anchor="ctr"/>
            <a:lstStyle/>
            <a:p>
              <a:endParaRPr lang="en-US"/>
            </a:p>
          </p:txBody>
        </p:sp>
      </p:grpSp>
      <p:sp>
        <p:nvSpPr>
          <p:cNvPr id="67599" name="Text Box 15"/>
          <p:cNvSpPr txBox="1">
            <a:spLocks noChangeArrowheads="1"/>
          </p:cNvSpPr>
          <p:nvPr/>
        </p:nvSpPr>
        <p:spPr bwMode="auto">
          <a:xfrm>
            <a:off x="3448050" y="3124200"/>
            <a:ext cx="2114550" cy="519113"/>
          </a:xfrm>
          <a:prstGeom prst="rect">
            <a:avLst/>
          </a:prstGeom>
          <a:noFill/>
          <a:ln w="9525">
            <a:noFill/>
            <a:miter lim="800000"/>
            <a:headEnd/>
            <a:tailEnd/>
          </a:ln>
          <a:effectLst/>
        </p:spPr>
        <p:txBody>
          <a:bodyPr>
            <a:spAutoFit/>
          </a:bodyPr>
          <a:lstStyle/>
          <a:p>
            <a:pPr eaLnBrk="0" hangingPunct="0"/>
            <a:r>
              <a:rPr lang="en-US" sz="2800"/>
              <a:t>V</a:t>
            </a:r>
            <a:r>
              <a:rPr lang="en-US" sz="2800" baseline="-25000"/>
              <a:t>M</a:t>
            </a:r>
            <a:r>
              <a:rPr lang="en-US" sz="2800"/>
              <a:t> = V</a:t>
            </a:r>
            <a:r>
              <a:rPr lang="en-US" sz="2800" baseline="-25000"/>
              <a:t>S</a:t>
            </a:r>
            <a:r>
              <a:rPr lang="en-US" sz="2800"/>
              <a:t> </a:t>
            </a:r>
            <a:r>
              <a:rPr lang="en-US" sz="2800">
                <a:latin typeface="Symbol" pitchFamily="18" charset="2"/>
              </a:rPr>
              <a:t>l</a:t>
            </a:r>
            <a:r>
              <a:rPr lang="en-US" sz="2800" baseline="30000"/>
              <a:t>-1/2</a:t>
            </a:r>
            <a:endParaRPr lang="en-US" sz="2800"/>
          </a:p>
        </p:txBody>
      </p:sp>
      <p:sp>
        <p:nvSpPr>
          <p:cNvPr id="67600" name="Text Box 16"/>
          <p:cNvSpPr txBox="1">
            <a:spLocks noChangeArrowheads="1"/>
          </p:cNvSpPr>
          <p:nvPr/>
        </p:nvSpPr>
        <p:spPr bwMode="auto">
          <a:xfrm>
            <a:off x="3448050" y="4052888"/>
            <a:ext cx="4933950" cy="457200"/>
          </a:xfrm>
          <a:prstGeom prst="rect">
            <a:avLst/>
          </a:prstGeom>
          <a:noFill/>
          <a:ln w="9525">
            <a:noFill/>
            <a:miter lim="800000"/>
            <a:headEnd/>
            <a:tailEnd/>
          </a:ln>
          <a:effectLst/>
        </p:spPr>
        <p:txBody>
          <a:bodyPr>
            <a:spAutoFit/>
          </a:bodyPr>
          <a:lstStyle/>
          <a:p>
            <a:pPr eaLnBrk="0" hangingPunct="0"/>
            <a:r>
              <a:rPr lang="en-US" sz="2400"/>
              <a:t>V</a:t>
            </a:r>
            <a:r>
              <a:rPr lang="en-US" sz="2400" baseline="-25000"/>
              <a:t>M</a:t>
            </a:r>
            <a:r>
              <a:rPr lang="en-US" sz="2400"/>
              <a:t> = 6 kts (1.688 ft/sec-kts) </a:t>
            </a:r>
            <a:r>
              <a:rPr lang="en-US" sz="1600">
                <a:latin typeface="Arial" charset="0"/>
              </a:rPr>
              <a:t>x</a:t>
            </a:r>
            <a:r>
              <a:rPr lang="en-US" sz="2400"/>
              <a:t> 39.4</a:t>
            </a:r>
            <a:r>
              <a:rPr lang="en-US" sz="2400" baseline="30000"/>
              <a:t>-1/2</a:t>
            </a:r>
            <a:endParaRPr lang="en-US" sz="2400"/>
          </a:p>
        </p:txBody>
      </p:sp>
      <p:sp>
        <p:nvSpPr>
          <p:cNvPr id="67601" name="Text Box 17"/>
          <p:cNvSpPr txBox="1">
            <a:spLocks noChangeArrowheads="1"/>
          </p:cNvSpPr>
          <p:nvPr/>
        </p:nvSpPr>
        <p:spPr bwMode="auto">
          <a:xfrm>
            <a:off x="3489325" y="4918075"/>
            <a:ext cx="3152775" cy="457200"/>
          </a:xfrm>
          <a:prstGeom prst="rect">
            <a:avLst/>
          </a:prstGeom>
          <a:noFill/>
          <a:ln w="9525">
            <a:noFill/>
            <a:miter lim="800000"/>
            <a:headEnd/>
            <a:tailEnd/>
          </a:ln>
          <a:effectLst/>
        </p:spPr>
        <p:txBody>
          <a:bodyPr wrap="none">
            <a:spAutoFit/>
          </a:bodyPr>
          <a:lstStyle/>
          <a:p>
            <a:pPr eaLnBrk="0" hangingPunct="0"/>
            <a:r>
              <a:rPr lang="en-US" sz="2400"/>
              <a:t>V</a:t>
            </a:r>
            <a:r>
              <a:rPr lang="en-US" sz="2400" baseline="-25000"/>
              <a:t>M</a:t>
            </a:r>
            <a:r>
              <a:rPr lang="en-US" sz="2400"/>
              <a:t> = 10.128 ft/s </a:t>
            </a:r>
            <a:r>
              <a:rPr lang="en-US" sz="1800">
                <a:latin typeface="Arial" charset="0"/>
              </a:rPr>
              <a:t>x </a:t>
            </a:r>
            <a:r>
              <a:rPr lang="en-US" sz="2400"/>
              <a:t>.1593</a:t>
            </a:r>
            <a:endParaRPr lang="en-US" sz="1800">
              <a:latin typeface="Arial" charset="0"/>
            </a:endParaRPr>
          </a:p>
        </p:txBody>
      </p:sp>
      <p:sp>
        <p:nvSpPr>
          <p:cNvPr id="67602" name="Text Box 18"/>
          <p:cNvSpPr txBox="1">
            <a:spLocks noChangeArrowheads="1"/>
          </p:cNvSpPr>
          <p:nvPr/>
        </p:nvSpPr>
        <p:spPr bwMode="auto">
          <a:xfrm>
            <a:off x="3352800" y="5700713"/>
            <a:ext cx="3048000" cy="547687"/>
          </a:xfrm>
          <a:prstGeom prst="rect">
            <a:avLst/>
          </a:prstGeom>
          <a:solidFill>
            <a:srgbClr val="FFFF00"/>
          </a:solidFill>
          <a:ln w="28575">
            <a:solidFill>
              <a:schemeClr val="tx1"/>
            </a:solidFill>
            <a:miter lim="800000"/>
            <a:headEnd/>
            <a:tailEnd/>
          </a:ln>
          <a:effectLst/>
        </p:spPr>
        <p:txBody>
          <a:bodyPr>
            <a:spAutoFit/>
          </a:bodyPr>
          <a:lstStyle/>
          <a:p>
            <a:pPr eaLnBrk="0" hangingPunct="0"/>
            <a:r>
              <a:rPr lang="en-US" sz="2800" b="1"/>
              <a:t>V</a:t>
            </a:r>
            <a:r>
              <a:rPr lang="en-US" sz="2800" b="1" baseline="-25000"/>
              <a:t>M</a:t>
            </a:r>
            <a:r>
              <a:rPr lang="en-US" sz="2800" b="1"/>
              <a:t> = 1.6134 ft/s</a:t>
            </a:r>
            <a:endParaRPr lang="en-US" b="1">
              <a:latin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746125" y="498475"/>
            <a:ext cx="7940675" cy="2369880"/>
          </a:xfrm>
          <a:prstGeom prst="rect">
            <a:avLst/>
          </a:prstGeom>
          <a:noFill/>
          <a:ln w="9525">
            <a:noFill/>
            <a:miter lim="800000"/>
            <a:headEnd/>
            <a:tailEnd/>
          </a:ln>
          <a:effectLst/>
        </p:spPr>
        <p:txBody>
          <a:bodyPr>
            <a:spAutoFit/>
          </a:bodyPr>
          <a:lstStyle/>
          <a:p>
            <a:pPr eaLnBrk="0" hangingPunct="0"/>
            <a:r>
              <a:rPr lang="en-US" sz="2400" u="sng" dirty="0"/>
              <a:t>Example 2</a:t>
            </a:r>
            <a:r>
              <a:rPr lang="en-US" sz="2400" dirty="0"/>
              <a:t>:</a:t>
            </a:r>
          </a:p>
          <a:p>
            <a:pPr eaLnBrk="0" hangingPunct="0"/>
            <a:endParaRPr lang="en-US" sz="2400" dirty="0"/>
          </a:p>
          <a:p>
            <a:pPr eaLnBrk="0" hangingPunct="0"/>
            <a:r>
              <a:rPr lang="en-US" dirty="0"/>
              <a:t>The Yard Patrol (YP) is 110 ft long.  It has a top speed of 13 </a:t>
            </a:r>
            <a:r>
              <a:rPr lang="en-US" dirty="0" err="1"/>
              <a:t>kts</a:t>
            </a:r>
            <a:r>
              <a:rPr lang="en-US" dirty="0"/>
              <a:t> on a good</a:t>
            </a:r>
          </a:p>
          <a:p>
            <a:pPr eaLnBrk="0" hangingPunct="0"/>
            <a:r>
              <a:rPr lang="en-US" dirty="0"/>
              <a:t>day.  </a:t>
            </a:r>
            <a:r>
              <a:rPr lang="en-US" dirty="0" smtClean="0"/>
              <a:t>It </a:t>
            </a:r>
            <a:r>
              <a:rPr lang="en-US" dirty="0"/>
              <a:t>displaces 150 LT.  </a:t>
            </a:r>
          </a:p>
          <a:p>
            <a:pPr eaLnBrk="0" hangingPunct="0"/>
            <a:endParaRPr lang="en-US" dirty="0"/>
          </a:p>
          <a:p>
            <a:pPr eaLnBrk="0" hangingPunct="0"/>
            <a:r>
              <a:rPr lang="en-US" dirty="0"/>
              <a:t>How long must a 1:25 scale model be?  How fast must it be towed to </a:t>
            </a:r>
          </a:p>
          <a:p>
            <a:pPr eaLnBrk="0" hangingPunct="0"/>
            <a:r>
              <a:rPr lang="en-US" dirty="0"/>
              <a:t>simulate the top speed?</a:t>
            </a:r>
          </a:p>
        </p:txBody>
      </p:sp>
      <p:sp>
        <p:nvSpPr>
          <p:cNvPr id="68611" name="Text Box 3"/>
          <p:cNvSpPr txBox="1">
            <a:spLocks noChangeArrowheads="1"/>
          </p:cNvSpPr>
          <p:nvPr/>
        </p:nvSpPr>
        <p:spPr bwMode="auto">
          <a:xfrm>
            <a:off x="3429000" y="3048000"/>
            <a:ext cx="4405313" cy="457200"/>
          </a:xfrm>
          <a:prstGeom prst="rect">
            <a:avLst/>
          </a:prstGeom>
          <a:noFill/>
          <a:ln w="9525">
            <a:noFill/>
            <a:miter lim="800000"/>
            <a:headEnd/>
            <a:tailEnd/>
          </a:ln>
          <a:effectLst/>
        </p:spPr>
        <p:txBody>
          <a:bodyPr wrap="none">
            <a:spAutoFit/>
          </a:bodyPr>
          <a:lstStyle/>
          <a:p>
            <a:pPr eaLnBrk="0" hangingPunct="0"/>
            <a:r>
              <a:rPr lang="en-US" sz="2400">
                <a:latin typeface="Symbol" pitchFamily="18" charset="2"/>
              </a:rPr>
              <a:t>l</a:t>
            </a:r>
            <a:r>
              <a:rPr lang="en-US" sz="2400"/>
              <a:t> = 25		(the scale is given!)</a:t>
            </a:r>
          </a:p>
        </p:txBody>
      </p:sp>
      <p:sp>
        <p:nvSpPr>
          <p:cNvPr id="68612" name="Text Box 4"/>
          <p:cNvSpPr txBox="1">
            <a:spLocks noChangeArrowheads="1"/>
          </p:cNvSpPr>
          <p:nvPr/>
        </p:nvSpPr>
        <p:spPr bwMode="auto">
          <a:xfrm>
            <a:off x="3429000" y="3657600"/>
            <a:ext cx="1562100" cy="457200"/>
          </a:xfrm>
          <a:prstGeom prst="rect">
            <a:avLst/>
          </a:prstGeom>
          <a:noFill/>
          <a:ln w="9525">
            <a:noFill/>
            <a:miter lim="800000"/>
            <a:headEnd/>
            <a:tailEnd/>
          </a:ln>
          <a:effectLst/>
        </p:spPr>
        <p:txBody>
          <a:bodyPr>
            <a:spAutoFit/>
          </a:bodyPr>
          <a:lstStyle/>
          <a:p>
            <a:pPr eaLnBrk="0" hangingPunct="0"/>
            <a:r>
              <a:rPr lang="en-US" sz="2400"/>
              <a:t>25 = L</a:t>
            </a:r>
            <a:r>
              <a:rPr lang="en-US" sz="2400" baseline="-25000"/>
              <a:t>S</a:t>
            </a:r>
            <a:r>
              <a:rPr lang="en-US" sz="2400"/>
              <a:t>/L</a:t>
            </a:r>
            <a:r>
              <a:rPr lang="en-US" sz="2400" baseline="-25000"/>
              <a:t>M</a:t>
            </a:r>
            <a:endParaRPr lang="en-US" sz="2400"/>
          </a:p>
        </p:txBody>
      </p:sp>
      <p:sp>
        <p:nvSpPr>
          <p:cNvPr id="68613" name="Text Box 5"/>
          <p:cNvSpPr txBox="1">
            <a:spLocks noChangeArrowheads="1"/>
          </p:cNvSpPr>
          <p:nvPr/>
        </p:nvSpPr>
        <p:spPr bwMode="auto">
          <a:xfrm>
            <a:off x="3429000" y="4267200"/>
            <a:ext cx="1935163" cy="457200"/>
          </a:xfrm>
          <a:prstGeom prst="rect">
            <a:avLst/>
          </a:prstGeom>
          <a:noFill/>
          <a:ln w="28575">
            <a:noFill/>
            <a:miter lim="800000"/>
            <a:headEnd/>
            <a:tailEnd/>
          </a:ln>
          <a:effectLst/>
        </p:spPr>
        <p:txBody>
          <a:bodyPr>
            <a:spAutoFit/>
          </a:bodyPr>
          <a:lstStyle/>
          <a:p>
            <a:pPr eaLnBrk="0" hangingPunct="0"/>
            <a:r>
              <a:rPr lang="en-US" sz="2400"/>
              <a:t>L</a:t>
            </a:r>
            <a:r>
              <a:rPr lang="en-US" sz="2400" baseline="-25000"/>
              <a:t>M</a:t>
            </a:r>
            <a:r>
              <a:rPr lang="en-US" sz="2400"/>
              <a:t>= 110ft/25 </a:t>
            </a:r>
          </a:p>
        </p:txBody>
      </p:sp>
      <p:sp>
        <p:nvSpPr>
          <p:cNvPr id="68614" name="Text Box 6"/>
          <p:cNvSpPr txBox="1">
            <a:spLocks noChangeArrowheads="1"/>
          </p:cNvSpPr>
          <p:nvPr/>
        </p:nvSpPr>
        <p:spPr bwMode="auto">
          <a:xfrm>
            <a:off x="3429000" y="5029200"/>
            <a:ext cx="2667000" cy="485775"/>
          </a:xfrm>
          <a:prstGeom prst="rect">
            <a:avLst/>
          </a:prstGeom>
          <a:solidFill>
            <a:srgbClr val="FFFF00"/>
          </a:solidFill>
          <a:ln w="28575">
            <a:solidFill>
              <a:schemeClr val="tx1"/>
            </a:solidFill>
            <a:miter lim="800000"/>
            <a:headEnd/>
            <a:tailEnd/>
          </a:ln>
          <a:effectLst/>
        </p:spPr>
        <p:txBody>
          <a:bodyPr wrap="none">
            <a:spAutoFit/>
          </a:bodyPr>
          <a:lstStyle/>
          <a:p>
            <a:pPr eaLnBrk="0" hangingPunct="0"/>
            <a:r>
              <a:rPr lang="en-US" sz="2400"/>
              <a:t>L</a:t>
            </a:r>
            <a:r>
              <a:rPr lang="en-US" sz="2400" baseline="-25000"/>
              <a:t>M</a:t>
            </a:r>
            <a:r>
              <a:rPr lang="en-US" sz="2400">
                <a:latin typeface="Symbol" pitchFamily="18" charset="2"/>
              </a:rPr>
              <a:t> = </a:t>
            </a:r>
            <a:r>
              <a:rPr lang="en-US" sz="2400"/>
              <a:t>4.4 ft (52.8 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3152775" y="3430588"/>
            <a:ext cx="2867025" cy="457200"/>
          </a:xfrm>
          <a:prstGeom prst="rect">
            <a:avLst/>
          </a:prstGeom>
          <a:solidFill>
            <a:schemeClr val="accent1"/>
          </a:solidFill>
          <a:ln w="9525">
            <a:noFill/>
            <a:miter lim="800000"/>
            <a:headEnd/>
            <a:tailEnd/>
          </a:ln>
          <a:effectLst/>
        </p:spPr>
        <p:txBody>
          <a:bodyPr wrap="none">
            <a:spAutoFit/>
          </a:bodyPr>
          <a:lstStyle/>
          <a:p>
            <a:r>
              <a:rPr lang="en-US" altLang="ko-KR" sz="2400" b="1">
                <a:ea typeface="굴림" pitchFamily="50" charset="-127"/>
              </a:rPr>
              <a:t>Relative Magnitudes</a:t>
            </a:r>
          </a:p>
        </p:txBody>
      </p:sp>
      <p:sp>
        <p:nvSpPr>
          <p:cNvPr id="5125" name="Text Box 5"/>
          <p:cNvSpPr txBox="1">
            <a:spLocks noChangeArrowheads="1"/>
          </p:cNvSpPr>
          <p:nvPr/>
        </p:nvSpPr>
        <p:spPr bwMode="auto">
          <a:xfrm>
            <a:off x="1908175" y="4068763"/>
            <a:ext cx="5789613" cy="914400"/>
          </a:xfrm>
          <a:prstGeom prst="rect">
            <a:avLst/>
          </a:prstGeom>
          <a:noFill/>
          <a:ln w="9525">
            <a:noFill/>
            <a:miter lim="800000"/>
            <a:headEnd/>
            <a:tailEnd/>
          </a:ln>
          <a:effectLst/>
        </p:spPr>
        <p:txBody>
          <a:bodyPr wrap="none">
            <a:spAutoFit/>
          </a:bodyPr>
          <a:lstStyle/>
          <a:p>
            <a:r>
              <a:rPr lang="en-US" altLang="ko-KR" sz="5400" b="1">
                <a:ea typeface="굴림" pitchFamily="50" charset="-127"/>
              </a:rPr>
              <a:t>BHP</a:t>
            </a:r>
            <a:r>
              <a:rPr lang="en-US" altLang="ko-KR" sz="3600" b="1">
                <a:ea typeface="굴림" pitchFamily="50" charset="-127"/>
              </a:rPr>
              <a:t> </a:t>
            </a:r>
            <a:r>
              <a:rPr lang="en-US" altLang="ko-KR" sz="2400" b="1">
                <a:ea typeface="굴림" pitchFamily="50" charset="-127"/>
              </a:rPr>
              <a:t>&gt; </a:t>
            </a:r>
            <a:r>
              <a:rPr lang="en-US" altLang="ko-KR" sz="4000" b="1">
                <a:ea typeface="굴림" pitchFamily="50" charset="-127"/>
              </a:rPr>
              <a:t>SHP</a:t>
            </a:r>
            <a:r>
              <a:rPr lang="en-US" altLang="ko-KR" sz="2400" b="1">
                <a:ea typeface="굴림" pitchFamily="50" charset="-127"/>
              </a:rPr>
              <a:t> &gt; </a:t>
            </a:r>
            <a:r>
              <a:rPr lang="en-US" altLang="ko-KR" sz="3200">
                <a:ea typeface="굴림" pitchFamily="50" charset="-127"/>
              </a:rPr>
              <a:t>DHP</a:t>
            </a:r>
            <a:r>
              <a:rPr lang="en-US" altLang="ko-KR" sz="2400" b="1">
                <a:ea typeface="굴림" pitchFamily="50" charset="-127"/>
              </a:rPr>
              <a:t> &gt; </a:t>
            </a:r>
            <a:r>
              <a:rPr lang="en-US" altLang="ko-KR" sz="2400">
                <a:ea typeface="굴림" pitchFamily="50" charset="-127"/>
              </a:rPr>
              <a:t>THP &gt; </a:t>
            </a:r>
            <a:r>
              <a:rPr lang="en-US" altLang="ko-KR">
                <a:ea typeface="굴림" pitchFamily="50" charset="-127"/>
              </a:rPr>
              <a:t>EHP</a:t>
            </a:r>
            <a:endParaRPr lang="en-US" altLang="ko-KR" sz="2400" b="1">
              <a:ea typeface="굴림" pitchFamily="50" charset="-127"/>
            </a:endParaRPr>
          </a:p>
        </p:txBody>
      </p:sp>
      <p:grpSp>
        <p:nvGrpSpPr>
          <p:cNvPr id="5143" name="Group 23"/>
          <p:cNvGrpSpPr>
            <a:grpSpLocks/>
          </p:cNvGrpSpPr>
          <p:nvPr/>
        </p:nvGrpSpPr>
        <p:grpSpPr bwMode="auto">
          <a:xfrm>
            <a:off x="304800" y="1143000"/>
            <a:ext cx="8532813" cy="873125"/>
            <a:chOff x="288" y="2688"/>
            <a:chExt cx="5375" cy="550"/>
          </a:xfrm>
        </p:grpSpPr>
        <p:sp>
          <p:nvSpPr>
            <p:cNvPr id="5126" name="Rectangle 6"/>
            <p:cNvSpPr>
              <a:spLocks noChangeArrowheads="1"/>
            </p:cNvSpPr>
            <p:nvPr/>
          </p:nvSpPr>
          <p:spPr bwMode="auto">
            <a:xfrm>
              <a:off x="720" y="2976"/>
              <a:ext cx="4656" cy="4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127" name="Rectangle 7"/>
            <p:cNvSpPr>
              <a:spLocks noChangeArrowheads="1"/>
            </p:cNvSpPr>
            <p:nvPr/>
          </p:nvSpPr>
          <p:spPr bwMode="auto">
            <a:xfrm>
              <a:off x="288" y="2806"/>
              <a:ext cx="432" cy="432"/>
            </a:xfrm>
            <a:prstGeom prst="rect">
              <a:avLst/>
            </a:prstGeom>
            <a:solidFill>
              <a:schemeClr val="accent2"/>
            </a:solidFill>
            <a:ln w="9525">
              <a:solidFill>
                <a:schemeClr val="tx1"/>
              </a:solidFill>
              <a:miter lim="800000"/>
              <a:headEnd/>
              <a:tailEnd/>
            </a:ln>
            <a:effectLst/>
          </p:spPr>
          <p:txBody>
            <a:bodyPr wrap="none" anchor="ctr"/>
            <a:lstStyle/>
            <a:p>
              <a:pPr algn="ctr"/>
              <a:endParaRPr lang="ko-KR" altLang="en-US" sz="2400">
                <a:solidFill>
                  <a:schemeClr val="accent2"/>
                </a:solidFill>
                <a:ea typeface="굴림" pitchFamily="50" charset="-127"/>
              </a:endParaRPr>
            </a:p>
          </p:txBody>
        </p:sp>
        <p:sp>
          <p:nvSpPr>
            <p:cNvPr id="5128" name="Rectangle 8"/>
            <p:cNvSpPr>
              <a:spLocks noChangeArrowheads="1"/>
            </p:cNvSpPr>
            <p:nvPr/>
          </p:nvSpPr>
          <p:spPr bwMode="auto">
            <a:xfrm>
              <a:off x="1296" y="2806"/>
              <a:ext cx="432" cy="432"/>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129" name="Rectangle 9"/>
            <p:cNvSpPr>
              <a:spLocks noChangeArrowheads="1"/>
            </p:cNvSpPr>
            <p:nvPr/>
          </p:nvSpPr>
          <p:spPr bwMode="auto">
            <a:xfrm>
              <a:off x="2304" y="2806"/>
              <a:ext cx="768" cy="432"/>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130" name="Rectangle 10"/>
            <p:cNvSpPr>
              <a:spLocks noChangeArrowheads="1"/>
            </p:cNvSpPr>
            <p:nvPr/>
          </p:nvSpPr>
          <p:spPr bwMode="auto">
            <a:xfrm>
              <a:off x="3696" y="2806"/>
              <a:ext cx="480" cy="432"/>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131" name="Rectangle 11"/>
            <p:cNvSpPr>
              <a:spLocks noChangeArrowheads="1"/>
            </p:cNvSpPr>
            <p:nvPr/>
          </p:nvSpPr>
          <p:spPr bwMode="auto">
            <a:xfrm>
              <a:off x="4704" y="2758"/>
              <a:ext cx="432" cy="432"/>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132" name="Text Box 12"/>
            <p:cNvSpPr txBox="1">
              <a:spLocks noChangeArrowheads="1"/>
            </p:cNvSpPr>
            <p:nvPr/>
          </p:nvSpPr>
          <p:spPr bwMode="auto">
            <a:xfrm>
              <a:off x="288" y="2854"/>
              <a:ext cx="473" cy="288"/>
            </a:xfrm>
            <a:prstGeom prst="rect">
              <a:avLst/>
            </a:prstGeom>
            <a:noFill/>
            <a:ln w="9525">
              <a:noFill/>
              <a:miter lim="800000"/>
              <a:headEnd/>
              <a:tailEnd/>
            </a:ln>
            <a:effectLst/>
          </p:spPr>
          <p:txBody>
            <a:bodyPr wrap="none">
              <a:spAutoFit/>
            </a:bodyPr>
            <a:lstStyle/>
            <a:p>
              <a:r>
                <a:rPr lang="ko-KR" altLang="en-US" sz="2400">
                  <a:ea typeface="굴림" pitchFamily="50" charset="-127"/>
                </a:rPr>
                <a:t> </a:t>
              </a:r>
              <a:r>
                <a:rPr lang="en-US" altLang="ko-KR" sz="2400">
                  <a:solidFill>
                    <a:srgbClr val="FFFF00"/>
                  </a:solidFill>
                  <a:ea typeface="굴림" pitchFamily="50" charset="-127"/>
                </a:rPr>
                <a:t>E/G</a:t>
              </a:r>
            </a:p>
          </p:txBody>
        </p:sp>
        <p:sp>
          <p:nvSpPr>
            <p:cNvPr id="5133" name="Text Box 13"/>
            <p:cNvSpPr txBox="1">
              <a:spLocks noChangeArrowheads="1"/>
            </p:cNvSpPr>
            <p:nvPr/>
          </p:nvSpPr>
          <p:spPr bwMode="auto">
            <a:xfrm>
              <a:off x="1296" y="2854"/>
              <a:ext cx="436" cy="288"/>
            </a:xfrm>
            <a:prstGeom prst="rect">
              <a:avLst/>
            </a:prstGeom>
            <a:noFill/>
            <a:ln w="9525">
              <a:noFill/>
              <a:miter lim="800000"/>
              <a:headEnd/>
              <a:tailEnd/>
            </a:ln>
            <a:effectLst/>
          </p:spPr>
          <p:txBody>
            <a:bodyPr wrap="none">
              <a:spAutoFit/>
            </a:bodyPr>
            <a:lstStyle/>
            <a:p>
              <a:r>
                <a:rPr lang="en-US" altLang="ko-KR" sz="2400">
                  <a:solidFill>
                    <a:srgbClr val="FFFF00"/>
                  </a:solidFill>
                  <a:ea typeface="굴림" pitchFamily="50" charset="-127"/>
                </a:rPr>
                <a:t>R/G</a:t>
              </a:r>
            </a:p>
          </p:txBody>
        </p:sp>
        <p:sp>
          <p:nvSpPr>
            <p:cNvPr id="5134" name="Text Box 14"/>
            <p:cNvSpPr txBox="1">
              <a:spLocks noChangeArrowheads="1"/>
            </p:cNvSpPr>
            <p:nvPr/>
          </p:nvSpPr>
          <p:spPr bwMode="auto">
            <a:xfrm>
              <a:off x="768" y="2710"/>
              <a:ext cx="490" cy="288"/>
            </a:xfrm>
            <a:prstGeom prst="rect">
              <a:avLst/>
            </a:prstGeom>
            <a:noFill/>
            <a:ln w="9525">
              <a:noFill/>
              <a:miter lim="800000"/>
              <a:headEnd/>
              <a:tailEnd/>
            </a:ln>
            <a:effectLst/>
          </p:spPr>
          <p:txBody>
            <a:bodyPr wrap="none">
              <a:spAutoFit/>
            </a:bodyPr>
            <a:lstStyle/>
            <a:p>
              <a:r>
                <a:rPr lang="en-US" altLang="ko-KR" sz="2400">
                  <a:solidFill>
                    <a:srgbClr val="FF0066"/>
                  </a:solidFill>
                  <a:ea typeface="굴림" pitchFamily="50" charset="-127"/>
                </a:rPr>
                <a:t>BHP</a:t>
              </a:r>
            </a:p>
          </p:txBody>
        </p:sp>
        <p:sp>
          <p:nvSpPr>
            <p:cNvPr id="5135" name="Text Box 15"/>
            <p:cNvSpPr txBox="1">
              <a:spLocks noChangeArrowheads="1"/>
            </p:cNvSpPr>
            <p:nvPr/>
          </p:nvSpPr>
          <p:spPr bwMode="auto">
            <a:xfrm>
              <a:off x="1776" y="2710"/>
              <a:ext cx="469" cy="288"/>
            </a:xfrm>
            <a:prstGeom prst="rect">
              <a:avLst/>
            </a:prstGeom>
            <a:noFill/>
            <a:ln w="9525">
              <a:noFill/>
              <a:miter lim="800000"/>
              <a:headEnd/>
              <a:tailEnd/>
            </a:ln>
            <a:effectLst/>
          </p:spPr>
          <p:txBody>
            <a:bodyPr wrap="none">
              <a:spAutoFit/>
            </a:bodyPr>
            <a:lstStyle/>
            <a:p>
              <a:r>
                <a:rPr lang="en-US" altLang="ko-KR" sz="2400">
                  <a:solidFill>
                    <a:srgbClr val="FF0066"/>
                  </a:solidFill>
                  <a:ea typeface="굴림" pitchFamily="50" charset="-127"/>
                </a:rPr>
                <a:t>SHP</a:t>
              </a:r>
            </a:p>
          </p:txBody>
        </p:sp>
        <p:sp>
          <p:nvSpPr>
            <p:cNvPr id="5136" name="Text Box 16"/>
            <p:cNvSpPr txBox="1">
              <a:spLocks noChangeArrowheads="1"/>
            </p:cNvSpPr>
            <p:nvPr/>
          </p:nvSpPr>
          <p:spPr bwMode="auto">
            <a:xfrm>
              <a:off x="2352" y="2854"/>
              <a:ext cx="723" cy="380"/>
            </a:xfrm>
            <a:prstGeom prst="rect">
              <a:avLst/>
            </a:prstGeom>
            <a:noFill/>
            <a:ln w="9525">
              <a:noFill/>
              <a:miter lim="800000"/>
              <a:headEnd/>
              <a:tailEnd/>
            </a:ln>
            <a:effectLst/>
          </p:spPr>
          <p:txBody>
            <a:bodyPr wrap="none">
              <a:spAutoFit/>
            </a:bodyPr>
            <a:lstStyle/>
            <a:p>
              <a:pPr>
                <a:lnSpc>
                  <a:spcPct val="70000"/>
                </a:lnSpc>
              </a:pPr>
              <a:r>
                <a:rPr lang="en-US" altLang="ko-KR" sz="2400">
                  <a:solidFill>
                    <a:srgbClr val="FFFF00"/>
                  </a:solidFill>
                  <a:ea typeface="굴림" pitchFamily="50" charset="-127"/>
                </a:rPr>
                <a:t>Shaft</a:t>
              </a:r>
            </a:p>
            <a:p>
              <a:pPr>
                <a:lnSpc>
                  <a:spcPct val="70000"/>
                </a:lnSpc>
              </a:pPr>
              <a:r>
                <a:rPr lang="en-US" altLang="ko-KR" sz="2400">
                  <a:solidFill>
                    <a:srgbClr val="FFFF00"/>
                  </a:solidFill>
                  <a:ea typeface="굴림" pitchFamily="50" charset="-127"/>
                </a:rPr>
                <a:t>Bearing</a:t>
              </a:r>
            </a:p>
          </p:txBody>
        </p:sp>
        <p:sp>
          <p:nvSpPr>
            <p:cNvPr id="5137" name="Text Box 17"/>
            <p:cNvSpPr txBox="1">
              <a:spLocks noChangeArrowheads="1"/>
            </p:cNvSpPr>
            <p:nvPr/>
          </p:nvSpPr>
          <p:spPr bwMode="auto">
            <a:xfrm>
              <a:off x="3696" y="2854"/>
              <a:ext cx="527" cy="288"/>
            </a:xfrm>
            <a:prstGeom prst="rect">
              <a:avLst/>
            </a:prstGeom>
            <a:noFill/>
            <a:ln w="9525">
              <a:noFill/>
              <a:miter lim="800000"/>
              <a:headEnd/>
              <a:tailEnd/>
            </a:ln>
            <a:effectLst/>
          </p:spPr>
          <p:txBody>
            <a:bodyPr>
              <a:spAutoFit/>
            </a:bodyPr>
            <a:lstStyle/>
            <a:p>
              <a:r>
                <a:rPr lang="en-US" altLang="ko-KR" sz="2400">
                  <a:solidFill>
                    <a:srgbClr val="FFFF00"/>
                  </a:solidFill>
                  <a:ea typeface="굴림" pitchFamily="50" charset="-127"/>
                </a:rPr>
                <a:t>Prop.</a:t>
              </a:r>
            </a:p>
          </p:txBody>
        </p:sp>
        <p:sp>
          <p:nvSpPr>
            <p:cNvPr id="5138" name="Text Box 18"/>
            <p:cNvSpPr txBox="1">
              <a:spLocks noChangeArrowheads="1"/>
            </p:cNvSpPr>
            <p:nvPr/>
          </p:nvSpPr>
          <p:spPr bwMode="auto">
            <a:xfrm>
              <a:off x="3168" y="2710"/>
              <a:ext cx="501" cy="288"/>
            </a:xfrm>
            <a:prstGeom prst="rect">
              <a:avLst/>
            </a:prstGeom>
            <a:noFill/>
            <a:ln w="9525">
              <a:noFill/>
              <a:miter lim="800000"/>
              <a:headEnd/>
              <a:tailEnd/>
            </a:ln>
            <a:effectLst/>
          </p:spPr>
          <p:txBody>
            <a:bodyPr wrap="none">
              <a:spAutoFit/>
            </a:bodyPr>
            <a:lstStyle/>
            <a:p>
              <a:r>
                <a:rPr lang="en-US" altLang="ko-KR" sz="2400">
                  <a:solidFill>
                    <a:srgbClr val="FF0066"/>
                  </a:solidFill>
                  <a:ea typeface="굴림" pitchFamily="50" charset="-127"/>
                </a:rPr>
                <a:t>DHP</a:t>
              </a:r>
            </a:p>
          </p:txBody>
        </p:sp>
        <p:sp>
          <p:nvSpPr>
            <p:cNvPr id="5139" name="Text Box 19"/>
            <p:cNvSpPr txBox="1">
              <a:spLocks noChangeArrowheads="1"/>
            </p:cNvSpPr>
            <p:nvPr/>
          </p:nvSpPr>
          <p:spPr bwMode="auto">
            <a:xfrm>
              <a:off x="4224" y="2710"/>
              <a:ext cx="479" cy="288"/>
            </a:xfrm>
            <a:prstGeom prst="rect">
              <a:avLst/>
            </a:prstGeom>
            <a:noFill/>
            <a:ln w="9525">
              <a:noFill/>
              <a:miter lim="800000"/>
              <a:headEnd/>
              <a:tailEnd/>
            </a:ln>
            <a:effectLst/>
          </p:spPr>
          <p:txBody>
            <a:bodyPr wrap="none">
              <a:spAutoFit/>
            </a:bodyPr>
            <a:lstStyle/>
            <a:p>
              <a:r>
                <a:rPr lang="en-US" altLang="ko-KR" sz="2400">
                  <a:solidFill>
                    <a:srgbClr val="FF0066"/>
                  </a:solidFill>
                  <a:ea typeface="굴림" pitchFamily="50" charset="-127"/>
                </a:rPr>
                <a:t>THP</a:t>
              </a:r>
            </a:p>
          </p:txBody>
        </p:sp>
        <p:sp>
          <p:nvSpPr>
            <p:cNvPr id="5140" name="Text Box 20"/>
            <p:cNvSpPr txBox="1">
              <a:spLocks noChangeArrowheads="1"/>
            </p:cNvSpPr>
            <p:nvPr/>
          </p:nvSpPr>
          <p:spPr bwMode="auto">
            <a:xfrm>
              <a:off x="5184" y="2688"/>
              <a:ext cx="479" cy="288"/>
            </a:xfrm>
            <a:prstGeom prst="rect">
              <a:avLst/>
            </a:prstGeom>
            <a:noFill/>
            <a:ln w="9525">
              <a:noFill/>
              <a:miter lim="800000"/>
              <a:headEnd/>
              <a:tailEnd/>
            </a:ln>
            <a:effectLst/>
          </p:spPr>
          <p:txBody>
            <a:bodyPr wrap="none">
              <a:spAutoFit/>
            </a:bodyPr>
            <a:lstStyle/>
            <a:p>
              <a:r>
                <a:rPr lang="en-US" altLang="ko-KR" sz="2400">
                  <a:solidFill>
                    <a:srgbClr val="FF0066"/>
                  </a:solidFill>
                  <a:ea typeface="굴림" pitchFamily="50" charset="-127"/>
                </a:rPr>
                <a:t>EHP</a:t>
              </a:r>
            </a:p>
          </p:txBody>
        </p:sp>
        <p:sp>
          <p:nvSpPr>
            <p:cNvPr id="5141" name="Text Box 21"/>
            <p:cNvSpPr txBox="1">
              <a:spLocks noChangeArrowheads="1"/>
            </p:cNvSpPr>
            <p:nvPr/>
          </p:nvSpPr>
          <p:spPr bwMode="auto">
            <a:xfrm>
              <a:off x="4704" y="2832"/>
              <a:ext cx="457" cy="288"/>
            </a:xfrm>
            <a:prstGeom prst="rect">
              <a:avLst/>
            </a:prstGeom>
            <a:noFill/>
            <a:ln w="9525">
              <a:noFill/>
              <a:miter lim="800000"/>
              <a:headEnd/>
              <a:tailEnd/>
            </a:ln>
            <a:effectLst/>
          </p:spPr>
          <p:txBody>
            <a:bodyPr wrap="none">
              <a:spAutoFit/>
            </a:bodyPr>
            <a:lstStyle/>
            <a:p>
              <a:r>
                <a:rPr lang="en-US" altLang="ko-KR" sz="2400">
                  <a:solidFill>
                    <a:srgbClr val="FFFF00"/>
                  </a:solidFill>
                  <a:ea typeface="굴림" pitchFamily="50" charset="-127"/>
                </a:rPr>
                <a:t>Hull</a:t>
              </a:r>
            </a:p>
          </p:txBody>
        </p:sp>
      </p:grpSp>
      <p:sp>
        <p:nvSpPr>
          <p:cNvPr id="5144" name="Text Box 24"/>
          <p:cNvSpPr txBox="1">
            <a:spLocks noChangeArrowheads="1"/>
          </p:cNvSpPr>
          <p:nvPr/>
        </p:nvSpPr>
        <p:spPr bwMode="auto">
          <a:xfrm>
            <a:off x="685800" y="5410200"/>
            <a:ext cx="7745413" cy="822325"/>
          </a:xfrm>
          <a:prstGeom prst="rect">
            <a:avLst/>
          </a:prstGeom>
          <a:noFill/>
          <a:ln w="9525">
            <a:noFill/>
            <a:miter lim="800000"/>
            <a:headEnd/>
            <a:tailEnd/>
          </a:ln>
          <a:effectLst/>
        </p:spPr>
        <p:txBody>
          <a:bodyPr wrap="none">
            <a:spAutoFit/>
          </a:bodyPr>
          <a:lstStyle/>
          <a:p>
            <a:r>
              <a:rPr lang="en-US" sz="2400" i="1">
                <a:solidFill>
                  <a:schemeClr val="accent2"/>
                </a:solidFill>
              </a:rPr>
              <a:t>The reverse relationship can NEVER be true because there is </a:t>
            </a:r>
          </a:p>
          <a:p>
            <a:r>
              <a:rPr lang="en-US" sz="2400" i="1">
                <a:solidFill>
                  <a:schemeClr val="accent2"/>
                </a:solidFill>
              </a:rPr>
              <a:t>ALWAYS some loss of power due to heat, friction, and sound</a:t>
            </a:r>
          </a:p>
        </p:txBody>
      </p:sp>
      <p:sp>
        <p:nvSpPr>
          <p:cNvPr id="5145" name="Text Box 25"/>
          <p:cNvSpPr txBox="1">
            <a:spLocks noChangeArrowheads="1"/>
          </p:cNvSpPr>
          <p:nvPr/>
        </p:nvSpPr>
        <p:spPr bwMode="auto">
          <a:xfrm>
            <a:off x="1828800" y="76200"/>
            <a:ext cx="5462588" cy="579438"/>
          </a:xfrm>
          <a:prstGeom prst="rect">
            <a:avLst/>
          </a:prstGeom>
          <a:noFill/>
          <a:ln w="9525">
            <a:noFill/>
            <a:miter lim="800000"/>
            <a:headEnd/>
            <a:tailEnd/>
          </a:ln>
          <a:effectLst/>
        </p:spPr>
        <p:txBody>
          <a:bodyPr wrap="none">
            <a:spAutoFit/>
          </a:bodyPr>
          <a:lstStyle/>
          <a:p>
            <a:r>
              <a:rPr lang="en-US" altLang="ko-KR" sz="3200" b="1">
                <a:latin typeface="Arial" charset="0"/>
                <a:ea typeface="굴림" pitchFamily="50" charset="-127"/>
              </a:rPr>
              <a:t>Ship Drive Train and Power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41325" y="533400"/>
            <a:ext cx="3500438" cy="396875"/>
          </a:xfrm>
          <a:prstGeom prst="rect">
            <a:avLst/>
          </a:prstGeom>
          <a:noFill/>
          <a:ln w="9525">
            <a:noFill/>
            <a:miter lim="800000"/>
            <a:headEnd/>
            <a:tailEnd/>
          </a:ln>
          <a:effectLst/>
        </p:spPr>
        <p:txBody>
          <a:bodyPr wrap="none">
            <a:spAutoFit/>
          </a:bodyPr>
          <a:lstStyle/>
          <a:p>
            <a:pPr eaLnBrk="0" hangingPunct="0"/>
            <a:r>
              <a:rPr lang="en-US" u="sng"/>
              <a:t>Solving for the maximum speed,</a:t>
            </a:r>
          </a:p>
        </p:txBody>
      </p:sp>
      <p:grpSp>
        <p:nvGrpSpPr>
          <p:cNvPr id="69635" name="Group 3"/>
          <p:cNvGrpSpPr>
            <a:grpSpLocks/>
          </p:cNvGrpSpPr>
          <p:nvPr/>
        </p:nvGrpSpPr>
        <p:grpSpPr bwMode="auto">
          <a:xfrm>
            <a:off x="3276600" y="685800"/>
            <a:ext cx="2743200" cy="1981200"/>
            <a:chOff x="960" y="1200"/>
            <a:chExt cx="1728" cy="1248"/>
          </a:xfrm>
        </p:grpSpPr>
        <p:sp>
          <p:nvSpPr>
            <p:cNvPr id="69636" name="Text Box 4"/>
            <p:cNvSpPr txBox="1">
              <a:spLocks noChangeArrowheads="1"/>
            </p:cNvSpPr>
            <p:nvPr/>
          </p:nvSpPr>
          <p:spPr bwMode="auto">
            <a:xfrm>
              <a:off x="960" y="1200"/>
              <a:ext cx="1728" cy="1171"/>
            </a:xfrm>
            <a:prstGeom prst="rect">
              <a:avLst/>
            </a:prstGeom>
            <a:noFill/>
            <a:ln w="9525">
              <a:noFill/>
              <a:miter lim="800000"/>
              <a:headEnd/>
              <a:tailEnd/>
            </a:ln>
            <a:effectLst/>
          </p:spPr>
          <p:txBody>
            <a:bodyPr>
              <a:spAutoFit/>
            </a:bodyPr>
            <a:lstStyle/>
            <a:p>
              <a:pPr eaLnBrk="0" hangingPunct="0"/>
              <a:r>
                <a:rPr lang="en-US" sz="2400"/>
                <a:t>  </a:t>
              </a:r>
            </a:p>
            <a:p>
              <a:pPr eaLnBrk="0" hangingPunct="0"/>
              <a:endParaRPr lang="en-US" sz="2400"/>
            </a:p>
            <a:p>
              <a:pPr eaLnBrk="0" hangingPunct="0"/>
              <a:r>
                <a:rPr lang="en-US" sz="2400"/>
                <a:t> </a:t>
              </a:r>
              <a:r>
                <a:rPr lang="en-US" sz="3200" b="1"/>
                <a:t>V</a:t>
              </a:r>
              <a:r>
                <a:rPr lang="en-US" sz="3200" b="1" baseline="-25000"/>
                <a:t>S</a:t>
              </a:r>
              <a:r>
                <a:rPr lang="en-US" sz="3200" b="1"/>
                <a:t>  =  V</a:t>
              </a:r>
              <a:r>
                <a:rPr lang="en-US" sz="3200" b="1" baseline="-25000"/>
                <a:t>M</a:t>
              </a:r>
              <a:endParaRPr lang="en-US" sz="3200" b="1"/>
            </a:p>
            <a:p>
              <a:pPr eaLnBrk="0" hangingPunct="0"/>
              <a:r>
                <a:rPr lang="en-US" sz="3600" b="1"/>
                <a:t>  </a:t>
              </a:r>
              <a:r>
                <a:rPr lang="en-US" sz="3200" b="1"/>
                <a:t>L</a:t>
              </a:r>
              <a:r>
                <a:rPr lang="en-US" sz="3200" b="1" baseline="-25000"/>
                <a:t>S</a:t>
              </a:r>
              <a:r>
                <a:rPr lang="en-US" sz="3200" b="1"/>
                <a:t>        L</a:t>
              </a:r>
              <a:r>
                <a:rPr lang="en-US" sz="3200" b="1" baseline="-25000"/>
                <a:t>M</a:t>
              </a:r>
              <a:endParaRPr lang="en-US" sz="3200" b="1"/>
            </a:p>
          </p:txBody>
        </p:sp>
        <p:grpSp>
          <p:nvGrpSpPr>
            <p:cNvPr id="69637" name="Group 5"/>
            <p:cNvGrpSpPr>
              <a:grpSpLocks/>
            </p:cNvGrpSpPr>
            <p:nvPr/>
          </p:nvGrpSpPr>
          <p:grpSpPr bwMode="auto">
            <a:xfrm>
              <a:off x="976" y="2082"/>
              <a:ext cx="464" cy="366"/>
              <a:chOff x="1008" y="3312"/>
              <a:chExt cx="336" cy="192"/>
            </a:xfrm>
          </p:grpSpPr>
          <p:sp>
            <p:nvSpPr>
              <p:cNvPr id="69638" name="Line 6"/>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9639" name="Line 7"/>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9640" name="Line 8"/>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grpSp>
          <p:nvGrpSpPr>
            <p:cNvPr id="69641" name="Group 9"/>
            <p:cNvGrpSpPr>
              <a:grpSpLocks/>
            </p:cNvGrpSpPr>
            <p:nvPr/>
          </p:nvGrpSpPr>
          <p:grpSpPr bwMode="auto">
            <a:xfrm>
              <a:off x="1776" y="2082"/>
              <a:ext cx="463" cy="366"/>
              <a:chOff x="1008" y="3312"/>
              <a:chExt cx="336" cy="192"/>
            </a:xfrm>
          </p:grpSpPr>
          <p:sp>
            <p:nvSpPr>
              <p:cNvPr id="69642" name="Line 10"/>
              <p:cNvSpPr>
                <a:spLocks noChangeShapeType="1"/>
              </p:cNvSpPr>
              <p:nvPr/>
            </p:nvSpPr>
            <p:spPr bwMode="auto">
              <a:xfrm>
                <a:off x="1104" y="3312"/>
                <a:ext cx="240" cy="0"/>
              </a:xfrm>
              <a:prstGeom prst="line">
                <a:avLst/>
              </a:prstGeom>
              <a:noFill/>
              <a:ln w="9525">
                <a:solidFill>
                  <a:schemeClr val="tx1"/>
                </a:solidFill>
                <a:round/>
                <a:headEnd/>
                <a:tailEnd/>
              </a:ln>
              <a:effectLst/>
            </p:spPr>
            <p:txBody>
              <a:bodyPr wrap="none" anchor="ctr"/>
              <a:lstStyle/>
              <a:p>
                <a:endParaRPr lang="en-US"/>
              </a:p>
            </p:txBody>
          </p:sp>
          <p:sp>
            <p:nvSpPr>
              <p:cNvPr id="69643" name="Line 11"/>
              <p:cNvSpPr>
                <a:spLocks noChangeShapeType="1"/>
              </p:cNvSpPr>
              <p:nvPr/>
            </p:nvSpPr>
            <p:spPr bwMode="auto">
              <a:xfrm flipH="1">
                <a:off x="1056" y="3312"/>
                <a:ext cx="48" cy="192"/>
              </a:xfrm>
              <a:prstGeom prst="line">
                <a:avLst/>
              </a:prstGeom>
              <a:noFill/>
              <a:ln w="9525">
                <a:solidFill>
                  <a:schemeClr val="tx1"/>
                </a:solidFill>
                <a:round/>
                <a:headEnd/>
                <a:tailEnd/>
              </a:ln>
              <a:effectLst/>
            </p:spPr>
            <p:txBody>
              <a:bodyPr wrap="none" anchor="ctr"/>
              <a:lstStyle/>
              <a:p>
                <a:endParaRPr lang="en-US"/>
              </a:p>
            </p:txBody>
          </p:sp>
          <p:sp>
            <p:nvSpPr>
              <p:cNvPr id="69644" name="Line 12"/>
              <p:cNvSpPr>
                <a:spLocks noChangeShapeType="1"/>
              </p:cNvSpPr>
              <p:nvPr/>
            </p:nvSpPr>
            <p:spPr bwMode="auto">
              <a:xfrm flipH="1" flipV="1">
                <a:off x="1008" y="3408"/>
                <a:ext cx="48" cy="96"/>
              </a:xfrm>
              <a:prstGeom prst="line">
                <a:avLst/>
              </a:prstGeom>
              <a:noFill/>
              <a:ln w="9525">
                <a:solidFill>
                  <a:schemeClr val="tx1"/>
                </a:solidFill>
                <a:round/>
                <a:headEnd/>
                <a:tailEnd/>
              </a:ln>
              <a:effectLst/>
            </p:spPr>
            <p:txBody>
              <a:bodyPr wrap="none" anchor="ctr"/>
              <a:lstStyle/>
              <a:p>
                <a:endParaRPr lang="en-US"/>
              </a:p>
            </p:txBody>
          </p:sp>
        </p:grpSp>
        <p:sp>
          <p:nvSpPr>
            <p:cNvPr id="69645" name="Line 13"/>
            <p:cNvSpPr>
              <a:spLocks noChangeShapeType="1"/>
            </p:cNvSpPr>
            <p:nvPr/>
          </p:nvSpPr>
          <p:spPr bwMode="auto">
            <a:xfrm>
              <a:off x="1008" y="2064"/>
              <a:ext cx="432" cy="0"/>
            </a:xfrm>
            <a:prstGeom prst="line">
              <a:avLst/>
            </a:prstGeom>
            <a:noFill/>
            <a:ln w="28575">
              <a:solidFill>
                <a:schemeClr val="tx1"/>
              </a:solidFill>
              <a:round/>
              <a:headEnd/>
              <a:tailEnd/>
            </a:ln>
            <a:effectLst/>
          </p:spPr>
          <p:txBody>
            <a:bodyPr wrap="none" anchor="ctr"/>
            <a:lstStyle/>
            <a:p>
              <a:endParaRPr lang="en-US"/>
            </a:p>
          </p:txBody>
        </p:sp>
        <p:sp>
          <p:nvSpPr>
            <p:cNvPr id="69646" name="Line 14"/>
            <p:cNvSpPr>
              <a:spLocks noChangeShapeType="1"/>
            </p:cNvSpPr>
            <p:nvPr/>
          </p:nvSpPr>
          <p:spPr bwMode="auto">
            <a:xfrm>
              <a:off x="1776" y="2064"/>
              <a:ext cx="432" cy="0"/>
            </a:xfrm>
            <a:prstGeom prst="line">
              <a:avLst/>
            </a:prstGeom>
            <a:noFill/>
            <a:ln w="28575">
              <a:solidFill>
                <a:schemeClr val="tx1"/>
              </a:solidFill>
              <a:round/>
              <a:headEnd/>
              <a:tailEnd/>
            </a:ln>
            <a:effectLst/>
          </p:spPr>
          <p:txBody>
            <a:bodyPr wrap="none" anchor="ctr"/>
            <a:lstStyle/>
            <a:p>
              <a:endParaRPr lang="en-US"/>
            </a:p>
          </p:txBody>
        </p:sp>
      </p:grpSp>
      <p:sp>
        <p:nvSpPr>
          <p:cNvPr id="69647" name="Text Box 15"/>
          <p:cNvSpPr txBox="1">
            <a:spLocks noChangeArrowheads="1"/>
          </p:cNvSpPr>
          <p:nvPr/>
        </p:nvSpPr>
        <p:spPr bwMode="auto">
          <a:xfrm>
            <a:off x="3448050" y="3124200"/>
            <a:ext cx="2114550" cy="519113"/>
          </a:xfrm>
          <a:prstGeom prst="rect">
            <a:avLst/>
          </a:prstGeom>
          <a:noFill/>
          <a:ln w="9525">
            <a:noFill/>
            <a:miter lim="800000"/>
            <a:headEnd/>
            <a:tailEnd/>
          </a:ln>
          <a:effectLst/>
        </p:spPr>
        <p:txBody>
          <a:bodyPr>
            <a:spAutoFit/>
          </a:bodyPr>
          <a:lstStyle/>
          <a:p>
            <a:pPr eaLnBrk="0" hangingPunct="0"/>
            <a:r>
              <a:rPr lang="en-US" sz="2800"/>
              <a:t>V</a:t>
            </a:r>
            <a:r>
              <a:rPr lang="en-US" sz="2800" baseline="-25000"/>
              <a:t>M</a:t>
            </a:r>
            <a:r>
              <a:rPr lang="en-US" sz="2800"/>
              <a:t> = V</a:t>
            </a:r>
            <a:r>
              <a:rPr lang="en-US" sz="2800" baseline="-25000"/>
              <a:t>S</a:t>
            </a:r>
            <a:r>
              <a:rPr lang="en-US" sz="2800"/>
              <a:t> </a:t>
            </a:r>
            <a:r>
              <a:rPr lang="en-US" sz="2800">
                <a:latin typeface="Symbol" pitchFamily="18" charset="2"/>
              </a:rPr>
              <a:t>l</a:t>
            </a:r>
            <a:r>
              <a:rPr lang="en-US" sz="2800" baseline="30000"/>
              <a:t>-1/2</a:t>
            </a:r>
            <a:endParaRPr lang="en-US" sz="2800"/>
          </a:p>
        </p:txBody>
      </p:sp>
      <p:sp>
        <p:nvSpPr>
          <p:cNvPr id="69648" name="Text Box 16"/>
          <p:cNvSpPr txBox="1">
            <a:spLocks noChangeArrowheads="1"/>
          </p:cNvSpPr>
          <p:nvPr/>
        </p:nvSpPr>
        <p:spPr bwMode="auto">
          <a:xfrm>
            <a:off x="3448050" y="4052888"/>
            <a:ext cx="4933950" cy="457200"/>
          </a:xfrm>
          <a:prstGeom prst="rect">
            <a:avLst/>
          </a:prstGeom>
          <a:noFill/>
          <a:ln w="9525">
            <a:noFill/>
            <a:miter lim="800000"/>
            <a:headEnd/>
            <a:tailEnd/>
          </a:ln>
          <a:effectLst/>
        </p:spPr>
        <p:txBody>
          <a:bodyPr>
            <a:spAutoFit/>
          </a:bodyPr>
          <a:lstStyle/>
          <a:p>
            <a:pPr eaLnBrk="0" hangingPunct="0"/>
            <a:r>
              <a:rPr lang="en-US" sz="2400"/>
              <a:t>V</a:t>
            </a:r>
            <a:r>
              <a:rPr lang="en-US" sz="2400" baseline="-25000"/>
              <a:t>M</a:t>
            </a:r>
            <a:r>
              <a:rPr lang="en-US" sz="2400"/>
              <a:t> = 13 kts (1.688 ft/sec-kts) </a:t>
            </a:r>
            <a:r>
              <a:rPr lang="en-US" sz="1600">
                <a:latin typeface="Arial" charset="0"/>
              </a:rPr>
              <a:t>x</a:t>
            </a:r>
            <a:r>
              <a:rPr lang="en-US" sz="2400"/>
              <a:t> 25</a:t>
            </a:r>
            <a:r>
              <a:rPr lang="en-US" sz="2400" baseline="30000"/>
              <a:t>-1/2</a:t>
            </a:r>
            <a:endParaRPr lang="en-US" sz="2400"/>
          </a:p>
        </p:txBody>
      </p:sp>
      <p:sp>
        <p:nvSpPr>
          <p:cNvPr id="69649" name="Text Box 17"/>
          <p:cNvSpPr txBox="1">
            <a:spLocks noChangeArrowheads="1"/>
          </p:cNvSpPr>
          <p:nvPr/>
        </p:nvSpPr>
        <p:spPr bwMode="auto">
          <a:xfrm>
            <a:off x="3489325" y="4918075"/>
            <a:ext cx="3076575" cy="457200"/>
          </a:xfrm>
          <a:prstGeom prst="rect">
            <a:avLst/>
          </a:prstGeom>
          <a:noFill/>
          <a:ln w="9525">
            <a:noFill/>
            <a:miter lim="800000"/>
            <a:headEnd/>
            <a:tailEnd/>
          </a:ln>
          <a:effectLst/>
        </p:spPr>
        <p:txBody>
          <a:bodyPr wrap="none">
            <a:spAutoFit/>
          </a:bodyPr>
          <a:lstStyle/>
          <a:p>
            <a:pPr eaLnBrk="0" hangingPunct="0"/>
            <a:r>
              <a:rPr lang="en-US" sz="2400"/>
              <a:t>V</a:t>
            </a:r>
            <a:r>
              <a:rPr lang="en-US" sz="2400" baseline="-25000"/>
              <a:t>M</a:t>
            </a:r>
            <a:r>
              <a:rPr lang="en-US" sz="2400"/>
              <a:t> = 21.944 ft/s </a:t>
            </a:r>
            <a:r>
              <a:rPr lang="en-US" sz="1800">
                <a:latin typeface="Arial" charset="0"/>
              </a:rPr>
              <a:t>x </a:t>
            </a:r>
            <a:r>
              <a:rPr lang="en-US" sz="2400"/>
              <a:t>.0.20</a:t>
            </a:r>
            <a:endParaRPr lang="en-US" sz="1800">
              <a:latin typeface="Arial" charset="0"/>
            </a:endParaRPr>
          </a:p>
        </p:txBody>
      </p:sp>
      <p:sp>
        <p:nvSpPr>
          <p:cNvPr id="69650" name="Text Box 18"/>
          <p:cNvSpPr txBox="1">
            <a:spLocks noChangeArrowheads="1"/>
          </p:cNvSpPr>
          <p:nvPr/>
        </p:nvSpPr>
        <p:spPr bwMode="auto">
          <a:xfrm>
            <a:off x="3352800" y="5700713"/>
            <a:ext cx="3048000" cy="547687"/>
          </a:xfrm>
          <a:prstGeom prst="rect">
            <a:avLst/>
          </a:prstGeom>
          <a:solidFill>
            <a:srgbClr val="FFFF00"/>
          </a:solidFill>
          <a:ln w="28575">
            <a:solidFill>
              <a:schemeClr val="tx1"/>
            </a:solidFill>
            <a:miter lim="800000"/>
            <a:headEnd/>
            <a:tailEnd/>
          </a:ln>
          <a:effectLst/>
        </p:spPr>
        <p:txBody>
          <a:bodyPr>
            <a:spAutoFit/>
          </a:bodyPr>
          <a:lstStyle/>
          <a:p>
            <a:pPr eaLnBrk="0" hangingPunct="0"/>
            <a:r>
              <a:rPr lang="en-US" sz="2800" b="1"/>
              <a:t>V</a:t>
            </a:r>
            <a:r>
              <a:rPr lang="en-US" sz="2800" b="1" baseline="-25000"/>
              <a:t>M</a:t>
            </a:r>
            <a:r>
              <a:rPr lang="en-US" sz="2800" b="1"/>
              <a:t> = 4.39 ft/s</a:t>
            </a:r>
            <a:endParaRPr lang="en-US" b="1">
              <a:latin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304800"/>
            <a:ext cx="7772400" cy="1143000"/>
          </a:xfrm>
          <a:noFill/>
          <a:ln/>
        </p:spPr>
        <p:txBody>
          <a:bodyPr lIns="90488" tIns="44450" rIns="90488" bIns="44450"/>
          <a:lstStyle/>
          <a:p>
            <a:r>
              <a:rPr lang="en-US"/>
              <a:t>Example Problem</a:t>
            </a:r>
          </a:p>
        </p:txBody>
      </p:sp>
      <p:sp>
        <p:nvSpPr>
          <p:cNvPr id="226307" name="Rectangle 3"/>
          <p:cNvSpPr>
            <a:spLocks noGrp="1" noChangeArrowheads="1"/>
          </p:cNvSpPr>
          <p:nvPr>
            <p:ph type="body" idx="1"/>
          </p:nvPr>
        </p:nvSpPr>
        <p:spPr>
          <a:xfrm>
            <a:off x="685800" y="1676400"/>
            <a:ext cx="7772400" cy="4114800"/>
          </a:xfrm>
          <a:noFill/>
          <a:ln/>
        </p:spPr>
        <p:txBody>
          <a:bodyPr lIns="90488" tIns="44450" rIns="90488" bIns="44450"/>
          <a:lstStyle/>
          <a:p>
            <a:pPr>
              <a:lnSpc>
                <a:spcPct val="80000"/>
              </a:lnSpc>
              <a:buFontTx/>
              <a:buNone/>
            </a:pPr>
            <a:r>
              <a:rPr lang="en-US" sz="2800"/>
              <a:t>You are the chief Naval Architect assigned to design a new YP for the Naval Academy.  You have already decided on a displacement, hull size and shape.  You now need to use tow tank testing of a model to determine the engine size and fuel capacity required.</a:t>
            </a:r>
          </a:p>
          <a:p>
            <a:pPr>
              <a:lnSpc>
                <a:spcPct val="80000"/>
              </a:lnSpc>
              <a:buFontTx/>
              <a:buNone/>
            </a:pPr>
            <a:endParaRPr lang="en-US" sz="2800"/>
          </a:p>
          <a:p>
            <a:pPr>
              <a:lnSpc>
                <a:spcPct val="80000"/>
              </a:lnSpc>
              <a:buFontTx/>
              <a:buNone/>
            </a:pPr>
            <a:r>
              <a:rPr lang="en-US" sz="2800"/>
              <a:t>Ship Data:</a:t>
            </a:r>
          </a:p>
          <a:p>
            <a:pPr lvl="1">
              <a:lnSpc>
                <a:spcPct val="80000"/>
              </a:lnSpc>
            </a:pPr>
            <a:r>
              <a:rPr lang="en-US" sz="2400"/>
              <a:t> </a:t>
            </a:r>
            <a:r>
              <a:rPr lang="en-US" sz="2400">
                <a:latin typeface="Symbol" pitchFamily="18" charset="2"/>
              </a:rPr>
              <a:t>D</a:t>
            </a:r>
            <a:r>
              <a:rPr lang="en-US" sz="2400"/>
              <a:t>=300LT  Length=100ft  Beam=25ft  Draft=6ft</a:t>
            </a:r>
            <a:br>
              <a:rPr lang="en-US" sz="2400"/>
            </a:br>
            <a:r>
              <a:rPr lang="en-US" sz="2400"/>
              <a:t>Wetted Surface Area=3225ft²  Desired Max Speed=15kts</a:t>
            </a:r>
          </a:p>
          <a:p>
            <a:pPr>
              <a:lnSpc>
                <a:spcPct val="80000"/>
              </a:lnSpc>
              <a:buFontTx/>
              <a:buChar char="–"/>
            </a:pPr>
            <a:endParaRPr lang="en-US" sz="2400"/>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228600"/>
            <a:ext cx="7772400" cy="1143000"/>
          </a:xfrm>
          <a:noFill/>
          <a:ln/>
        </p:spPr>
        <p:txBody>
          <a:bodyPr lIns="90488" tIns="44450" rIns="90488" bIns="44450"/>
          <a:lstStyle/>
          <a:p>
            <a:r>
              <a:rPr lang="en-US"/>
              <a:t>Example Problem</a:t>
            </a:r>
          </a:p>
        </p:txBody>
      </p:sp>
      <p:sp>
        <p:nvSpPr>
          <p:cNvPr id="228355" name="Rectangle 3"/>
          <p:cNvSpPr>
            <a:spLocks noGrp="1" noChangeArrowheads="1"/>
          </p:cNvSpPr>
          <p:nvPr>
            <p:ph type="body" idx="1"/>
          </p:nvPr>
        </p:nvSpPr>
        <p:spPr>
          <a:xfrm>
            <a:off x="685800" y="762000"/>
            <a:ext cx="7772400" cy="5867400"/>
          </a:xfrm>
          <a:noFill/>
          <a:ln/>
        </p:spPr>
        <p:txBody>
          <a:bodyPr lIns="90488" tIns="44450" rIns="90488" bIns="44450"/>
          <a:lstStyle/>
          <a:p>
            <a:pPr>
              <a:lnSpc>
                <a:spcPct val="90000"/>
              </a:lnSpc>
            </a:pPr>
            <a:r>
              <a:rPr lang="en-US" sz="2400"/>
              <a:t>The maximum length of model which the tow tank can handle is 5ft.  If the model is constructed of this length, to maintain geometric similarity, what would be its beam? </a:t>
            </a:r>
          </a:p>
          <a:p>
            <a:pPr>
              <a:lnSpc>
                <a:spcPct val="90000"/>
              </a:lnSpc>
            </a:pPr>
            <a:r>
              <a:rPr lang="en-US" sz="2400"/>
              <a:t>Maintaining geometric similarity, what is the wetted surface area of the model? </a:t>
            </a:r>
          </a:p>
          <a:p>
            <a:pPr>
              <a:lnSpc>
                <a:spcPct val="90000"/>
              </a:lnSpc>
            </a:pPr>
            <a:r>
              <a:rPr lang="en-US" sz="2400"/>
              <a:t>Maintaining geometric similarity, what is the displacement of the model in pounds?  (Assume tow tank is seawater.)</a:t>
            </a:r>
          </a:p>
          <a:p>
            <a:pPr>
              <a:lnSpc>
                <a:spcPct val="90000"/>
              </a:lnSpc>
            </a:pPr>
            <a:r>
              <a:rPr lang="en-US" sz="2400"/>
              <a:t>Maintaining dynamic similarity, at what speed in ft/s do we need to tow the model? </a:t>
            </a:r>
          </a:p>
          <a:p>
            <a:pPr>
              <a:lnSpc>
                <a:spcPct val="90000"/>
              </a:lnSpc>
            </a:pPr>
            <a:r>
              <a:rPr lang="en-US" sz="2400"/>
              <a:t>At this speed, the model resistance is 6.58lb.  Coefficient of Viscous Resistance (model)(C</a:t>
            </a:r>
            <a:r>
              <a:rPr lang="en-US" sz="2400" baseline="-25000"/>
              <a:t>v</a:t>
            </a:r>
            <a:r>
              <a:rPr lang="en-US" sz="2400"/>
              <a:t>)=0.0064  What is the wave making coefficient (C</a:t>
            </a:r>
            <a:r>
              <a:rPr lang="en-US" sz="2400" baseline="-30000"/>
              <a:t>w</a:t>
            </a:r>
            <a:r>
              <a:rPr lang="en-US" sz="2400"/>
              <a:t>)? </a:t>
            </a:r>
          </a:p>
          <a:p>
            <a:pPr>
              <a:lnSpc>
                <a:spcPct val="90000"/>
              </a:lnSpc>
            </a:pPr>
            <a:r>
              <a:rPr lang="en-US" sz="2400"/>
              <a:t>At 15kts, C</a:t>
            </a:r>
            <a:r>
              <a:rPr lang="en-US" sz="2400" baseline="-30000"/>
              <a:t>v</a:t>
            </a:r>
            <a:r>
              <a:rPr lang="en-US" sz="2400"/>
              <a:t> for the ship is 0.0030.  What is the resistance for the full size ship at this speed? </a:t>
            </a:r>
          </a:p>
          <a:p>
            <a:pPr>
              <a:lnSpc>
                <a:spcPct val="90000"/>
              </a:lnSpc>
            </a:pPr>
            <a:r>
              <a:rPr lang="en-US" sz="2400"/>
              <a:t>What is the EHP at this speed and, if we expect </a:t>
            </a:r>
            <a:r>
              <a:rPr lang="en-US" sz="2400">
                <a:latin typeface="Symbol" pitchFamily="18" charset="2"/>
              </a:rPr>
              <a:t>h</a:t>
            </a:r>
            <a:r>
              <a:rPr lang="en-US" sz="2400" baseline="-30000"/>
              <a:t>p</a:t>
            </a:r>
            <a:r>
              <a:rPr lang="en-US" sz="2400"/>
              <a:t>=55%, how many SHP are required? </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228600"/>
            <a:ext cx="7772400" cy="1143000"/>
          </a:xfrm>
          <a:noFill/>
          <a:ln/>
        </p:spPr>
        <p:txBody>
          <a:bodyPr lIns="90488" tIns="44450" rIns="90488" bIns="44450"/>
          <a:lstStyle/>
          <a:p>
            <a:r>
              <a:rPr lang="en-US"/>
              <a:t>Example Answer</a:t>
            </a:r>
          </a:p>
        </p:txBody>
      </p:sp>
      <p:sp>
        <p:nvSpPr>
          <p:cNvPr id="230403" name="Rectangle 3"/>
          <p:cNvSpPr>
            <a:spLocks noGrp="1" noChangeArrowheads="1"/>
          </p:cNvSpPr>
          <p:nvPr>
            <p:ph type="body" idx="1"/>
          </p:nvPr>
        </p:nvSpPr>
        <p:spPr>
          <a:xfrm>
            <a:off x="685800" y="609600"/>
            <a:ext cx="7772400" cy="5867400"/>
          </a:xfrm>
          <a:noFill/>
          <a:ln/>
        </p:spPr>
        <p:txBody>
          <a:bodyPr lIns="90488" tIns="44450" rIns="90488" bIns="44450"/>
          <a:lstStyle/>
          <a:p>
            <a:pPr>
              <a:lnSpc>
                <a:spcPct val="90000"/>
              </a:lnSpc>
            </a:pPr>
            <a:r>
              <a:rPr lang="en-US" sz="2400"/>
              <a:t>Scale Factor =</a:t>
            </a:r>
            <a:r>
              <a:rPr lang="en-US" sz="2400">
                <a:latin typeface="Symbol" pitchFamily="18" charset="2"/>
              </a:rPr>
              <a:t>l</a:t>
            </a:r>
            <a:r>
              <a:rPr lang="en-US" sz="2400"/>
              <a:t>=L</a:t>
            </a:r>
            <a:r>
              <a:rPr lang="en-US" sz="2400" baseline="-30000"/>
              <a:t>s</a:t>
            </a:r>
            <a:r>
              <a:rPr lang="en-US" sz="2400"/>
              <a:t>/L</a:t>
            </a:r>
            <a:r>
              <a:rPr lang="en-US" sz="2400" baseline="-30000"/>
              <a:t>m</a:t>
            </a:r>
            <a:r>
              <a:rPr lang="en-US" sz="2400"/>
              <a:t>=100ft/5ft=20; B</a:t>
            </a:r>
            <a:r>
              <a:rPr lang="en-US" sz="2400" baseline="-30000"/>
              <a:t>m</a:t>
            </a:r>
            <a:r>
              <a:rPr lang="en-US" sz="2400"/>
              <a:t>=B</a:t>
            </a:r>
            <a:r>
              <a:rPr lang="en-US" sz="2400" baseline="-30000"/>
              <a:t>s</a:t>
            </a:r>
            <a:r>
              <a:rPr lang="en-US" sz="2400"/>
              <a:t>/</a:t>
            </a:r>
            <a:r>
              <a:rPr lang="en-US" sz="2400">
                <a:latin typeface="Symbol" pitchFamily="18" charset="2"/>
              </a:rPr>
              <a:t>l</a:t>
            </a:r>
            <a:r>
              <a:rPr lang="en-US" sz="2400"/>
              <a:t>=25ft/20=1.25ft</a:t>
            </a:r>
          </a:p>
          <a:p>
            <a:pPr>
              <a:lnSpc>
                <a:spcPct val="90000"/>
              </a:lnSpc>
            </a:pPr>
            <a:r>
              <a:rPr lang="en-US" sz="2400"/>
              <a:t>A</a:t>
            </a:r>
            <a:r>
              <a:rPr lang="en-US" sz="2400" baseline="-30000"/>
              <a:t>m</a:t>
            </a:r>
            <a:r>
              <a:rPr lang="en-US" sz="2400"/>
              <a:t>=A</a:t>
            </a:r>
            <a:r>
              <a:rPr lang="en-US" sz="2400" baseline="-30000"/>
              <a:t>s</a:t>
            </a:r>
            <a:r>
              <a:rPr lang="en-US" sz="2400"/>
              <a:t>/</a:t>
            </a:r>
            <a:r>
              <a:rPr lang="en-US" sz="2400">
                <a:latin typeface="Symbol" pitchFamily="18" charset="2"/>
              </a:rPr>
              <a:t>l</a:t>
            </a:r>
            <a:r>
              <a:rPr lang="en-US" sz="2400"/>
              <a:t>²=3225ft²/20²=8.06ft² </a:t>
            </a:r>
          </a:p>
          <a:p>
            <a:pPr>
              <a:lnSpc>
                <a:spcPct val="90000"/>
              </a:lnSpc>
            </a:pPr>
            <a:r>
              <a:rPr lang="en-US" sz="2400"/>
              <a:t> </a:t>
            </a:r>
            <a:r>
              <a:rPr lang="en-US" sz="2400">
                <a:latin typeface="Symbol" pitchFamily="18" charset="2"/>
              </a:rPr>
              <a:t>D</a:t>
            </a:r>
            <a:r>
              <a:rPr lang="en-US" sz="2400"/>
              <a:t>=F</a:t>
            </a:r>
            <a:r>
              <a:rPr lang="en-US" sz="2400" baseline="-30000"/>
              <a:t>B</a:t>
            </a:r>
            <a:r>
              <a:rPr lang="en-US" sz="2400"/>
              <a:t>=</a:t>
            </a:r>
            <a:r>
              <a:rPr lang="en-US" sz="2400">
                <a:latin typeface="Symbol" pitchFamily="18" charset="2"/>
              </a:rPr>
              <a:t>r</a:t>
            </a:r>
            <a:r>
              <a:rPr lang="en-US" sz="2400"/>
              <a:t>gV  Thus, it is proportional to submerged volume which is proportional to </a:t>
            </a:r>
            <a:r>
              <a:rPr lang="en-US" sz="2400">
                <a:latin typeface="Symbol" pitchFamily="18" charset="2"/>
              </a:rPr>
              <a:t>l</a:t>
            </a:r>
            <a:r>
              <a:rPr lang="en-US" sz="2400"/>
              <a:t>³; </a:t>
            </a:r>
            <a:r>
              <a:rPr lang="en-US" sz="2400">
                <a:latin typeface="Symbol" pitchFamily="18" charset="2"/>
              </a:rPr>
              <a:t>D</a:t>
            </a:r>
            <a:r>
              <a:rPr lang="en-US" sz="2400" baseline="-30000"/>
              <a:t>m</a:t>
            </a:r>
            <a:r>
              <a:rPr lang="en-US" sz="2400"/>
              <a:t>=</a:t>
            </a:r>
            <a:r>
              <a:rPr lang="en-US" sz="2400">
                <a:latin typeface="Symbol" pitchFamily="18" charset="2"/>
              </a:rPr>
              <a:t>D</a:t>
            </a:r>
            <a:r>
              <a:rPr lang="en-US" sz="2400" baseline="-30000"/>
              <a:t>s</a:t>
            </a:r>
            <a:r>
              <a:rPr lang="en-US" sz="2400"/>
              <a:t>/</a:t>
            </a:r>
            <a:r>
              <a:rPr lang="en-US" sz="2400">
                <a:latin typeface="Symbol" pitchFamily="18" charset="2"/>
              </a:rPr>
              <a:t>l</a:t>
            </a:r>
            <a:r>
              <a:rPr lang="en-US" sz="2400"/>
              <a:t>³=300LT×(2240lb/LT)/20³=84lbs </a:t>
            </a:r>
          </a:p>
          <a:p>
            <a:pPr>
              <a:lnSpc>
                <a:spcPct val="90000"/>
              </a:lnSpc>
            </a:pPr>
            <a:r>
              <a:rPr lang="en-US" sz="2400"/>
              <a:t>Law of Corresponding Speeds: v</a:t>
            </a:r>
            <a:r>
              <a:rPr lang="en-US" sz="2400" baseline="-30000"/>
              <a:t>m</a:t>
            </a:r>
            <a:r>
              <a:rPr lang="en-US" sz="2400"/>
              <a:t>=v</a:t>
            </a:r>
            <a:r>
              <a:rPr lang="en-US" sz="2400" baseline="-30000"/>
              <a:t>s</a:t>
            </a:r>
            <a:r>
              <a:rPr lang="en-US" sz="2400"/>
              <a:t>/</a:t>
            </a:r>
            <a:r>
              <a:rPr lang="en-US" sz="2400">
                <a:latin typeface="Symbol" pitchFamily="18" charset="2"/>
              </a:rPr>
              <a:t>l</a:t>
            </a:r>
            <a:r>
              <a:rPr lang="en-US" sz="2400" baseline="30000"/>
              <a:t>½</a:t>
            </a:r>
            <a:r>
              <a:rPr lang="en-US" sz="2400"/>
              <a:t>=15kts×(1.688ft/s-kt)/20</a:t>
            </a:r>
            <a:r>
              <a:rPr lang="en-US" sz="2400" baseline="30000"/>
              <a:t>½</a:t>
            </a:r>
            <a:r>
              <a:rPr lang="en-US" sz="2400"/>
              <a:t>=5.7ft/s </a:t>
            </a:r>
          </a:p>
          <a:p>
            <a:pPr>
              <a:lnSpc>
                <a:spcPct val="90000"/>
              </a:lnSpc>
            </a:pPr>
            <a:r>
              <a:rPr lang="en-US" sz="2400"/>
              <a:t>C</a:t>
            </a:r>
            <a:r>
              <a:rPr lang="en-US" sz="2400" baseline="-30000"/>
              <a:t>T</a:t>
            </a:r>
            <a:r>
              <a:rPr lang="en-US" sz="2400"/>
              <a:t>=R</a:t>
            </a:r>
            <a:r>
              <a:rPr lang="en-US" sz="2400" baseline="-30000"/>
              <a:t>T</a:t>
            </a:r>
            <a:r>
              <a:rPr lang="en-US" sz="2400"/>
              <a:t>/(½</a:t>
            </a:r>
            <a:r>
              <a:rPr lang="en-US" sz="2400">
                <a:latin typeface="Symbol" pitchFamily="18" charset="2"/>
              </a:rPr>
              <a:t>r</a:t>
            </a:r>
            <a:r>
              <a:rPr lang="en-US" sz="2400"/>
              <a:t>SV²)=6.58lb/[½×1.99lb-s²/ft</a:t>
            </a:r>
            <a:r>
              <a:rPr lang="en-US" sz="2400" baseline="30000"/>
              <a:t>4</a:t>
            </a:r>
            <a:r>
              <a:rPr lang="en-US" sz="2400"/>
              <a:t>×8.06ft²×(5.7ft/s)²]=0.0253; C</a:t>
            </a:r>
            <a:r>
              <a:rPr lang="en-US" sz="2400" baseline="-30000"/>
              <a:t>w</a:t>
            </a:r>
            <a:r>
              <a:rPr lang="en-US" sz="2400"/>
              <a:t>=C</a:t>
            </a:r>
            <a:r>
              <a:rPr lang="en-US" sz="2400" baseline="-30000"/>
              <a:t>T</a:t>
            </a:r>
            <a:r>
              <a:rPr lang="en-US" sz="2400"/>
              <a:t>-C</a:t>
            </a:r>
            <a:r>
              <a:rPr lang="en-US" sz="2400" baseline="-30000"/>
              <a:t>v</a:t>
            </a:r>
            <a:r>
              <a:rPr lang="en-US" sz="2400"/>
              <a:t>=0.0253-0.0064=0.0189 </a:t>
            </a:r>
          </a:p>
          <a:p>
            <a:pPr>
              <a:lnSpc>
                <a:spcPct val="90000"/>
              </a:lnSpc>
            </a:pPr>
            <a:r>
              <a:rPr lang="en-US" sz="2400"/>
              <a:t>C</a:t>
            </a:r>
            <a:r>
              <a:rPr lang="en-US" sz="2400" baseline="-30000"/>
              <a:t>ws</a:t>
            </a:r>
            <a:r>
              <a:rPr lang="en-US" sz="2400"/>
              <a:t>=C</a:t>
            </a:r>
            <a:r>
              <a:rPr lang="en-US" sz="2400" baseline="-30000"/>
              <a:t>wm</a:t>
            </a:r>
            <a:r>
              <a:rPr lang="en-US" sz="2400"/>
              <a:t>; C</a:t>
            </a:r>
            <a:r>
              <a:rPr lang="en-US" sz="2400" baseline="-30000"/>
              <a:t>T</a:t>
            </a:r>
            <a:r>
              <a:rPr lang="en-US" sz="2400"/>
              <a:t>=C</a:t>
            </a:r>
            <a:r>
              <a:rPr lang="en-US" sz="2400" baseline="-30000"/>
              <a:t>v</a:t>
            </a:r>
            <a:r>
              <a:rPr lang="en-US" sz="2400"/>
              <a:t>+C</a:t>
            </a:r>
            <a:r>
              <a:rPr lang="en-US" sz="2400" baseline="-30000"/>
              <a:t>w</a:t>
            </a:r>
            <a:r>
              <a:rPr lang="en-US" sz="2400"/>
              <a:t>=0.0189+0.0030=0.0219</a:t>
            </a:r>
          </a:p>
          <a:p>
            <a:pPr>
              <a:lnSpc>
                <a:spcPct val="90000"/>
              </a:lnSpc>
            </a:pPr>
            <a:r>
              <a:rPr lang="en-US" sz="2400"/>
              <a:t>R</a:t>
            </a:r>
            <a:r>
              <a:rPr lang="en-US" sz="2400" baseline="-30000"/>
              <a:t>T</a:t>
            </a:r>
            <a:r>
              <a:rPr lang="en-US" sz="2400"/>
              <a:t>=C</a:t>
            </a:r>
            <a:r>
              <a:rPr lang="en-US" sz="2400" baseline="-30000"/>
              <a:t>T</a:t>
            </a:r>
            <a:r>
              <a:rPr lang="en-US" sz="2400"/>
              <a:t>×½</a:t>
            </a:r>
            <a:r>
              <a:rPr lang="en-US" sz="2400">
                <a:latin typeface="Symbol" pitchFamily="18" charset="2"/>
              </a:rPr>
              <a:t>r</a:t>
            </a:r>
            <a:r>
              <a:rPr lang="en-US" sz="2400"/>
              <a:t>SV²=0.0219×½×(1.99lb-s²/ft</a:t>
            </a:r>
            <a:r>
              <a:rPr lang="en-US" sz="2400" baseline="30000"/>
              <a:t>4</a:t>
            </a:r>
            <a:r>
              <a:rPr lang="en-US" sz="2400"/>
              <a:t>)×3225ft²×(15kt×1.688ft/s-kt)²=45,100lb </a:t>
            </a:r>
          </a:p>
          <a:p>
            <a:pPr>
              <a:lnSpc>
                <a:spcPct val="90000"/>
              </a:lnSpc>
            </a:pPr>
            <a:r>
              <a:rPr lang="en-US" sz="2400"/>
              <a:t>EHP=R</a:t>
            </a:r>
            <a:r>
              <a:rPr lang="en-US" sz="2400" baseline="-30000"/>
              <a:t>T</a:t>
            </a:r>
            <a:r>
              <a:rPr lang="en-US" sz="2400"/>
              <a:t>V/(550ft-lb/s-HP)=45,100lb×15kt×1.688ft/s-kt/(550ft-lb/s-HP)=2076HP; SHP=EHP/</a:t>
            </a:r>
            <a:r>
              <a:rPr lang="en-US" sz="2400">
                <a:latin typeface="Symbol" pitchFamily="18" charset="2"/>
              </a:rPr>
              <a:t>h</a:t>
            </a:r>
            <a:r>
              <a:rPr lang="en-US" sz="2400" baseline="-30000"/>
              <a:t>p</a:t>
            </a:r>
            <a:r>
              <a:rPr lang="en-US" sz="2400"/>
              <a:t>=2076/0.55=3775HP </a:t>
            </a:r>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0" name="Object 2"/>
          <p:cNvGraphicFramePr>
            <a:graphicFrameLocks noChangeAspect="1"/>
          </p:cNvGraphicFramePr>
          <p:nvPr/>
        </p:nvGraphicFramePr>
        <p:xfrm>
          <a:off x="2682875" y="2271713"/>
          <a:ext cx="5807075" cy="3656012"/>
        </p:xfrm>
        <a:graphic>
          <a:graphicData uri="http://schemas.openxmlformats.org/presentationml/2006/ole">
            <p:oleObj spid="_x0000_s160770" name="Bitmap Image" r:id="rId3" imgW="8869013" imgH="5582429" progId="PBrush">
              <p:embed/>
            </p:oleObj>
          </a:graphicData>
        </a:graphic>
      </p:graphicFrame>
      <p:sp>
        <p:nvSpPr>
          <p:cNvPr id="160771" name="Line 3"/>
          <p:cNvSpPr>
            <a:spLocks noChangeShapeType="1"/>
          </p:cNvSpPr>
          <p:nvPr/>
        </p:nvSpPr>
        <p:spPr bwMode="auto">
          <a:xfrm flipH="1">
            <a:off x="4587875" y="1738313"/>
            <a:ext cx="533400" cy="2057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72" name="Text Box 4"/>
          <p:cNvSpPr txBox="1">
            <a:spLocks noChangeArrowheads="1"/>
          </p:cNvSpPr>
          <p:nvPr/>
        </p:nvSpPr>
        <p:spPr bwMode="auto">
          <a:xfrm>
            <a:off x="4648200" y="1395413"/>
            <a:ext cx="666750" cy="366712"/>
          </a:xfrm>
          <a:prstGeom prst="rect">
            <a:avLst/>
          </a:prstGeom>
          <a:noFill/>
          <a:ln w="9525">
            <a:noFill/>
            <a:miter lim="800000"/>
            <a:headEnd/>
            <a:tailEnd/>
          </a:ln>
          <a:effectLst/>
        </p:spPr>
        <p:txBody>
          <a:bodyPr wrap="none">
            <a:spAutoFit/>
          </a:bodyPr>
          <a:lstStyle/>
          <a:p>
            <a:r>
              <a:rPr lang="en-US" sz="1800"/>
              <a:t>HUB</a:t>
            </a:r>
          </a:p>
        </p:txBody>
      </p:sp>
      <p:sp>
        <p:nvSpPr>
          <p:cNvPr id="160773" name="Text Box 5"/>
          <p:cNvSpPr txBox="1">
            <a:spLocks noChangeArrowheads="1"/>
          </p:cNvSpPr>
          <p:nvPr/>
        </p:nvSpPr>
        <p:spPr bwMode="auto">
          <a:xfrm>
            <a:off x="914400" y="1776413"/>
            <a:ext cx="806450" cy="366712"/>
          </a:xfrm>
          <a:prstGeom prst="rect">
            <a:avLst/>
          </a:prstGeom>
          <a:noFill/>
          <a:ln w="9525">
            <a:noFill/>
            <a:miter lim="800000"/>
            <a:headEnd/>
            <a:tailEnd/>
          </a:ln>
          <a:effectLst/>
        </p:spPr>
        <p:txBody>
          <a:bodyPr wrap="none">
            <a:spAutoFit/>
          </a:bodyPr>
          <a:lstStyle/>
          <a:p>
            <a:r>
              <a:rPr lang="en-US" sz="1800"/>
              <a:t>ROOT</a:t>
            </a:r>
          </a:p>
        </p:txBody>
      </p:sp>
      <p:sp>
        <p:nvSpPr>
          <p:cNvPr id="160774" name="Line 6"/>
          <p:cNvSpPr>
            <a:spLocks noChangeShapeType="1"/>
          </p:cNvSpPr>
          <p:nvPr/>
        </p:nvSpPr>
        <p:spPr bwMode="auto">
          <a:xfrm>
            <a:off x="1692275" y="2043113"/>
            <a:ext cx="2667000" cy="1524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75" name="Text Box 7"/>
          <p:cNvSpPr txBox="1">
            <a:spLocks noChangeArrowheads="1"/>
          </p:cNvSpPr>
          <p:nvPr/>
        </p:nvSpPr>
        <p:spPr bwMode="auto">
          <a:xfrm>
            <a:off x="1752600" y="633413"/>
            <a:ext cx="1346200" cy="366712"/>
          </a:xfrm>
          <a:prstGeom prst="rect">
            <a:avLst/>
          </a:prstGeom>
          <a:noFill/>
          <a:ln w="9525">
            <a:noFill/>
            <a:miter lim="800000"/>
            <a:headEnd/>
            <a:tailEnd/>
          </a:ln>
          <a:effectLst/>
        </p:spPr>
        <p:txBody>
          <a:bodyPr wrap="none">
            <a:spAutoFit/>
          </a:bodyPr>
          <a:lstStyle/>
          <a:p>
            <a:r>
              <a:rPr lang="en-US" sz="1800"/>
              <a:t>BLADE TIP</a:t>
            </a:r>
          </a:p>
        </p:txBody>
      </p:sp>
      <p:sp>
        <p:nvSpPr>
          <p:cNvPr id="160776" name="Line 8"/>
          <p:cNvSpPr>
            <a:spLocks noChangeShapeType="1"/>
          </p:cNvSpPr>
          <p:nvPr/>
        </p:nvSpPr>
        <p:spPr bwMode="auto">
          <a:xfrm>
            <a:off x="3140075" y="900113"/>
            <a:ext cx="1295400" cy="1371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77" name="Text Box 9"/>
          <p:cNvSpPr txBox="1">
            <a:spLocks noChangeArrowheads="1"/>
          </p:cNvSpPr>
          <p:nvPr/>
        </p:nvSpPr>
        <p:spPr bwMode="auto">
          <a:xfrm>
            <a:off x="76200" y="1090613"/>
            <a:ext cx="1397000" cy="366712"/>
          </a:xfrm>
          <a:prstGeom prst="rect">
            <a:avLst/>
          </a:prstGeom>
          <a:noFill/>
          <a:ln w="9525">
            <a:noFill/>
            <a:miter lim="800000"/>
            <a:headEnd/>
            <a:tailEnd/>
          </a:ln>
          <a:effectLst/>
        </p:spPr>
        <p:txBody>
          <a:bodyPr wrap="none">
            <a:spAutoFit/>
          </a:bodyPr>
          <a:lstStyle/>
          <a:p>
            <a:r>
              <a:rPr lang="en-US" sz="1800"/>
              <a:t>TIP CIRCLE</a:t>
            </a:r>
          </a:p>
        </p:txBody>
      </p:sp>
      <p:sp>
        <p:nvSpPr>
          <p:cNvPr id="160778" name="Line 10"/>
          <p:cNvSpPr>
            <a:spLocks noChangeShapeType="1"/>
          </p:cNvSpPr>
          <p:nvPr/>
        </p:nvSpPr>
        <p:spPr bwMode="auto">
          <a:xfrm>
            <a:off x="1539875" y="1357313"/>
            <a:ext cx="1905000" cy="1219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79" name="Freeform 11"/>
          <p:cNvSpPr>
            <a:spLocks/>
          </p:cNvSpPr>
          <p:nvPr/>
        </p:nvSpPr>
        <p:spPr bwMode="auto">
          <a:xfrm>
            <a:off x="2378075" y="3948113"/>
            <a:ext cx="457200" cy="1397000"/>
          </a:xfrm>
          <a:custGeom>
            <a:avLst/>
            <a:gdLst/>
            <a:ahLst/>
            <a:cxnLst>
              <a:cxn ang="0">
                <a:pos x="0" y="0"/>
              </a:cxn>
              <a:cxn ang="0">
                <a:pos x="48" y="480"/>
              </a:cxn>
              <a:cxn ang="0">
                <a:pos x="240" y="816"/>
              </a:cxn>
              <a:cxn ang="0">
                <a:pos x="288" y="864"/>
              </a:cxn>
            </a:cxnLst>
            <a:rect l="0" t="0" r="r" b="b"/>
            <a:pathLst>
              <a:path w="288" h="880">
                <a:moveTo>
                  <a:pt x="0" y="0"/>
                </a:moveTo>
                <a:cubicBezTo>
                  <a:pt x="4" y="172"/>
                  <a:pt x="8" y="344"/>
                  <a:pt x="48" y="480"/>
                </a:cubicBezTo>
                <a:cubicBezTo>
                  <a:pt x="88" y="616"/>
                  <a:pt x="200" y="752"/>
                  <a:pt x="240" y="816"/>
                </a:cubicBezTo>
                <a:cubicBezTo>
                  <a:pt x="280" y="880"/>
                  <a:pt x="224" y="760"/>
                  <a:pt x="288" y="864"/>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160780" name="Text Box 12"/>
          <p:cNvSpPr txBox="1">
            <a:spLocks noChangeArrowheads="1"/>
          </p:cNvSpPr>
          <p:nvPr/>
        </p:nvSpPr>
        <p:spPr bwMode="auto">
          <a:xfrm>
            <a:off x="1295400" y="4441825"/>
            <a:ext cx="962025" cy="274638"/>
          </a:xfrm>
          <a:prstGeom prst="rect">
            <a:avLst/>
          </a:prstGeom>
          <a:noFill/>
          <a:ln w="9525">
            <a:noFill/>
            <a:miter lim="800000"/>
            <a:headEnd/>
            <a:tailEnd/>
          </a:ln>
          <a:effectLst/>
        </p:spPr>
        <p:txBody>
          <a:bodyPr wrap="none">
            <a:spAutoFit/>
          </a:bodyPr>
          <a:lstStyle/>
          <a:p>
            <a:r>
              <a:rPr lang="en-US" sz="1200"/>
              <a:t>ROTATION</a:t>
            </a:r>
          </a:p>
        </p:txBody>
      </p:sp>
      <p:sp>
        <p:nvSpPr>
          <p:cNvPr id="160781" name="Text Box 13"/>
          <p:cNvSpPr txBox="1">
            <a:spLocks noChangeArrowheads="1"/>
          </p:cNvSpPr>
          <p:nvPr/>
        </p:nvSpPr>
        <p:spPr bwMode="auto">
          <a:xfrm>
            <a:off x="5165725" y="6134100"/>
            <a:ext cx="1257300" cy="641350"/>
          </a:xfrm>
          <a:prstGeom prst="rect">
            <a:avLst/>
          </a:prstGeom>
          <a:noFill/>
          <a:ln w="9525">
            <a:noFill/>
            <a:miter lim="800000"/>
            <a:headEnd/>
            <a:tailEnd/>
          </a:ln>
          <a:effectLst/>
        </p:spPr>
        <p:txBody>
          <a:bodyPr wrap="none">
            <a:spAutoFit/>
          </a:bodyPr>
          <a:lstStyle/>
          <a:p>
            <a:r>
              <a:rPr lang="en-US" sz="1800"/>
              <a:t>LEADING </a:t>
            </a:r>
          </a:p>
          <a:p>
            <a:r>
              <a:rPr lang="en-US" sz="1800"/>
              <a:t>EDGE</a:t>
            </a:r>
          </a:p>
        </p:txBody>
      </p:sp>
      <p:sp>
        <p:nvSpPr>
          <p:cNvPr id="160782" name="Line 14"/>
          <p:cNvSpPr>
            <a:spLocks noChangeShapeType="1"/>
          </p:cNvSpPr>
          <p:nvPr/>
        </p:nvSpPr>
        <p:spPr bwMode="auto">
          <a:xfrm flipH="1" flipV="1">
            <a:off x="5257800" y="5334000"/>
            <a:ext cx="3810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83" name="Text Box 15"/>
          <p:cNvSpPr txBox="1">
            <a:spLocks noChangeArrowheads="1"/>
          </p:cNvSpPr>
          <p:nvPr/>
        </p:nvSpPr>
        <p:spPr bwMode="auto">
          <a:xfrm>
            <a:off x="1889125" y="6180138"/>
            <a:ext cx="1263650" cy="641350"/>
          </a:xfrm>
          <a:prstGeom prst="rect">
            <a:avLst/>
          </a:prstGeom>
          <a:noFill/>
          <a:ln w="9525">
            <a:noFill/>
            <a:miter lim="800000"/>
            <a:headEnd/>
            <a:tailEnd/>
          </a:ln>
          <a:effectLst/>
        </p:spPr>
        <p:txBody>
          <a:bodyPr wrap="none">
            <a:spAutoFit/>
          </a:bodyPr>
          <a:lstStyle/>
          <a:p>
            <a:r>
              <a:rPr lang="en-US" sz="1800"/>
              <a:t>TRAILING</a:t>
            </a:r>
          </a:p>
          <a:p>
            <a:r>
              <a:rPr lang="en-US" sz="1800"/>
              <a:t>EDGE</a:t>
            </a:r>
          </a:p>
        </p:txBody>
      </p:sp>
      <p:sp>
        <p:nvSpPr>
          <p:cNvPr id="160784" name="Line 16"/>
          <p:cNvSpPr>
            <a:spLocks noChangeShapeType="1"/>
          </p:cNvSpPr>
          <p:nvPr/>
        </p:nvSpPr>
        <p:spPr bwMode="auto">
          <a:xfrm flipV="1">
            <a:off x="2971800" y="5410200"/>
            <a:ext cx="6858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85" name="Line 17"/>
          <p:cNvSpPr>
            <a:spLocks noChangeShapeType="1"/>
          </p:cNvSpPr>
          <p:nvPr/>
        </p:nvSpPr>
        <p:spPr bwMode="auto">
          <a:xfrm>
            <a:off x="5105400" y="1752600"/>
            <a:ext cx="2209800" cy="2209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86" name="Text Box 18"/>
          <p:cNvSpPr txBox="1">
            <a:spLocks noChangeArrowheads="1"/>
          </p:cNvSpPr>
          <p:nvPr/>
        </p:nvSpPr>
        <p:spPr bwMode="auto">
          <a:xfrm>
            <a:off x="7756525" y="2881313"/>
            <a:ext cx="1185863" cy="581025"/>
          </a:xfrm>
          <a:prstGeom prst="rect">
            <a:avLst/>
          </a:prstGeom>
          <a:noFill/>
          <a:ln w="9525">
            <a:noFill/>
            <a:miter lim="800000"/>
            <a:headEnd/>
            <a:tailEnd/>
          </a:ln>
          <a:effectLst/>
        </p:spPr>
        <p:txBody>
          <a:bodyPr wrap="none">
            <a:spAutoFit/>
          </a:bodyPr>
          <a:lstStyle/>
          <a:p>
            <a:r>
              <a:rPr lang="en-US" sz="1600"/>
              <a:t>PRESSURE</a:t>
            </a:r>
          </a:p>
          <a:p>
            <a:r>
              <a:rPr lang="en-US" sz="1600"/>
              <a:t>FACE</a:t>
            </a:r>
          </a:p>
        </p:txBody>
      </p:sp>
      <p:sp>
        <p:nvSpPr>
          <p:cNvPr id="160787" name="Text Box 19"/>
          <p:cNvSpPr txBox="1">
            <a:spLocks noChangeArrowheads="1"/>
          </p:cNvSpPr>
          <p:nvPr/>
        </p:nvSpPr>
        <p:spPr bwMode="auto">
          <a:xfrm>
            <a:off x="6324600" y="2438400"/>
            <a:ext cx="1062038" cy="581025"/>
          </a:xfrm>
          <a:prstGeom prst="rect">
            <a:avLst/>
          </a:prstGeom>
          <a:noFill/>
          <a:ln w="9525">
            <a:noFill/>
            <a:miter lim="800000"/>
            <a:headEnd/>
            <a:tailEnd/>
          </a:ln>
          <a:effectLst/>
        </p:spPr>
        <p:txBody>
          <a:bodyPr wrap="none">
            <a:spAutoFit/>
          </a:bodyPr>
          <a:lstStyle/>
          <a:p>
            <a:r>
              <a:rPr lang="en-US" sz="1600"/>
              <a:t>SUCTION</a:t>
            </a:r>
          </a:p>
          <a:p>
            <a:r>
              <a:rPr lang="en-US" sz="1600"/>
              <a:t>BACK</a:t>
            </a:r>
          </a:p>
        </p:txBody>
      </p:sp>
      <p:sp>
        <p:nvSpPr>
          <p:cNvPr id="160788" name="Text Box 20"/>
          <p:cNvSpPr txBox="1">
            <a:spLocks noChangeArrowheads="1"/>
          </p:cNvSpPr>
          <p:nvPr/>
        </p:nvSpPr>
        <p:spPr bwMode="auto">
          <a:xfrm>
            <a:off x="2209800" y="60325"/>
            <a:ext cx="4627563" cy="701675"/>
          </a:xfrm>
          <a:prstGeom prst="rect">
            <a:avLst/>
          </a:prstGeom>
          <a:noFill/>
          <a:ln w="9525">
            <a:noFill/>
            <a:miter lim="800000"/>
            <a:headEnd/>
            <a:tailEnd/>
          </a:ln>
          <a:effectLst/>
        </p:spPr>
        <p:txBody>
          <a:bodyPr wrap="none">
            <a:spAutoFit/>
          </a:bodyPr>
          <a:lstStyle/>
          <a:p>
            <a:r>
              <a:rPr lang="en-US" sz="4000" b="1">
                <a:solidFill>
                  <a:schemeClr val="tx2"/>
                </a:solidFill>
              </a:rPr>
              <a:t>7.8 Screw Propellers</a:t>
            </a:r>
          </a:p>
        </p:txBody>
      </p:sp>
      <p:sp>
        <p:nvSpPr>
          <p:cNvPr id="160789" name="Text Box 21"/>
          <p:cNvSpPr txBox="1">
            <a:spLocks noChangeArrowheads="1"/>
          </p:cNvSpPr>
          <p:nvPr/>
        </p:nvSpPr>
        <p:spPr bwMode="auto">
          <a:xfrm>
            <a:off x="593725" y="3162300"/>
            <a:ext cx="1466850" cy="641350"/>
          </a:xfrm>
          <a:prstGeom prst="rect">
            <a:avLst/>
          </a:prstGeom>
          <a:noFill/>
          <a:ln w="9525">
            <a:noFill/>
            <a:miter lim="800000"/>
            <a:headEnd/>
            <a:tailEnd/>
          </a:ln>
          <a:effectLst/>
        </p:spPr>
        <p:txBody>
          <a:bodyPr wrap="none">
            <a:spAutoFit/>
          </a:bodyPr>
          <a:lstStyle/>
          <a:p>
            <a:r>
              <a:rPr lang="en-US" sz="1800"/>
              <a:t>PROPELLER</a:t>
            </a:r>
          </a:p>
          <a:p>
            <a:r>
              <a:rPr lang="en-US" sz="1800"/>
              <a:t>DISC</a:t>
            </a:r>
          </a:p>
        </p:txBody>
      </p:sp>
      <p:sp>
        <p:nvSpPr>
          <p:cNvPr id="160790" name="Line 22"/>
          <p:cNvSpPr>
            <a:spLocks noChangeShapeType="1"/>
          </p:cNvSpPr>
          <p:nvPr/>
        </p:nvSpPr>
        <p:spPr bwMode="auto">
          <a:xfrm flipV="1">
            <a:off x="1676400" y="3657600"/>
            <a:ext cx="1600200" cy="762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4"/>
          <p:cNvSpPr txBox="1">
            <a:spLocks noChangeArrowheads="1"/>
          </p:cNvSpPr>
          <p:nvPr/>
        </p:nvSpPr>
        <p:spPr bwMode="auto">
          <a:xfrm>
            <a:off x="533400" y="762000"/>
            <a:ext cx="1844675" cy="519113"/>
          </a:xfrm>
          <a:prstGeom prst="rect">
            <a:avLst/>
          </a:prstGeom>
          <a:noFill/>
          <a:ln w="9525">
            <a:noFill/>
            <a:miter lim="800000"/>
            <a:headEnd/>
            <a:tailEnd/>
          </a:ln>
          <a:effectLst/>
        </p:spPr>
        <p:txBody>
          <a:bodyPr wrap="none">
            <a:spAutoFit/>
          </a:bodyPr>
          <a:lstStyle/>
          <a:p>
            <a:r>
              <a:rPr lang="en-US" sz="2800" b="1" u="sng">
                <a:solidFill>
                  <a:srgbClr val="FF0000"/>
                </a:solidFill>
              </a:rPr>
              <a:t>Definitions</a:t>
            </a:r>
          </a:p>
        </p:txBody>
      </p:sp>
      <p:sp>
        <p:nvSpPr>
          <p:cNvPr id="136197" name="Text Box 5"/>
          <p:cNvSpPr txBox="1">
            <a:spLocks noChangeArrowheads="1"/>
          </p:cNvSpPr>
          <p:nvPr/>
        </p:nvSpPr>
        <p:spPr bwMode="auto">
          <a:xfrm>
            <a:off x="533400" y="1371600"/>
            <a:ext cx="7662863" cy="5122863"/>
          </a:xfrm>
          <a:prstGeom prst="rect">
            <a:avLst/>
          </a:prstGeom>
          <a:noFill/>
          <a:ln w="9525">
            <a:noFill/>
            <a:miter lim="800000"/>
            <a:headEnd/>
            <a:tailEnd/>
          </a:ln>
          <a:effectLst/>
        </p:spPr>
        <p:txBody>
          <a:bodyPr wrap="none">
            <a:spAutoFit/>
          </a:bodyPr>
          <a:lstStyle/>
          <a:p>
            <a:pPr>
              <a:lnSpc>
                <a:spcPct val="110000"/>
              </a:lnSpc>
              <a:buFontTx/>
              <a:buChar char="•"/>
            </a:pPr>
            <a:r>
              <a:rPr lang="en-US"/>
              <a:t> </a:t>
            </a:r>
            <a:r>
              <a:rPr lang="en-US" b="1">
                <a:solidFill>
                  <a:srgbClr val="FF0000"/>
                </a:solidFill>
              </a:rPr>
              <a:t>Diameter(D)</a:t>
            </a:r>
            <a:r>
              <a:rPr lang="en-US" b="1"/>
              <a:t> : distance from tip to tip</a:t>
            </a:r>
          </a:p>
          <a:p>
            <a:pPr>
              <a:lnSpc>
                <a:spcPct val="110000"/>
              </a:lnSpc>
              <a:buFontTx/>
              <a:buChar char="•"/>
            </a:pPr>
            <a:r>
              <a:rPr lang="en-US" b="1"/>
              <a:t> </a:t>
            </a:r>
            <a:r>
              <a:rPr lang="en-US" b="1">
                <a:solidFill>
                  <a:srgbClr val="FF0000"/>
                </a:solidFill>
              </a:rPr>
              <a:t>Hub </a:t>
            </a:r>
            <a:r>
              <a:rPr lang="en-US" b="1"/>
              <a:t>: the connection between propeller and shaft</a:t>
            </a:r>
          </a:p>
          <a:p>
            <a:pPr>
              <a:lnSpc>
                <a:spcPct val="110000"/>
              </a:lnSpc>
              <a:buFontTx/>
              <a:buChar char="•"/>
            </a:pPr>
            <a:r>
              <a:rPr lang="en-US" b="1"/>
              <a:t> </a:t>
            </a:r>
            <a:r>
              <a:rPr lang="en-US" b="1">
                <a:solidFill>
                  <a:srgbClr val="FF0000"/>
                </a:solidFill>
              </a:rPr>
              <a:t>Blade Tip</a:t>
            </a:r>
            <a:r>
              <a:rPr lang="en-US" b="1"/>
              <a:t> : the furthest point on the blade</a:t>
            </a:r>
          </a:p>
          <a:p>
            <a:pPr>
              <a:lnSpc>
                <a:spcPct val="110000"/>
              </a:lnSpc>
              <a:buFontTx/>
              <a:buChar char="•"/>
            </a:pPr>
            <a:r>
              <a:rPr lang="en-US" b="1"/>
              <a:t> </a:t>
            </a:r>
            <a:r>
              <a:rPr lang="en-US" b="1">
                <a:solidFill>
                  <a:srgbClr val="FF0000"/>
                </a:solidFill>
              </a:rPr>
              <a:t>Blade Root</a:t>
            </a:r>
            <a:r>
              <a:rPr lang="en-US" b="1"/>
              <a:t> : the point where the blade meets the hub</a:t>
            </a:r>
          </a:p>
          <a:p>
            <a:pPr>
              <a:lnSpc>
                <a:spcPct val="110000"/>
              </a:lnSpc>
              <a:buFontTx/>
              <a:buChar char="•"/>
            </a:pPr>
            <a:r>
              <a:rPr lang="en-US" b="1"/>
              <a:t> </a:t>
            </a:r>
            <a:r>
              <a:rPr lang="en-US" b="1">
                <a:solidFill>
                  <a:srgbClr val="FF0000"/>
                </a:solidFill>
              </a:rPr>
              <a:t>Pitch(P)</a:t>
            </a:r>
            <a:r>
              <a:rPr lang="en-US" b="1"/>
              <a:t> :   </a:t>
            </a:r>
            <a:r>
              <a:rPr lang="en-US" b="1" i="1"/>
              <a:t>Theoretical </a:t>
            </a:r>
            <a:r>
              <a:rPr lang="en-US" b="1"/>
              <a:t>distance a propeller would move in </a:t>
            </a:r>
          </a:p>
          <a:p>
            <a:pPr>
              <a:lnSpc>
                <a:spcPct val="110000"/>
              </a:lnSpc>
            </a:pPr>
            <a:r>
              <a:rPr lang="en-US" b="1"/>
              <a:t>   one revolution </a:t>
            </a:r>
          </a:p>
          <a:p>
            <a:pPr>
              <a:lnSpc>
                <a:spcPct val="110000"/>
              </a:lnSpc>
              <a:buFontTx/>
              <a:buChar char="•"/>
            </a:pPr>
            <a:r>
              <a:rPr lang="en-US" b="1"/>
              <a:t> </a:t>
            </a:r>
            <a:r>
              <a:rPr lang="en-US" b="1">
                <a:solidFill>
                  <a:srgbClr val="FF0000"/>
                </a:solidFill>
              </a:rPr>
              <a:t>Pitch Angle</a:t>
            </a:r>
            <a:r>
              <a:rPr lang="en-US" b="1"/>
              <a:t> : Angle of the blade with respect to incoming flow. </a:t>
            </a:r>
          </a:p>
          <a:p>
            <a:pPr>
              <a:lnSpc>
                <a:spcPct val="110000"/>
              </a:lnSpc>
            </a:pPr>
            <a:r>
              <a:rPr lang="en-US" b="1"/>
              <a:t>   It usually varies from root to tip.</a:t>
            </a:r>
          </a:p>
          <a:p>
            <a:pPr>
              <a:lnSpc>
                <a:spcPct val="110000"/>
              </a:lnSpc>
              <a:buFontTx/>
              <a:buChar char="•"/>
            </a:pPr>
            <a:r>
              <a:rPr lang="en-US" b="1"/>
              <a:t> </a:t>
            </a:r>
            <a:r>
              <a:rPr lang="en-US" b="1">
                <a:solidFill>
                  <a:srgbClr val="FF0000"/>
                </a:solidFill>
              </a:rPr>
              <a:t>Fixed Pitch</a:t>
            </a:r>
            <a:r>
              <a:rPr lang="en-US" b="1"/>
              <a:t> : </a:t>
            </a:r>
          </a:p>
          <a:p>
            <a:pPr>
              <a:lnSpc>
                <a:spcPct val="110000"/>
              </a:lnSpc>
            </a:pPr>
            <a:r>
              <a:rPr lang="en-US" b="1"/>
              <a:t>    - The pitch is constant all the way from the blade root to</a:t>
            </a:r>
          </a:p>
          <a:p>
            <a:pPr>
              <a:lnSpc>
                <a:spcPct val="110000"/>
              </a:lnSpc>
            </a:pPr>
            <a:r>
              <a:rPr lang="en-US" b="1"/>
              <a:t>       the blade tip. </a:t>
            </a:r>
          </a:p>
          <a:p>
            <a:pPr>
              <a:lnSpc>
                <a:spcPct val="110000"/>
              </a:lnSpc>
            </a:pPr>
            <a:r>
              <a:rPr lang="en-US" b="1"/>
              <a:t>    - Blade is fixed to the hub and cannot be altered.</a:t>
            </a:r>
          </a:p>
          <a:p>
            <a:pPr>
              <a:buFontTx/>
              <a:buChar char="•"/>
            </a:pPr>
            <a:r>
              <a:rPr lang="en-US"/>
              <a:t> </a:t>
            </a:r>
            <a:r>
              <a:rPr lang="en-US" b="1">
                <a:solidFill>
                  <a:srgbClr val="FF0000"/>
                </a:solidFill>
              </a:rPr>
              <a:t>Tip Circle </a:t>
            </a:r>
            <a:r>
              <a:rPr lang="en-US" b="1">
                <a:solidFill>
                  <a:schemeClr val="tx2"/>
                </a:solidFill>
              </a:rPr>
              <a:t>: Circle described by the blade tip rotation</a:t>
            </a:r>
          </a:p>
          <a:p>
            <a:pPr>
              <a:buFontTx/>
              <a:buChar char="•"/>
            </a:pPr>
            <a:r>
              <a:rPr lang="en-US" b="1">
                <a:solidFill>
                  <a:schemeClr val="tx2"/>
                </a:solidFill>
              </a:rPr>
              <a:t> </a:t>
            </a:r>
            <a:r>
              <a:rPr lang="en-US" b="1">
                <a:solidFill>
                  <a:srgbClr val="FF0000"/>
                </a:solidFill>
              </a:rPr>
              <a:t>Propeller Disc </a:t>
            </a:r>
            <a:r>
              <a:rPr lang="en-US" b="1">
                <a:solidFill>
                  <a:schemeClr val="tx2"/>
                </a:solidFill>
              </a:rPr>
              <a:t>: The area circumscribed by the propeller’s tip circle</a:t>
            </a:r>
          </a:p>
          <a:p>
            <a:pPr>
              <a:lnSpc>
                <a:spcPct val="110000"/>
              </a:lnSpc>
            </a:pPr>
            <a:endParaRPr lang="en-US" sz="2400" b="1"/>
          </a:p>
        </p:txBody>
      </p:sp>
      <p:sp>
        <p:nvSpPr>
          <p:cNvPr id="136198" name="Text Box 6"/>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18" name="Object 2"/>
          <p:cNvGraphicFramePr>
            <a:graphicFrameLocks noChangeAspect="1"/>
          </p:cNvGraphicFramePr>
          <p:nvPr/>
        </p:nvGraphicFramePr>
        <p:xfrm>
          <a:off x="-249238" y="-3733800"/>
          <a:ext cx="9545638" cy="9875838"/>
        </p:xfrm>
        <a:graphic>
          <a:graphicData uri="http://schemas.openxmlformats.org/presentationml/2006/ole">
            <p:oleObj spid="_x0000_s162818" name="Document" r:id="rId3" imgW="5486400" imgH="7105680" progId="">
              <p:embed/>
            </p:oleObj>
          </a:graphicData>
        </a:graphic>
      </p:graphicFrame>
      <p:sp>
        <p:nvSpPr>
          <p:cNvPr id="162819" name="Text Box 3"/>
          <p:cNvSpPr txBox="1">
            <a:spLocks noChangeArrowheads="1"/>
          </p:cNvSpPr>
          <p:nvPr/>
        </p:nvSpPr>
        <p:spPr bwMode="auto">
          <a:xfrm>
            <a:off x="2193925" y="4010025"/>
            <a:ext cx="625475" cy="395288"/>
          </a:xfrm>
          <a:prstGeom prst="rect">
            <a:avLst/>
          </a:prstGeom>
          <a:solidFill>
            <a:srgbClr val="FFFF66"/>
          </a:solidFill>
          <a:ln w="28575">
            <a:solidFill>
              <a:schemeClr val="tx2"/>
            </a:solidFill>
            <a:miter lim="800000"/>
            <a:headEnd/>
            <a:tailEnd/>
          </a:ln>
          <a:effectLst/>
        </p:spPr>
        <p:txBody>
          <a:bodyPr>
            <a:spAutoFit/>
          </a:bodyPr>
          <a:lstStyle/>
          <a:p>
            <a:r>
              <a:rPr lang="en-US" sz="1800">
                <a:solidFill>
                  <a:schemeClr val="bg2"/>
                </a:solidFill>
              </a:rPr>
              <a:t>Hub</a:t>
            </a:r>
          </a:p>
        </p:txBody>
      </p:sp>
      <p:sp>
        <p:nvSpPr>
          <p:cNvPr id="162820" name="Text Box 4"/>
          <p:cNvSpPr txBox="1">
            <a:spLocks noChangeArrowheads="1"/>
          </p:cNvSpPr>
          <p:nvPr/>
        </p:nvSpPr>
        <p:spPr bwMode="auto">
          <a:xfrm>
            <a:off x="4267200" y="2209800"/>
            <a:ext cx="820738" cy="485775"/>
          </a:xfrm>
          <a:prstGeom prst="rect">
            <a:avLst/>
          </a:prstGeom>
          <a:solidFill>
            <a:srgbClr val="FFFF66"/>
          </a:solidFill>
          <a:ln w="28575">
            <a:solidFill>
              <a:schemeClr val="tx1"/>
            </a:solidFill>
            <a:miter lim="800000"/>
            <a:headEnd/>
            <a:tailEnd/>
          </a:ln>
          <a:effectLst/>
        </p:spPr>
        <p:txBody>
          <a:bodyPr wrap="none">
            <a:spAutoFit/>
          </a:bodyPr>
          <a:lstStyle/>
          <a:p>
            <a:r>
              <a:rPr lang="en-US" sz="2400">
                <a:solidFill>
                  <a:schemeClr val="bg2"/>
                </a:solidFill>
              </a:rPr>
              <a:t>pitch</a:t>
            </a:r>
          </a:p>
        </p:txBody>
      </p:sp>
      <p:sp>
        <p:nvSpPr>
          <p:cNvPr id="162821" name="Text Box 5"/>
          <p:cNvSpPr txBox="1">
            <a:spLocks noChangeArrowheads="1"/>
          </p:cNvSpPr>
          <p:nvPr/>
        </p:nvSpPr>
        <p:spPr bwMode="auto">
          <a:xfrm rot="-5374033">
            <a:off x="136526" y="3917950"/>
            <a:ext cx="1276350" cy="485775"/>
          </a:xfrm>
          <a:prstGeom prst="rect">
            <a:avLst/>
          </a:prstGeom>
          <a:solidFill>
            <a:srgbClr val="FFFF66"/>
          </a:solidFill>
          <a:ln w="28575">
            <a:solidFill>
              <a:schemeClr val="tx2"/>
            </a:solidFill>
            <a:miter lim="800000"/>
            <a:headEnd/>
            <a:tailEnd/>
          </a:ln>
          <a:effectLst/>
        </p:spPr>
        <p:txBody>
          <a:bodyPr wrap="none">
            <a:spAutoFit/>
          </a:bodyPr>
          <a:lstStyle/>
          <a:p>
            <a:r>
              <a:rPr lang="en-US" sz="2400">
                <a:solidFill>
                  <a:schemeClr val="bg2"/>
                </a:solidFill>
              </a:rPr>
              <a:t>diameter</a:t>
            </a:r>
          </a:p>
        </p:txBody>
      </p:sp>
      <p:sp>
        <p:nvSpPr>
          <p:cNvPr id="162822" name="Text Box 6"/>
          <p:cNvSpPr txBox="1">
            <a:spLocks noChangeArrowheads="1"/>
          </p:cNvSpPr>
          <p:nvPr/>
        </p:nvSpPr>
        <p:spPr bwMode="auto">
          <a:xfrm>
            <a:off x="838200" y="1539875"/>
            <a:ext cx="6880225" cy="822325"/>
          </a:xfrm>
          <a:prstGeom prst="rect">
            <a:avLst/>
          </a:prstGeom>
          <a:noFill/>
          <a:ln w="9525">
            <a:noFill/>
            <a:miter lim="800000"/>
            <a:headEnd/>
            <a:tailEnd/>
          </a:ln>
          <a:effectLst/>
        </p:spPr>
        <p:txBody>
          <a:bodyPr wrap="none">
            <a:spAutoFit/>
          </a:bodyPr>
          <a:lstStyle/>
          <a:p>
            <a:r>
              <a:rPr lang="en-US" sz="2400" i="1"/>
              <a:t>The distance that the blade travels in one revolution, P</a:t>
            </a:r>
          </a:p>
          <a:p>
            <a:r>
              <a:rPr lang="en-US" sz="2400" i="1"/>
              <a:t>- measured in feet </a:t>
            </a:r>
          </a:p>
        </p:txBody>
      </p:sp>
      <p:sp>
        <p:nvSpPr>
          <p:cNvPr id="162823" name="Rectangle 7"/>
          <p:cNvSpPr>
            <a:spLocks noChangeArrowheads="1"/>
          </p:cNvSpPr>
          <p:nvPr/>
        </p:nvSpPr>
        <p:spPr bwMode="auto">
          <a:xfrm>
            <a:off x="381000" y="762000"/>
            <a:ext cx="2482850" cy="519113"/>
          </a:xfrm>
          <a:prstGeom prst="rect">
            <a:avLst/>
          </a:prstGeom>
          <a:noFill/>
          <a:ln w="9525">
            <a:noFill/>
            <a:miter lim="800000"/>
            <a:headEnd/>
            <a:tailEnd/>
          </a:ln>
          <a:effectLst/>
        </p:spPr>
        <p:txBody>
          <a:bodyPr wrap="none">
            <a:spAutoFit/>
          </a:bodyPr>
          <a:lstStyle/>
          <a:p>
            <a:r>
              <a:rPr lang="en-US" sz="2800" b="1" u="sng">
                <a:solidFill>
                  <a:schemeClr val="tx2"/>
                </a:solidFill>
              </a:rPr>
              <a:t>Propeller Pitch</a:t>
            </a:r>
          </a:p>
        </p:txBody>
      </p:sp>
      <p:sp>
        <p:nvSpPr>
          <p:cNvPr id="162824" name="Line 8"/>
          <p:cNvSpPr>
            <a:spLocks noChangeShapeType="1"/>
          </p:cNvSpPr>
          <p:nvPr/>
        </p:nvSpPr>
        <p:spPr bwMode="auto">
          <a:xfrm flipH="1">
            <a:off x="2286000" y="2514600"/>
            <a:ext cx="1981200" cy="0"/>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62825" name="Line 9"/>
          <p:cNvSpPr>
            <a:spLocks noChangeShapeType="1"/>
          </p:cNvSpPr>
          <p:nvPr/>
        </p:nvSpPr>
        <p:spPr bwMode="auto">
          <a:xfrm>
            <a:off x="5105400" y="2514600"/>
            <a:ext cx="2133600" cy="0"/>
          </a:xfrm>
          <a:prstGeom prst="line">
            <a:avLst/>
          </a:prstGeom>
          <a:noFill/>
          <a:ln w="38100">
            <a:solidFill>
              <a:schemeClr val="tx2"/>
            </a:solidFill>
            <a:round/>
            <a:headEnd/>
            <a:tailEnd type="triangle" w="med" len="med"/>
          </a:ln>
          <a:effectLst/>
        </p:spPr>
        <p:txBody>
          <a:bodyPr anchor="ctr">
            <a:spAutoFit/>
          </a:bodyPr>
          <a:lstStyle/>
          <a:p>
            <a:endParaRPr lang="en-US"/>
          </a:p>
        </p:txBody>
      </p:sp>
      <p:sp>
        <p:nvSpPr>
          <p:cNvPr id="162826" name="Rectangle 10"/>
          <p:cNvSpPr>
            <a:spLocks noChangeArrowheads="1"/>
          </p:cNvSpPr>
          <p:nvPr/>
        </p:nvSpPr>
        <p:spPr bwMode="auto">
          <a:xfrm>
            <a:off x="8382000" y="3581400"/>
            <a:ext cx="76200" cy="2133600"/>
          </a:xfrm>
          <a:prstGeom prst="rect">
            <a:avLst/>
          </a:prstGeom>
          <a:noFill/>
          <a:ln w="9525">
            <a:noFill/>
            <a:miter lim="800000"/>
            <a:headEnd/>
            <a:tailEnd/>
          </a:ln>
          <a:effectLst/>
        </p:spPr>
        <p:txBody>
          <a:bodyPr wrap="none" anchor="ctr">
            <a:spAutoFit/>
          </a:bodyPr>
          <a:lstStyle/>
          <a:p>
            <a:endParaRPr lang="en-US"/>
          </a:p>
        </p:txBody>
      </p:sp>
      <p:sp>
        <p:nvSpPr>
          <p:cNvPr id="162827" name="Rectangle 11"/>
          <p:cNvSpPr>
            <a:spLocks noChangeArrowheads="1"/>
          </p:cNvSpPr>
          <p:nvPr/>
        </p:nvSpPr>
        <p:spPr bwMode="auto">
          <a:xfrm>
            <a:off x="8153400" y="3276600"/>
            <a:ext cx="685800" cy="2895600"/>
          </a:xfrm>
          <a:prstGeom prst="rect">
            <a:avLst/>
          </a:prstGeom>
          <a:solidFill>
            <a:schemeClr val="bg1"/>
          </a:solidFill>
          <a:ln w="9525">
            <a:noFill/>
            <a:miter lim="800000"/>
            <a:headEnd/>
            <a:tailEnd/>
          </a:ln>
          <a:effectLst/>
        </p:spPr>
        <p:txBody>
          <a:bodyPr wrap="none" anchor="ctr">
            <a:spAutoFit/>
          </a:bodyPr>
          <a:lstStyle/>
          <a:p>
            <a:endParaRPr lang="en-US"/>
          </a:p>
        </p:txBody>
      </p:sp>
      <p:sp>
        <p:nvSpPr>
          <p:cNvPr id="162829" name="Text Box 13"/>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914400" y="928688"/>
            <a:ext cx="3460750" cy="519112"/>
          </a:xfrm>
          <a:prstGeom prst="rect">
            <a:avLst/>
          </a:prstGeom>
          <a:noFill/>
          <a:ln w="9525">
            <a:noFill/>
            <a:miter lim="800000"/>
            <a:headEnd/>
            <a:tailEnd/>
          </a:ln>
          <a:effectLst/>
        </p:spPr>
        <p:txBody>
          <a:bodyPr wrap="none">
            <a:spAutoFit/>
          </a:bodyPr>
          <a:lstStyle/>
          <a:p>
            <a:r>
              <a:rPr lang="en-US" sz="2800" b="1" u="sng">
                <a:solidFill>
                  <a:schemeClr val="tx2"/>
                </a:solidFill>
              </a:rPr>
              <a:t>Propeller Pitch Angle</a:t>
            </a:r>
          </a:p>
        </p:txBody>
      </p:sp>
      <p:sp>
        <p:nvSpPr>
          <p:cNvPr id="168963" name="Text Box 3"/>
          <p:cNvSpPr txBox="1">
            <a:spLocks noChangeArrowheads="1"/>
          </p:cNvSpPr>
          <p:nvPr/>
        </p:nvSpPr>
        <p:spPr bwMode="auto">
          <a:xfrm>
            <a:off x="593725" y="1538288"/>
            <a:ext cx="7712075" cy="1190625"/>
          </a:xfrm>
          <a:prstGeom prst="rect">
            <a:avLst/>
          </a:prstGeom>
          <a:noFill/>
          <a:ln w="9525">
            <a:noFill/>
            <a:miter lim="800000"/>
            <a:headEnd/>
            <a:tailEnd/>
          </a:ln>
          <a:effectLst/>
        </p:spPr>
        <p:txBody>
          <a:bodyPr>
            <a:spAutoFit/>
          </a:bodyPr>
          <a:lstStyle/>
          <a:p>
            <a:r>
              <a:rPr lang="en-US"/>
              <a:t>The </a:t>
            </a:r>
            <a:r>
              <a:rPr lang="en-US" sz="3600" b="1"/>
              <a:t>pitch angle</a:t>
            </a:r>
            <a:r>
              <a:rPr lang="en-US"/>
              <a:t> relates the </a:t>
            </a:r>
            <a:r>
              <a:rPr lang="en-US" sz="3600" b="1" i="1"/>
              <a:t>pitch length</a:t>
            </a:r>
            <a:r>
              <a:rPr lang="en-US"/>
              <a:t> to the </a:t>
            </a:r>
            <a:r>
              <a:rPr lang="en-US" sz="3600" b="1" i="1"/>
              <a:t>circumference</a:t>
            </a:r>
            <a:r>
              <a:rPr lang="en-US"/>
              <a:t> of the propeller blade:</a:t>
            </a:r>
            <a:endParaRPr lang="en-US" b="1" i="1"/>
          </a:p>
        </p:txBody>
      </p:sp>
      <p:sp>
        <p:nvSpPr>
          <p:cNvPr id="168964" name="Text Box 4"/>
          <p:cNvSpPr txBox="1">
            <a:spLocks noChangeArrowheads="1"/>
          </p:cNvSpPr>
          <p:nvPr/>
        </p:nvSpPr>
        <p:spPr bwMode="auto">
          <a:xfrm>
            <a:off x="3429000" y="3276600"/>
            <a:ext cx="2216150" cy="1219200"/>
          </a:xfrm>
          <a:prstGeom prst="rect">
            <a:avLst/>
          </a:prstGeom>
          <a:solidFill>
            <a:srgbClr val="FFFF66"/>
          </a:solidFill>
          <a:ln w="28575">
            <a:solidFill>
              <a:schemeClr val="tx2"/>
            </a:solidFill>
            <a:miter lim="800000"/>
            <a:headEnd/>
            <a:tailEnd/>
          </a:ln>
          <a:effectLst/>
        </p:spPr>
        <p:txBody>
          <a:bodyPr wrap="none">
            <a:spAutoFit/>
          </a:bodyPr>
          <a:lstStyle/>
          <a:p>
            <a:r>
              <a:rPr lang="en-US" sz="3600"/>
              <a:t>tan </a:t>
            </a:r>
            <a:r>
              <a:rPr lang="en-US" sz="3600">
                <a:latin typeface="Symbol" pitchFamily="18" charset="2"/>
              </a:rPr>
              <a:t>f</a:t>
            </a:r>
            <a:r>
              <a:rPr lang="en-US" sz="3600"/>
              <a:t> =  P</a:t>
            </a:r>
          </a:p>
          <a:p>
            <a:r>
              <a:rPr lang="en-US" sz="3600"/>
              <a:t>            2</a:t>
            </a:r>
            <a:r>
              <a:rPr lang="en-US" sz="3600">
                <a:latin typeface="Symbol" pitchFamily="18" charset="2"/>
              </a:rPr>
              <a:t>p</a:t>
            </a:r>
            <a:r>
              <a:rPr lang="en-US" sz="3600"/>
              <a:t>r</a:t>
            </a:r>
          </a:p>
        </p:txBody>
      </p:sp>
      <p:sp>
        <p:nvSpPr>
          <p:cNvPr id="168965" name="Line 5"/>
          <p:cNvSpPr>
            <a:spLocks noChangeShapeType="1"/>
          </p:cNvSpPr>
          <p:nvPr/>
        </p:nvSpPr>
        <p:spPr bwMode="auto">
          <a:xfrm>
            <a:off x="4876800" y="3886200"/>
            <a:ext cx="685800" cy="0"/>
          </a:xfrm>
          <a:prstGeom prst="line">
            <a:avLst/>
          </a:prstGeom>
          <a:noFill/>
          <a:ln w="38100">
            <a:solidFill>
              <a:schemeClr val="bg2"/>
            </a:solidFill>
            <a:round/>
            <a:headEnd/>
            <a:tailEnd/>
          </a:ln>
          <a:effectLst/>
        </p:spPr>
        <p:txBody>
          <a:bodyPr wrap="none" anchor="ctr">
            <a:spAutoFit/>
          </a:bodyPr>
          <a:lstStyle/>
          <a:p>
            <a:endParaRPr lang="en-US"/>
          </a:p>
        </p:txBody>
      </p:sp>
      <p:sp>
        <p:nvSpPr>
          <p:cNvPr id="168966" name="Text Box 6"/>
          <p:cNvSpPr txBox="1">
            <a:spLocks noChangeArrowheads="1"/>
          </p:cNvSpPr>
          <p:nvPr/>
        </p:nvSpPr>
        <p:spPr bwMode="auto">
          <a:xfrm>
            <a:off x="593725" y="5927725"/>
            <a:ext cx="8169275" cy="701675"/>
          </a:xfrm>
          <a:prstGeom prst="rect">
            <a:avLst/>
          </a:prstGeom>
          <a:noFill/>
          <a:ln w="9525">
            <a:noFill/>
            <a:miter lim="800000"/>
            <a:headEnd/>
            <a:tailEnd/>
          </a:ln>
          <a:effectLst/>
        </p:spPr>
        <p:txBody>
          <a:bodyPr>
            <a:spAutoFit/>
          </a:bodyPr>
          <a:lstStyle/>
          <a:p>
            <a:r>
              <a:rPr lang="en-US" b="1" i="1">
                <a:solidFill>
                  <a:schemeClr val="accent2"/>
                </a:solidFill>
              </a:rPr>
              <a:t>… Pitch angle </a:t>
            </a:r>
            <a:r>
              <a:rPr lang="en-US" b="1" i="1">
                <a:solidFill>
                  <a:schemeClr val="accent2"/>
                </a:solidFill>
                <a:latin typeface="Symbol" pitchFamily="18" charset="2"/>
              </a:rPr>
              <a:t>f</a:t>
            </a:r>
            <a:r>
              <a:rPr lang="en-US" b="1" i="1">
                <a:solidFill>
                  <a:schemeClr val="accent2"/>
                </a:solidFill>
              </a:rPr>
              <a:t> is the angle that any part of the blade makes perpendicular with the water flow</a:t>
            </a:r>
          </a:p>
        </p:txBody>
      </p:sp>
      <p:sp>
        <p:nvSpPr>
          <p:cNvPr id="168968" name="Text Box 8"/>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304800" y="1143000"/>
            <a:ext cx="3865563" cy="519113"/>
          </a:xfrm>
          <a:prstGeom prst="rect">
            <a:avLst/>
          </a:prstGeom>
          <a:noFill/>
          <a:ln w="9525">
            <a:noFill/>
            <a:miter lim="800000"/>
            <a:headEnd/>
            <a:tailEnd/>
          </a:ln>
          <a:effectLst/>
        </p:spPr>
        <p:txBody>
          <a:bodyPr wrap="none">
            <a:spAutoFit/>
          </a:bodyPr>
          <a:lstStyle/>
          <a:p>
            <a:r>
              <a:rPr lang="en-US" sz="2800" b="1" u="sng">
                <a:solidFill>
                  <a:schemeClr val="tx2"/>
                </a:solidFill>
              </a:rPr>
              <a:t>Types of Propeller Pitch</a:t>
            </a:r>
          </a:p>
        </p:txBody>
      </p:sp>
      <p:sp>
        <p:nvSpPr>
          <p:cNvPr id="169987" name="Text Box 3"/>
          <p:cNvSpPr txBox="1">
            <a:spLocks noChangeArrowheads="1"/>
          </p:cNvSpPr>
          <p:nvPr/>
        </p:nvSpPr>
        <p:spPr bwMode="auto">
          <a:xfrm>
            <a:off x="517525" y="1828800"/>
            <a:ext cx="7940675" cy="4968875"/>
          </a:xfrm>
          <a:prstGeom prst="rect">
            <a:avLst/>
          </a:prstGeom>
          <a:noFill/>
          <a:ln w="9525">
            <a:noFill/>
            <a:miter lim="800000"/>
            <a:headEnd/>
            <a:tailEnd/>
          </a:ln>
          <a:effectLst/>
        </p:spPr>
        <p:txBody>
          <a:bodyPr>
            <a:spAutoFit/>
          </a:bodyPr>
          <a:lstStyle/>
          <a:p>
            <a:pPr marL="457200" indent="-457200"/>
            <a:endParaRPr lang="en-US">
              <a:solidFill>
                <a:schemeClr val="tx2"/>
              </a:solidFill>
            </a:endParaRPr>
          </a:p>
          <a:p>
            <a:pPr marL="457200" indent="-457200"/>
            <a:r>
              <a:rPr lang="en-US">
                <a:solidFill>
                  <a:schemeClr val="tx2"/>
                </a:solidFill>
              </a:rPr>
              <a:t>1.    Constant Pitch- The pitch angle does not change, it is the same at the root as at the tip of the blade, but the pitch will vary or the pitch does not change, but the pitch angle does change.</a:t>
            </a:r>
          </a:p>
          <a:p>
            <a:pPr marL="457200" indent="-457200"/>
            <a:endParaRPr lang="en-US">
              <a:solidFill>
                <a:schemeClr val="tx2"/>
              </a:solidFill>
            </a:endParaRPr>
          </a:p>
          <a:p>
            <a:pPr marL="457200" indent="-457200">
              <a:buFontTx/>
              <a:buAutoNum type="arabicPeriod" startAt="2"/>
            </a:pPr>
            <a:r>
              <a:rPr lang="en-US">
                <a:solidFill>
                  <a:schemeClr val="tx2"/>
                </a:solidFill>
              </a:rPr>
              <a:t>Variable Pitch- The pitch angle changes as the distance from the root changes (</a:t>
            </a:r>
            <a:r>
              <a:rPr lang="en-US">
                <a:solidFill>
                  <a:schemeClr val="tx2"/>
                </a:solidFill>
                <a:latin typeface="Symbol" pitchFamily="18" charset="2"/>
              </a:rPr>
              <a:t>f</a:t>
            </a:r>
            <a:r>
              <a:rPr lang="en-US">
                <a:solidFill>
                  <a:schemeClr val="tx2"/>
                </a:solidFill>
              </a:rPr>
              <a:t> is defined at a blade radius of .7r)</a:t>
            </a:r>
          </a:p>
          <a:p>
            <a:pPr marL="457200" indent="-457200">
              <a:buFontTx/>
              <a:buAutoNum type="arabicPeriod" startAt="2"/>
            </a:pPr>
            <a:endParaRPr lang="en-US">
              <a:solidFill>
                <a:schemeClr val="tx2"/>
              </a:solidFill>
            </a:endParaRPr>
          </a:p>
          <a:p>
            <a:pPr marL="457200" indent="-457200">
              <a:buFontTx/>
              <a:buAutoNum type="arabicPeriod" startAt="3"/>
            </a:pPr>
            <a:r>
              <a:rPr lang="en-US">
                <a:solidFill>
                  <a:schemeClr val="tx2"/>
                </a:solidFill>
              </a:rPr>
              <a:t>Fixed Pitch- The blade is permanently attached to the hub and cannot     </a:t>
            </a:r>
          </a:p>
          <a:p>
            <a:pPr marL="457200" indent="-457200"/>
            <a:r>
              <a:rPr lang="en-US">
                <a:solidFill>
                  <a:schemeClr val="tx2"/>
                </a:solidFill>
              </a:rPr>
              <a:t>       change.</a:t>
            </a:r>
          </a:p>
          <a:p>
            <a:pPr marL="457200" indent="-457200"/>
            <a:endParaRPr lang="en-US">
              <a:solidFill>
                <a:schemeClr val="tx2"/>
              </a:solidFill>
            </a:endParaRPr>
          </a:p>
          <a:p>
            <a:pPr marL="457200" indent="-457200">
              <a:buFontTx/>
              <a:buAutoNum type="arabicPeriod" startAt="4"/>
            </a:pPr>
            <a:r>
              <a:rPr lang="en-US">
                <a:solidFill>
                  <a:schemeClr val="tx2"/>
                </a:solidFill>
              </a:rPr>
              <a:t>Controllable Pitch- The position of the blade can be altered while the </a:t>
            </a:r>
          </a:p>
          <a:p>
            <a:pPr marL="457200" indent="-457200"/>
            <a:r>
              <a:rPr lang="en-US">
                <a:solidFill>
                  <a:schemeClr val="tx2"/>
                </a:solidFill>
              </a:rPr>
              <a:t>       blade rotates, thereby changing the pitch angle.</a:t>
            </a:r>
          </a:p>
          <a:p>
            <a:pPr marL="457200" indent="-457200"/>
            <a:endParaRPr lang="en-US" b="1"/>
          </a:p>
          <a:p>
            <a:pPr marL="457200" indent="-457200"/>
            <a:endParaRPr lang="en-US">
              <a:solidFill>
                <a:schemeClr val="tx2"/>
              </a:solidFill>
            </a:endParaRPr>
          </a:p>
          <a:p>
            <a:pPr marL="457200" indent="-457200">
              <a:buFontTx/>
              <a:buAutoNum type="arabicPeriod" startAt="2"/>
            </a:pPr>
            <a:endParaRPr lang="en-US">
              <a:solidFill>
                <a:schemeClr val="tx2"/>
              </a:solidFill>
            </a:endParaRPr>
          </a:p>
        </p:txBody>
      </p:sp>
      <p:sp>
        <p:nvSpPr>
          <p:cNvPr id="169992" name="Text Box 8"/>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p:cNvSpPr txBox="1">
            <a:spLocks noChangeArrowheads="1"/>
          </p:cNvSpPr>
          <p:nvPr/>
        </p:nvSpPr>
        <p:spPr bwMode="auto">
          <a:xfrm>
            <a:off x="228600" y="1143000"/>
            <a:ext cx="1844675" cy="519113"/>
          </a:xfrm>
          <a:prstGeom prst="rect">
            <a:avLst/>
          </a:prstGeom>
          <a:solidFill>
            <a:schemeClr val="accent1"/>
          </a:solidFill>
          <a:ln w="9525">
            <a:noFill/>
            <a:miter lim="800000"/>
            <a:headEnd/>
            <a:tailEnd/>
          </a:ln>
          <a:effectLst/>
        </p:spPr>
        <p:txBody>
          <a:bodyPr wrap="none">
            <a:spAutoFit/>
          </a:bodyPr>
          <a:lstStyle/>
          <a:p>
            <a:r>
              <a:rPr lang="en-US" sz="2800" b="1">
                <a:solidFill>
                  <a:srgbClr val="FFFF66"/>
                </a:solidFill>
              </a:rPr>
              <a:t>Definitions</a:t>
            </a:r>
          </a:p>
        </p:txBody>
      </p:sp>
      <p:sp>
        <p:nvSpPr>
          <p:cNvPr id="140293" name="Text Box 5"/>
          <p:cNvSpPr txBox="1">
            <a:spLocks noChangeArrowheads="1"/>
          </p:cNvSpPr>
          <p:nvPr/>
        </p:nvSpPr>
        <p:spPr bwMode="auto">
          <a:xfrm>
            <a:off x="357188" y="1752600"/>
            <a:ext cx="8253412" cy="1917700"/>
          </a:xfrm>
          <a:prstGeom prst="rect">
            <a:avLst/>
          </a:prstGeom>
          <a:noFill/>
          <a:ln w="9525">
            <a:noFill/>
            <a:miter lim="800000"/>
            <a:headEnd/>
            <a:tailEnd/>
          </a:ln>
          <a:effectLst/>
        </p:spPr>
        <p:txBody>
          <a:bodyPr wrap="none">
            <a:spAutoFit/>
          </a:bodyPr>
          <a:lstStyle/>
          <a:p>
            <a:pPr>
              <a:lnSpc>
                <a:spcPct val="120000"/>
              </a:lnSpc>
              <a:buFontTx/>
              <a:buChar char="•"/>
            </a:pPr>
            <a:r>
              <a:rPr lang="en-US" b="1"/>
              <a:t>Pressure face : </a:t>
            </a:r>
          </a:p>
          <a:p>
            <a:pPr>
              <a:lnSpc>
                <a:spcPct val="120000"/>
              </a:lnSpc>
            </a:pPr>
            <a:r>
              <a:rPr lang="en-US" b="1"/>
              <a:t>     - High pressure side of blade. The astern side when going ahead</a:t>
            </a:r>
          </a:p>
          <a:p>
            <a:pPr>
              <a:lnSpc>
                <a:spcPct val="120000"/>
              </a:lnSpc>
              <a:buFontTx/>
              <a:buChar char="•"/>
            </a:pPr>
            <a:r>
              <a:rPr lang="en-US" b="1"/>
              <a:t> Suction Back : Low pressure side. Surface opposite the face</a:t>
            </a:r>
          </a:p>
          <a:p>
            <a:pPr>
              <a:lnSpc>
                <a:spcPct val="120000"/>
              </a:lnSpc>
              <a:buFontTx/>
              <a:buChar char="•"/>
            </a:pPr>
            <a:r>
              <a:rPr lang="en-US" b="1"/>
              <a:t> Leading edge : </a:t>
            </a:r>
            <a:r>
              <a:rPr lang="en-US">
                <a:solidFill>
                  <a:schemeClr val="tx2"/>
                </a:solidFill>
              </a:rPr>
              <a:t>Forward edge of the blade, first to encounter the water stream</a:t>
            </a:r>
            <a:endParaRPr lang="en-US" b="1"/>
          </a:p>
          <a:p>
            <a:pPr>
              <a:lnSpc>
                <a:spcPct val="120000"/>
              </a:lnSpc>
              <a:buFontTx/>
              <a:buChar char="•"/>
            </a:pPr>
            <a:r>
              <a:rPr lang="en-US" b="1"/>
              <a:t> Trailing edge : </a:t>
            </a:r>
            <a:r>
              <a:rPr lang="en-US">
                <a:solidFill>
                  <a:schemeClr val="tx2"/>
                </a:solidFill>
              </a:rPr>
              <a:t>Last part of the blade to encounter the water stream</a:t>
            </a:r>
          </a:p>
        </p:txBody>
      </p:sp>
      <p:grpSp>
        <p:nvGrpSpPr>
          <p:cNvPr id="140301" name="Group 13"/>
          <p:cNvGrpSpPr>
            <a:grpSpLocks/>
          </p:cNvGrpSpPr>
          <p:nvPr/>
        </p:nvGrpSpPr>
        <p:grpSpPr bwMode="auto">
          <a:xfrm>
            <a:off x="1390650" y="4343400"/>
            <a:ext cx="5238750" cy="1447800"/>
            <a:chOff x="2112" y="3408"/>
            <a:chExt cx="3300" cy="912"/>
          </a:xfrm>
        </p:grpSpPr>
        <p:sp>
          <p:nvSpPr>
            <p:cNvPr id="140294" name="Freeform 6"/>
            <p:cNvSpPr>
              <a:spLocks/>
            </p:cNvSpPr>
            <p:nvPr/>
          </p:nvSpPr>
          <p:spPr bwMode="auto">
            <a:xfrm>
              <a:off x="2544" y="3744"/>
              <a:ext cx="2344" cy="248"/>
            </a:xfrm>
            <a:custGeom>
              <a:avLst/>
              <a:gdLst/>
              <a:ahLst/>
              <a:cxnLst>
                <a:cxn ang="0">
                  <a:pos x="112" y="192"/>
                </a:cxn>
                <a:cxn ang="0">
                  <a:pos x="976" y="48"/>
                </a:cxn>
                <a:cxn ang="0">
                  <a:pos x="1600" y="0"/>
                </a:cxn>
                <a:cxn ang="0">
                  <a:pos x="2224" y="48"/>
                </a:cxn>
                <a:cxn ang="0">
                  <a:pos x="2320" y="192"/>
                </a:cxn>
                <a:cxn ang="0">
                  <a:pos x="2176" y="240"/>
                </a:cxn>
                <a:cxn ang="0">
                  <a:pos x="1552" y="240"/>
                </a:cxn>
                <a:cxn ang="0">
                  <a:pos x="688" y="240"/>
                </a:cxn>
                <a:cxn ang="0">
                  <a:pos x="304" y="240"/>
                </a:cxn>
                <a:cxn ang="0">
                  <a:pos x="112" y="192"/>
                </a:cxn>
              </a:cxnLst>
              <a:rect l="0" t="0" r="r" b="b"/>
              <a:pathLst>
                <a:path w="2344" h="248">
                  <a:moveTo>
                    <a:pt x="112" y="192"/>
                  </a:moveTo>
                  <a:cubicBezTo>
                    <a:pt x="224" y="160"/>
                    <a:pt x="728" y="80"/>
                    <a:pt x="976" y="48"/>
                  </a:cubicBezTo>
                  <a:cubicBezTo>
                    <a:pt x="1224" y="16"/>
                    <a:pt x="1392" y="0"/>
                    <a:pt x="1600" y="0"/>
                  </a:cubicBezTo>
                  <a:cubicBezTo>
                    <a:pt x="1808" y="0"/>
                    <a:pt x="2104" y="16"/>
                    <a:pt x="2224" y="48"/>
                  </a:cubicBezTo>
                  <a:cubicBezTo>
                    <a:pt x="2344" y="80"/>
                    <a:pt x="2328" y="160"/>
                    <a:pt x="2320" y="192"/>
                  </a:cubicBezTo>
                  <a:cubicBezTo>
                    <a:pt x="2312" y="224"/>
                    <a:pt x="2304" y="232"/>
                    <a:pt x="2176" y="240"/>
                  </a:cubicBezTo>
                  <a:cubicBezTo>
                    <a:pt x="2048" y="248"/>
                    <a:pt x="1800" y="240"/>
                    <a:pt x="1552" y="240"/>
                  </a:cubicBezTo>
                  <a:cubicBezTo>
                    <a:pt x="1304" y="240"/>
                    <a:pt x="896" y="240"/>
                    <a:pt x="688" y="240"/>
                  </a:cubicBezTo>
                  <a:cubicBezTo>
                    <a:pt x="480" y="240"/>
                    <a:pt x="392" y="248"/>
                    <a:pt x="304" y="240"/>
                  </a:cubicBezTo>
                  <a:cubicBezTo>
                    <a:pt x="216" y="232"/>
                    <a:pt x="0" y="224"/>
                    <a:pt x="112" y="192"/>
                  </a:cubicBezTo>
                  <a:close/>
                </a:path>
              </a:pathLst>
            </a:custGeom>
            <a:gradFill rotWithShape="0">
              <a:gsLst>
                <a:gs pos="0">
                  <a:srgbClr val="CC3300">
                    <a:gamma/>
                    <a:shade val="46275"/>
                    <a:invGamma/>
                  </a:srgbClr>
                </a:gs>
                <a:gs pos="50000">
                  <a:srgbClr val="CC3300"/>
                </a:gs>
                <a:gs pos="100000">
                  <a:srgbClr val="CC3300">
                    <a:gamma/>
                    <a:shade val="46275"/>
                    <a:invGamma/>
                  </a:srgbClr>
                </a:gs>
              </a:gsLst>
              <a:lin ang="5400000" scaled="1"/>
            </a:gradFill>
            <a:ln w="9525">
              <a:solidFill>
                <a:schemeClr val="tx1"/>
              </a:solidFill>
              <a:round/>
              <a:headEnd/>
              <a:tailEnd/>
            </a:ln>
            <a:effectLst/>
          </p:spPr>
          <p:txBody>
            <a:bodyPr/>
            <a:lstStyle/>
            <a:p>
              <a:endParaRPr lang="en-US"/>
            </a:p>
          </p:txBody>
        </p:sp>
        <p:sp>
          <p:nvSpPr>
            <p:cNvPr id="140295" name="Text Box 7"/>
            <p:cNvSpPr txBox="1">
              <a:spLocks noChangeArrowheads="1"/>
            </p:cNvSpPr>
            <p:nvPr/>
          </p:nvSpPr>
          <p:spPr bwMode="auto">
            <a:xfrm>
              <a:off x="4944" y="3744"/>
              <a:ext cx="468" cy="288"/>
            </a:xfrm>
            <a:prstGeom prst="rect">
              <a:avLst/>
            </a:prstGeom>
            <a:noFill/>
            <a:ln w="9525">
              <a:noFill/>
              <a:miter lim="800000"/>
              <a:headEnd/>
              <a:tailEnd/>
            </a:ln>
            <a:effectLst/>
          </p:spPr>
          <p:txBody>
            <a:bodyPr wrap="none">
              <a:spAutoFit/>
            </a:bodyPr>
            <a:lstStyle/>
            <a:p>
              <a:r>
                <a:rPr lang="en-US" sz="2400" b="1">
                  <a:solidFill>
                    <a:srgbClr val="CC3300"/>
                  </a:solidFill>
                </a:rPr>
                <a:t>L.E.</a:t>
              </a:r>
            </a:p>
          </p:txBody>
        </p:sp>
        <p:sp>
          <p:nvSpPr>
            <p:cNvPr id="140296" name="Text Box 8"/>
            <p:cNvSpPr txBox="1">
              <a:spLocks noChangeArrowheads="1"/>
            </p:cNvSpPr>
            <p:nvPr/>
          </p:nvSpPr>
          <p:spPr bwMode="auto">
            <a:xfrm>
              <a:off x="2112" y="3792"/>
              <a:ext cx="468" cy="288"/>
            </a:xfrm>
            <a:prstGeom prst="rect">
              <a:avLst/>
            </a:prstGeom>
            <a:noFill/>
            <a:ln w="9525">
              <a:noFill/>
              <a:miter lim="800000"/>
              <a:headEnd/>
              <a:tailEnd/>
            </a:ln>
            <a:effectLst/>
          </p:spPr>
          <p:txBody>
            <a:bodyPr wrap="none">
              <a:spAutoFit/>
            </a:bodyPr>
            <a:lstStyle/>
            <a:p>
              <a:r>
                <a:rPr lang="en-US" sz="2400" b="1">
                  <a:solidFill>
                    <a:srgbClr val="CC3300"/>
                  </a:solidFill>
                </a:rPr>
                <a:t>T.E.</a:t>
              </a:r>
            </a:p>
          </p:txBody>
        </p:sp>
        <p:sp>
          <p:nvSpPr>
            <p:cNvPr id="140297" name="Text Box 9"/>
            <p:cNvSpPr txBox="1">
              <a:spLocks noChangeArrowheads="1"/>
            </p:cNvSpPr>
            <p:nvPr/>
          </p:nvSpPr>
          <p:spPr bwMode="auto">
            <a:xfrm>
              <a:off x="3456" y="3408"/>
              <a:ext cx="1059" cy="288"/>
            </a:xfrm>
            <a:prstGeom prst="rect">
              <a:avLst/>
            </a:prstGeom>
            <a:noFill/>
            <a:ln w="9525">
              <a:noFill/>
              <a:miter lim="800000"/>
              <a:headEnd/>
              <a:tailEnd/>
            </a:ln>
            <a:effectLst/>
          </p:spPr>
          <p:txBody>
            <a:bodyPr wrap="none">
              <a:spAutoFit/>
            </a:bodyPr>
            <a:lstStyle/>
            <a:p>
              <a:r>
                <a:rPr lang="en-US" sz="2400"/>
                <a:t>Suction side</a:t>
              </a:r>
            </a:p>
          </p:txBody>
        </p:sp>
        <p:sp>
          <p:nvSpPr>
            <p:cNvPr id="140298" name="Text Box 10"/>
            <p:cNvSpPr txBox="1">
              <a:spLocks noChangeArrowheads="1"/>
            </p:cNvSpPr>
            <p:nvPr/>
          </p:nvSpPr>
          <p:spPr bwMode="auto">
            <a:xfrm>
              <a:off x="3408" y="4032"/>
              <a:ext cx="1124" cy="288"/>
            </a:xfrm>
            <a:prstGeom prst="rect">
              <a:avLst/>
            </a:prstGeom>
            <a:noFill/>
            <a:ln w="9525">
              <a:noFill/>
              <a:miter lim="800000"/>
              <a:headEnd/>
              <a:tailEnd/>
            </a:ln>
            <a:effectLst/>
          </p:spPr>
          <p:txBody>
            <a:bodyPr wrap="none">
              <a:spAutoFit/>
            </a:bodyPr>
            <a:lstStyle/>
            <a:p>
              <a:r>
                <a:rPr lang="en-US" sz="2400"/>
                <a:t>Pressure side</a:t>
              </a:r>
            </a:p>
          </p:txBody>
        </p:sp>
      </p:grpSp>
      <p:sp>
        <p:nvSpPr>
          <p:cNvPr id="140300" name="Text Box 12"/>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371600" y="76200"/>
            <a:ext cx="64579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7.3 Effective Horsepower (EHP)</a:t>
            </a:r>
          </a:p>
        </p:txBody>
      </p:sp>
      <p:grpSp>
        <p:nvGrpSpPr>
          <p:cNvPr id="6170" name="Group 26"/>
          <p:cNvGrpSpPr>
            <a:grpSpLocks/>
          </p:cNvGrpSpPr>
          <p:nvPr/>
        </p:nvGrpSpPr>
        <p:grpSpPr bwMode="auto">
          <a:xfrm>
            <a:off x="609600" y="2819400"/>
            <a:ext cx="7772400" cy="3308350"/>
            <a:chOff x="384" y="1900"/>
            <a:chExt cx="4896" cy="2084"/>
          </a:xfrm>
        </p:grpSpPr>
        <p:sp>
          <p:nvSpPr>
            <p:cNvPr id="6148" name="Text Box 4"/>
            <p:cNvSpPr txBox="1">
              <a:spLocks noChangeArrowheads="1"/>
            </p:cNvSpPr>
            <p:nvPr/>
          </p:nvSpPr>
          <p:spPr bwMode="auto">
            <a:xfrm>
              <a:off x="480" y="1900"/>
              <a:ext cx="4598" cy="1113"/>
            </a:xfrm>
            <a:prstGeom prst="rect">
              <a:avLst/>
            </a:prstGeom>
            <a:noFill/>
            <a:ln w="9525">
              <a:noFill/>
              <a:miter lim="800000"/>
              <a:headEnd/>
              <a:tailEnd/>
            </a:ln>
            <a:effectLst/>
          </p:spPr>
          <p:txBody>
            <a:bodyPr wrap="none">
              <a:spAutoFit/>
            </a:bodyPr>
            <a:lstStyle/>
            <a:p>
              <a:pPr>
                <a:buFontTx/>
                <a:buChar char="•"/>
              </a:pPr>
              <a:r>
                <a:rPr lang="en-US" altLang="ko-KR" sz="2200">
                  <a:ea typeface="굴림" pitchFamily="50" charset="-127"/>
                </a:rPr>
                <a:t> EHP can be determined from the towing tank experiments at</a:t>
              </a:r>
            </a:p>
            <a:p>
              <a:r>
                <a:rPr lang="en-US" altLang="ko-KR" sz="2200">
                  <a:ea typeface="굴림" pitchFamily="50" charset="-127"/>
                </a:rPr>
                <a:t>   the various speeds of the model ship</a:t>
              </a:r>
            </a:p>
            <a:p>
              <a:endParaRPr lang="en-US" altLang="ko-KR" sz="2200">
                <a:ea typeface="굴림" pitchFamily="50" charset="-127"/>
              </a:endParaRPr>
            </a:p>
            <a:p>
              <a:pPr>
                <a:buFontTx/>
                <a:buChar char="•"/>
              </a:pPr>
              <a:r>
                <a:rPr lang="en-US" altLang="ko-KR" sz="2200">
                  <a:ea typeface="굴림" pitchFamily="50" charset="-127"/>
                </a:rPr>
                <a:t> EHP of the model ship is converted into EHP of  the full scale</a:t>
              </a:r>
            </a:p>
            <a:p>
              <a:r>
                <a:rPr lang="en-US" altLang="ko-KR" sz="2200">
                  <a:ea typeface="굴림" pitchFamily="50" charset="-127"/>
                </a:rPr>
                <a:t>     ship by Froude’s Law.</a:t>
              </a:r>
            </a:p>
          </p:txBody>
        </p:sp>
        <p:grpSp>
          <p:nvGrpSpPr>
            <p:cNvPr id="6169" name="Group 25"/>
            <p:cNvGrpSpPr>
              <a:grpSpLocks/>
            </p:cNvGrpSpPr>
            <p:nvPr/>
          </p:nvGrpSpPr>
          <p:grpSpPr bwMode="auto">
            <a:xfrm>
              <a:off x="384" y="3072"/>
              <a:ext cx="4896" cy="912"/>
              <a:chOff x="384" y="2906"/>
              <a:chExt cx="4896" cy="1078"/>
            </a:xfrm>
          </p:grpSpPr>
          <p:sp>
            <p:nvSpPr>
              <p:cNvPr id="6149" name="Line 5"/>
              <p:cNvSpPr>
                <a:spLocks noChangeShapeType="1"/>
              </p:cNvSpPr>
              <p:nvPr/>
            </p:nvSpPr>
            <p:spPr bwMode="auto">
              <a:xfrm>
                <a:off x="528" y="3984"/>
                <a:ext cx="4752" cy="0"/>
              </a:xfrm>
              <a:prstGeom prst="line">
                <a:avLst/>
              </a:prstGeom>
              <a:noFill/>
              <a:ln w="76200">
                <a:solidFill>
                  <a:schemeClr val="tx1"/>
                </a:solidFill>
                <a:round/>
                <a:headEnd/>
                <a:tailEnd/>
              </a:ln>
              <a:effectLst/>
            </p:spPr>
            <p:txBody>
              <a:bodyPr/>
              <a:lstStyle/>
              <a:p>
                <a:endParaRPr lang="en-US"/>
              </a:p>
            </p:txBody>
          </p:sp>
          <p:sp>
            <p:nvSpPr>
              <p:cNvPr id="6150" name="Line 6"/>
              <p:cNvSpPr>
                <a:spLocks noChangeShapeType="1"/>
              </p:cNvSpPr>
              <p:nvPr/>
            </p:nvSpPr>
            <p:spPr bwMode="auto">
              <a:xfrm flipV="1">
                <a:off x="528" y="3552"/>
                <a:ext cx="0" cy="432"/>
              </a:xfrm>
              <a:prstGeom prst="line">
                <a:avLst/>
              </a:prstGeom>
              <a:noFill/>
              <a:ln w="76200">
                <a:solidFill>
                  <a:schemeClr val="tx1"/>
                </a:solidFill>
                <a:round/>
                <a:headEnd/>
                <a:tailEnd/>
              </a:ln>
              <a:effectLst/>
            </p:spPr>
            <p:txBody>
              <a:bodyPr/>
              <a:lstStyle/>
              <a:p>
                <a:endParaRPr lang="en-US"/>
              </a:p>
            </p:txBody>
          </p:sp>
          <p:sp>
            <p:nvSpPr>
              <p:cNvPr id="6151" name="Line 7"/>
              <p:cNvSpPr>
                <a:spLocks noChangeShapeType="1"/>
              </p:cNvSpPr>
              <p:nvPr/>
            </p:nvSpPr>
            <p:spPr bwMode="auto">
              <a:xfrm flipV="1">
                <a:off x="5232" y="3552"/>
                <a:ext cx="0" cy="432"/>
              </a:xfrm>
              <a:prstGeom prst="line">
                <a:avLst/>
              </a:prstGeom>
              <a:noFill/>
              <a:ln w="76200">
                <a:solidFill>
                  <a:schemeClr val="tx1"/>
                </a:solidFill>
                <a:round/>
                <a:headEnd/>
                <a:tailEnd/>
              </a:ln>
              <a:effectLst/>
            </p:spPr>
            <p:txBody>
              <a:bodyPr/>
              <a:lstStyle/>
              <a:p>
                <a:endParaRPr lang="en-US"/>
              </a:p>
            </p:txBody>
          </p:sp>
          <p:sp>
            <p:nvSpPr>
              <p:cNvPr id="6152" name="Line 8"/>
              <p:cNvSpPr>
                <a:spLocks noChangeShapeType="1"/>
              </p:cNvSpPr>
              <p:nvPr/>
            </p:nvSpPr>
            <p:spPr bwMode="auto">
              <a:xfrm>
                <a:off x="528" y="3648"/>
                <a:ext cx="4656" cy="0"/>
              </a:xfrm>
              <a:prstGeom prst="line">
                <a:avLst/>
              </a:prstGeom>
              <a:noFill/>
              <a:ln w="9525" cap="rnd">
                <a:solidFill>
                  <a:schemeClr val="tx1"/>
                </a:solidFill>
                <a:prstDash val="sysDot"/>
                <a:round/>
                <a:headEnd/>
                <a:tailEnd/>
              </a:ln>
              <a:effectLst/>
            </p:spPr>
            <p:txBody>
              <a:bodyPr/>
              <a:lstStyle/>
              <a:p>
                <a:endParaRPr lang="en-US"/>
              </a:p>
            </p:txBody>
          </p:sp>
          <p:sp>
            <p:nvSpPr>
              <p:cNvPr id="6153" name="Line 9"/>
              <p:cNvSpPr>
                <a:spLocks noChangeShapeType="1"/>
              </p:cNvSpPr>
              <p:nvPr/>
            </p:nvSpPr>
            <p:spPr bwMode="auto">
              <a:xfrm>
                <a:off x="2400" y="3360"/>
                <a:ext cx="768" cy="0"/>
              </a:xfrm>
              <a:prstGeom prst="line">
                <a:avLst/>
              </a:prstGeom>
              <a:noFill/>
              <a:ln w="38100">
                <a:solidFill>
                  <a:schemeClr val="tx1"/>
                </a:solidFill>
                <a:round/>
                <a:headEnd/>
                <a:tailEnd/>
              </a:ln>
              <a:effectLst/>
            </p:spPr>
            <p:txBody>
              <a:bodyPr/>
              <a:lstStyle/>
              <a:p>
                <a:endParaRPr lang="en-US"/>
              </a:p>
            </p:txBody>
          </p:sp>
          <p:grpSp>
            <p:nvGrpSpPr>
              <p:cNvPr id="6154" name="Group 10"/>
              <p:cNvGrpSpPr>
                <a:grpSpLocks/>
              </p:cNvGrpSpPr>
              <p:nvPr/>
            </p:nvGrpSpPr>
            <p:grpSpPr bwMode="auto">
              <a:xfrm>
                <a:off x="2400" y="3600"/>
                <a:ext cx="768" cy="144"/>
                <a:chOff x="1008" y="3216"/>
                <a:chExt cx="768" cy="144"/>
              </a:xfrm>
            </p:grpSpPr>
            <p:sp>
              <p:nvSpPr>
                <p:cNvPr id="6155" name="Line 11"/>
                <p:cNvSpPr>
                  <a:spLocks noChangeShapeType="1"/>
                </p:cNvSpPr>
                <p:nvPr/>
              </p:nvSpPr>
              <p:spPr bwMode="auto">
                <a:xfrm>
                  <a:off x="1008" y="3216"/>
                  <a:ext cx="768" cy="0"/>
                </a:xfrm>
                <a:prstGeom prst="line">
                  <a:avLst/>
                </a:prstGeom>
                <a:noFill/>
                <a:ln w="57150">
                  <a:solidFill>
                    <a:schemeClr val="tx1"/>
                  </a:solidFill>
                  <a:round/>
                  <a:headEnd/>
                  <a:tailEnd/>
                </a:ln>
                <a:effectLst/>
              </p:spPr>
              <p:txBody>
                <a:bodyPr/>
                <a:lstStyle/>
                <a:p>
                  <a:endParaRPr lang="en-US"/>
                </a:p>
              </p:txBody>
            </p:sp>
            <p:sp>
              <p:nvSpPr>
                <p:cNvPr id="6156" name="Line 12"/>
                <p:cNvSpPr>
                  <a:spLocks noChangeShapeType="1"/>
                </p:cNvSpPr>
                <p:nvPr/>
              </p:nvSpPr>
              <p:spPr bwMode="auto">
                <a:xfrm>
                  <a:off x="1008" y="3216"/>
                  <a:ext cx="192" cy="144"/>
                </a:xfrm>
                <a:prstGeom prst="line">
                  <a:avLst/>
                </a:prstGeom>
                <a:noFill/>
                <a:ln w="57150">
                  <a:solidFill>
                    <a:schemeClr val="tx1"/>
                  </a:solidFill>
                  <a:round/>
                  <a:headEnd/>
                  <a:tailEnd/>
                </a:ln>
                <a:effectLst/>
              </p:spPr>
              <p:txBody>
                <a:bodyPr/>
                <a:lstStyle/>
                <a:p>
                  <a:endParaRPr lang="en-US"/>
                </a:p>
              </p:txBody>
            </p:sp>
            <p:sp>
              <p:nvSpPr>
                <p:cNvPr id="6157" name="Line 13"/>
                <p:cNvSpPr>
                  <a:spLocks noChangeShapeType="1"/>
                </p:cNvSpPr>
                <p:nvPr/>
              </p:nvSpPr>
              <p:spPr bwMode="auto">
                <a:xfrm>
                  <a:off x="1200" y="3360"/>
                  <a:ext cx="576" cy="0"/>
                </a:xfrm>
                <a:prstGeom prst="line">
                  <a:avLst/>
                </a:prstGeom>
                <a:noFill/>
                <a:ln w="57150">
                  <a:solidFill>
                    <a:schemeClr val="tx1"/>
                  </a:solidFill>
                  <a:round/>
                  <a:headEnd/>
                  <a:tailEnd/>
                </a:ln>
                <a:effectLst/>
              </p:spPr>
              <p:txBody>
                <a:bodyPr/>
                <a:lstStyle/>
                <a:p>
                  <a:endParaRPr lang="en-US"/>
                </a:p>
              </p:txBody>
            </p:sp>
            <p:sp>
              <p:nvSpPr>
                <p:cNvPr id="6158" name="Line 14"/>
                <p:cNvSpPr>
                  <a:spLocks noChangeShapeType="1"/>
                </p:cNvSpPr>
                <p:nvPr/>
              </p:nvSpPr>
              <p:spPr bwMode="auto">
                <a:xfrm>
                  <a:off x="1776" y="3216"/>
                  <a:ext cx="0" cy="144"/>
                </a:xfrm>
                <a:prstGeom prst="line">
                  <a:avLst/>
                </a:prstGeom>
                <a:noFill/>
                <a:ln w="57150">
                  <a:solidFill>
                    <a:schemeClr val="tx1"/>
                  </a:solidFill>
                  <a:round/>
                  <a:headEnd/>
                  <a:tailEnd/>
                </a:ln>
                <a:effectLst/>
              </p:spPr>
              <p:txBody>
                <a:bodyPr/>
                <a:lstStyle/>
                <a:p>
                  <a:endParaRPr lang="en-US"/>
                </a:p>
              </p:txBody>
            </p:sp>
          </p:grpSp>
          <p:sp>
            <p:nvSpPr>
              <p:cNvPr id="6159" name="Rectangle 15"/>
              <p:cNvSpPr>
                <a:spLocks noChangeArrowheads="1"/>
              </p:cNvSpPr>
              <p:nvPr/>
            </p:nvSpPr>
            <p:spPr bwMode="auto">
              <a:xfrm>
                <a:off x="2784" y="3360"/>
                <a:ext cx="48"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60" name="Line 16"/>
              <p:cNvSpPr>
                <a:spLocks noChangeShapeType="1"/>
              </p:cNvSpPr>
              <p:nvPr/>
            </p:nvSpPr>
            <p:spPr bwMode="auto">
              <a:xfrm>
                <a:off x="2400" y="3312"/>
                <a:ext cx="768" cy="0"/>
              </a:xfrm>
              <a:prstGeom prst="line">
                <a:avLst/>
              </a:prstGeom>
              <a:noFill/>
              <a:ln w="9525">
                <a:solidFill>
                  <a:schemeClr val="tx1"/>
                </a:solidFill>
                <a:round/>
                <a:headEnd/>
                <a:tailEnd/>
              </a:ln>
              <a:effectLst/>
            </p:spPr>
            <p:txBody>
              <a:bodyPr/>
              <a:lstStyle/>
              <a:p>
                <a:endParaRPr lang="en-US"/>
              </a:p>
            </p:txBody>
          </p:sp>
          <p:sp>
            <p:nvSpPr>
              <p:cNvPr id="6161" name="Oval 17"/>
              <p:cNvSpPr>
                <a:spLocks noChangeArrowheads="1"/>
              </p:cNvSpPr>
              <p:nvPr/>
            </p:nvSpPr>
            <p:spPr bwMode="auto">
              <a:xfrm>
                <a:off x="2736" y="3264"/>
                <a:ext cx="144"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62" name="Freeform 18"/>
              <p:cNvSpPr>
                <a:spLocks/>
              </p:cNvSpPr>
              <p:nvPr/>
            </p:nvSpPr>
            <p:spPr bwMode="auto">
              <a:xfrm>
                <a:off x="3168" y="3584"/>
                <a:ext cx="2064" cy="120"/>
              </a:xfrm>
              <a:custGeom>
                <a:avLst/>
                <a:gdLst/>
                <a:ahLst/>
                <a:cxnLst>
                  <a:cxn ang="0">
                    <a:pos x="0" y="64"/>
                  </a:cxn>
                  <a:cxn ang="0">
                    <a:pos x="192" y="16"/>
                  </a:cxn>
                  <a:cxn ang="0">
                    <a:pos x="432" y="16"/>
                  </a:cxn>
                  <a:cxn ang="0">
                    <a:pos x="672" y="112"/>
                  </a:cxn>
                  <a:cxn ang="0">
                    <a:pos x="960" y="64"/>
                  </a:cxn>
                  <a:cxn ang="0">
                    <a:pos x="1056" y="16"/>
                  </a:cxn>
                  <a:cxn ang="0">
                    <a:pos x="1152" y="16"/>
                  </a:cxn>
                  <a:cxn ang="0">
                    <a:pos x="1296" y="64"/>
                  </a:cxn>
                  <a:cxn ang="0">
                    <a:pos x="1488" y="64"/>
                  </a:cxn>
                  <a:cxn ang="0">
                    <a:pos x="1584" y="64"/>
                  </a:cxn>
                  <a:cxn ang="0">
                    <a:pos x="1728" y="16"/>
                  </a:cxn>
                  <a:cxn ang="0">
                    <a:pos x="1872" y="64"/>
                  </a:cxn>
                  <a:cxn ang="0">
                    <a:pos x="1920" y="112"/>
                  </a:cxn>
                  <a:cxn ang="0">
                    <a:pos x="2064" y="112"/>
                  </a:cxn>
                </a:cxnLst>
                <a:rect l="0" t="0" r="r" b="b"/>
                <a:pathLst>
                  <a:path w="2064" h="120">
                    <a:moveTo>
                      <a:pt x="0" y="64"/>
                    </a:moveTo>
                    <a:cubicBezTo>
                      <a:pt x="60" y="44"/>
                      <a:pt x="120" y="24"/>
                      <a:pt x="192" y="16"/>
                    </a:cubicBezTo>
                    <a:cubicBezTo>
                      <a:pt x="264" y="8"/>
                      <a:pt x="352" y="0"/>
                      <a:pt x="432" y="16"/>
                    </a:cubicBezTo>
                    <a:cubicBezTo>
                      <a:pt x="512" y="32"/>
                      <a:pt x="584" y="104"/>
                      <a:pt x="672" y="112"/>
                    </a:cubicBezTo>
                    <a:cubicBezTo>
                      <a:pt x="760" y="120"/>
                      <a:pt x="896" y="80"/>
                      <a:pt x="960" y="64"/>
                    </a:cubicBezTo>
                    <a:cubicBezTo>
                      <a:pt x="1024" y="48"/>
                      <a:pt x="1024" y="24"/>
                      <a:pt x="1056" y="16"/>
                    </a:cubicBezTo>
                    <a:cubicBezTo>
                      <a:pt x="1088" y="8"/>
                      <a:pt x="1112" y="8"/>
                      <a:pt x="1152" y="16"/>
                    </a:cubicBezTo>
                    <a:cubicBezTo>
                      <a:pt x="1192" y="24"/>
                      <a:pt x="1240" y="56"/>
                      <a:pt x="1296" y="64"/>
                    </a:cubicBezTo>
                    <a:cubicBezTo>
                      <a:pt x="1352" y="72"/>
                      <a:pt x="1440" y="64"/>
                      <a:pt x="1488" y="64"/>
                    </a:cubicBezTo>
                    <a:cubicBezTo>
                      <a:pt x="1536" y="64"/>
                      <a:pt x="1544" y="72"/>
                      <a:pt x="1584" y="64"/>
                    </a:cubicBezTo>
                    <a:cubicBezTo>
                      <a:pt x="1624" y="56"/>
                      <a:pt x="1680" y="16"/>
                      <a:pt x="1728" y="16"/>
                    </a:cubicBezTo>
                    <a:cubicBezTo>
                      <a:pt x="1776" y="16"/>
                      <a:pt x="1840" y="48"/>
                      <a:pt x="1872" y="64"/>
                    </a:cubicBezTo>
                    <a:cubicBezTo>
                      <a:pt x="1904" y="80"/>
                      <a:pt x="1888" y="104"/>
                      <a:pt x="1920" y="112"/>
                    </a:cubicBezTo>
                    <a:cubicBezTo>
                      <a:pt x="1952" y="120"/>
                      <a:pt x="2008" y="116"/>
                      <a:pt x="2064" y="112"/>
                    </a:cubicBezTo>
                  </a:path>
                </a:pathLst>
              </a:custGeom>
              <a:noFill/>
              <a:ln w="9525">
                <a:solidFill>
                  <a:schemeClr val="tx1"/>
                </a:solidFill>
                <a:round/>
                <a:headEnd/>
                <a:tailEnd/>
              </a:ln>
              <a:effectLst/>
            </p:spPr>
            <p:txBody>
              <a:bodyPr/>
              <a:lstStyle/>
              <a:p>
                <a:endParaRPr lang="en-US"/>
              </a:p>
            </p:txBody>
          </p:sp>
          <p:sp>
            <p:nvSpPr>
              <p:cNvPr id="6163" name="Text Box 19"/>
              <p:cNvSpPr txBox="1">
                <a:spLocks noChangeArrowheads="1"/>
              </p:cNvSpPr>
              <p:nvPr/>
            </p:nvSpPr>
            <p:spPr bwMode="auto">
              <a:xfrm>
                <a:off x="3072" y="3024"/>
                <a:ext cx="255" cy="341"/>
              </a:xfrm>
              <a:prstGeom prst="rect">
                <a:avLst/>
              </a:prstGeom>
              <a:noFill/>
              <a:ln w="9525">
                <a:noFill/>
                <a:miter lim="800000"/>
                <a:headEnd/>
                <a:tailEnd/>
              </a:ln>
              <a:effectLst/>
            </p:spPr>
            <p:txBody>
              <a:bodyPr>
                <a:spAutoFit/>
              </a:bodyPr>
              <a:lstStyle/>
              <a:p>
                <a:r>
                  <a:rPr lang="en-US" altLang="ko-KR" sz="2400">
                    <a:ea typeface="굴림" pitchFamily="50" charset="-127"/>
                  </a:rPr>
                  <a:t>V</a:t>
                </a:r>
              </a:p>
            </p:txBody>
          </p:sp>
          <p:sp>
            <p:nvSpPr>
              <p:cNvPr id="6164" name="Line 20"/>
              <p:cNvSpPr>
                <a:spLocks noChangeShapeType="1"/>
              </p:cNvSpPr>
              <p:nvPr/>
            </p:nvSpPr>
            <p:spPr bwMode="auto">
              <a:xfrm flipH="1">
                <a:off x="2592" y="3168"/>
                <a:ext cx="432" cy="0"/>
              </a:xfrm>
              <a:prstGeom prst="line">
                <a:avLst/>
              </a:prstGeom>
              <a:noFill/>
              <a:ln w="57150">
                <a:solidFill>
                  <a:schemeClr val="tx1"/>
                </a:solidFill>
                <a:round/>
                <a:headEnd/>
                <a:tailEnd type="triangle" w="med" len="med"/>
              </a:ln>
              <a:effectLst/>
            </p:spPr>
            <p:txBody>
              <a:bodyPr/>
              <a:lstStyle/>
              <a:p>
                <a:endParaRPr lang="en-US"/>
              </a:p>
            </p:txBody>
          </p:sp>
          <p:sp>
            <p:nvSpPr>
              <p:cNvPr id="6165" name="Text Box 21"/>
              <p:cNvSpPr txBox="1">
                <a:spLocks noChangeArrowheads="1"/>
              </p:cNvSpPr>
              <p:nvPr/>
            </p:nvSpPr>
            <p:spPr bwMode="auto">
              <a:xfrm>
                <a:off x="384" y="3216"/>
                <a:ext cx="1177" cy="340"/>
              </a:xfrm>
              <a:prstGeom prst="rect">
                <a:avLst/>
              </a:prstGeom>
              <a:noFill/>
              <a:ln w="9525">
                <a:noFill/>
                <a:miter lim="800000"/>
                <a:headEnd/>
                <a:tailEnd/>
              </a:ln>
              <a:effectLst/>
            </p:spPr>
            <p:txBody>
              <a:bodyPr wrap="none">
                <a:spAutoFit/>
              </a:bodyPr>
              <a:lstStyle/>
              <a:p>
                <a:r>
                  <a:rPr lang="en-US" altLang="ko-KR" sz="2400" b="1" i="1">
                    <a:solidFill>
                      <a:schemeClr val="accent2"/>
                    </a:solidFill>
                    <a:ea typeface="굴림" pitchFamily="50" charset="-127"/>
                  </a:rPr>
                  <a:t>Towing Tank</a:t>
                </a:r>
              </a:p>
            </p:txBody>
          </p:sp>
          <p:sp>
            <p:nvSpPr>
              <p:cNvPr id="6166" name="Text Box 22"/>
              <p:cNvSpPr txBox="1">
                <a:spLocks noChangeArrowheads="1"/>
              </p:cNvSpPr>
              <p:nvPr/>
            </p:nvSpPr>
            <p:spPr bwMode="auto">
              <a:xfrm>
                <a:off x="3206" y="3194"/>
                <a:ext cx="1401" cy="341"/>
              </a:xfrm>
              <a:prstGeom prst="rect">
                <a:avLst/>
              </a:prstGeom>
              <a:noFill/>
              <a:ln w="9525">
                <a:noFill/>
                <a:miter lim="800000"/>
                <a:headEnd/>
                <a:tailEnd/>
              </a:ln>
              <a:effectLst/>
            </p:spPr>
            <p:txBody>
              <a:bodyPr wrap="none">
                <a:spAutoFit/>
              </a:bodyPr>
              <a:lstStyle/>
              <a:p>
                <a:r>
                  <a:rPr lang="en-US" altLang="ko-KR" sz="2400" i="1">
                    <a:solidFill>
                      <a:srgbClr val="FF9933"/>
                    </a:solidFill>
                    <a:ea typeface="굴림" pitchFamily="50" charset="-127"/>
                  </a:rPr>
                  <a:t>Towing carriage</a:t>
                </a:r>
              </a:p>
            </p:txBody>
          </p:sp>
          <p:sp>
            <p:nvSpPr>
              <p:cNvPr id="6167" name="Text Box 23"/>
              <p:cNvSpPr txBox="1">
                <a:spLocks noChangeArrowheads="1"/>
              </p:cNvSpPr>
              <p:nvPr/>
            </p:nvSpPr>
            <p:spPr bwMode="auto">
              <a:xfrm>
                <a:off x="3398" y="2906"/>
                <a:ext cx="1290" cy="348"/>
              </a:xfrm>
              <a:prstGeom prst="rect">
                <a:avLst/>
              </a:prstGeom>
              <a:noFill/>
              <a:ln w="9525">
                <a:solidFill>
                  <a:srgbClr val="FF0066"/>
                </a:solidFill>
                <a:miter lim="800000"/>
                <a:headEnd/>
                <a:tailEnd/>
              </a:ln>
              <a:effectLst/>
            </p:spPr>
            <p:txBody>
              <a:bodyPr wrap="none">
                <a:spAutoFit/>
              </a:bodyPr>
              <a:lstStyle/>
              <a:p>
                <a:r>
                  <a:rPr lang="en-US" altLang="ko-KR" sz="2400">
                    <a:ea typeface="굴림" pitchFamily="50" charset="-127"/>
                  </a:rPr>
                  <a:t>Measured EHP</a:t>
                </a:r>
              </a:p>
            </p:txBody>
          </p:sp>
        </p:grpSp>
      </p:grpSp>
      <p:sp>
        <p:nvSpPr>
          <p:cNvPr id="6168" name="Rectangle 24"/>
          <p:cNvSpPr>
            <a:spLocks noChangeArrowheads="1"/>
          </p:cNvSpPr>
          <p:nvPr/>
        </p:nvSpPr>
        <p:spPr bwMode="auto">
          <a:xfrm>
            <a:off x="838200" y="1068388"/>
            <a:ext cx="7467600" cy="1370012"/>
          </a:xfrm>
          <a:prstGeom prst="rect">
            <a:avLst/>
          </a:prstGeom>
          <a:noFill/>
          <a:ln w="9525">
            <a:noFill/>
            <a:miter lim="800000"/>
            <a:headEnd/>
            <a:tailEnd/>
          </a:ln>
          <a:effectLst/>
        </p:spPr>
        <p:txBody>
          <a:bodyPr>
            <a:spAutoFit/>
          </a:bodyPr>
          <a:lstStyle/>
          <a:p>
            <a:pPr>
              <a:spcBef>
                <a:spcPct val="50000"/>
              </a:spcBef>
            </a:pPr>
            <a:r>
              <a:rPr lang="en-US" altLang="ko-KR" sz="2400" b="1" i="1">
                <a:solidFill>
                  <a:schemeClr val="accent2"/>
                </a:solidFill>
                <a:ea typeface="굴림" pitchFamily="50" charset="-127"/>
              </a:rPr>
              <a:t>The power required to move the ship hull at a given speed in the absence of propeller action</a:t>
            </a:r>
          </a:p>
          <a:p>
            <a:pPr>
              <a:spcBef>
                <a:spcPct val="50000"/>
              </a:spcBef>
            </a:pPr>
            <a:r>
              <a:rPr lang="en-US" altLang="ko-KR" sz="2400" b="1">
                <a:solidFill>
                  <a:schemeClr val="accent2"/>
                </a:solidFill>
                <a:ea typeface="굴림" pitchFamily="50" charset="-127"/>
              </a:rPr>
              <a:t>         </a:t>
            </a:r>
            <a:r>
              <a:rPr lang="en-US" altLang="ko-KR" sz="2400" b="1" u="sng">
                <a:solidFill>
                  <a:schemeClr val="accent2"/>
                </a:solidFill>
                <a:ea typeface="굴림" pitchFamily="50" charset="-127"/>
              </a:rPr>
              <a:t>EHP is not related to Power Train System</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descr="hydrofoil_geom"/>
          <p:cNvPicPr>
            <a:picLocks noChangeAspect="1" noChangeArrowheads="1"/>
          </p:cNvPicPr>
          <p:nvPr/>
        </p:nvPicPr>
        <p:blipFill>
          <a:blip r:embed="rId2" cstate="print"/>
          <a:srcRect/>
          <a:stretch>
            <a:fillRect/>
          </a:stretch>
        </p:blipFill>
        <p:spPr bwMode="auto">
          <a:xfrm>
            <a:off x="153988" y="1176338"/>
            <a:ext cx="8836025" cy="4503737"/>
          </a:xfrm>
          <a:prstGeom prst="rect">
            <a:avLst/>
          </a:prstGeom>
          <a:noFill/>
        </p:spPr>
      </p:pic>
      <p:sp>
        <p:nvSpPr>
          <p:cNvPr id="172035" name="Text Box 3"/>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04800" y="990600"/>
            <a:ext cx="7772400" cy="1143000"/>
          </a:xfrm>
          <a:noFill/>
          <a:ln/>
        </p:spPr>
        <p:txBody>
          <a:bodyPr lIns="90488" tIns="44450" rIns="90488" bIns="44450"/>
          <a:lstStyle/>
          <a:p>
            <a:pPr algn="l"/>
            <a:r>
              <a:rPr lang="en-US" sz="3600"/>
              <a:t>Propeller Action</a:t>
            </a:r>
          </a:p>
        </p:txBody>
      </p:sp>
      <p:sp>
        <p:nvSpPr>
          <p:cNvPr id="259075" name="Line 3"/>
          <p:cNvSpPr>
            <a:spLocks noChangeShapeType="1"/>
          </p:cNvSpPr>
          <p:nvPr/>
        </p:nvSpPr>
        <p:spPr bwMode="auto">
          <a:xfrm flipH="1">
            <a:off x="2362200" y="2514600"/>
            <a:ext cx="2514600" cy="2286000"/>
          </a:xfrm>
          <a:prstGeom prst="line">
            <a:avLst/>
          </a:prstGeom>
          <a:noFill/>
          <a:ln w="76200">
            <a:solidFill>
              <a:schemeClr val="tx1"/>
            </a:solidFill>
            <a:round/>
            <a:headEnd/>
            <a:tailEnd/>
          </a:ln>
          <a:effectLst/>
        </p:spPr>
        <p:txBody>
          <a:bodyPr/>
          <a:lstStyle/>
          <a:p>
            <a:endParaRPr lang="en-US"/>
          </a:p>
        </p:txBody>
      </p:sp>
      <p:sp>
        <p:nvSpPr>
          <p:cNvPr id="259076" name="Line 4"/>
          <p:cNvSpPr>
            <a:spLocks noChangeShapeType="1"/>
          </p:cNvSpPr>
          <p:nvPr/>
        </p:nvSpPr>
        <p:spPr bwMode="auto">
          <a:xfrm flipV="1">
            <a:off x="4800600" y="1828800"/>
            <a:ext cx="0" cy="533400"/>
          </a:xfrm>
          <a:prstGeom prst="line">
            <a:avLst/>
          </a:prstGeom>
          <a:noFill/>
          <a:ln w="12700">
            <a:solidFill>
              <a:schemeClr val="tx1"/>
            </a:solidFill>
            <a:round/>
            <a:headEnd/>
            <a:tailEnd type="triangle" w="med" len="med"/>
          </a:ln>
          <a:effectLst/>
        </p:spPr>
        <p:txBody>
          <a:bodyPr/>
          <a:lstStyle/>
          <a:p>
            <a:endParaRPr lang="en-US"/>
          </a:p>
        </p:txBody>
      </p:sp>
      <p:sp>
        <p:nvSpPr>
          <p:cNvPr id="259077" name="Rectangle 5"/>
          <p:cNvSpPr>
            <a:spLocks noChangeArrowheads="1"/>
          </p:cNvSpPr>
          <p:nvPr/>
        </p:nvSpPr>
        <p:spPr bwMode="auto">
          <a:xfrm>
            <a:off x="4405313" y="1501775"/>
            <a:ext cx="9556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t>Forward</a:t>
            </a:r>
          </a:p>
        </p:txBody>
      </p:sp>
      <p:sp>
        <p:nvSpPr>
          <p:cNvPr id="259078" name="Line 6"/>
          <p:cNvSpPr>
            <a:spLocks noChangeShapeType="1"/>
          </p:cNvSpPr>
          <p:nvPr/>
        </p:nvSpPr>
        <p:spPr bwMode="auto">
          <a:xfrm>
            <a:off x="1447800" y="4343400"/>
            <a:ext cx="1371600" cy="0"/>
          </a:xfrm>
          <a:prstGeom prst="line">
            <a:avLst/>
          </a:prstGeom>
          <a:noFill/>
          <a:ln w="12700">
            <a:solidFill>
              <a:schemeClr val="tx1"/>
            </a:solidFill>
            <a:round/>
            <a:headEnd/>
            <a:tailEnd type="triangle" w="med" len="med"/>
          </a:ln>
          <a:effectLst/>
        </p:spPr>
        <p:txBody>
          <a:bodyPr/>
          <a:lstStyle/>
          <a:p>
            <a:endParaRPr lang="en-US"/>
          </a:p>
        </p:txBody>
      </p:sp>
      <p:sp>
        <p:nvSpPr>
          <p:cNvPr id="259079" name="Rectangle 7"/>
          <p:cNvSpPr>
            <a:spLocks noChangeArrowheads="1"/>
          </p:cNvSpPr>
          <p:nvPr/>
        </p:nvSpPr>
        <p:spPr bwMode="auto">
          <a:xfrm>
            <a:off x="1204913" y="3940175"/>
            <a:ext cx="186372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t>Propeller Rotation</a:t>
            </a:r>
          </a:p>
        </p:txBody>
      </p:sp>
      <p:sp>
        <p:nvSpPr>
          <p:cNvPr id="259080" name="Rectangle 8"/>
          <p:cNvSpPr>
            <a:spLocks noChangeArrowheads="1"/>
          </p:cNvSpPr>
          <p:nvPr/>
        </p:nvSpPr>
        <p:spPr bwMode="auto">
          <a:xfrm>
            <a:off x="2576513" y="4778375"/>
            <a:ext cx="1958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t>High Pressure Face</a:t>
            </a:r>
          </a:p>
        </p:txBody>
      </p:sp>
      <p:sp>
        <p:nvSpPr>
          <p:cNvPr id="259081" name="Rectangle 9"/>
          <p:cNvSpPr>
            <a:spLocks noChangeArrowheads="1"/>
          </p:cNvSpPr>
          <p:nvPr/>
        </p:nvSpPr>
        <p:spPr bwMode="auto">
          <a:xfrm>
            <a:off x="976313" y="4397375"/>
            <a:ext cx="140652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t>Suction Back</a:t>
            </a:r>
          </a:p>
        </p:txBody>
      </p:sp>
      <p:sp>
        <p:nvSpPr>
          <p:cNvPr id="259082" name="Line 10"/>
          <p:cNvSpPr>
            <a:spLocks noChangeShapeType="1"/>
          </p:cNvSpPr>
          <p:nvPr/>
        </p:nvSpPr>
        <p:spPr bwMode="auto">
          <a:xfrm flipH="1">
            <a:off x="3429000" y="3810000"/>
            <a:ext cx="1676400" cy="0"/>
          </a:xfrm>
          <a:prstGeom prst="line">
            <a:avLst/>
          </a:prstGeom>
          <a:noFill/>
          <a:ln w="12700">
            <a:solidFill>
              <a:schemeClr val="accent1"/>
            </a:solidFill>
            <a:round/>
            <a:headEnd/>
            <a:tailEnd/>
          </a:ln>
          <a:effectLst/>
        </p:spPr>
        <p:txBody>
          <a:bodyPr/>
          <a:lstStyle/>
          <a:p>
            <a:endParaRPr lang="en-US"/>
          </a:p>
        </p:txBody>
      </p:sp>
      <p:sp>
        <p:nvSpPr>
          <p:cNvPr id="259083" name="Line 11"/>
          <p:cNvSpPr>
            <a:spLocks noChangeShapeType="1"/>
          </p:cNvSpPr>
          <p:nvPr/>
        </p:nvSpPr>
        <p:spPr bwMode="auto">
          <a:xfrm>
            <a:off x="3429000" y="3810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259084" name="Line 12"/>
          <p:cNvSpPr>
            <a:spLocks noChangeShapeType="1"/>
          </p:cNvSpPr>
          <p:nvPr/>
        </p:nvSpPr>
        <p:spPr bwMode="auto">
          <a:xfrm flipH="1">
            <a:off x="3581400" y="3657600"/>
            <a:ext cx="1524000" cy="0"/>
          </a:xfrm>
          <a:prstGeom prst="line">
            <a:avLst/>
          </a:prstGeom>
          <a:noFill/>
          <a:ln w="12700">
            <a:solidFill>
              <a:schemeClr val="accent1"/>
            </a:solidFill>
            <a:round/>
            <a:headEnd/>
            <a:tailEnd/>
          </a:ln>
          <a:effectLst/>
        </p:spPr>
        <p:txBody>
          <a:bodyPr/>
          <a:lstStyle/>
          <a:p>
            <a:endParaRPr lang="en-US"/>
          </a:p>
        </p:txBody>
      </p:sp>
      <p:sp>
        <p:nvSpPr>
          <p:cNvPr id="259085" name="Line 13"/>
          <p:cNvSpPr>
            <a:spLocks noChangeShapeType="1"/>
          </p:cNvSpPr>
          <p:nvPr/>
        </p:nvSpPr>
        <p:spPr bwMode="auto">
          <a:xfrm>
            <a:off x="3581400" y="3657600"/>
            <a:ext cx="0" cy="1066800"/>
          </a:xfrm>
          <a:prstGeom prst="line">
            <a:avLst/>
          </a:prstGeom>
          <a:noFill/>
          <a:ln w="12700">
            <a:solidFill>
              <a:schemeClr val="accent1"/>
            </a:solidFill>
            <a:round/>
            <a:headEnd/>
            <a:tailEnd type="triangle" w="med" len="med"/>
          </a:ln>
          <a:effectLst/>
        </p:spPr>
        <p:txBody>
          <a:bodyPr/>
          <a:lstStyle/>
          <a:p>
            <a:endParaRPr lang="en-US"/>
          </a:p>
        </p:txBody>
      </p:sp>
      <p:sp>
        <p:nvSpPr>
          <p:cNvPr id="259086" name="Line 14"/>
          <p:cNvSpPr>
            <a:spLocks noChangeShapeType="1"/>
          </p:cNvSpPr>
          <p:nvPr/>
        </p:nvSpPr>
        <p:spPr bwMode="auto">
          <a:xfrm flipH="1">
            <a:off x="3810000" y="3505200"/>
            <a:ext cx="1295400" cy="0"/>
          </a:xfrm>
          <a:prstGeom prst="line">
            <a:avLst/>
          </a:prstGeom>
          <a:noFill/>
          <a:ln w="12700">
            <a:solidFill>
              <a:schemeClr val="accent1"/>
            </a:solidFill>
            <a:round/>
            <a:headEnd/>
            <a:tailEnd/>
          </a:ln>
          <a:effectLst/>
        </p:spPr>
        <p:txBody>
          <a:bodyPr/>
          <a:lstStyle/>
          <a:p>
            <a:endParaRPr lang="en-US"/>
          </a:p>
        </p:txBody>
      </p:sp>
      <p:sp>
        <p:nvSpPr>
          <p:cNvPr id="259087" name="Line 15"/>
          <p:cNvSpPr>
            <a:spLocks noChangeShapeType="1"/>
          </p:cNvSpPr>
          <p:nvPr/>
        </p:nvSpPr>
        <p:spPr bwMode="auto">
          <a:xfrm>
            <a:off x="3733800" y="3505200"/>
            <a:ext cx="0" cy="1219200"/>
          </a:xfrm>
          <a:prstGeom prst="line">
            <a:avLst/>
          </a:prstGeom>
          <a:noFill/>
          <a:ln w="12700">
            <a:solidFill>
              <a:schemeClr val="accent1"/>
            </a:solidFill>
            <a:round/>
            <a:headEnd/>
            <a:tailEnd type="triangle" w="med" len="med"/>
          </a:ln>
          <a:effectLst/>
        </p:spPr>
        <p:txBody>
          <a:bodyPr/>
          <a:lstStyle/>
          <a:p>
            <a:endParaRPr lang="en-US"/>
          </a:p>
        </p:txBody>
      </p:sp>
      <p:sp>
        <p:nvSpPr>
          <p:cNvPr id="259088" name="Rectangle 16"/>
          <p:cNvSpPr>
            <a:spLocks noChangeArrowheads="1"/>
          </p:cNvSpPr>
          <p:nvPr/>
        </p:nvSpPr>
        <p:spPr bwMode="auto">
          <a:xfrm>
            <a:off x="3868738" y="3860800"/>
            <a:ext cx="3070225" cy="369888"/>
          </a:xfrm>
          <a:prstGeom prst="rect">
            <a:avLst/>
          </a:prstGeom>
          <a:noFill/>
          <a:ln w="12700">
            <a:solidFill>
              <a:schemeClr val="accent1"/>
            </a:solidFill>
            <a:miter lim="800000"/>
            <a:headEnd/>
            <a:tailEnd/>
          </a:ln>
          <a:effectLst/>
        </p:spPr>
        <p:txBody>
          <a:bodyPr wrap="none" lIns="90488" tIns="44450" rIns="90488" bIns="44450">
            <a:spAutoFit/>
          </a:bodyPr>
          <a:lstStyle/>
          <a:p>
            <a:pPr eaLnBrk="0" hangingPunct="0"/>
            <a:r>
              <a:rPr lang="en-US" sz="1800">
                <a:solidFill>
                  <a:schemeClr val="accent1"/>
                </a:solidFill>
              </a:rPr>
              <a:t>Relative Motion of Water Flow</a:t>
            </a:r>
          </a:p>
        </p:txBody>
      </p:sp>
      <p:sp>
        <p:nvSpPr>
          <p:cNvPr id="259089" name="Line 17"/>
          <p:cNvSpPr>
            <a:spLocks noChangeShapeType="1"/>
          </p:cNvSpPr>
          <p:nvPr/>
        </p:nvSpPr>
        <p:spPr bwMode="auto">
          <a:xfrm flipH="1" flipV="1">
            <a:off x="2667000" y="2743200"/>
            <a:ext cx="914400" cy="914400"/>
          </a:xfrm>
          <a:prstGeom prst="line">
            <a:avLst/>
          </a:prstGeom>
          <a:noFill/>
          <a:ln w="50800">
            <a:solidFill>
              <a:schemeClr val="bg2"/>
            </a:solidFill>
            <a:round/>
            <a:headEnd/>
            <a:tailEnd type="triangle" w="med" len="med"/>
          </a:ln>
          <a:effectLst/>
        </p:spPr>
        <p:txBody>
          <a:bodyPr/>
          <a:lstStyle/>
          <a:p>
            <a:endParaRPr lang="en-US"/>
          </a:p>
        </p:txBody>
      </p:sp>
      <p:sp>
        <p:nvSpPr>
          <p:cNvPr id="259090" name="Rectangle 18"/>
          <p:cNvSpPr>
            <a:spLocks noChangeArrowheads="1"/>
          </p:cNvSpPr>
          <p:nvPr/>
        </p:nvSpPr>
        <p:spPr bwMode="auto">
          <a:xfrm>
            <a:off x="1585913" y="3101975"/>
            <a:ext cx="1571625" cy="638175"/>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bg2"/>
                </a:solidFill>
              </a:rPr>
              <a:t>Reaction Force</a:t>
            </a:r>
          </a:p>
          <a:p>
            <a:pPr eaLnBrk="0" hangingPunct="0"/>
            <a:r>
              <a:rPr lang="en-US" sz="1800">
                <a:solidFill>
                  <a:schemeClr val="bg2"/>
                </a:solidFill>
              </a:rPr>
              <a:t>on Propeller</a:t>
            </a:r>
          </a:p>
        </p:txBody>
      </p:sp>
      <p:sp>
        <p:nvSpPr>
          <p:cNvPr id="259091" name="Line 19"/>
          <p:cNvSpPr>
            <a:spLocks noChangeShapeType="1"/>
          </p:cNvSpPr>
          <p:nvPr/>
        </p:nvSpPr>
        <p:spPr bwMode="auto">
          <a:xfrm flipV="1">
            <a:off x="3581400" y="2743200"/>
            <a:ext cx="0" cy="914400"/>
          </a:xfrm>
          <a:prstGeom prst="line">
            <a:avLst/>
          </a:prstGeom>
          <a:noFill/>
          <a:ln w="50800">
            <a:solidFill>
              <a:schemeClr val="accent2"/>
            </a:solidFill>
            <a:prstDash val="sysDot"/>
            <a:round/>
            <a:headEnd/>
            <a:tailEnd type="triangle" w="med" len="med"/>
          </a:ln>
          <a:effectLst/>
        </p:spPr>
        <p:txBody>
          <a:bodyPr/>
          <a:lstStyle/>
          <a:p>
            <a:endParaRPr lang="en-US"/>
          </a:p>
        </p:txBody>
      </p:sp>
      <p:sp>
        <p:nvSpPr>
          <p:cNvPr id="259092" name="Line 20"/>
          <p:cNvSpPr>
            <a:spLocks noChangeShapeType="1"/>
          </p:cNvSpPr>
          <p:nvPr/>
        </p:nvSpPr>
        <p:spPr bwMode="auto">
          <a:xfrm flipH="1">
            <a:off x="2743200" y="2743200"/>
            <a:ext cx="838200" cy="0"/>
          </a:xfrm>
          <a:prstGeom prst="line">
            <a:avLst/>
          </a:prstGeom>
          <a:noFill/>
          <a:ln w="12700">
            <a:solidFill>
              <a:schemeClr val="hlink"/>
            </a:solidFill>
            <a:prstDash val="lgDash"/>
            <a:round/>
            <a:headEnd/>
            <a:tailEnd type="triangle" w="med" len="med"/>
          </a:ln>
          <a:effectLst/>
        </p:spPr>
        <p:txBody>
          <a:bodyPr/>
          <a:lstStyle/>
          <a:p>
            <a:endParaRPr lang="en-US"/>
          </a:p>
        </p:txBody>
      </p:sp>
      <p:sp>
        <p:nvSpPr>
          <p:cNvPr id="259093" name="Rectangle 21"/>
          <p:cNvSpPr>
            <a:spLocks noChangeArrowheads="1"/>
          </p:cNvSpPr>
          <p:nvPr/>
        </p:nvSpPr>
        <p:spPr bwMode="auto">
          <a:xfrm>
            <a:off x="3643313" y="2873375"/>
            <a:ext cx="167322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accent2"/>
                </a:solidFill>
              </a:rPr>
              <a:t>Propeller Thrust</a:t>
            </a:r>
          </a:p>
        </p:txBody>
      </p:sp>
      <p:sp>
        <p:nvSpPr>
          <p:cNvPr id="259094" name="Rectangle 22"/>
          <p:cNvSpPr>
            <a:spLocks noChangeArrowheads="1"/>
          </p:cNvSpPr>
          <p:nvPr/>
        </p:nvSpPr>
        <p:spPr bwMode="auto">
          <a:xfrm>
            <a:off x="2347913" y="2111375"/>
            <a:ext cx="1863725" cy="638175"/>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hlink"/>
                </a:solidFill>
              </a:rPr>
              <a:t>Resistance to</a:t>
            </a:r>
          </a:p>
          <a:p>
            <a:pPr eaLnBrk="0" hangingPunct="0"/>
            <a:r>
              <a:rPr lang="en-US" sz="1800">
                <a:solidFill>
                  <a:schemeClr val="hlink"/>
                </a:solidFill>
              </a:rPr>
              <a:t>Propeller Rotation</a:t>
            </a:r>
          </a:p>
        </p:txBody>
      </p:sp>
      <p:sp>
        <p:nvSpPr>
          <p:cNvPr id="259095" name="Line 23"/>
          <p:cNvSpPr>
            <a:spLocks noChangeShapeType="1"/>
          </p:cNvSpPr>
          <p:nvPr/>
        </p:nvSpPr>
        <p:spPr bwMode="auto">
          <a:xfrm>
            <a:off x="2362200" y="4800600"/>
            <a:ext cx="1371600" cy="0"/>
          </a:xfrm>
          <a:prstGeom prst="line">
            <a:avLst/>
          </a:prstGeom>
          <a:noFill/>
          <a:ln w="12700">
            <a:solidFill>
              <a:schemeClr val="tx1"/>
            </a:solidFill>
            <a:round/>
            <a:headEnd/>
            <a:tailEnd/>
          </a:ln>
          <a:effectLst/>
        </p:spPr>
        <p:txBody>
          <a:bodyPr/>
          <a:lstStyle/>
          <a:p>
            <a:endParaRPr lang="en-US"/>
          </a:p>
        </p:txBody>
      </p:sp>
      <p:sp>
        <p:nvSpPr>
          <p:cNvPr id="259096" name="Line 24"/>
          <p:cNvSpPr>
            <a:spLocks noChangeShapeType="1"/>
          </p:cNvSpPr>
          <p:nvPr/>
        </p:nvSpPr>
        <p:spPr bwMode="auto">
          <a:xfrm>
            <a:off x="2743200" y="4419600"/>
            <a:ext cx="152400" cy="381000"/>
          </a:xfrm>
          <a:prstGeom prst="line">
            <a:avLst/>
          </a:prstGeom>
          <a:noFill/>
          <a:ln w="12700">
            <a:solidFill>
              <a:srgbClr val="CC0099"/>
            </a:solidFill>
            <a:round/>
            <a:headEnd type="triangle" w="med" len="med"/>
            <a:tailEnd type="triangle" w="med" len="med"/>
          </a:ln>
          <a:effectLst/>
        </p:spPr>
        <p:txBody>
          <a:bodyPr/>
          <a:lstStyle/>
          <a:p>
            <a:endParaRPr lang="en-US"/>
          </a:p>
        </p:txBody>
      </p:sp>
      <p:sp>
        <p:nvSpPr>
          <p:cNvPr id="259097" name="Rectangle 25"/>
          <p:cNvSpPr>
            <a:spLocks noChangeArrowheads="1"/>
          </p:cNvSpPr>
          <p:nvPr/>
        </p:nvSpPr>
        <p:spPr bwMode="auto">
          <a:xfrm>
            <a:off x="2820988" y="4344988"/>
            <a:ext cx="492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1000">
                <a:solidFill>
                  <a:srgbClr val="CC0099"/>
                </a:solidFill>
              </a:rPr>
              <a:t>Pitch</a:t>
            </a:r>
          </a:p>
          <a:p>
            <a:pPr eaLnBrk="0" hangingPunct="0"/>
            <a:r>
              <a:rPr lang="en-US" sz="1000">
                <a:solidFill>
                  <a:srgbClr val="CC0099"/>
                </a:solidFill>
              </a:rPr>
              <a:t>Angle</a:t>
            </a:r>
          </a:p>
        </p:txBody>
      </p:sp>
      <p:sp>
        <p:nvSpPr>
          <p:cNvPr id="259098" name="Text Box 26"/>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ransition>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152400" y="1303338"/>
            <a:ext cx="6400800" cy="2428875"/>
          </a:xfrm>
          <a:prstGeom prst="rect">
            <a:avLst/>
          </a:prstGeom>
          <a:noFill/>
          <a:ln w="9525">
            <a:noFill/>
            <a:miter lim="800000"/>
            <a:headEnd/>
            <a:tailEnd/>
          </a:ln>
          <a:effectLst/>
        </p:spPr>
        <p:txBody>
          <a:bodyPr>
            <a:spAutoFit/>
          </a:bodyPr>
          <a:lstStyle/>
          <a:p>
            <a:pPr>
              <a:lnSpc>
                <a:spcPct val="120000"/>
              </a:lnSpc>
              <a:tabLst>
                <a:tab pos="287338" algn="l"/>
              </a:tabLst>
            </a:pPr>
            <a:r>
              <a:rPr lang="en-US" sz="2400" u="sng">
                <a:solidFill>
                  <a:schemeClr val="bg2"/>
                </a:solidFill>
              </a:rPr>
              <a:t> Left hand screw</a:t>
            </a:r>
          </a:p>
          <a:p>
            <a:pPr>
              <a:lnSpc>
                <a:spcPct val="120000"/>
              </a:lnSpc>
              <a:tabLst>
                <a:tab pos="287338" algn="l"/>
              </a:tabLst>
            </a:pPr>
            <a:r>
              <a:rPr lang="en-US">
                <a:solidFill>
                  <a:schemeClr val="bg2"/>
                </a:solidFill>
              </a:rPr>
              <a:t>  - Rotates Counter Clock-wise when viewed from astern</a:t>
            </a:r>
          </a:p>
          <a:p>
            <a:pPr>
              <a:lnSpc>
                <a:spcPct val="120000"/>
              </a:lnSpc>
              <a:tabLst>
                <a:tab pos="287338" algn="l"/>
              </a:tabLst>
            </a:pPr>
            <a:r>
              <a:rPr lang="en-US">
                <a:solidFill>
                  <a:schemeClr val="bg2"/>
                </a:solidFill>
              </a:rPr>
              <a:t>  - Single screw ships use this type</a:t>
            </a:r>
          </a:p>
          <a:p>
            <a:pPr>
              <a:lnSpc>
                <a:spcPct val="120000"/>
              </a:lnSpc>
              <a:tabLst>
                <a:tab pos="287338" algn="l"/>
              </a:tabLst>
            </a:pPr>
            <a:endParaRPr lang="en-US">
              <a:solidFill>
                <a:schemeClr val="bg2"/>
              </a:solidFill>
            </a:endParaRPr>
          </a:p>
          <a:p>
            <a:pPr>
              <a:lnSpc>
                <a:spcPct val="120000"/>
              </a:lnSpc>
              <a:tabLst>
                <a:tab pos="287338" algn="l"/>
              </a:tabLst>
            </a:pPr>
            <a:r>
              <a:rPr lang="en-US">
                <a:solidFill>
                  <a:schemeClr val="bg2"/>
                </a:solidFill>
              </a:rPr>
              <a:t> </a:t>
            </a:r>
            <a:r>
              <a:rPr lang="en-US" sz="2400" u="sng">
                <a:solidFill>
                  <a:schemeClr val="bg2"/>
                </a:solidFill>
              </a:rPr>
              <a:t>Right hand screw</a:t>
            </a:r>
            <a:endParaRPr lang="en-US">
              <a:solidFill>
                <a:schemeClr val="bg2"/>
              </a:solidFill>
            </a:endParaRPr>
          </a:p>
          <a:p>
            <a:pPr>
              <a:lnSpc>
                <a:spcPct val="120000"/>
              </a:lnSpc>
              <a:tabLst>
                <a:tab pos="287338" algn="l"/>
              </a:tabLst>
            </a:pPr>
            <a:r>
              <a:rPr lang="en-US">
                <a:solidFill>
                  <a:schemeClr val="bg2"/>
                </a:solidFill>
              </a:rPr>
              <a:t>  - Rotates Clock-wise when viewed from astern</a:t>
            </a:r>
          </a:p>
        </p:txBody>
      </p:sp>
      <p:sp>
        <p:nvSpPr>
          <p:cNvPr id="166915" name="Rectangle 3"/>
          <p:cNvSpPr>
            <a:spLocks noChangeArrowheads="1"/>
          </p:cNvSpPr>
          <p:nvPr/>
        </p:nvSpPr>
        <p:spPr bwMode="auto">
          <a:xfrm>
            <a:off x="106363" y="776288"/>
            <a:ext cx="3017837" cy="519112"/>
          </a:xfrm>
          <a:prstGeom prst="rect">
            <a:avLst/>
          </a:prstGeom>
          <a:noFill/>
          <a:ln w="9525">
            <a:noFill/>
            <a:miter lim="800000"/>
            <a:headEnd/>
            <a:tailEnd/>
          </a:ln>
          <a:effectLst/>
        </p:spPr>
        <p:txBody>
          <a:bodyPr wrap="none">
            <a:spAutoFit/>
          </a:bodyPr>
          <a:lstStyle/>
          <a:p>
            <a:r>
              <a:rPr lang="en-US" sz="2800" b="1" u="sng">
                <a:solidFill>
                  <a:schemeClr val="tx2"/>
                </a:solidFill>
              </a:rPr>
              <a:t>Propeller Rotation</a:t>
            </a:r>
          </a:p>
        </p:txBody>
      </p:sp>
      <p:grpSp>
        <p:nvGrpSpPr>
          <p:cNvPr id="166916" name="Group 4"/>
          <p:cNvGrpSpPr>
            <a:grpSpLocks/>
          </p:cNvGrpSpPr>
          <p:nvPr/>
        </p:nvGrpSpPr>
        <p:grpSpPr bwMode="auto">
          <a:xfrm>
            <a:off x="5486400" y="1066800"/>
            <a:ext cx="3581400" cy="5440363"/>
            <a:chOff x="3456" y="672"/>
            <a:chExt cx="2256" cy="3427"/>
          </a:xfrm>
        </p:grpSpPr>
        <p:grpSp>
          <p:nvGrpSpPr>
            <p:cNvPr id="166917" name="Group 5"/>
            <p:cNvGrpSpPr>
              <a:grpSpLocks/>
            </p:cNvGrpSpPr>
            <p:nvPr/>
          </p:nvGrpSpPr>
          <p:grpSpPr bwMode="auto">
            <a:xfrm>
              <a:off x="3792" y="672"/>
              <a:ext cx="1536" cy="1145"/>
              <a:chOff x="4128" y="1584"/>
              <a:chExt cx="1536" cy="1145"/>
            </a:xfrm>
          </p:grpSpPr>
          <p:grpSp>
            <p:nvGrpSpPr>
              <p:cNvPr id="166918" name="Group 6"/>
              <p:cNvGrpSpPr>
                <a:grpSpLocks/>
              </p:cNvGrpSpPr>
              <p:nvPr/>
            </p:nvGrpSpPr>
            <p:grpSpPr bwMode="auto">
              <a:xfrm>
                <a:off x="4128" y="1584"/>
                <a:ext cx="1536" cy="816"/>
                <a:chOff x="3744" y="2880"/>
                <a:chExt cx="1536" cy="816"/>
              </a:xfrm>
            </p:grpSpPr>
            <p:sp>
              <p:nvSpPr>
                <p:cNvPr id="166919" name="Rectangle 7"/>
                <p:cNvSpPr>
                  <a:spLocks noChangeArrowheads="1"/>
                </p:cNvSpPr>
                <p:nvPr/>
              </p:nvSpPr>
              <p:spPr bwMode="auto">
                <a:xfrm>
                  <a:off x="3744" y="2976"/>
                  <a:ext cx="1536" cy="720"/>
                </a:xfrm>
                <a:prstGeom prst="rect">
                  <a:avLst/>
                </a:prstGeom>
                <a:solidFill>
                  <a:schemeClr val="accent1"/>
                </a:solidFill>
                <a:ln w="9525">
                  <a:noFill/>
                  <a:miter lim="800000"/>
                  <a:headEnd/>
                  <a:tailEnd/>
                </a:ln>
                <a:effectLst/>
              </p:spPr>
              <p:txBody>
                <a:bodyPr wrap="none" anchor="ctr"/>
                <a:lstStyle/>
                <a:p>
                  <a:endParaRPr lang="en-US"/>
                </a:p>
              </p:txBody>
            </p:sp>
            <p:sp>
              <p:nvSpPr>
                <p:cNvPr id="166920" name="Oval 8"/>
                <p:cNvSpPr>
                  <a:spLocks noChangeArrowheads="1"/>
                </p:cNvSpPr>
                <p:nvPr/>
              </p:nvSpPr>
              <p:spPr bwMode="auto">
                <a:xfrm>
                  <a:off x="3888" y="3120"/>
                  <a:ext cx="480" cy="480"/>
                </a:xfrm>
                <a:prstGeom prst="ellipse">
                  <a:avLst/>
                </a:prstGeom>
                <a:solidFill>
                  <a:srgbClr val="FFFF66"/>
                </a:solidFill>
                <a:ln w="9525">
                  <a:solidFill>
                    <a:schemeClr val="tx1"/>
                  </a:solidFill>
                  <a:round/>
                  <a:headEnd/>
                  <a:tailEnd/>
                </a:ln>
                <a:effectLst/>
              </p:spPr>
              <p:txBody>
                <a:bodyPr wrap="none" anchor="ctr"/>
                <a:lstStyle/>
                <a:p>
                  <a:endParaRPr lang="en-US"/>
                </a:p>
              </p:txBody>
            </p:sp>
            <p:sp>
              <p:nvSpPr>
                <p:cNvPr id="166921" name="Oval 9"/>
                <p:cNvSpPr>
                  <a:spLocks noChangeArrowheads="1"/>
                </p:cNvSpPr>
                <p:nvPr/>
              </p:nvSpPr>
              <p:spPr bwMode="auto">
                <a:xfrm>
                  <a:off x="4656" y="3120"/>
                  <a:ext cx="480" cy="480"/>
                </a:xfrm>
                <a:prstGeom prst="ellipse">
                  <a:avLst/>
                </a:prstGeom>
                <a:solidFill>
                  <a:srgbClr val="FFFF66"/>
                </a:solidFill>
                <a:ln w="9525">
                  <a:solidFill>
                    <a:schemeClr val="tx1"/>
                  </a:solidFill>
                  <a:round/>
                  <a:headEnd/>
                  <a:tailEnd/>
                </a:ln>
                <a:effectLst/>
              </p:spPr>
              <p:txBody>
                <a:bodyPr wrap="none" anchor="ctr"/>
                <a:lstStyle/>
                <a:p>
                  <a:endParaRPr lang="en-US"/>
                </a:p>
              </p:txBody>
            </p:sp>
            <p:sp>
              <p:nvSpPr>
                <p:cNvPr id="166922" name="Freeform 10"/>
                <p:cNvSpPr>
                  <a:spLocks/>
                </p:cNvSpPr>
                <p:nvPr/>
              </p:nvSpPr>
              <p:spPr bwMode="auto">
                <a:xfrm rot="-797712">
                  <a:off x="3840" y="2880"/>
                  <a:ext cx="480" cy="240"/>
                </a:xfrm>
                <a:custGeom>
                  <a:avLst/>
                  <a:gdLst/>
                  <a:ahLst/>
                  <a:cxnLst>
                    <a:cxn ang="0">
                      <a:pos x="384" y="160"/>
                    </a:cxn>
                    <a:cxn ang="0">
                      <a:pos x="336" y="64"/>
                    </a:cxn>
                    <a:cxn ang="0">
                      <a:pos x="240" y="16"/>
                    </a:cxn>
                    <a:cxn ang="0">
                      <a:pos x="96" y="16"/>
                    </a:cxn>
                    <a:cxn ang="0">
                      <a:pos x="0" y="112"/>
                    </a:cxn>
                  </a:cxnLst>
                  <a:rect l="0" t="0" r="r" b="b"/>
                  <a:pathLst>
                    <a:path w="384" h="160">
                      <a:moveTo>
                        <a:pt x="384" y="160"/>
                      </a:moveTo>
                      <a:cubicBezTo>
                        <a:pt x="372" y="124"/>
                        <a:pt x="360" y="88"/>
                        <a:pt x="336" y="64"/>
                      </a:cubicBezTo>
                      <a:cubicBezTo>
                        <a:pt x="312" y="40"/>
                        <a:pt x="280" y="24"/>
                        <a:pt x="240" y="16"/>
                      </a:cubicBezTo>
                      <a:cubicBezTo>
                        <a:pt x="200" y="8"/>
                        <a:pt x="136" y="0"/>
                        <a:pt x="96" y="16"/>
                      </a:cubicBezTo>
                      <a:cubicBezTo>
                        <a:pt x="56" y="32"/>
                        <a:pt x="28" y="72"/>
                        <a:pt x="0" y="112"/>
                      </a:cubicBezTo>
                    </a:path>
                  </a:pathLst>
                </a:custGeom>
                <a:noFill/>
                <a:ln w="38100" cmpd="sng">
                  <a:solidFill>
                    <a:schemeClr val="tx1"/>
                  </a:solidFill>
                  <a:round/>
                  <a:headEnd type="none" w="med" len="med"/>
                  <a:tailEnd type="triangle" w="med" len="med"/>
                </a:ln>
                <a:effectLst/>
              </p:spPr>
              <p:txBody>
                <a:bodyPr/>
                <a:lstStyle/>
                <a:p>
                  <a:endParaRPr lang="en-US"/>
                </a:p>
              </p:txBody>
            </p:sp>
            <p:sp>
              <p:nvSpPr>
                <p:cNvPr id="166923" name="Freeform 11"/>
                <p:cNvSpPr>
                  <a:spLocks/>
                </p:cNvSpPr>
                <p:nvPr/>
              </p:nvSpPr>
              <p:spPr bwMode="auto">
                <a:xfrm>
                  <a:off x="4656" y="2880"/>
                  <a:ext cx="528" cy="240"/>
                </a:xfrm>
                <a:custGeom>
                  <a:avLst/>
                  <a:gdLst/>
                  <a:ahLst/>
                  <a:cxnLst>
                    <a:cxn ang="0">
                      <a:pos x="384" y="160"/>
                    </a:cxn>
                    <a:cxn ang="0">
                      <a:pos x="336" y="64"/>
                    </a:cxn>
                    <a:cxn ang="0">
                      <a:pos x="240" y="16"/>
                    </a:cxn>
                    <a:cxn ang="0">
                      <a:pos x="96" y="16"/>
                    </a:cxn>
                    <a:cxn ang="0">
                      <a:pos x="0" y="112"/>
                    </a:cxn>
                  </a:cxnLst>
                  <a:rect l="0" t="0" r="r" b="b"/>
                  <a:pathLst>
                    <a:path w="384" h="160">
                      <a:moveTo>
                        <a:pt x="384" y="160"/>
                      </a:moveTo>
                      <a:cubicBezTo>
                        <a:pt x="372" y="124"/>
                        <a:pt x="360" y="88"/>
                        <a:pt x="336" y="64"/>
                      </a:cubicBezTo>
                      <a:cubicBezTo>
                        <a:pt x="312" y="40"/>
                        <a:pt x="280" y="24"/>
                        <a:pt x="240" y="16"/>
                      </a:cubicBezTo>
                      <a:cubicBezTo>
                        <a:pt x="200" y="8"/>
                        <a:pt x="136" y="0"/>
                        <a:pt x="96" y="16"/>
                      </a:cubicBezTo>
                      <a:cubicBezTo>
                        <a:pt x="56" y="32"/>
                        <a:pt x="28" y="72"/>
                        <a:pt x="0" y="112"/>
                      </a:cubicBezTo>
                    </a:path>
                  </a:pathLst>
                </a:custGeom>
                <a:noFill/>
                <a:ln w="38100" cmpd="sng">
                  <a:solidFill>
                    <a:schemeClr val="tx1"/>
                  </a:solidFill>
                  <a:round/>
                  <a:headEnd type="triangle" w="med" len="med"/>
                  <a:tailEnd type="none" w="med" len="med"/>
                </a:ln>
                <a:effectLst/>
              </p:spPr>
              <p:txBody>
                <a:bodyPr/>
                <a:lstStyle/>
                <a:p>
                  <a:endParaRPr lang="en-US"/>
                </a:p>
              </p:txBody>
            </p:sp>
            <p:sp>
              <p:nvSpPr>
                <p:cNvPr id="166924" name="Freeform 12"/>
                <p:cNvSpPr>
                  <a:spLocks/>
                </p:cNvSpPr>
                <p:nvPr/>
              </p:nvSpPr>
              <p:spPr bwMode="auto">
                <a:xfrm>
                  <a:off x="4896" y="3360"/>
                  <a:ext cx="384" cy="336"/>
                </a:xfrm>
                <a:custGeom>
                  <a:avLst/>
                  <a:gdLst/>
                  <a:ahLst/>
                  <a:cxnLst>
                    <a:cxn ang="0">
                      <a:pos x="0" y="336"/>
                    </a:cxn>
                    <a:cxn ang="0">
                      <a:pos x="384" y="0"/>
                    </a:cxn>
                    <a:cxn ang="0">
                      <a:pos x="384" y="336"/>
                    </a:cxn>
                    <a:cxn ang="0">
                      <a:pos x="0" y="336"/>
                    </a:cxn>
                  </a:cxnLst>
                  <a:rect l="0" t="0" r="r" b="b"/>
                  <a:pathLst>
                    <a:path w="384" h="336">
                      <a:moveTo>
                        <a:pt x="0" y="336"/>
                      </a:moveTo>
                      <a:lnTo>
                        <a:pt x="384" y="0"/>
                      </a:lnTo>
                      <a:lnTo>
                        <a:pt x="384" y="336"/>
                      </a:lnTo>
                      <a:lnTo>
                        <a:pt x="0" y="336"/>
                      </a:lnTo>
                      <a:close/>
                    </a:path>
                  </a:pathLst>
                </a:custGeom>
                <a:solidFill>
                  <a:schemeClr val="bg1"/>
                </a:solidFill>
                <a:ln w="9525">
                  <a:noFill/>
                  <a:round/>
                  <a:headEnd/>
                  <a:tailEnd/>
                </a:ln>
                <a:effectLst/>
              </p:spPr>
              <p:txBody>
                <a:bodyPr/>
                <a:lstStyle/>
                <a:p>
                  <a:endParaRPr lang="en-US"/>
                </a:p>
              </p:txBody>
            </p:sp>
            <p:sp>
              <p:nvSpPr>
                <p:cNvPr id="166925" name="Freeform 13"/>
                <p:cNvSpPr>
                  <a:spLocks/>
                </p:cNvSpPr>
                <p:nvPr/>
              </p:nvSpPr>
              <p:spPr bwMode="auto">
                <a:xfrm>
                  <a:off x="3744" y="3360"/>
                  <a:ext cx="384" cy="336"/>
                </a:xfrm>
                <a:custGeom>
                  <a:avLst/>
                  <a:gdLst/>
                  <a:ahLst/>
                  <a:cxnLst>
                    <a:cxn ang="0">
                      <a:pos x="0" y="0"/>
                    </a:cxn>
                    <a:cxn ang="0">
                      <a:pos x="384" y="336"/>
                    </a:cxn>
                    <a:cxn ang="0">
                      <a:pos x="0" y="336"/>
                    </a:cxn>
                    <a:cxn ang="0">
                      <a:pos x="0" y="0"/>
                    </a:cxn>
                  </a:cxnLst>
                  <a:rect l="0" t="0" r="r" b="b"/>
                  <a:pathLst>
                    <a:path w="384" h="336">
                      <a:moveTo>
                        <a:pt x="0" y="0"/>
                      </a:moveTo>
                      <a:lnTo>
                        <a:pt x="384" y="336"/>
                      </a:lnTo>
                      <a:lnTo>
                        <a:pt x="0" y="336"/>
                      </a:lnTo>
                      <a:lnTo>
                        <a:pt x="0" y="0"/>
                      </a:lnTo>
                      <a:close/>
                    </a:path>
                  </a:pathLst>
                </a:custGeom>
                <a:solidFill>
                  <a:schemeClr val="bg1"/>
                </a:solidFill>
                <a:ln w="9525">
                  <a:noFill/>
                  <a:round/>
                  <a:headEnd/>
                  <a:tailEnd/>
                </a:ln>
                <a:effectLst/>
              </p:spPr>
              <p:txBody>
                <a:bodyPr/>
                <a:lstStyle/>
                <a:p>
                  <a:endParaRPr lang="en-US"/>
                </a:p>
              </p:txBody>
            </p:sp>
          </p:grpSp>
          <p:sp>
            <p:nvSpPr>
              <p:cNvPr id="166926" name="Text Box 14"/>
              <p:cNvSpPr txBox="1">
                <a:spLocks noChangeArrowheads="1"/>
              </p:cNvSpPr>
              <p:nvPr/>
            </p:nvSpPr>
            <p:spPr bwMode="auto">
              <a:xfrm>
                <a:off x="4464" y="2479"/>
                <a:ext cx="849" cy="250"/>
              </a:xfrm>
              <a:prstGeom prst="rect">
                <a:avLst/>
              </a:prstGeom>
              <a:noFill/>
              <a:ln w="9525">
                <a:noFill/>
                <a:miter lim="800000"/>
                <a:headEnd/>
                <a:tailEnd/>
              </a:ln>
              <a:effectLst/>
            </p:spPr>
            <p:txBody>
              <a:bodyPr wrap="none">
                <a:spAutoFit/>
              </a:bodyPr>
              <a:lstStyle/>
              <a:p>
                <a:r>
                  <a:rPr lang="en-US" b="1" i="1"/>
                  <a:t>Naval Ship</a:t>
                </a:r>
              </a:p>
            </p:txBody>
          </p:sp>
          <p:sp>
            <p:nvSpPr>
              <p:cNvPr id="166927" name="Oval 15"/>
              <p:cNvSpPr>
                <a:spLocks noChangeArrowheads="1"/>
              </p:cNvSpPr>
              <p:nvPr/>
            </p:nvSpPr>
            <p:spPr bwMode="auto">
              <a:xfrm>
                <a:off x="4464" y="2016"/>
                <a:ext cx="96" cy="96"/>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66928" name="Oval 16"/>
              <p:cNvSpPr>
                <a:spLocks noChangeArrowheads="1"/>
              </p:cNvSpPr>
              <p:nvPr/>
            </p:nvSpPr>
            <p:spPr bwMode="auto">
              <a:xfrm>
                <a:off x="5232" y="2016"/>
                <a:ext cx="96" cy="96"/>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66929" name="Line 17"/>
              <p:cNvSpPr>
                <a:spLocks noChangeShapeType="1"/>
              </p:cNvSpPr>
              <p:nvPr/>
            </p:nvSpPr>
            <p:spPr bwMode="auto">
              <a:xfrm flipH="1">
                <a:off x="4368" y="1872"/>
                <a:ext cx="288" cy="384"/>
              </a:xfrm>
              <a:prstGeom prst="line">
                <a:avLst/>
              </a:prstGeom>
              <a:noFill/>
              <a:ln w="9525">
                <a:solidFill>
                  <a:schemeClr val="tx1"/>
                </a:solidFill>
                <a:round/>
                <a:headEnd/>
                <a:tailEnd/>
              </a:ln>
              <a:effectLst/>
            </p:spPr>
            <p:txBody>
              <a:bodyPr/>
              <a:lstStyle/>
              <a:p>
                <a:endParaRPr lang="en-US"/>
              </a:p>
            </p:txBody>
          </p:sp>
          <p:sp>
            <p:nvSpPr>
              <p:cNvPr id="166930" name="Line 18"/>
              <p:cNvSpPr>
                <a:spLocks noChangeShapeType="1"/>
              </p:cNvSpPr>
              <p:nvPr/>
            </p:nvSpPr>
            <p:spPr bwMode="auto">
              <a:xfrm>
                <a:off x="4320" y="1920"/>
                <a:ext cx="384" cy="288"/>
              </a:xfrm>
              <a:prstGeom prst="line">
                <a:avLst/>
              </a:prstGeom>
              <a:noFill/>
              <a:ln w="9525">
                <a:solidFill>
                  <a:schemeClr val="tx1"/>
                </a:solidFill>
                <a:round/>
                <a:headEnd/>
                <a:tailEnd/>
              </a:ln>
              <a:effectLst/>
            </p:spPr>
            <p:txBody>
              <a:bodyPr/>
              <a:lstStyle/>
              <a:p>
                <a:endParaRPr lang="en-US"/>
              </a:p>
            </p:txBody>
          </p:sp>
          <p:sp>
            <p:nvSpPr>
              <p:cNvPr id="166931" name="Line 19"/>
              <p:cNvSpPr>
                <a:spLocks noChangeShapeType="1"/>
              </p:cNvSpPr>
              <p:nvPr/>
            </p:nvSpPr>
            <p:spPr bwMode="auto">
              <a:xfrm flipH="1">
                <a:off x="5136" y="1872"/>
                <a:ext cx="288" cy="384"/>
              </a:xfrm>
              <a:prstGeom prst="line">
                <a:avLst/>
              </a:prstGeom>
              <a:noFill/>
              <a:ln w="9525">
                <a:solidFill>
                  <a:schemeClr val="tx1"/>
                </a:solidFill>
                <a:round/>
                <a:headEnd/>
                <a:tailEnd/>
              </a:ln>
              <a:effectLst/>
            </p:spPr>
            <p:txBody>
              <a:bodyPr/>
              <a:lstStyle/>
              <a:p>
                <a:endParaRPr lang="en-US"/>
              </a:p>
            </p:txBody>
          </p:sp>
          <p:sp>
            <p:nvSpPr>
              <p:cNvPr id="166932" name="Line 20"/>
              <p:cNvSpPr>
                <a:spLocks noChangeShapeType="1"/>
              </p:cNvSpPr>
              <p:nvPr/>
            </p:nvSpPr>
            <p:spPr bwMode="auto">
              <a:xfrm>
                <a:off x="5088" y="1920"/>
                <a:ext cx="384" cy="288"/>
              </a:xfrm>
              <a:prstGeom prst="line">
                <a:avLst/>
              </a:prstGeom>
              <a:noFill/>
              <a:ln w="9525">
                <a:solidFill>
                  <a:schemeClr val="tx1"/>
                </a:solidFill>
                <a:round/>
                <a:headEnd/>
                <a:tailEnd/>
              </a:ln>
              <a:effectLst/>
            </p:spPr>
            <p:txBody>
              <a:bodyPr/>
              <a:lstStyle/>
              <a:p>
                <a:endParaRPr lang="en-US"/>
              </a:p>
            </p:txBody>
          </p:sp>
        </p:grpSp>
        <p:grpSp>
          <p:nvGrpSpPr>
            <p:cNvPr id="166933" name="Group 21"/>
            <p:cNvGrpSpPr>
              <a:grpSpLocks noChangeAspect="1"/>
            </p:cNvGrpSpPr>
            <p:nvPr/>
          </p:nvGrpSpPr>
          <p:grpSpPr bwMode="auto">
            <a:xfrm>
              <a:off x="3456" y="2016"/>
              <a:ext cx="2256" cy="1715"/>
              <a:chOff x="960" y="624"/>
              <a:chExt cx="3876" cy="2946"/>
            </a:xfrm>
          </p:grpSpPr>
          <p:pic>
            <p:nvPicPr>
              <p:cNvPr id="166934" name="Picture 22" descr="TYPHOONDD"/>
              <p:cNvPicPr>
                <a:picLocks noChangeAspect="1" noChangeArrowheads="1"/>
              </p:cNvPicPr>
              <p:nvPr/>
            </p:nvPicPr>
            <p:blipFill>
              <a:blip r:embed="rId2" cstate="print"/>
              <a:srcRect/>
              <a:stretch>
                <a:fillRect/>
              </a:stretch>
            </p:blipFill>
            <p:spPr bwMode="auto">
              <a:xfrm>
                <a:off x="960" y="624"/>
                <a:ext cx="3876" cy="2946"/>
              </a:xfrm>
              <a:prstGeom prst="rect">
                <a:avLst/>
              </a:prstGeom>
              <a:noFill/>
            </p:spPr>
          </p:pic>
          <p:sp>
            <p:nvSpPr>
              <p:cNvPr id="166935" name="AutoShape 23"/>
              <p:cNvSpPr>
                <a:spLocks noChangeAspect="1" noChangeArrowheads="1"/>
              </p:cNvSpPr>
              <p:nvPr/>
            </p:nvSpPr>
            <p:spPr bwMode="auto">
              <a:xfrm>
                <a:off x="3120" y="2016"/>
                <a:ext cx="576" cy="3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a:effectLst/>
            </p:spPr>
            <p:txBody>
              <a:bodyPr wrap="none" anchor="ctr"/>
              <a:lstStyle/>
              <a:p>
                <a:endParaRPr lang="en-US"/>
              </a:p>
            </p:txBody>
          </p:sp>
          <p:sp>
            <p:nvSpPr>
              <p:cNvPr id="166936" name="AutoShape 24"/>
              <p:cNvSpPr>
                <a:spLocks noChangeAspect="1" noChangeArrowheads="1"/>
              </p:cNvSpPr>
              <p:nvPr/>
            </p:nvSpPr>
            <p:spPr bwMode="auto">
              <a:xfrm flipH="1">
                <a:off x="1968" y="2016"/>
                <a:ext cx="576" cy="3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FFFFFF"/>
              </a:solidFill>
              <a:ln w="9525">
                <a:solidFill>
                  <a:srgbClr val="333333"/>
                </a:solidFill>
                <a:miter lim="800000"/>
                <a:headEnd/>
                <a:tailEnd/>
              </a:ln>
              <a:effectLst/>
            </p:spPr>
            <p:txBody>
              <a:bodyPr wrap="none" anchor="ctr"/>
              <a:lstStyle/>
              <a:p>
                <a:endParaRPr lang="en-US"/>
              </a:p>
            </p:txBody>
          </p:sp>
        </p:grpSp>
        <p:sp>
          <p:nvSpPr>
            <p:cNvPr id="166937" name="Text Box 25"/>
            <p:cNvSpPr txBox="1">
              <a:spLocks noChangeArrowheads="1"/>
            </p:cNvSpPr>
            <p:nvPr/>
          </p:nvSpPr>
          <p:spPr bwMode="auto">
            <a:xfrm>
              <a:off x="3744" y="3849"/>
              <a:ext cx="1786" cy="250"/>
            </a:xfrm>
            <a:prstGeom prst="rect">
              <a:avLst/>
            </a:prstGeom>
            <a:noFill/>
            <a:ln w="9525">
              <a:noFill/>
              <a:miter lim="800000"/>
              <a:headEnd/>
              <a:tailEnd/>
            </a:ln>
            <a:effectLst/>
          </p:spPr>
          <p:txBody>
            <a:bodyPr>
              <a:spAutoFit/>
            </a:bodyPr>
            <a:lstStyle/>
            <a:p>
              <a:r>
                <a:rPr lang="en-US" b="1" i="1"/>
                <a:t>Submarines &amp; torpedoes</a:t>
              </a:r>
            </a:p>
          </p:txBody>
        </p:sp>
      </p:grpSp>
      <p:sp>
        <p:nvSpPr>
          <p:cNvPr id="166938" name="Rectangle 26"/>
          <p:cNvSpPr>
            <a:spLocks noChangeArrowheads="1"/>
          </p:cNvSpPr>
          <p:nvPr/>
        </p:nvSpPr>
        <p:spPr bwMode="auto">
          <a:xfrm>
            <a:off x="152400" y="4410075"/>
            <a:ext cx="5257800" cy="1990725"/>
          </a:xfrm>
          <a:prstGeom prst="rect">
            <a:avLst/>
          </a:prstGeom>
          <a:noFill/>
          <a:ln w="9525">
            <a:noFill/>
            <a:miter lim="800000"/>
            <a:headEnd/>
            <a:tailEnd/>
          </a:ln>
          <a:effectLst/>
        </p:spPr>
        <p:txBody>
          <a:bodyPr>
            <a:spAutoFit/>
          </a:bodyPr>
          <a:lstStyle/>
          <a:p>
            <a:pPr>
              <a:lnSpc>
                <a:spcPct val="120000"/>
              </a:lnSpc>
              <a:tabLst>
                <a:tab pos="287338" algn="l"/>
              </a:tabLst>
            </a:pPr>
            <a:r>
              <a:rPr lang="en-US" sz="2400" u="sng">
                <a:solidFill>
                  <a:schemeClr val="bg2"/>
                </a:solidFill>
              </a:rPr>
              <a:t>Counter Rotating Propellers</a:t>
            </a:r>
            <a:endParaRPr lang="en-US">
              <a:solidFill>
                <a:schemeClr val="bg2"/>
              </a:solidFill>
            </a:endParaRPr>
          </a:p>
          <a:p>
            <a:pPr>
              <a:lnSpc>
                <a:spcPct val="120000"/>
              </a:lnSpc>
              <a:tabLst>
                <a:tab pos="287338" algn="l"/>
              </a:tabLst>
            </a:pPr>
            <a:r>
              <a:rPr lang="en-US">
                <a:solidFill>
                  <a:schemeClr val="bg2"/>
                </a:solidFill>
              </a:rPr>
              <a:t>  - 	Have both a right and left hand screw</a:t>
            </a:r>
          </a:p>
          <a:p>
            <a:pPr>
              <a:lnSpc>
                <a:spcPct val="120000"/>
              </a:lnSpc>
              <a:tabLst>
                <a:tab pos="287338" algn="l"/>
              </a:tabLst>
            </a:pPr>
            <a:r>
              <a:rPr lang="en-US">
                <a:solidFill>
                  <a:schemeClr val="bg2"/>
                </a:solidFill>
              </a:rPr>
              <a:t>  - 	Eliminates torque created by the rotation</a:t>
            </a:r>
          </a:p>
          <a:p>
            <a:pPr>
              <a:lnSpc>
                <a:spcPct val="120000"/>
              </a:lnSpc>
              <a:tabLst>
                <a:tab pos="287338" algn="l"/>
              </a:tabLst>
            </a:pPr>
            <a:r>
              <a:rPr lang="en-US">
                <a:solidFill>
                  <a:schemeClr val="bg2"/>
                </a:solidFill>
              </a:rPr>
              <a:t>  - 	Torque will cause the stern to make a turn in 	the direction of rotation</a:t>
            </a:r>
          </a:p>
        </p:txBody>
      </p:sp>
      <p:sp>
        <p:nvSpPr>
          <p:cNvPr id="166940" name="Text Box 28"/>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0" y="990600"/>
            <a:ext cx="3060700" cy="457200"/>
          </a:xfrm>
          <a:prstGeom prst="rect">
            <a:avLst/>
          </a:prstGeom>
          <a:noFill/>
          <a:ln w="9525">
            <a:noFill/>
            <a:miter lim="800000"/>
            <a:headEnd/>
            <a:tailEnd/>
          </a:ln>
          <a:effectLst/>
        </p:spPr>
        <p:txBody>
          <a:bodyPr wrap="none">
            <a:spAutoFit/>
          </a:bodyPr>
          <a:lstStyle/>
          <a:p>
            <a:r>
              <a:rPr lang="en-US" sz="2400" b="1" u="sng"/>
              <a:t>The Skewed Propeller</a:t>
            </a:r>
          </a:p>
        </p:txBody>
      </p:sp>
      <p:pic>
        <p:nvPicPr>
          <p:cNvPr id="167939" name="Picture 3" descr="51prop"/>
          <p:cNvPicPr>
            <a:picLocks noChangeAspect="1" noChangeArrowheads="1"/>
          </p:cNvPicPr>
          <p:nvPr/>
        </p:nvPicPr>
        <p:blipFill>
          <a:blip r:embed="rId2" cstate="print"/>
          <a:srcRect/>
          <a:stretch>
            <a:fillRect/>
          </a:stretch>
        </p:blipFill>
        <p:spPr bwMode="auto">
          <a:xfrm>
            <a:off x="4568825" y="1828800"/>
            <a:ext cx="4324350" cy="4375150"/>
          </a:xfrm>
          <a:prstGeom prst="rect">
            <a:avLst/>
          </a:prstGeom>
          <a:noFill/>
          <a:ln w="12700">
            <a:solidFill>
              <a:srgbClr val="000000"/>
            </a:solidFill>
            <a:miter lim="800000"/>
            <a:headEnd/>
            <a:tailEnd/>
          </a:ln>
        </p:spPr>
      </p:pic>
      <p:sp>
        <p:nvSpPr>
          <p:cNvPr id="167940" name="Text Box 4"/>
          <p:cNvSpPr txBox="1">
            <a:spLocks noChangeArrowheads="1"/>
          </p:cNvSpPr>
          <p:nvPr/>
        </p:nvSpPr>
        <p:spPr bwMode="auto">
          <a:xfrm>
            <a:off x="4500563" y="1233488"/>
            <a:ext cx="4414837" cy="396875"/>
          </a:xfrm>
          <a:prstGeom prst="rect">
            <a:avLst/>
          </a:prstGeom>
          <a:noFill/>
          <a:ln w="9525">
            <a:noFill/>
            <a:miter lim="800000"/>
            <a:headEnd/>
            <a:tailEnd/>
          </a:ln>
          <a:effectLst/>
        </p:spPr>
        <p:txBody>
          <a:bodyPr wrap="none">
            <a:spAutoFit/>
          </a:bodyPr>
          <a:lstStyle/>
          <a:p>
            <a:r>
              <a:rPr lang="en-US" b="1">
                <a:solidFill>
                  <a:schemeClr val="tx2"/>
                </a:solidFill>
              </a:rPr>
              <a:t>Highly Skewed Propeller for a DDG 51</a:t>
            </a:r>
          </a:p>
        </p:txBody>
      </p:sp>
      <p:sp>
        <p:nvSpPr>
          <p:cNvPr id="167941" name="Text Box 5"/>
          <p:cNvSpPr txBox="1">
            <a:spLocks noChangeArrowheads="1"/>
          </p:cNvSpPr>
          <p:nvPr/>
        </p:nvSpPr>
        <p:spPr bwMode="auto">
          <a:xfrm>
            <a:off x="152400" y="1857375"/>
            <a:ext cx="4343400" cy="1462088"/>
          </a:xfrm>
          <a:prstGeom prst="rect">
            <a:avLst/>
          </a:prstGeom>
          <a:noFill/>
          <a:ln w="9525">
            <a:noFill/>
            <a:miter lim="800000"/>
            <a:headEnd/>
            <a:tailEnd/>
          </a:ln>
          <a:effectLst/>
        </p:spPr>
        <p:txBody>
          <a:bodyPr>
            <a:spAutoFit/>
          </a:bodyPr>
          <a:lstStyle/>
          <a:p>
            <a:pPr>
              <a:tabLst>
                <a:tab pos="169863" algn="l"/>
              </a:tabLst>
            </a:pPr>
            <a:r>
              <a:rPr lang="en-US" sz="2400" u="sng">
                <a:solidFill>
                  <a:schemeClr val="tx2"/>
                </a:solidFill>
              </a:rPr>
              <a:t>Advantages</a:t>
            </a:r>
            <a:r>
              <a:rPr lang="en-US" sz="2400">
                <a:solidFill>
                  <a:schemeClr val="tx2"/>
                </a:solidFill>
              </a:rPr>
              <a:t>:</a:t>
            </a:r>
          </a:p>
          <a:p>
            <a:pPr>
              <a:lnSpc>
                <a:spcPct val="110000"/>
              </a:lnSpc>
              <a:buFontTx/>
              <a:buChar char="-"/>
              <a:tabLst>
                <a:tab pos="169863" algn="l"/>
              </a:tabLst>
            </a:pPr>
            <a:r>
              <a:rPr lang="en-US"/>
              <a:t> Reduced interaction between propeller    	and rudder wake</a:t>
            </a:r>
          </a:p>
          <a:p>
            <a:pPr>
              <a:lnSpc>
                <a:spcPct val="110000"/>
              </a:lnSpc>
              <a:tabLst>
                <a:tab pos="169863" algn="l"/>
              </a:tabLst>
            </a:pPr>
            <a:r>
              <a:rPr lang="en-US"/>
              <a:t>- Reduced vibration and noise</a:t>
            </a:r>
          </a:p>
        </p:txBody>
      </p:sp>
      <p:sp>
        <p:nvSpPr>
          <p:cNvPr id="167942" name="Text Box 6"/>
          <p:cNvSpPr txBox="1">
            <a:spLocks noChangeArrowheads="1"/>
          </p:cNvSpPr>
          <p:nvPr/>
        </p:nvSpPr>
        <p:spPr bwMode="auto">
          <a:xfrm>
            <a:off x="152400" y="4144963"/>
            <a:ext cx="4267200" cy="1127125"/>
          </a:xfrm>
          <a:prstGeom prst="rect">
            <a:avLst/>
          </a:prstGeom>
          <a:noFill/>
          <a:ln w="9525">
            <a:noFill/>
            <a:miter lim="800000"/>
            <a:headEnd/>
            <a:tailEnd/>
          </a:ln>
          <a:effectLst/>
        </p:spPr>
        <p:txBody>
          <a:bodyPr>
            <a:spAutoFit/>
          </a:bodyPr>
          <a:lstStyle/>
          <a:p>
            <a:r>
              <a:rPr lang="en-US" sz="2400" u="sng">
                <a:solidFill>
                  <a:schemeClr val="tx2"/>
                </a:solidFill>
              </a:rPr>
              <a:t>Disadvantages</a:t>
            </a:r>
            <a:r>
              <a:rPr lang="en-US" sz="2400">
                <a:solidFill>
                  <a:schemeClr val="tx2"/>
                </a:solidFill>
              </a:rPr>
              <a:t>:</a:t>
            </a:r>
          </a:p>
          <a:p>
            <a:pPr>
              <a:lnSpc>
                <a:spcPct val="110000"/>
              </a:lnSpc>
              <a:buFontTx/>
              <a:buChar char="-"/>
            </a:pPr>
            <a:r>
              <a:rPr lang="en-US">
                <a:solidFill>
                  <a:schemeClr val="tx2"/>
                </a:solidFill>
              </a:rPr>
              <a:t> Expensive</a:t>
            </a:r>
          </a:p>
          <a:p>
            <a:pPr>
              <a:lnSpc>
                <a:spcPct val="110000"/>
              </a:lnSpc>
              <a:buFontTx/>
              <a:buChar char="-"/>
            </a:pPr>
            <a:r>
              <a:rPr lang="en-US">
                <a:solidFill>
                  <a:schemeClr val="tx2"/>
                </a:solidFill>
              </a:rPr>
              <a:t> Less efficient operating in reverse</a:t>
            </a:r>
          </a:p>
        </p:txBody>
      </p:sp>
      <p:sp>
        <p:nvSpPr>
          <p:cNvPr id="167944" name="Text Box 8"/>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Text Box 4"/>
          <p:cNvSpPr txBox="1">
            <a:spLocks noChangeArrowheads="1"/>
          </p:cNvSpPr>
          <p:nvPr/>
        </p:nvSpPr>
        <p:spPr bwMode="auto">
          <a:xfrm>
            <a:off x="228600" y="1143000"/>
            <a:ext cx="2797175" cy="519113"/>
          </a:xfrm>
          <a:prstGeom prst="rect">
            <a:avLst/>
          </a:prstGeom>
          <a:solidFill>
            <a:schemeClr val="accent1"/>
          </a:solidFill>
          <a:ln w="9525">
            <a:noFill/>
            <a:miter lim="800000"/>
            <a:headEnd/>
            <a:tailEnd/>
          </a:ln>
          <a:effectLst/>
        </p:spPr>
        <p:txBody>
          <a:bodyPr wrap="none">
            <a:spAutoFit/>
          </a:bodyPr>
          <a:lstStyle/>
          <a:p>
            <a:r>
              <a:rPr lang="en-US" sz="2800" b="1">
                <a:solidFill>
                  <a:srgbClr val="FFFF66"/>
                </a:solidFill>
              </a:rPr>
              <a:t>Propeller Theory</a:t>
            </a:r>
          </a:p>
        </p:txBody>
      </p:sp>
      <p:sp>
        <p:nvSpPr>
          <p:cNvPr id="148485" name="Text Box 5"/>
          <p:cNvSpPr txBox="1">
            <a:spLocks noChangeArrowheads="1"/>
          </p:cNvSpPr>
          <p:nvPr/>
        </p:nvSpPr>
        <p:spPr bwMode="auto">
          <a:xfrm>
            <a:off x="457200" y="1828800"/>
            <a:ext cx="3008313" cy="457200"/>
          </a:xfrm>
          <a:prstGeom prst="rect">
            <a:avLst/>
          </a:prstGeom>
          <a:noFill/>
          <a:ln w="9525">
            <a:noFill/>
            <a:miter lim="800000"/>
            <a:headEnd/>
            <a:tailEnd/>
          </a:ln>
          <a:effectLst/>
        </p:spPr>
        <p:txBody>
          <a:bodyPr wrap="none">
            <a:spAutoFit/>
          </a:bodyPr>
          <a:lstStyle/>
          <a:p>
            <a:pPr>
              <a:buFontTx/>
              <a:buChar char="•"/>
            </a:pPr>
            <a:r>
              <a:rPr lang="en-US" sz="2400"/>
              <a:t> </a:t>
            </a:r>
            <a:r>
              <a:rPr lang="en-US" sz="2400" b="1">
                <a:latin typeface="Arial" charset="0"/>
              </a:rPr>
              <a:t>Speed of Advance</a:t>
            </a:r>
          </a:p>
        </p:txBody>
      </p:sp>
      <p:grpSp>
        <p:nvGrpSpPr>
          <p:cNvPr id="148486" name="Group 6"/>
          <p:cNvGrpSpPr>
            <a:grpSpLocks/>
          </p:cNvGrpSpPr>
          <p:nvPr/>
        </p:nvGrpSpPr>
        <p:grpSpPr bwMode="auto">
          <a:xfrm>
            <a:off x="1524000" y="1981200"/>
            <a:ext cx="6983413" cy="2324100"/>
            <a:chOff x="960" y="1248"/>
            <a:chExt cx="4399" cy="1464"/>
          </a:xfrm>
        </p:grpSpPr>
        <p:sp>
          <p:nvSpPr>
            <p:cNvPr id="148487" name="Line 7"/>
            <p:cNvSpPr>
              <a:spLocks noChangeShapeType="1"/>
            </p:cNvSpPr>
            <p:nvPr/>
          </p:nvSpPr>
          <p:spPr bwMode="auto">
            <a:xfrm flipH="1">
              <a:off x="3072" y="1872"/>
              <a:ext cx="0" cy="336"/>
            </a:xfrm>
            <a:prstGeom prst="line">
              <a:avLst/>
            </a:prstGeom>
            <a:noFill/>
            <a:ln w="9525" cap="rnd">
              <a:solidFill>
                <a:schemeClr val="tx1"/>
              </a:solidFill>
              <a:prstDash val="sysDot"/>
              <a:round/>
              <a:headEnd/>
              <a:tailEnd/>
            </a:ln>
            <a:effectLst/>
          </p:spPr>
          <p:txBody>
            <a:bodyPr/>
            <a:lstStyle/>
            <a:p>
              <a:endParaRPr lang="en-US"/>
            </a:p>
          </p:txBody>
        </p:sp>
        <p:sp>
          <p:nvSpPr>
            <p:cNvPr id="148488" name="Freeform 8"/>
            <p:cNvSpPr>
              <a:spLocks/>
            </p:cNvSpPr>
            <p:nvPr/>
          </p:nvSpPr>
          <p:spPr bwMode="auto">
            <a:xfrm>
              <a:off x="960" y="1824"/>
              <a:ext cx="2160" cy="432"/>
            </a:xfrm>
            <a:custGeom>
              <a:avLst/>
              <a:gdLst/>
              <a:ahLst/>
              <a:cxnLst>
                <a:cxn ang="0">
                  <a:pos x="0" y="192"/>
                </a:cxn>
                <a:cxn ang="0">
                  <a:pos x="528" y="0"/>
                </a:cxn>
                <a:cxn ang="0">
                  <a:pos x="1920" y="0"/>
                </a:cxn>
                <a:cxn ang="0">
                  <a:pos x="2160" y="96"/>
                </a:cxn>
                <a:cxn ang="0">
                  <a:pos x="2160" y="288"/>
                </a:cxn>
                <a:cxn ang="0">
                  <a:pos x="1872" y="384"/>
                </a:cxn>
                <a:cxn ang="0">
                  <a:pos x="528" y="384"/>
                </a:cxn>
                <a:cxn ang="0">
                  <a:pos x="0" y="192"/>
                </a:cxn>
              </a:cxnLst>
              <a:rect l="0" t="0" r="r" b="b"/>
              <a:pathLst>
                <a:path w="2160" h="384">
                  <a:moveTo>
                    <a:pt x="0" y="192"/>
                  </a:moveTo>
                  <a:lnTo>
                    <a:pt x="528" y="0"/>
                  </a:lnTo>
                  <a:lnTo>
                    <a:pt x="1920" y="0"/>
                  </a:lnTo>
                  <a:lnTo>
                    <a:pt x="2160" y="96"/>
                  </a:lnTo>
                  <a:lnTo>
                    <a:pt x="2160" y="288"/>
                  </a:lnTo>
                  <a:lnTo>
                    <a:pt x="1872" y="384"/>
                  </a:lnTo>
                  <a:lnTo>
                    <a:pt x="528" y="384"/>
                  </a:lnTo>
                  <a:lnTo>
                    <a:pt x="0" y="192"/>
                  </a:lnTo>
                  <a:close/>
                </a:path>
              </a:pathLst>
            </a:custGeom>
            <a:gradFill rotWithShape="0">
              <a:gsLst>
                <a:gs pos="0">
                  <a:srgbClr val="FFCC00">
                    <a:gamma/>
                    <a:shade val="46275"/>
                    <a:invGamma/>
                  </a:srgbClr>
                </a:gs>
                <a:gs pos="50000">
                  <a:srgbClr val="FFCC00"/>
                </a:gs>
                <a:gs pos="100000">
                  <a:srgbClr val="FFCC00">
                    <a:gamma/>
                    <a:shade val="46275"/>
                    <a:invGamma/>
                  </a:srgbClr>
                </a:gs>
              </a:gsLst>
              <a:lin ang="5400000" scaled="1"/>
            </a:gradFill>
            <a:ln w="9525">
              <a:solidFill>
                <a:srgbClr val="FFCC00"/>
              </a:solidFill>
              <a:round/>
              <a:headEnd/>
              <a:tailEnd/>
            </a:ln>
            <a:effectLst/>
          </p:spPr>
          <p:txBody>
            <a:bodyPr/>
            <a:lstStyle/>
            <a:p>
              <a:endParaRPr lang="en-US"/>
            </a:p>
          </p:txBody>
        </p:sp>
        <p:sp>
          <p:nvSpPr>
            <p:cNvPr id="148489" name="AutoShape 9"/>
            <p:cNvSpPr>
              <a:spLocks noChangeArrowheads="1"/>
            </p:cNvSpPr>
            <p:nvPr/>
          </p:nvSpPr>
          <p:spPr bwMode="auto">
            <a:xfrm>
              <a:off x="1872" y="1968"/>
              <a:ext cx="480" cy="144"/>
            </a:xfrm>
            <a:prstGeom prst="leftArrow">
              <a:avLst>
                <a:gd name="adj1" fmla="val 50000"/>
                <a:gd name="adj2" fmla="val 83333"/>
              </a:avLst>
            </a:prstGeom>
            <a:solidFill>
              <a:srgbClr val="CC3300"/>
            </a:solidFill>
            <a:ln w="9525">
              <a:solidFill>
                <a:schemeClr val="tx1"/>
              </a:solidFill>
              <a:miter lim="800000"/>
              <a:headEnd/>
              <a:tailEnd/>
            </a:ln>
            <a:effectLst/>
          </p:spPr>
          <p:txBody>
            <a:bodyPr wrap="none" anchor="ctr"/>
            <a:lstStyle/>
            <a:p>
              <a:endParaRPr lang="en-US"/>
            </a:p>
          </p:txBody>
        </p:sp>
        <p:sp>
          <p:nvSpPr>
            <p:cNvPr id="148490" name="Line 10"/>
            <p:cNvSpPr>
              <a:spLocks noChangeShapeType="1"/>
            </p:cNvSpPr>
            <p:nvPr/>
          </p:nvSpPr>
          <p:spPr bwMode="auto">
            <a:xfrm flipV="1">
              <a:off x="3072" y="1392"/>
              <a:ext cx="1872" cy="432"/>
            </a:xfrm>
            <a:prstGeom prst="line">
              <a:avLst/>
            </a:prstGeom>
            <a:noFill/>
            <a:ln w="9525">
              <a:solidFill>
                <a:schemeClr val="tx1"/>
              </a:solidFill>
              <a:round/>
              <a:headEnd/>
              <a:tailEnd/>
            </a:ln>
            <a:effectLst/>
          </p:spPr>
          <p:txBody>
            <a:bodyPr/>
            <a:lstStyle/>
            <a:p>
              <a:endParaRPr lang="en-US"/>
            </a:p>
          </p:txBody>
        </p:sp>
        <p:sp>
          <p:nvSpPr>
            <p:cNvPr id="148491" name="Line 11"/>
            <p:cNvSpPr>
              <a:spLocks noChangeShapeType="1"/>
            </p:cNvSpPr>
            <p:nvPr/>
          </p:nvSpPr>
          <p:spPr bwMode="auto">
            <a:xfrm>
              <a:off x="3072" y="2208"/>
              <a:ext cx="1872" cy="384"/>
            </a:xfrm>
            <a:prstGeom prst="line">
              <a:avLst/>
            </a:prstGeom>
            <a:noFill/>
            <a:ln w="9525">
              <a:solidFill>
                <a:schemeClr val="tx1"/>
              </a:solidFill>
              <a:round/>
              <a:headEnd/>
              <a:tailEnd/>
            </a:ln>
            <a:effectLst/>
          </p:spPr>
          <p:txBody>
            <a:bodyPr/>
            <a:lstStyle/>
            <a:p>
              <a:endParaRPr lang="en-US"/>
            </a:p>
          </p:txBody>
        </p:sp>
        <p:sp>
          <p:nvSpPr>
            <p:cNvPr id="148492" name="AutoShape 12"/>
            <p:cNvSpPr>
              <a:spLocks noChangeArrowheads="1"/>
            </p:cNvSpPr>
            <p:nvPr/>
          </p:nvSpPr>
          <p:spPr bwMode="auto">
            <a:xfrm>
              <a:off x="3696" y="1968"/>
              <a:ext cx="336" cy="96"/>
            </a:xfrm>
            <a:prstGeom prst="leftArrow">
              <a:avLst>
                <a:gd name="adj1" fmla="val 50000"/>
                <a:gd name="adj2" fmla="val 87500"/>
              </a:avLst>
            </a:prstGeom>
            <a:solidFill>
              <a:srgbClr val="CC3300"/>
            </a:solidFill>
            <a:ln w="9525">
              <a:solidFill>
                <a:schemeClr val="tx1"/>
              </a:solidFill>
              <a:miter lim="800000"/>
              <a:headEnd/>
              <a:tailEnd/>
            </a:ln>
            <a:effectLst/>
          </p:spPr>
          <p:txBody>
            <a:bodyPr wrap="none" anchor="ctr"/>
            <a:lstStyle/>
            <a:p>
              <a:endParaRPr lang="en-US"/>
            </a:p>
          </p:txBody>
        </p:sp>
        <p:sp>
          <p:nvSpPr>
            <p:cNvPr id="148493" name="Oval 13"/>
            <p:cNvSpPr>
              <a:spLocks noChangeArrowheads="1"/>
            </p:cNvSpPr>
            <p:nvPr/>
          </p:nvSpPr>
          <p:spPr bwMode="auto">
            <a:xfrm>
              <a:off x="2160" y="225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8494" name="Oval 14"/>
            <p:cNvSpPr>
              <a:spLocks noChangeArrowheads="1"/>
            </p:cNvSpPr>
            <p:nvPr/>
          </p:nvSpPr>
          <p:spPr bwMode="auto">
            <a:xfrm>
              <a:off x="2160" y="153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8495" name="Text Box 15"/>
            <p:cNvSpPr txBox="1">
              <a:spLocks noChangeArrowheads="1"/>
            </p:cNvSpPr>
            <p:nvPr/>
          </p:nvSpPr>
          <p:spPr bwMode="auto">
            <a:xfrm>
              <a:off x="1872" y="2208"/>
              <a:ext cx="255" cy="288"/>
            </a:xfrm>
            <a:prstGeom prst="rect">
              <a:avLst/>
            </a:prstGeom>
            <a:noFill/>
            <a:ln w="9525">
              <a:noFill/>
              <a:miter lim="800000"/>
              <a:headEnd/>
              <a:tailEnd/>
            </a:ln>
            <a:effectLst/>
          </p:spPr>
          <p:txBody>
            <a:bodyPr wrap="none">
              <a:spAutoFit/>
            </a:bodyPr>
            <a:lstStyle/>
            <a:p>
              <a:r>
                <a:rPr lang="en-US" sz="2400"/>
                <a:t>Q</a:t>
              </a:r>
            </a:p>
          </p:txBody>
        </p:sp>
        <p:sp>
          <p:nvSpPr>
            <p:cNvPr id="148496" name="Text Box 16"/>
            <p:cNvSpPr txBox="1">
              <a:spLocks noChangeArrowheads="1"/>
            </p:cNvSpPr>
            <p:nvPr/>
          </p:nvSpPr>
          <p:spPr bwMode="auto">
            <a:xfrm flipH="1">
              <a:off x="1872" y="1440"/>
              <a:ext cx="240" cy="288"/>
            </a:xfrm>
            <a:prstGeom prst="rect">
              <a:avLst/>
            </a:prstGeom>
            <a:noFill/>
            <a:ln w="9525">
              <a:noFill/>
              <a:miter lim="800000"/>
              <a:headEnd/>
              <a:tailEnd/>
            </a:ln>
            <a:effectLst/>
          </p:spPr>
          <p:txBody>
            <a:bodyPr>
              <a:spAutoFit/>
            </a:bodyPr>
            <a:lstStyle/>
            <a:p>
              <a:r>
                <a:rPr lang="en-US" sz="2400"/>
                <a:t>P</a:t>
              </a:r>
            </a:p>
          </p:txBody>
        </p:sp>
        <p:sp>
          <p:nvSpPr>
            <p:cNvPr id="148497" name="Line 17"/>
            <p:cNvSpPr>
              <a:spLocks noChangeShapeType="1"/>
            </p:cNvSpPr>
            <p:nvPr/>
          </p:nvSpPr>
          <p:spPr bwMode="auto">
            <a:xfrm flipH="1">
              <a:off x="4944" y="1440"/>
              <a:ext cx="0" cy="1152"/>
            </a:xfrm>
            <a:prstGeom prst="line">
              <a:avLst/>
            </a:prstGeom>
            <a:noFill/>
            <a:ln w="9525" cap="rnd">
              <a:solidFill>
                <a:schemeClr val="tx1"/>
              </a:solidFill>
              <a:prstDash val="sysDot"/>
              <a:round/>
              <a:headEnd/>
              <a:tailEnd/>
            </a:ln>
            <a:effectLst/>
          </p:spPr>
          <p:txBody>
            <a:bodyPr/>
            <a:lstStyle/>
            <a:p>
              <a:endParaRPr lang="en-US"/>
            </a:p>
          </p:txBody>
        </p:sp>
        <p:sp>
          <p:nvSpPr>
            <p:cNvPr id="148498" name="Text Box 18"/>
            <p:cNvSpPr txBox="1">
              <a:spLocks noChangeArrowheads="1"/>
            </p:cNvSpPr>
            <p:nvPr/>
          </p:nvSpPr>
          <p:spPr bwMode="auto">
            <a:xfrm>
              <a:off x="4176" y="1632"/>
              <a:ext cx="1183" cy="294"/>
            </a:xfrm>
            <a:prstGeom prst="rect">
              <a:avLst/>
            </a:prstGeom>
            <a:solidFill>
              <a:schemeClr val="bg1"/>
            </a:solidFill>
            <a:ln w="9525">
              <a:solidFill>
                <a:schemeClr val="bg1"/>
              </a:solidFill>
              <a:miter lim="800000"/>
              <a:headEnd/>
              <a:tailEnd/>
            </a:ln>
            <a:effectLst/>
          </p:spPr>
          <p:txBody>
            <a:bodyPr wrap="none">
              <a:spAutoFit/>
            </a:bodyPr>
            <a:lstStyle/>
            <a:p>
              <a:r>
                <a:rPr lang="en-US" sz="2400" b="1" i="1">
                  <a:solidFill>
                    <a:schemeClr val="accent1"/>
                  </a:solidFill>
                </a:rPr>
                <a:t>Wake Region</a:t>
              </a:r>
            </a:p>
          </p:txBody>
        </p:sp>
        <p:graphicFrame>
          <p:nvGraphicFramePr>
            <p:cNvPr id="148499" name="Object 19"/>
            <p:cNvGraphicFramePr>
              <a:graphicFrameLocks noChangeAspect="1"/>
            </p:cNvGraphicFramePr>
            <p:nvPr/>
          </p:nvGraphicFramePr>
          <p:xfrm>
            <a:off x="2352" y="1872"/>
            <a:ext cx="295" cy="312"/>
          </p:xfrm>
          <a:graphic>
            <a:graphicData uri="http://schemas.openxmlformats.org/presentationml/2006/ole">
              <p:oleObj spid="_x0000_s148499" name="Equation" r:id="rId3" imgW="215640" imgH="228600" progId="Equation.3">
                <p:embed/>
              </p:oleObj>
            </a:graphicData>
          </a:graphic>
        </p:graphicFrame>
        <p:graphicFrame>
          <p:nvGraphicFramePr>
            <p:cNvPr id="148500" name="Object 20"/>
            <p:cNvGraphicFramePr>
              <a:graphicFrameLocks noChangeAspect="1"/>
            </p:cNvGraphicFramePr>
            <p:nvPr/>
          </p:nvGraphicFramePr>
          <p:xfrm>
            <a:off x="4093" y="1872"/>
            <a:ext cx="365" cy="312"/>
          </p:xfrm>
          <a:graphic>
            <a:graphicData uri="http://schemas.openxmlformats.org/presentationml/2006/ole">
              <p:oleObj spid="_x0000_s148500" name="Equation" r:id="rId4" imgW="266400" imgH="228600" progId="Equation.3">
                <p:embed/>
              </p:oleObj>
            </a:graphicData>
          </a:graphic>
        </p:graphicFrame>
        <p:graphicFrame>
          <p:nvGraphicFramePr>
            <p:cNvPr id="148501" name="Object 21"/>
            <p:cNvGraphicFramePr>
              <a:graphicFrameLocks noChangeAspect="1"/>
            </p:cNvGraphicFramePr>
            <p:nvPr/>
          </p:nvGraphicFramePr>
          <p:xfrm>
            <a:off x="2448" y="1248"/>
            <a:ext cx="903" cy="312"/>
          </p:xfrm>
          <a:graphic>
            <a:graphicData uri="http://schemas.openxmlformats.org/presentationml/2006/ole">
              <p:oleObj spid="_x0000_s148501" name="Equation" r:id="rId5" imgW="660240" imgH="228600" progId="Equation.3">
                <p:embed/>
              </p:oleObj>
            </a:graphicData>
          </a:graphic>
        </p:graphicFrame>
        <p:graphicFrame>
          <p:nvGraphicFramePr>
            <p:cNvPr id="148502" name="Object 22"/>
            <p:cNvGraphicFramePr>
              <a:graphicFrameLocks noChangeAspect="1"/>
            </p:cNvGraphicFramePr>
            <p:nvPr/>
          </p:nvGraphicFramePr>
          <p:xfrm>
            <a:off x="2448" y="2400"/>
            <a:ext cx="1024" cy="312"/>
          </p:xfrm>
          <a:graphic>
            <a:graphicData uri="http://schemas.openxmlformats.org/presentationml/2006/ole">
              <p:oleObj spid="_x0000_s148502" name="Equation" r:id="rId6" imgW="749160" imgH="228600" progId="Equation.3">
                <p:embed/>
              </p:oleObj>
            </a:graphicData>
          </a:graphic>
        </p:graphicFrame>
        <p:sp>
          <p:nvSpPr>
            <p:cNvPr id="148503" name="Line 23"/>
            <p:cNvSpPr>
              <a:spLocks noChangeShapeType="1"/>
            </p:cNvSpPr>
            <p:nvPr/>
          </p:nvSpPr>
          <p:spPr bwMode="auto">
            <a:xfrm flipH="1">
              <a:off x="2256" y="1440"/>
              <a:ext cx="192" cy="96"/>
            </a:xfrm>
            <a:prstGeom prst="line">
              <a:avLst/>
            </a:prstGeom>
            <a:noFill/>
            <a:ln w="9525">
              <a:solidFill>
                <a:schemeClr val="tx1"/>
              </a:solidFill>
              <a:round/>
              <a:headEnd/>
              <a:tailEnd type="triangle" w="med" len="med"/>
            </a:ln>
            <a:effectLst/>
          </p:spPr>
          <p:txBody>
            <a:bodyPr/>
            <a:lstStyle/>
            <a:p>
              <a:endParaRPr lang="en-US"/>
            </a:p>
          </p:txBody>
        </p:sp>
        <p:sp>
          <p:nvSpPr>
            <p:cNvPr id="148504" name="Line 24"/>
            <p:cNvSpPr>
              <a:spLocks noChangeShapeType="1"/>
            </p:cNvSpPr>
            <p:nvPr/>
          </p:nvSpPr>
          <p:spPr bwMode="auto">
            <a:xfrm flipH="1" flipV="1">
              <a:off x="2304" y="2304"/>
              <a:ext cx="144" cy="144"/>
            </a:xfrm>
            <a:prstGeom prst="line">
              <a:avLst/>
            </a:prstGeom>
            <a:noFill/>
            <a:ln w="9525">
              <a:solidFill>
                <a:schemeClr val="tx1"/>
              </a:solidFill>
              <a:round/>
              <a:headEnd/>
              <a:tailEnd type="triangle" w="med" len="med"/>
            </a:ln>
            <a:effectLst/>
          </p:spPr>
          <p:txBody>
            <a:bodyPr/>
            <a:lstStyle/>
            <a:p>
              <a:endParaRPr lang="en-US"/>
            </a:p>
          </p:txBody>
        </p:sp>
      </p:grpSp>
      <p:sp>
        <p:nvSpPr>
          <p:cNvPr id="148505" name="Text Box 25"/>
          <p:cNvSpPr txBox="1">
            <a:spLocks noChangeArrowheads="1"/>
          </p:cNvSpPr>
          <p:nvPr/>
        </p:nvSpPr>
        <p:spPr bwMode="auto">
          <a:xfrm>
            <a:off x="304800" y="4419600"/>
            <a:ext cx="8534400" cy="1261884"/>
          </a:xfrm>
          <a:prstGeom prst="rect">
            <a:avLst/>
          </a:prstGeom>
          <a:noFill/>
          <a:ln w="9525">
            <a:noFill/>
            <a:miter lim="800000"/>
            <a:headEnd/>
            <a:tailEnd/>
          </a:ln>
          <a:effectLst/>
        </p:spPr>
        <p:txBody>
          <a:bodyPr wrap="square">
            <a:spAutoFit/>
          </a:bodyPr>
          <a:lstStyle/>
          <a:p>
            <a:pPr>
              <a:buFontTx/>
              <a:buChar char="•"/>
            </a:pPr>
            <a:r>
              <a:rPr lang="en-US" sz="2400" dirty="0"/>
              <a:t> </a:t>
            </a:r>
            <a:r>
              <a:rPr lang="en-US" sz="2400" b="1" dirty="0"/>
              <a:t>The ship drags the surrounding water </a:t>
            </a:r>
            <a:r>
              <a:rPr lang="en-US" sz="2400" b="1" dirty="0" smtClean="0"/>
              <a:t>.  This </a:t>
            </a:r>
            <a:r>
              <a:rPr lang="en-US" sz="2400" b="1" i="1" dirty="0" smtClean="0">
                <a:solidFill>
                  <a:srgbClr val="FF0000"/>
                </a:solidFill>
              </a:rPr>
              <a:t>wake</a:t>
            </a:r>
            <a:r>
              <a:rPr lang="en-US" sz="2400" b="1" dirty="0" smtClean="0"/>
              <a:t>  follows the   </a:t>
            </a:r>
          </a:p>
          <a:p>
            <a:r>
              <a:rPr lang="en-US" sz="2400" b="1" dirty="0"/>
              <a:t> </a:t>
            </a:r>
            <a:r>
              <a:rPr lang="en-US" sz="2400" b="1" dirty="0" smtClean="0"/>
              <a:t>   ship </a:t>
            </a:r>
            <a:r>
              <a:rPr lang="en-US" sz="2400" b="1" dirty="0"/>
              <a:t>with a</a:t>
            </a:r>
            <a:r>
              <a:rPr lang="en-US" sz="2400" b="1" dirty="0">
                <a:solidFill>
                  <a:srgbClr val="FF0000"/>
                </a:solidFill>
              </a:rPr>
              <a:t> </a:t>
            </a:r>
            <a:r>
              <a:rPr lang="en-US" sz="2400" b="1" i="1" dirty="0">
                <a:solidFill>
                  <a:srgbClr val="FF0000"/>
                </a:solidFill>
              </a:rPr>
              <a:t>wake speed</a:t>
            </a:r>
            <a:r>
              <a:rPr lang="en-US" sz="2400" b="1" dirty="0"/>
              <a:t> (</a:t>
            </a:r>
            <a:r>
              <a:rPr lang="en-US" sz="2800" b="1" dirty="0" err="1"/>
              <a:t>Vw</a:t>
            </a:r>
            <a:r>
              <a:rPr lang="en-US" sz="2400" b="1" dirty="0" smtClean="0"/>
              <a:t>). </a:t>
            </a:r>
            <a:endParaRPr lang="en-US" sz="2400" b="1" dirty="0"/>
          </a:p>
          <a:p>
            <a:pPr>
              <a:buFontTx/>
              <a:buChar char="•"/>
            </a:pPr>
            <a:r>
              <a:rPr lang="en-US" sz="2400" b="1" dirty="0"/>
              <a:t> The flow speed at the propeller is,</a:t>
            </a:r>
          </a:p>
        </p:txBody>
      </p:sp>
      <p:graphicFrame>
        <p:nvGraphicFramePr>
          <p:cNvPr id="148506" name="Object 26"/>
          <p:cNvGraphicFramePr>
            <a:graphicFrameLocks noChangeAspect="1"/>
          </p:cNvGraphicFramePr>
          <p:nvPr/>
        </p:nvGraphicFramePr>
        <p:xfrm>
          <a:off x="2228850" y="6096000"/>
          <a:ext cx="2266950" cy="574675"/>
        </p:xfrm>
        <a:graphic>
          <a:graphicData uri="http://schemas.openxmlformats.org/presentationml/2006/ole">
            <p:oleObj spid="_x0000_s148506" name="Equation" r:id="rId7" imgW="901440" imgH="228600" progId="Equation.3">
              <p:embed/>
            </p:oleObj>
          </a:graphicData>
        </a:graphic>
      </p:graphicFrame>
      <p:sp>
        <p:nvSpPr>
          <p:cNvPr id="148507" name="AutoShape 27"/>
          <p:cNvSpPr>
            <a:spLocks noChangeArrowheads="1"/>
          </p:cNvSpPr>
          <p:nvPr/>
        </p:nvSpPr>
        <p:spPr bwMode="auto">
          <a:xfrm>
            <a:off x="4648200" y="6248400"/>
            <a:ext cx="838200" cy="228600"/>
          </a:xfrm>
          <a:prstGeom prst="leftArrow">
            <a:avLst>
              <a:gd name="adj1" fmla="val 50000"/>
              <a:gd name="adj2" fmla="val 91667"/>
            </a:avLst>
          </a:prstGeom>
          <a:solidFill>
            <a:schemeClr val="accent1"/>
          </a:solidFill>
          <a:ln w="9525">
            <a:solidFill>
              <a:schemeClr val="tx1"/>
            </a:solidFill>
            <a:miter lim="800000"/>
            <a:headEnd/>
            <a:tailEnd/>
          </a:ln>
          <a:effectLst/>
        </p:spPr>
        <p:txBody>
          <a:bodyPr wrap="none" anchor="ctr"/>
          <a:lstStyle/>
          <a:p>
            <a:endParaRPr lang="en-US"/>
          </a:p>
        </p:txBody>
      </p:sp>
      <p:sp>
        <p:nvSpPr>
          <p:cNvPr id="148508" name="Text Box 28"/>
          <p:cNvSpPr txBox="1">
            <a:spLocks noChangeArrowheads="1"/>
          </p:cNvSpPr>
          <p:nvPr/>
        </p:nvSpPr>
        <p:spPr bwMode="auto">
          <a:xfrm>
            <a:off x="5775325" y="6061075"/>
            <a:ext cx="2417763" cy="457200"/>
          </a:xfrm>
          <a:prstGeom prst="rect">
            <a:avLst/>
          </a:prstGeom>
          <a:noFill/>
          <a:ln w="9525">
            <a:noFill/>
            <a:miter lim="800000"/>
            <a:headEnd/>
            <a:tailEnd/>
          </a:ln>
          <a:effectLst/>
        </p:spPr>
        <p:txBody>
          <a:bodyPr wrap="none">
            <a:spAutoFit/>
          </a:bodyPr>
          <a:lstStyle/>
          <a:p>
            <a:r>
              <a:rPr lang="en-US" sz="2400" b="1" i="1">
                <a:solidFill>
                  <a:srgbClr val="FF0000"/>
                </a:solidFill>
              </a:rPr>
              <a:t>Speed of Advance</a:t>
            </a:r>
          </a:p>
        </p:txBody>
      </p:sp>
      <p:sp>
        <p:nvSpPr>
          <p:cNvPr id="148509" name="Text Box 29"/>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Text Box 4"/>
          <p:cNvSpPr txBox="1">
            <a:spLocks noChangeArrowheads="1"/>
          </p:cNvSpPr>
          <p:nvPr/>
        </p:nvSpPr>
        <p:spPr bwMode="auto">
          <a:xfrm>
            <a:off x="304800" y="1295400"/>
            <a:ext cx="2651125" cy="466725"/>
          </a:xfrm>
          <a:prstGeom prst="rect">
            <a:avLst/>
          </a:prstGeom>
          <a:solidFill>
            <a:srgbClr val="FFFF66"/>
          </a:solidFill>
          <a:ln w="9525">
            <a:solidFill>
              <a:schemeClr val="tx1"/>
            </a:solidFill>
            <a:miter lim="800000"/>
            <a:headEnd/>
            <a:tailEnd/>
          </a:ln>
          <a:effectLst/>
        </p:spPr>
        <p:txBody>
          <a:bodyPr wrap="none">
            <a:spAutoFit/>
          </a:bodyPr>
          <a:lstStyle/>
          <a:p>
            <a:r>
              <a:rPr lang="en-US" sz="2400" i="1"/>
              <a:t>Propeller Efficiency</a:t>
            </a:r>
          </a:p>
        </p:txBody>
      </p:sp>
      <p:graphicFrame>
        <p:nvGraphicFramePr>
          <p:cNvPr id="149509" name="Object 5"/>
          <p:cNvGraphicFramePr>
            <a:graphicFrameLocks noChangeAspect="1"/>
          </p:cNvGraphicFramePr>
          <p:nvPr/>
        </p:nvGraphicFramePr>
        <p:xfrm>
          <a:off x="914400" y="1905000"/>
          <a:ext cx="2667000" cy="849313"/>
        </p:xfrm>
        <a:graphic>
          <a:graphicData uri="http://schemas.openxmlformats.org/presentationml/2006/ole">
            <p:oleObj spid="_x0000_s149509" name="Equation" r:id="rId3" imgW="1396800" imgH="444240" progId="Equation.3">
              <p:embed/>
            </p:oleObj>
          </a:graphicData>
        </a:graphic>
      </p:graphicFrame>
      <p:graphicFrame>
        <p:nvGraphicFramePr>
          <p:cNvPr id="149510" name="Object 6"/>
          <p:cNvGraphicFramePr>
            <a:graphicFrameLocks noChangeAspect="1"/>
          </p:cNvGraphicFramePr>
          <p:nvPr/>
        </p:nvGraphicFramePr>
        <p:xfrm>
          <a:off x="5105400" y="1905000"/>
          <a:ext cx="2286000" cy="835025"/>
        </p:xfrm>
        <a:graphic>
          <a:graphicData uri="http://schemas.openxmlformats.org/presentationml/2006/ole">
            <p:oleObj spid="_x0000_s149510" name="Equation" r:id="rId4" imgW="1079280" imgH="393480" progId="Equation.3">
              <p:embed/>
            </p:oleObj>
          </a:graphicData>
        </a:graphic>
      </p:graphicFrame>
      <p:sp>
        <p:nvSpPr>
          <p:cNvPr id="149511" name="AutoShape 7"/>
          <p:cNvSpPr>
            <a:spLocks noChangeArrowheads="1"/>
          </p:cNvSpPr>
          <p:nvPr/>
        </p:nvSpPr>
        <p:spPr bwMode="auto">
          <a:xfrm>
            <a:off x="3962400" y="2209800"/>
            <a:ext cx="838200" cy="228600"/>
          </a:xfrm>
          <a:prstGeom prst="leftRightArrow">
            <a:avLst>
              <a:gd name="adj1" fmla="val 50000"/>
              <a:gd name="adj2" fmla="val 73333"/>
            </a:avLst>
          </a:prstGeom>
          <a:solidFill>
            <a:srgbClr val="CC3300"/>
          </a:solidFill>
          <a:ln w="9525">
            <a:solidFill>
              <a:schemeClr val="tx1"/>
            </a:solidFill>
            <a:miter lim="800000"/>
            <a:headEnd/>
            <a:tailEnd/>
          </a:ln>
          <a:effectLst/>
        </p:spPr>
        <p:txBody>
          <a:bodyPr wrap="none" anchor="ctr"/>
          <a:lstStyle/>
          <a:p>
            <a:endParaRPr lang="en-US"/>
          </a:p>
        </p:txBody>
      </p:sp>
      <p:sp>
        <p:nvSpPr>
          <p:cNvPr id="149512" name="Text Box 8"/>
          <p:cNvSpPr txBox="1">
            <a:spLocks noChangeArrowheads="1"/>
          </p:cNvSpPr>
          <p:nvPr/>
        </p:nvSpPr>
        <p:spPr bwMode="auto">
          <a:xfrm>
            <a:off x="4419600" y="2895600"/>
            <a:ext cx="4389438" cy="457200"/>
          </a:xfrm>
          <a:prstGeom prst="rect">
            <a:avLst/>
          </a:prstGeom>
          <a:noFill/>
          <a:ln w="9525">
            <a:noFill/>
            <a:miter lim="800000"/>
            <a:headEnd/>
            <a:tailEnd/>
          </a:ln>
          <a:effectLst/>
        </p:spPr>
        <p:txBody>
          <a:bodyPr>
            <a:spAutoFit/>
          </a:bodyPr>
          <a:lstStyle/>
          <a:p>
            <a:r>
              <a:rPr lang="en-US" sz="2400" b="1" i="1"/>
              <a:t>(~70 % for well-designed PP.)</a:t>
            </a:r>
          </a:p>
        </p:txBody>
      </p:sp>
      <p:graphicFrame>
        <p:nvGraphicFramePr>
          <p:cNvPr id="149513" name="Object 9"/>
          <p:cNvGraphicFramePr>
            <a:graphicFrameLocks noChangeAspect="1"/>
          </p:cNvGraphicFramePr>
          <p:nvPr/>
        </p:nvGraphicFramePr>
        <p:xfrm>
          <a:off x="914400" y="2819400"/>
          <a:ext cx="2133600" cy="895350"/>
        </p:xfrm>
        <a:graphic>
          <a:graphicData uri="http://schemas.openxmlformats.org/presentationml/2006/ole">
            <p:oleObj spid="_x0000_s149513" name="Equation" r:id="rId5" imgW="1028520" imgH="431640" progId="Equation.3">
              <p:embed/>
            </p:oleObj>
          </a:graphicData>
        </a:graphic>
      </p:graphicFrame>
      <p:sp>
        <p:nvSpPr>
          <p:cNvPr id="149514" name="Text Box 10"/>
          <p:cNvSpPr txBox="1">
            <a:spLocks noChangeArrowheads="1"/>
          </p:cNvSpPr>
          <p:nvPr/>
        </p:nvSpPr>
        <p:spPr bwMode="auto">
          <a:xfrm>
            <a:off x="457200" y="4953000"/>
            <a:ext cx="3367088" cy="457200"/>
          </a:xfrm>
          <a:prstGeom prst="rect">
            <a:avLst/>
          </a:prstGeom>
          <a:noFill/>
          <a:ln w="9525">
            <a:noFill/>
            <a:miter lim="800000"/>
            <a:headEnd/>
            <a:tailEnd/>
          </a:ln>
          <a:effectLst/>
        </p:spPr>
        <p:txBody>
          <a:bodyPr wrap="none">
            <a:spAutoFit/>
          </a:bodyPr>
          <a:lstStyle/>
          <a:p>
            <a:r>
              <a:rPr lang="en-US" sz="2400"/>
              <a:t>- </a:t>
            </a:r>
            <a:r>
              <a:rPr lang="en-US" sz="2400" b="1"/>
              <a:t>For a given T (Thrust),</a:t>
            </a:r>
          </a:p>
        </p:txBody>
      </p:sp>
      <p:sp>
        <p:nvSpPr>
          <p:cNvPr id="149515" name="Text Box 11"/>
          <p:cNvSpPr txBox="1">
            <a:spLocks noChangeArrowheads="1"/>
          </p:cNvSpPr>
          <p:nvPr/>
        </p:nvSpPr>
        <p:spPr bwMode="auto">
          <a:xfrm>
            <a:off x="1584325" y="5375275"/>
            <a:ext cx="557213" cy="457200"/>
          </a:xfrm>
          <a:prstGeom prst="rect">
            <a:avLst/>
          </a:prstGeom>
          <a:noFill/>
          <a:ln w="9525">
            <a:noFill/>
            <a:miter lim="800000"/>
            <a:headEnd/>
            <a:tailEnd/>
          </a:ln>
          <a:effectLst/>
        </p:spPr>
        <p:txBody>
          <a:bodyPr wrap="none">
            <a:spAutoFit/>
          </a:bodyPr>
          <a:lstStyle/>
          <a:p>
            <a:r>
              <a:rPr lang="en-US" sz="2400" b="1"/>
              <a:t>Ao</a:t>
            </a:r>
          </a:p>
        </p:txBody>
      </p:sp>
      <p:sp>
        <p:nvSpPr>
          <p:cNvPr id="149516" name="Line 12"/>
          <p:cNvSpPr>
            <a:spLocks noChangeShapeType="1"/>
          </p:cNvSpPr>
          <p:nvPr/>
        </p:nvSpPr>
        <p:spPr bwMode="auto">
          <a:xfrm flipV="1">
            <a:off x="2209800" y="5334000"/>
            <a:ext cx="0" cy="457200"/>
          </a:xfrm>
          <a:prstGeom prst="line">
            <a:avLst/>
          </a:prstGeom>
          <a:noFill/>
          <a:ln w="38100">
            <a:solidFill>
              <a:schemeClr val="tx1"/>
            </a:solidFill>
            <a:round/>
            <a:headEnd/>
            <a:tailEnd type="triangle" w="med" len="med"/>
          </a:ln>
          <a:effectLst/>
        </p:spPr>
        <p:txBody>
          <a:bodyPr/>
          <a:lstStyle/>
          <a:p>
            <a:endParaRPr lang="en-US"/>
          </a:p>
        </p:txBody>
      </p:sp>
      <p:sp>
        <p:nvSpPr>
          <p:cNvPr id="149517" name="Text Box 13"/>
          <p:cNvSpPr txBox="1">
            <a:spLocks noChangeArrowheads="1"/>
          </p:cNvSpPr>
          <p:nvPr/>
        </p:nvSpPr>
        <p:spPr bwMode="auto">
          <a:xfrm>
            <a:off x="2346325" y="5410200"/>
            <a:ext cx="5197475" cy="457200"/>
          </a:xfrm>
          <a:prstGeom prst="rect">
            <a:avLst/>
          </a:prstGeom>
          <a:noFill/>
          <a:ln w="9525">
            <a:noFill/>
            <a:miter lim="800000"/>
            <a:headEnd/>
            <a:tailEnd/>
          </a:ln>
          <a:effectLst/>
        </p:spPr>
        <p:txBody>
          <a:bodyPr>
            <a:spAutoFit/>
          </a:bodyPr>
          <a:lstStyle/>
          <a:p>
            <a:r>
              <a:rPr lang="en-US" sz="2400"/>
              <a:t>(i.e., </a:t>
            </a:r>
            <a:r>
              <a:rPr lang="en-US" sz="2400" b="1" i="1"/>
              <a:t>Diameter</a:t>
            </a:r>
            <a:r>
              <a:rPr lang="en-US" sz="2400"/>
              <a:t>   ) ; </a:t>
            </a:r>
            <a:r>
              <a:rPr lang="en-US" sz="2400" b="1" i="1"/>
              <a:t>C</a:t>
            </a:r>
            <a:r>
              <a:rPr lang="en-US" sz="1800" b="1" i="1"/>
              <a:t>T</a:t>
            </a:r>
            <a:r>
              <a:rPr lang="en-US"/>
              <a:t>       ;  </a:t>
            </a:r>
            <a:r>
              <a:rPr lang="en-US" sz="2400" b="1"/>
              <a:t>Prop Eff.</a:t>
            </a:r>
          </a:p>
        </p:txBody>
      </p:sp>
      <p:sp>
        <p:nvSpPr>
          <p:cNvPr id="149518" name="Line 14"/>
          <p:cNvSpPr>
            <a:spLocks noChangeShapeType="1"/>
          </p:cNvSpPr>
          <p:nvPr/>
        </p:nvSpPr>
        <p:spPr bwMode="auto">
          <a:xfrm flipV="1">
            <a:off x="4343400" y="5334000"/>
            <a:ext cx="0" cy="457200"/>
          </a:xfrm>
          <a:prstGeom prst="line">
            <a:avLst/>
          </a:prstGeom>
          <a:noFill/>
          <a:ln w="38100">
            <a:solidFill>
              <a:schemeClr val="tx1"/>
            </a:solidFill>
            <a:round/>
            <a:headEnd/>
            <a:tailEnd type="triangle" w="med" len="med"/>
          </a:ln>
          <a:effectLst/>
        </p:spPr>
        <p:txBody>
          <a:bodyPr/>
          <a:lstStyle/>
          <a:p>
            <a:endParaRPr lang="en-US"/>
          </a:p>
        </p:txBody>
      </p:sp>
      <p:sp>
        <p:nvSpPr>
          <p:cNvPr id="149519" name="Line 15"/>
          <p:cNvSpPr>
            <a:spLocks noChangeShapeType="1"/>
          </p:cNvSpPr>
          <p:nvPr/>
        </p:nvSpPr>
        <p:spPr bwMode="auto">
          <a:xfrm flipV="1">
            <a:off x="5334000" y="5334000"/>
            <a:ext cx="0" cy="457200"/>
          </a:xfrm>
          <a:prstGeom prst="line">
            <a:avLst/>
          </a:prstGeom>
          <a:noFill/>
          <a:ln w="38100">
            <a:solidFill>
              <a:schemeClr val="tx1"/>
            </a:solidFill>
            <a:round/>
            <a:headEnd type="triangle" w="med" len="med"/>
            <a:tailEnd/>
          </a:ln>
          <a:effectLst/>
        </p:spPr>
        <p:txBody>
          <a:bodyPr/>
          <a:lstStyle/>
          <a:p>
            <a:endParaRPr lang="en-US"/>
          </a:p>
        </p:txBody>
      </p:sp>
      <p:sp>
        <p:nvSpPr>
          <p:cNvPr id="149520" name="Line 16"/>
          <p:cNvSpPr>
            <a:spLocks noChangeShapeType="1"/>
          </p:cNvSpPr>
          <p:nvPr/>
        </p:nvSpPr>
        <p:spPr bwMode="auto">
          <a:xfrm flipV="1">
            <a:off x="7086600" y="5334000"/>
            <a:ext cx="0" cy="457200"/>
          </a:xfrm>
          <a:prstGeom prst="line">
            <a:avLst/>
          </a:prstGeom>
          <a:noFill/>
          <a:ln w="38100">
            <a:solidFill>
              <a:schemeClr val="tx1"/>
            </a:solidFill>
            <a:round/>
            <a:headEnd/>
            <a:tailEnd type="triangle" w="med" len="med"/>
          </a:ln>
          <a:effectLst/>
        </p:spPr>
        <p:txBody>
          <a:bodyPr/>
          <a:lstStyle/>
          <a:p>
            <a:endParaRPr lang="en-US"/>
          </a:p>
        </p:txBody>
      </p:sp>
      <p:sp>
        <p:nvSpPr>
          <p:cNvPr id="149521" name="Text Box 17"/>
          <p:cNvSpPr txBox="1">
            <a:spLocks noChangeArrowheads="1"/>
          </p:cNvSpPr>
          <p:nvPr/>
        </p:nvSpPr>
        <p:spPr bwMode="auto">
          <a:xfrm>
            <a:off x="0" y="5867400"/>
            <a:ext cx="9144000" cy="457200"/>
          </a:xfrm>
          <a:prstGeom prst="rect">
            <a:avLst/>
          </a:prstGeom>
          <a:noFill/>
          <a:ln w="9525">
            <a:noFill/>
            <a:miter lim="800000"/>
            <a:headEnd/>
            <a:tailEnd/>
          </a:ln>
          <a:effectLst/>
        </p:spPr>
        <p:txBody>
          <a:bodyPr>
            <a:spAutoFit/>
          </a:bodyPr>
          <a:lstStyle/>
          <a:p>
            <a:r>
              <a:rPr lang="en-US" sz="2400" b="1" i="1">
                <a:solidFill>
                  <a:srgbClr val="FF0000"/>
                </a:solidFill>
              </a:rPr>
              <a:t>The larger the diameter of propeller, the better the propeller efficiency</a:t>
            </a:r>
          </a:p>
        </p:txBody>
      </p:sp>
      <p:sp>
        <p:nvSpPr>
          <p:cNvPr id="149522" name="Line 18"/>
          <p:cNvSpPr>
            <a:spLocks noChangeShapeType="1"/>
          </p:cNvSpPr>
          <p:nvPr/>
        </p:nvSpPr>
        <p:spPr bwMode="auto">
          <a:xfrm>
            <a:off x="8001000" y="3505200"/>
            <a:ext cx="0" cy="2438400"/>
          </a:xfrm>
          <a:prstGeom prst="line">
            <a:avLst/>
          </a:prstGeom>
          <a:noFill/>
          <a:ln w="28575">
            <a:solidFill>
              <a:schemeClr val="tx1"/>
            </a:solidFill>
            <a:round/>
            <a:headEnd type="triangle" w="med" len="med"/>
            <a:tailEnd/>
          </a:ln>
          <a:effectLst/>
        </p:spPr>
        <p:txBody>
          <a:bodyPr/>
          <a:lstStyle/>
          <a:p>
            <a:endParaRPr lang="en-US"/>
          </a:p>
        </p:txBody>
      </p:sp>
      <p:sp>
        <p:nvSpPr>
          <p:cNvPr id="149523" name="Text Box 19"/>
          <p:cNvSpPr txBox="1">
            <a:spLocks noChangeArrowheads="1"/>
          </p:cNvSpPr>
          <p:nvPr/>
        </p:nvSpPr>
        <p:spPr bwMode="auto">
          <a:xfrm>
            <a:off x="7315200" y="4648200"/>
            <a:ext cx="1462088" cy="466725"/>
          </a:xfrm>
          <a:prstGeom prst="rect">
            <a:avLst/>
          </a:prstGeom>
          <a:solidFill>
            <a:schemeClr val="bg1"/>
          </a:solidFill>
          <a:ln w="9525">
            <a:solidFill>
              <a:schemeClr val="tx1"/>
            </a:solidFill>
            <a:miter lim="800000"/>
            <a:headEnd/>
            <a:tailEnd/>
          </a:ln>
          <a:effectLst/>
        </p:spPr>
        <p:txBody>
          <a:bodyPr wrap="none">
            <a:spAutoFit/>
          </a:bodyPr>
          <a:lstStyle/>
          <a:p>
            <a:r>
              <a:rPr lang="en-US" sz="2400">
                <a:solidFill>
                  <a:srgbClr val="FF0000"/>
                </a:solidFill>
              </a:rPr>
              <a:t>Maximum</a:t>
            </a:r>
          </a:p>
        </p:txBody>
      </p:sp>
      <p:graphicFrame>
        <p:nvGraphicFramePr>
          <p:cNvPr id="149524" name="Object 20"/>
          <p:cNvGraphicFramePr>
            <a:graphicFrameLocks noChangeAspect="1"/>
          </p:cNvGraphicFramePr>
          <p:nvPr/>
        </p:nvGraphicFramePr>
        <p:xfrm>
          <a:off x="2133600" y="3733800"/>
          <a:ext cx="4616450" cy="1257300"/>
        </p:xfrm>
        <a:graphic>
          <a:graphicData uri="http://schemas.openxmlformats.org/presentationml/2006/ole">
            <p:oleObj spid="_x0000_s149524" name="Equation" r:id="rId6" imgW="2514600" imgH="685800" progId="Equation.3">
              <p:embed/>
            </p:oleObj>
          </a:graphicData>
        </a:graphic>
      </p:graphicFrame>
      <p:sp>
        <p:nvSpPr>
          <p:cNvPr id="149525" name="Text Box 21"/>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
        <p:nvSpPr>
          <p:cNvPr id="149526" name="Text Box 22"/>
          <p:cNvSpPr txBox="1">
            <a:spLocks noChangeArrowheads="1"/>
          </p:cNvSpPr>
          <p:nvPr/>
        </p:nvSpPr>
        <p:spPr bwMode="auto">
          <a:xfrm>
            <a:off x="3908425" y="928688"/>
            <a:ext cx="2797175" cy="519112"/>
          </a:xfrm>
          <a:prstGeom prst="rect">
            <a:avLst/>
          </a:prstGeom>
          <a:solidFill>
            <a:schemeClr val="accent1"/>
          </a:solidFill>
          <a:ln w="9525">
            <a:noFill/>
            <a:miter lim="800000"/>
            <a:headEnd/>
            <a:tailEnd/>
          </a:ln>
          <a:effectLst/>
        </p:spPr>
        <p:txBody>
          <a:bodyPr wrap="none">
            <a:spAutoFit/>
          </a:bodyPr>
          <a:lstStyle/>
          <a:p>
            <a:r>
              <a:rPr lang="en-US" sz="2800" b="1">
                <a:solidFill>
                  <a:srgbClr val="FFFF66"/>
                </a:solidFill>
              </a:rPr>
              <a:t>Propeller Theory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a:xfrm>
            <a:off x="1066800" y="990600"/>
            <a:ext cx="7772400" cy="4114800"/>
          </a:xfrm>
          <a:noFill/>
          <a:ln/>
        </p:spPr>
        <p:txBody>
          <a:bodyPr lIns="90488" tIns="44450" rIns="90488" bIns="44450"/>
          <a:lstStyle/>
          <a:p>
            <a:pPr>
              <a:buFontTx/>
              <a:buNone/>
            </a:pPr>
            <a:endParaRPr lang="en-US"/>
          </a:p>
          <a:p>
            <a:pPr>
              <a:buFontTx/>
              <a:buNone/>
            </a:pPr>
            <a:r>
              <a:rPr lang="en-US"/>
              <a:t>Propellers generate thrust as soon as they</a:t>
            </a:r>
          </a:p>
          <a:p>
            <a:pPr>
              <a:buFontTx/>
              <a:buNone/>
            </a:pPr>
            <a:r>
              <a:rPr lang="en-US"/>
              <a:t>rotate, even before the ship starts moving</a:t>
            </a:r>
          </a:p>
          <a:p>
            <a:pPr>
              <a:buFontTx/>
              <a:buNone/>
            </a:pPr>
            <a:endParaRPr lang="en-US"/>
          </a:p>
          <a:p>
            <a:pPr>
              <a:buFontTx/>
              <a:buNone/>
            </a:pPr>
            <a:r>
              <a:rPr lang="en-US"/>
              <a:t>K</a:t>
            </a:r>
            <a:r>
              <a:rPr lang="en-US" baseline="-25000"/>
              <a:t>T</a:t>
            </a:r>
            <a:r>
              <a:rPr lang="en-US"/>
              <a:t>=T/(</a:t>
            </a:r>
            <a:r>
              <a:rPr lang="en-US">
                <a:latin typeface="Symbol" pitchFamily="18" charset="2"/>
              </a:rPr>
              <a:t>r</a:t>
            </a:r>
            <a:r>
              <a:rPr lang="en-US"/>
              <a:t>n²D</a:t>
            </a:r>
            <a:r>
              <a:rPr lang="en-US" baseline="30000"/>
              <a:t>4</a:t>
            </a:r>
            <a:r>
              <a:rPr lang="en-US"/>
              <a:t>)</a:t>
            </a:r>
          </a:p>
          <a:p>
            <a:pPr lvl="1"/>
            <a:r>
              <a:rPr lang="en-US"/>
              <a:t>K</a:t>
            </a:r>
            <a:r>
              <a:rPr lang="en-US" baseline="-25000"/>
              <a:t>T</a:t>
            </a:r>
            <a:r>
              <a:rPr lang="en-US"/>
              <a:t>=thrust coefficent</a:t>
            </a:r>
            <a:endParaRPr lang="en-US">
              <a:latin typeface="Symbol" pitchFamily="18" charset="2"/>
            </a:endParaRPr>
          </a:p>
          <a:p>
            <a:pPr lvl="1"/>
            <a:r>
              <a:rPr lang="en-US"/>
              <a:t> </a:t>
            </a:r>
            <a:r>
              <a:rPr lang="en-US">
                <a:latin typeface="Symbol" pitchFamily="18" charset="2"/>
              </a:rPr>
              <a:t>r</a:t>
            </a:r>
            <a:r>
              <a:rPr lang="en-US"/>
              <a:t>=water density</a:t>
            </a:r>
          </a:p>
          <a:p>
            <a:pPr lvl="1"/>
            <a:r>
              <a:rPr lang="en-US"/>
              <a:t>n=shaft RPM</a:t>
            </a:r>
          </a:p>
          <a:p>
            <a:pPr lvl="1"/>
            <a:r>
              <a:rPr lang="en-US"/>
              <a:t>D=propeller diameter</a:t>
            </a:r>
          </a:p>
        </p:txBody>
      </p:sp>
      <p:sp>
        <p:nvSpPr>
          <p:cNvPr id="261124" name="Text Box 4"/>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ransition>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81000" y="1143000"/>
            <a:ext cx="7042150" cy="519113"/>
          </a:xfrm>
          <a:prstGeom prst="rect">
            <a:avLst/>
          </a:prstGeom>
          <a:noFill/>
          <a:ln w="9525">
            <a:noFill/>
            <a:miter lim="800000"/>
            <a:headEnd/>
            <a:tailEnd/>
          </a:ln>
          <a:effectLst/>
        </p:spPr>
        <p:txBody>
          <a:bodyPr>
            <a:spAutoFit/>
          </a:bodyPr>
          <a:lstStyle/>
          <a:p>
            <a:r>
              <a:rPr lang="en-US" sz="2800" b="1" u="sng"/>
              <a:t>Propeller Cavitation</a:t>
            </a:r>
          </a:p>
        </p:txBody>
      </p:sp>
      <p:sp>
        <p:nvSpPr>
          <p:cNvPr id="179203" name="Text Box 3"/>
          <p:cNvSpPr txBox="1">
            <a:spLocks noChangeArrowheads="1"/>
          </p:cNvSpPr>
          <p:nvPr/>
        </p:nvSpPr>
        <p:spPr bwMode="auto">
          <a:xfrm>
            <a:off x="304800" y="2819400"/>
            <a:ext cx="8458200" cy="762000"/>
          </a:xfrm>
          <a:prstGeom prst="rect">
            <a:avLst/>
          </a:prstGeom>
          <a:noFill/>
          <a:ln w="9525">
            <a:noFill/>
            <a:miter lim="800000"/>
            <a:headEnd/>
            <a:tailEnd/>
          </a:ln>
          <a:effectLst/>
        </p:spPr>
        <p:txBody>
          <a:bodyPr>
            <a:spAutoFit/>
          </a:bodyPr>
          <a:lstStyle/>
          <a:p>
            <a:pPr>
              <a:lnSpc>
                <a:spcPct val="110000"/>
              </a:lnSpc>
            </a:pPr>
            <a:r>
              <a:rPr lang="en-US">
                <a:solidFill>
                  <a:schemeClr val="bg2"/>
                </a:solidFill>
              </a:rPr>
              <a:t>Cavitation occurs on propellers that are heavily loaded, or are experiencing a high thrust loading coefficient</a:t>
            </a:r>
          </a:p>
        </p:txBody>
      </p:sp>
      <p:sp>
        <p:nvSpPr>
          <p:cNvPr id="179204" name="Rectangle 4"/>
          <p:cNvSpPr>
            <a:spLocks noChangeArrowheads="1"/>
          </p:cNvSpPr>
          <p:nvPr/>
        </p:nvSpPr>
        <p:spPr bwMode="auto">
          <a:xfrm>
            <a:off x="304800" y="1965325"/>
            <a:ext cx="8458200" cy="701675"/>
          </a:xfrm>
          <a:prstGeom prst="rect">
            <a:avLst/>
          </a:prstGeom>
          <a:noFill/>
          <a:ln w="9525">
            <a:noFill/>
            <a:miter lim="800000"/>
            <a:headEnd/>
            <a:tailEnd/>
          </a:ln>
          <a:effectLst/>
        </p:spPr>
        <p:txBody>
          <a:bodyPr>
            <a:spAutoFit/>
          </a:bodyPr>
          <a:lstStyle/>
          <a:p>
            <a:pPr>
              <a:buFontTx/>
              <a:buChar char="-"/>
            </a:pPr>
            <a:r>
              <a:rPr lang="en-US" b="1" i="1"/>
              <a:t> The formation and collapse of vapor bubbles on propeller  blades where the pressure has fallen below the vapor pressure of water</a:t>
            </a:r>
          </a:p>
        </p:txBody>
      </p:sp>
      <p:pic>
        <p:nvPicPr>
          <p:cNvPr id="179205" name="Picture 5" descr="prairie masker"/>
          <p:cNvPicPr>
            <a:picLocks noChangeAspect="1" noChangeArrowheads="1"/>
          </p:cNvPicPr>
          <p:nvPr/>
        </p:nvPicPr>
        <p:blipFill>
          <a:blip r:embed="rId2" cstate="print"/>
          <a:srcRect l="6667" t="5927" b="14073"/>
          <a:stretch>
            <a:fillRect/>
          </a:stretch>
        </p:blipFill>
        <p:spPr bwMode="auto">
          <a:xfrm>
            <a:off x="2590800" y="4191000"/>
            <a:ext cx="3200400" cy="2057400"/>
          </a:xfrm>
          <a:prstGeom prst="rect">
            <a:avLst/>
          </a:prstGeom>
          <a:noFill/>
        </p:spPr>
      </p:pic>
      <p:sp>
        <p:nvSpPr>
          <p:cNvPr id="179208" name="Text Box 8"/>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Text Box 4"/>
          <p:cNvSpPr txBox="1">
            <a:spLocks noChangeArrowheads="1"/>
          </p:cNvSpPr>
          <p:nvPr/>
        </p:nvSpPr>
        <p:spPr bwMode="auto">
          <a:xfrm>
            <a:off x="457200" y="1065213"/>
            <a:ext cx="2928938" cy="457200"/>
          </a:xfrm>
          <a:prstGeom prst="rect">
            <a:avLst/>
          </a:prstGeom>
          <a:noFill/>
          <a:ln w="9525">
            <a:noFill/>
            <a:miter lim="800000"/>
            <a:headEnd/>
            <a:tailEnd/>
          </a:ln>
          <a:effectLst/>
        </p:spPr>
        <p:txBody>
          <a:bodyPr wrap="none">
            <a:spAutoFit/>
          </a:bodyPr>
          <a:lstStyle/>
          <a:p>
            <a:r>
              <a:rPr lang="en-US" sz="2400" b="1">
                <a:solidFill>
                  <a:srgbClr val="FF0066"/>
                </a:solidFill>
                <a:latin typeface="Arial" charset="0"/>
              </a:rPr>
              <a:t>Cavitation Process</a:t>
            </a:r>
          </a:p>
        </p:txBody>
      </p:sp>
      <p:sp>
        <p:nvSpPr>
          <p:cNvPr id="151557" name="Line 5"/>
          <p:cNvSpPr>
            <a:spLocks noChangeShapeType="1"/>
          </p:cNvSpPr>
          <p:nvPr/>
        </p:nvSpPr>
        <p:spPr bwMode="auto">
          <a:xfrm flipV="1">
            <a:off x="1716088" y="1874838"/>
            <a:ext cx="0" cy="2965450"/>
          </a:xfrm>
          <a:prstGeom prst="line">
            <a:avLst/>
          </a:prstGeom>
          <a:noFill/>
          <a:ln w="38100">
            <a:solidFill>
              <a:schemeClr val="tx1"/>
            </a:solidFill>
            <a:round/>
            <a:headEnd/>
            <a:tailEnd/>
          </a:ln>
          <a:effectLst/>
        </p:spPr>
        <p:txBody>
          <a:bodyPr/>
          <a:lstStyle/>
          <a:p>
            <a:endParaRPr lang="en-US"/>
          </a:p>
        </p:txBody>
      </p:sp>
      <p:sp>
        <p:nvSpPr>
          <p:cNvPr id="151558" name="Line 6"/>
          <p:cNvSpPr>
            <a:spLocks noChangeShapeType="1"/>
          </p:cNvSpPr>
          <p:nvPr/>
        </p:nvSpPr>
        <p:spPr bwMode="auto">
          <a:xfrm>
            <a:off x="1716088" y="4840288"/>
            <a:ext cx="4827587" cy="0"/>
          </a:xfrm>
          <a:prstGeom prst="line">
            <a:avLst/>
          </a:prstGeom>
          <a:noFill/>
          <a:ln w="38100">
            <a:solidFill>
              <a:schemeClr val="tx1"/>
            </a:solidFill>
            <a:round/>
            <a:headEnd/>
            <a:tailEnd/>
          </a:ln>
          <a:effectLst/>
        </p:spPr>
        <p:txBody>
          <a:bodyPr/>
          <a:lstStyle/>
          <a:p>
            <a:endParaRPr lang="en-US"/>
          </a:p>
        </p:txBody>
      </p:sp>
      <p:sp>
        <p:nvSpPr>
          <p:cNvPr id="151559" name="Freeform 7"/>
          <p:cNvSpPr>
            <a:spLocks/>
          </p:cNvSpPr>
          <p:nvPr/>
        </p:nvSpPr>
        <p:spPr bwMode="auto">
          <a:xfrm>
            <a:off x="2625725" y="2138363"/>
            <a:ext cx="2379663" cy="1911350"/>
          </a:xfrm>
          <a:custGeom>
            <a:avLst/>
            <a:gdLst/>
            <a:ahLst/>
            <a:cxnLst>
              <a:cxn ang="0">
                <a:pos x="1632" y="0"/>
              </a:cxn>
              <a:cxn ang="0">
                <a:pos x="1104" y="672"/>
              </a:cxn>
              <a:cxn ang="0">
                <a:pos x="672" y="1056"/>
              </a:cxn>
              <a:cxn ang="0">
                <a:pos x="0" y="1392"/>
              </a:cxn>
            </a:cxnLst>
            <a:rect l="0" t="0" r="r" b="b"/>
            <a:pathLst>
              <a:path w="1632" h="1392">
                <a:moveTo>
                  <a:pt x="1632" y="0"/>
                </a:moveTo>
                <a:cubicBezTo>
                  <a:pt x="1448" y="248"/>
                  <a:pt x="1264" y="496"/>
                  <a:pt x="1104" y="672"/>
                </a:cubicBezTo>
                <a:cubicBezTo>
                  <a:pt x="944" y="848"/>
                  <a:pt x="856" y="936"/>
                  <a:pt x="672" y="1056"/>
                </a:cubicBezTo>
                <a:cubicBezTo>
                  <a:pt x="488" y="1176"/>
                  <a:pt x="244" y="1284"/>
                  <a:pt x="0" y="1392"/>
                </a:cubicBezTo>
              </a:path>
            </a:pathLst>
          </a:custGeom>
          <a:noFill/>
          <a:ln w="76200" cmpd="sng">
            <a:solidFill>
              <a:srgbClr val="FF0000"/>
            </a:solidFill>
            <a:round/>
            <a:headEnd/>
            <a:tailEnd/>
          </a:ln>
          <a:effectLst/>
        </p:spPr>
        <p:txBody>
          <a:bodyPr/>
          <a:lstStyle/>
          <a:p>
            <a:endParaRPr lang="en-US"/>
          </a:p>
        </p:txBody>
      </p:sp>
      <p:sp>
        <p:nvSpPr>
          <p:cNvPr id="151560" name="Line 8"/>
          <p:cNvSpPr>
            <a:spLocks noChangeShapeType="1"/>
          </p:cNvSpPr>
          <p:nvPr/>
        </p:nvSpPr>
        <p:spPr bwMode="auto">
          <a:xfrm>
            <a:off x="3605213" y="2863850"/>
            <a:ext cx="1679575" cy="0"/>
          </a:xfrm>
          <a:prstGeom prst="line">
            <a:avLst/>
          </a:prstGeom>
          <a:noFill/>
          <a:ln w="38100">
            <a:solidFill>
              <a:schemeClr val="tx1"/>
            </a:solidFill>
            <a:round/>
            <a:headEnd/>
            <a:tailEnd type="triangle" w="med" len="med"/>
          </a:ln>
          <a:effectLst/>
        </p:spPr>
        <p:txBody>
          <a:bodyPr/>
          <a:lstStyle/>
          <a:p>
            <a:endParaRPr lang="en-US"/>
          </a:p>
        </p:txBody>
      </p:sp>
      <p:sp>
        <p:nvSpPr>
          <p:cNvPr id="151561" name="Line 9"/>
          <p:cNvSpPr>
            <a:spLocks noChangeShapeType="1"/>
          </p:cNvSpPr>
          <p:nvPr/>
        </p:nvSpPr>
        <p:spPr bwMode="auto">
          <a:xfrm>
            <a:off x="3605213" y="2863850"/>
            <a:ext cx="0" cy="1252538"/>
          </a:xfrm>
          <a:prstGeom prst="line">
            <a:avLst/>
          </a:prstGeom>
          <a:noFill/>
          <a:ln w="38100">
            <a:solidFill>
              <a:schemeClr val="tx1"/>
            </a:solidFill>
            <a:round/>
            <a:headEnd/>
            <a:tailEnd type="triangle" w="med" len="med"/>
          </a:ln>
          <a:effectLst/>
        </p:spPr>
        <p:txBody>
          <a:bodyPr/>
          <a:lstStyle/>
          <a:p>
            <a:endParaRPr lang="en-US"/>
          </a:p>
        </p:txBody>
      </p:sp>
      <p:sp>
        <p:nvSpPr>
          <p:cNvPr id="151562" name="Line 10"/>
          <p:cNvSpPr>
            <a:spLocks noChangeShapeType="1"/>
          </p:cNvSpPr>
          <p:nvPr/>
        </p:nvSpPr>
        <p:spPr bwMode="auto">
          <a:xfrm>
            <a:off x="1646238" y="3587750"/>
            <a:ext cx="1958975" cy="0"/>
          </a:xfrm>
          <a:prstGeom prst="line">
            <a:avLst/>
          </a:prstGeom>
          <a:noFill/>
          <a:ln w="9525" cap="rnd">
            <a:solidFill>
              <a:schemeClr val="tx1"/>
            </a:solidFill>
            <a:prstDash val="sysDot"/>
            <a:round/>
            <a:headEnd/>
            <a:tailEnd/>
          </a:ln>
          <a:effectLst/>
        </p:spPr>
        <p:txBody>
          <a:bodyPr/>
          <a:lstStyle/>
          <a:p>
            <a:endParaRPr lang="en-US"/>
          </a:p>
        </p:txBody>
      </p:sp>
      <p:sp>
        <p:nvSpPr>
          <p:cNvPr id="151563" name="Line 11"/>
          <p:cNvSpPr>
            <a:spLocks noChangeShapeType="1"/>
          </p:cNvSpPr>
          <p:nvPr/>
        </p:nvSpPr>
        <p:spPr bwMode="auto">
          <a:xfrm>
            <a:off x="1646238" y="2863850"/>
            <a:ext cx="1958975" cy="0"/>
          </a:xfrm>
          <a:prstGeom prst="line">
            <a:avLst/>
          </a:prstGeom>
          <a:noFill/>
          <a:ln w="9525" cap="rnd">
            <a:solidFill>
              <a:schemeClr val="tx1"/>
            </a:solidFill>
            <a:prstDash val="sysDot"/>
            <a:round/>
            <a:headEnd/>
            <a:tailEnd/>
          </a:ln>
          <a:effectLst/>
        </p:spPr>
        <p:txBody>
          <a:bodyPr/>
          <a:lstStyle/>
          <a:p>
            <a:endParaRPr lang="en-US"/>
          </a:p>
        </p:txBody>
      </p:sp>
      <p:sp>
        <p:nvSpPr>
          <p:cNvPr id="151564" name="Line 12"/>
          <p:cNvSpPr>
            <a:spLocks noChangeShapeType="1"/>
          </p:cNvSpPr>
          <p:nvPr/>
        </p:nvSpPr>
        <p:spPr bwMode="auto">
          <a:xfrm>
            <a:off x="3605213" y="3984625"/>
            <a:ext cx="0" cy="922338"/>
          </a:xfrm>
          <a:prstGeom prst="line">
            <a:avLst/>
          </a:prstGeom>
          <a:noFill/>
          <a:ln w="9525" cap="rnd">
            <a:solidFill>
              <a:schemeClr val="tx1"/>
            </a:solidFill>
            <a:prstDash val="sysDot"/>
            <a:round/>
            <a:headEnd/>
            <a:tailEnd/>
          </a:ln>
          <a:effectLst/>
        </p:spPr>
        <p:txBody>
          <a:bodyPr/>
          <a:lstStyle/>
          <a:p>
            <a:endParaRPr lang="en-US"/>
          </a:p>
        </p:txBody>
      </p:sp>
      <p:sp>
        <p:nvSpPr>
          <p:cNvPr id="151565" name="Line 13"/>
          <p:cNvSpPr>
            <a:spLocks noChangeShapeType="1"/>
          </p:cNvSpPr>
          <p:nvPr/>
        </p:nvSpPr>
        <p:spPr bwMode="auto">
          <a:xfrm>
            <a:off x="4445000" y="2863850"/>
            <a:ext cx="0" cy="2108200"/>
          </a:xfrm>
          <a:prstGeom prst="line">
            <a:avLst/>
          </a:prstGeom>
          <a:noFill/>
          <a:ln w="9525" cap="rnd">
            <a:solidFill>
              <a:schemeClr val="tx1"/>
            </a:solidFill>
            <a:prstDash val="sysDot"/>
            <a:round/>
            <a:headEnd/>
            <a:tailEnd/>
          </a:ln>
          <a:effectLst/>
        </p:spPr>
        <p:txBody>
          <a:bodyPr/>
          <a:lstStyle/>
          <a:p>
            <a:endParaRPr lang="en-US"/>
          </a:p>
        </p:txBody>
      </p:sp>
      <p:sp>
        <p:nvSpPr>
          <p:cNvPr id="151566" name="Text Box 14"/>
          <p:cNvSpPr txBox="1">
            <a:spLocks noChangeArrowheads="1"/>
          </p:cNvSpPr>
          <p:nvPr/>
        </p:nvSpPr>
        <p:spPr bwMode="auto">
          <a:xfrm>
            <a:off x="457200" y="1743075"/>
            <a:ext cx="1317625" cy="822325"/>
          </a:xfrm>
          <a:prstGeom prst="rect">
            <a:avLst/>
          </a:prstGeom>
          <a:noFill/>
          <a:ln w="9525">
            <a:noFill/>
            <a:miter lim="800000"/>
            <a:headEnd/>
            <a:tailEnd/>
          </a:ln>
          <a:effectLst/>
        </p:spPr>
        <p:txBody>
          <a:bodyPr wrap="none">
            <a:spAutoFit/>
          </a:bodyPr>
          <a:lstStyle/>
          <a:p>
            <a:r>
              <a:rPr lang="en-US" sz="2400" b="1"/>
              <a:t>Pressure</a:t>
            </a:r>
          </a:p>
          <a:p>
            <a:r>
              <a:rPr lang="en-US" sz="2400" b="1"/>
              <a:t> (atm)</a:t>
            </a:r>
          </a:p>
        </p:txBody>
      </p:sp>
      <p:sp>
        <p:nvSpPr>
          <p:cNvPr id="151567" name="Text Box 15"/>
          <p:cNvSpPr txBox="1">
            <a:spLocks noChangeArrowheads="1"/>
          </p:cNvSpPr>
          <p:nvPr/>
        </p:nvSpPr>
        <p:spPr bwMode="auto">
          <a:xfrm>
            <a:off x="4514850" y="1676400"/>
            <a:ext cx="2562225" cy="457200"/>
          </a:xfrm>
          <a:prstGeom prst="rect">
            <a:avLst/>
          </a:prstGeom>
          <a:noFill/>
          <a:ln w="9525">
            <a:noFill/>
            <a:miter lim="800000"/>
            <a:headEnd/>
            <a:tailEnd/>
          </a:ln>
          <a:effectLst/>
        </p:spPr>
        <p:txBody>
          <a:bodyPr wrap="none">
            <a:spAutoFit/>
          </a:bodyPr>
          <a:lstStyle/>
          <a:p>
            <a:r>
              <a:rPr lang="en-US" sz="2400" b="1"/>
              <a:t>Vaporization Line</a:t>
            </a:r>
          </a:p>
        </p:txBody>
      </p:sp>
      <p:sp>
        <p:nvSpPr>
          <p:cNvPr id="151568" name="Text Box 16"/>
          <p:cNvSpPr txBox="1">
            <a:spLocks noChangeArrowheads="1"/>
          </p:cNvSpPr>
          <p:nvPr/>
        </p:nvSpPr>
        <p:spPr bwMode="auto">
          <a:xfrm>
            <a:off x="2836863" y="5237163"/>
            <a:ext cx="2324100" cy="820737"/>
          </a:xfrm>
          <a:prstGeom prst="rect">
            <a:avLst/>
          </a:prstGeom>
          <a:noFill/>
          <a:ln w="9525">
            <a:noFill/>
            <a:miter lim="800000"/>
            <a:headEnd/>
            <a:tailEnd/>
          </a:ln>
          <a:effectLst/>
        </p:spPr>
        <p:txBody>
          <a:bodyPr>
            <a:spAutoFit/>
          </a:bodyPr>
          <a:lstStyle/>
          <a:p>
            <a:r>
              <a:rPr lang="en-US" sz="2400" b="1"/>
              <a:t>Temperature (</a:t>
            </a:r>
            <a:r>
              <a:rPr lang="en-US" sz="2400" b="1">
                <a:cs typeface="Times New Roman" pitchFamily="18" charset="0"/>
              </a:rPr>
              <a:t>°C)</a:t>
            </a:r>
            <a:endParaRPr lang="en-US" sz="2400" b="1"/>
          </a:p>
        </p:txBody>
      </p:sp>
      <p:sp>
        <p:nvSpPr>
          <p:cNvPr id="151569" name="Text Box 17"/>
          <p:cNvSpPr txBox="1">
            <a:spLocks noChangeArrowheads="1"/>
          </p:cNvSpPr>
          <p:nvPr/>
        </p:nvSpPr>
        <p:spPr bwMode="auto">
          <a:xfrm>
            <a:off x="2611438" y="2043113"/>
            <a:ext cx="1303337" cy="457200"/>
          </a:xfrm>
          <a:prstGeom prst="rect">
            <a:avLst/>
          </a:prstGeom>
          <a:noFill/>
          <a:ln w="9525">
            <a:noFill/>
            <a:miter lim="800000"/>
            <a:headEnd/>
            <a:tailEnd/>
          </a:ln>
          <a:effectLst/>
        </p:spPr>
        <p:txBody>
          <a:bodyPr wrap="none">
            <a:spAutoFit/>
          </a:bodyPr>
          <a:lstStyle/>
          <a:p>
            <a:r>
              <a:rPr lang="en-US" sz="2400" b="1">
                <a:solidFill>
                  <a:srgbClr val="3366FF"/>
                </a:solidFill>
              </a:rPr>
              <a:t>LIQUID</a:t>
            </a:r>
          </a:p>
        </p:txBody>
      </p:sp>
      <p:sp>
        <p:nvSpPr>
          <p:cNvPr id="151570" name="Text Box 18"/>
          <p:cNvSpPr txBox="1">
            <a:spLocks noChangeArrowheads="1"/>
          </p:cNvSpPr>
          <p:nvPr/>
        </p:nvSpPr>
        <p:spPr bwMode="auto">
          <a:xfrm>
            <a:off x="4637088" y="3624263"/>
            <a:ext cx="1270000" cy="457200"/>
          </a:xfrm>
          <a:prstGeom prst="rect">
            <a:avLst/>
          </a:prstGeom>
          <a:noFill/>
          <a:ln w="9525">
            <a:noFill/>
            <a:miter lim="800000"/>
            <a:headEnd/>
            <a:tailEnd/>
          </a:ln>
          <a:effectLst/>
        </p:spPr>
        <p:txBody>
          <a:bodyPr wrap="none">
            <a:spAutoFit/>
          </a:bodyPr>
          <a:lstStyle/>
          <a:p>
            <a:r>
              <a:rPr lang="en-US" sz="2400" b="1">
                <a:solidFill>
                  <a:srgbClr val="969696"/>
                </a:solidFill>
              </a:rPr>
              <a:t>VAPOR</a:t>
            </a:r>
          </a:p>
        </p:txBody>
      </p:sp>
      <p:sp>
        <p:nvSpPr>
          <p:cNvPr id="151571" name="Text Box 19"/>
          <p:cNvSpPr txBox="1">
            <a:spLocks noChangeArrowheads="1"/>
          </p:cNvSpPr>
          <p:nvPr/>
        </p:nvSpPr>
        <p:spPr bwMode="auto">
          <a:xfrm>
            <a:off x="3395663" y="4906963"/>
            <a:ext cx="488950" cy="457200"/>
          </a:xfrm>
          <a:prstGeom prst="rect">
            <a:avLst/>
          </a:prstGeom>
          <a:noFill/>
          <a:ln w="9525">
            <a:noFill/>
            <a:miter lim="800000"/>
            <a:headEnd/>
            <a:tailEnd/>
          </a:ln>
          <a:effectLst/>
        </p:spPr>
        <p:txBody>
          <a:bodyPr wrap="none">
            <a:spAutoFit/>
          </a:bodyPr>
          <a:lstStyle/>
          <a:p>
            <a:r>
              <a:rPr lang="en-US" sz="2400"/>
              <a:t>20</a:t>
            </a:r>
          </a:p>
        </p:txBody>
      </p:sp>
      <p:sp>
        <p:nvSpPr>
          <p:cNvPr id="151572" name="Text Box 20"/>
          <p:cNvSpPr txBox="1">
            <a:spLocks noChangeArrowheads="1"/>
          </p:cNvSpPr>
          <p:nvPr/>
        </p:nvSpPr>
        <p:spPr bwMode="auto">
          <a:xfrm>
            <a:off x="4151313" y="4876800"/>
            <a:ext cx="641350" cy="457200"/>
          </a:xfrm>
          <a:prstGeom prst="rect">
            <a:avLst/>
          </a:prstGeom>
          <a:noFill/>
          <a:ln w="9525">
            <a:noFill/>
            <a:miter lim="800000"/>
            <a:headEnd/>
            <a:tailEnd/>
          </a:ln>
          <a:effectLst/>
        </p:spPr>
        <p:txBody>
          <a:bodyPr wrap="none">
            <a:spAutoFit/>
          </a:bodyPr>
          <a:lstStyle/>
          <a:p>
            <a:r>
              <a:rPr lang="en-US" sz="2400"/>
              <a:t>100</a:t>
            </a:r>
          </a:p>
        </p:txBody>
      </p:sp>
      <p:sp>
        <p:nvSpPr>
          <p:cNvPr id="151573" name="Text Box 21"/>
          <p:cNvSpPr txBox="1">
            <a:spLocks noChangeArrowheads="1"/>
          </p:cNvSpPr>
          <p:nvPr/>
        </p:nvSpPr>
        <p:spPr bwMode="auto">
          <a:xfrm>
            <a:off x="1087438" y="2665413"/>
            <a:ext cx="565150" cy="457200"/>
          </a:xfrm>
          <a:prstGeom prst="rect">
            <a:avLst/>
          </a:prstGeom>
          <a:noFill/>
          <a:ln w="9525">
            <a:noFill/>
            <a:miter lim="800000"/>
            <a:headEnd/>
            <a:tailEnd/>
          </a:ln>
          <a:effectLst/>
        </p:spPr>
        <p:txBody>
          <a:bodyPr wrap="none">
            <a:spAutoFit/>
          </a:bodyPr>
          <a:lstStyle/>
          <a:p>
            <a:r>
              <a:rPr lang="en-US" sz="2400" b="1"/>
              <a:t>1.0</a:t>
            </a:r>
          </a:p>
        </p:txBody>
      </p:sp>
      <p:sp>
        <p:nvSpPr>
          <p:cNvPr id="151574" name="Text Box 22"/>
          <p:cNvSpPr txBox="1">
            <a:spLocks noChangeArrowheads="1"/>
          </p:cNvSpPr>
          <p:nvPr/>
        </p:nvSpPr>
        <p:spPr bwMode="auto">
          <a:xfrm>
            <a:off x="1087438" y="3322638"/>
            <a:ext cx="496887" cy="457200"/>
          </a:xfrm>
          <a:prstGeom prst="rect">
            <a:avLst/>
          </a:prstGeom>
          <a:noFill/>
          <a:ln w="9525">
            <a:noFill/>
            <a:miter lim="800000"/>
            <a:headEnd/>
            <a:tailEnd/>
          </a:ln>
          <a:effectLst/>
        </p:spPr>
        <p:txBody>
          <a:bodyPr wrap="none">
            <a:spAutoFit/>
          </a:bodyPr>
          <a:lstStyle/>
          <a:p>
            <a:r>
              <a:rPr lang="en-US" sz="2400" b="1"/>
              <a:t>P</a:t>
            </a:r>
            <a:r>
              <a:rPr lang="en-US" b="1"/>
              <a:t>v</a:t>
            </a:r>
          </a:p>
        </p:txBody>
      </p:sp>
      <p:sp>
        <p:nvSpPr>
          <p:cNvPr id="151575" name="Text Box 23"/>
          <p:cNvSpPr txBox="1">
            <a:spLocks noChangeArrowheads="1"/>
          </p:cNvSpPr>
          <p:nvPr/>
        </p:nvSpPr>
        <p:spPr bwMode="auto">
          <a:xfrm>
            <a:off x="3255963" y="2535238"/>
            <a:ext cx="404812" cy="457200"/>
          </a:xfrm>
          <a:prstGeom prst="rect">
            <a:avLst/>
          </a:prstGeom>
          <a:noFill/>
          <a:ln w="9525">
            <a:noFill/>
            <a:miter lim="800000"/>
            <a:headEnd/>
            <a:tailEnd/>
          </a:ln>
          <a:effectLst/>
        </p:spPr>
        <p:txBody>
          <a:bodyPr wrap="none">
            <a:spAutoFit/>
          </a:bodyPr>
          <a:lstStyle/>
          <a:p>
            <a:r>
              <a:rPr lang="en-US" sz="2400"/>
              <a:t>A</a:t>
            </a:r>
          </a:p>
        </p:txBody>
      </p:sp>
      <p:sp>
        <p:nvSpPr>
          <p:cNvPr id="151576" name="Text Box 24"/>
          <p:cNvSpPr txBox="1">
            <a:spLocks noChangeArrowheads="1"/>
          </p:cNvSpPr>
          <p:nvPr/>
        </p:nvSpPr>
        <p:spPr bwMode="auto">
          <a:xfrm>
            <a:off x="5408613" y="2635250"/>
            <a:ext cx="385762" cy="457200"/>
          </a:xfrm>
          <a:prstGeom prst="rect">
            <a:avLst/>
          </a:prstGeom>
          <a:noFill/>
          <a:ln w="9525">
            <a:noFill/>
            <a:miter lim="800000"/>
            <a:headEnd/>
            <a:tailEnd/>
          </a:ln>
          <a:effectLst/>
        </p:spPr>
        <p:txBody>
          <a:bodyPr wrap="none">
            <a:spAutoFit/>
          </a:bodyPr>
          <a:lstStyle/>
          <a:p>
            <a:r>
              <a:rPr lang="en-US" sz="2400"/>
              <a:t>B</a:t>
            </a:r>
          </a:p>
        </p:txBody>
      </p:sp>
      <p:sp>
        <p:nvSpPr>
          <p:cNvPr id="151577" name="Text Box 25"/>
          <p:cNvSpPr txBox="1">
            <a:spLocks noChangeArrowheads="1"/>
          </p:cNvSpPr>
          <p:nvPr/>
        </p:nvSpPr>
        <p:spPr bwMode="auto">
          <a:xfrm>
            <a:off x="3186113" y="3917950"/>
            <a:ext cx="387350" cy="457200"/>
          </a:xfrm>
          <a:prstGeom prst="rect">
            <a:avLst/>
          </a:prstGeom>
          <a:noFill/>
          <a:ln w="9525">
            <a:noFill/>
            <a:miter lim="800000"/>
            <a:headEnd/>
            <a:tailEnd/>
          </a:ln>
          <a:effectLst/>
        </p:spPr>
        <p:txBody>
          <a:bodyPr wrap="none">
            <a:spAutoFit/>
          </a:bodyPr>
          <a:lstStyle/>
          <a:p>
            <a:r>
              <a:rPr lang="en-US" sz="2400"/>
              <a:t>C</a:t>
            </a:r>
          </a:p>
        </p:txBody>
      </p:sp>
      <p:sp>
        <p:nvSpPr>
          <p:cNvPr id="151578" name="Text Box 26"/>
          <p:cNvSpPr txBox="1">
            <a:spLocks noChangeArrowheads="1"/>
          </p:cNvSpPr>
          <p:nvPr/>
        </p:nvSpPr>
        <p:spPr bwMode="auto">
          <a:xfrm>
            <a:off x="6080125" y="5146675"/>
            <a:ext cx="2952750" cy="1552575"/>
          </a:xfrm>
          <a:prstGeom prst="rect">
            <a:avLst/>
          </a:prstGeom>
          <a:noFill/>
          <a:ln w="9525">
            <a:noFill/>
            <a:miter lim="800000"/>
            <a:headEnd/>
            <a:tailEnd/>
          </a:ln>
          <a:effectLst/>
        </p:spPr>
        <p:txBody>
          <a:bodyPr wrap="none">
            <a:spAutoFit/>
          </a:bodyPr>
          <a:lstStyle/>
          <a:p>
            <a:r>
              <a:rPr lang="en-US" sz="2400" b="1" u="sng">
                <a:solidFill>
                  <a:srgbClr val="FF0000"/>
                </a:solidFill>
              </a:rPr>
              <a:t>Vapor pressure</a:t>
            </a:r>
            <a:r>
              <a:rPr lang="en-US" sz="2400" b="1"/>
              <a:t> </a:t>
            </a:r>
          </a:p>
          <a:p>
            <a:r>
              <a:rPr lang="en-US" sz="2400" b="1"/>
              <a:t>15</a:t>
            </a:r>
            <a:r>
              <a:rPr lang="en-US" sz="2400" b="1">
                <a:cs typeface="Times New Roman" pitchFamily="18" charset="0"/>
              </a:rPr>
              <a:t>°C     0.25 psi</a:t>
            </a:r>
          </a:p>
          <a:p>
            <a:r>
              <a:rPr lang="en-US" sz="2400" b="1">
                <a:cs typeface="Times New Roman" pitchFamily="18" charset="0"/>
              </a:rPr>
              <a:t>100°C   14.7psi=1atm</a:t>
            </a:r>
          </a:p>
          <a:p>
            <a:r>
              <a:rPr lang="en-US" sz="2400" b="1">
                <a:cs typeface="Times New Roman" pitchFamily="18" charset="0"/>
              </a:rPr>
              <a:t>               =101 kPa</a:t>
            </a:r>
            <a:endParaRPr lang="en-US" sz="2400" b="1"/>
          </a:p>
        </p:txBody>
      </p:sp>
      <p:sp>
        <p:nvSpPr>
          <p:cNvPr id="151579" name="Text Box 27"/>
          <p:cNvSpPr txBox="1">
            <a:spLocks noChangeArrowheads="1"/>
          </p:cNvSpPr>
          <p:nvPr/>
        </p:nvSpPr>
        <p:spPr bwMode="auto">
          <a:xfrm>
            <a:off x="5867400" y="2667000"/>
            <a:ext cx="2819400" cy="366713"/>
          </a:xfrm>
          <a:prstGeom prst="rect">
            <a:avLst/>
          </a:prstGeom>
          <a:noFill/>
          <a:ln w="9525">
            <a:noFill/>
            <a:miter lim="800000"/>
            <a:headEnd/>
            <a:tailEnd/>
          </a:ln>
          <a:effectLst/>
        </p:spPr>
        <p:txBody>
          <a:bodyPr>
            <a:spAutoFit/>
          </a:bodyPr>
          <a:lstStyle/>
          <a:p>
            <a:pPr>
              <a:spcBef>
                <a:spcPct val="50000"/>
              </a:spcBef>
            </a:pPr>
            <a:r>
              <a:rPr lang="en-US" sz="1800"/>
              <a:t>(‘A’ to ‘B’ – boiling water)</a:t>
            </a:r>
          </a:p>
        </p:txBody>
      </p:sp>
      <p:sp>
        <p:nvSpPr>
          <p:cNvPr id="151580" name="Text Box 28"/>
          <p:cNvSpPr txBox="1">
            <a:spLocks noChangeArrowheads="1"/>
          </p:cNvSpPr>
          <p:nvPr/>
        </p:nvSpPr>
        <p:spPr bwMode="auto">
          <a:xfrm>
            <a:off x="3733800" y="4038600"/>
            <a:ext cx="2819400" cy="366713"/>
          </a:xfrm>
          <a:prstGeom prst="rect">
            <a:avLst/>
          </a:prstGeom>
          <a:noFill/>
          <a:ln w="9525">
            <a:noFill/>
            <a:miter lim="800000"/>
            <a:headEnd/>
            <a:tailEnd/>
          </a:ln>
          <a:effectLst/>
        </p:spPr>
        <p:txBody>
          <a:bodyPr>
            <a:spAutoFit/>
          </a:bodyPr>
          <a:lstStyle/>
          <a:p>
            <a:pPr>
              <a:spcBef>
                <a:spcPct val="50000"/>
              </a:spcBef>
            </a:pPr>
            <a:r>
              <a:rPr lang="en-US" sz="1800"/>
              <a:t>(‘A’ to ‘C’ – cavitation)</a:t>
            </a:r>
          </a:p>
        </p:txBody>
      </p:sp>
      <p:sp>
        <p:nvSpPr>
          <p:cNvPr id="151581" name="Text Box 29"/>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2" descr="cavitation_prop"/>
          <p:cNvPicPr>
            <a:picLocks noChangeAspect="1" noChangeArrowheads="1"/>
          </p:cNvPicPr>
          <p:nvPr/>
        </p:nvPicPr>
        <p:blipFill>
          <a:blip r:embed="rId2" cstate="print"/>
          <a:srcRect/>
          <a:stretch>
            <a:fillRect/>
          </a:stretch>
        </p:blipFill>
        <p:spPr bwMode="auto">
          <a:xfrm>
            <a:off x="609600" y="742950"/>
            <a:ext cx="8153400" cy="6115050"/>
          </a:xfrm>
          <a:prstGeom prst="rect">
            <a:avLst/>
          </a:prstGeom>
          <a:noFill/>
        </p:spPr>
      </p:pic>
      <p:sp>
        <p:nvSpPr>
          <p:cNvPr id="153603" name="Text Box 3"/>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6" name="Group 8"/>
          <p:cNvGrpSpPr>
            <a:grpSpLocks/>
          </p:cNvGrpSpPr>
          <p:nvPr/>
        </p:nvGrpSpPr>
        <p:grpSpPr bwMode="auto">
          <a:xfrm>
            <a:off x="1295400" y="1654175"/>
            <a:ext cx="6477000" cy="4594225"/>
            <a:chOff x="624" y="816"/>
            <a:chExt cx="4080" cy="2894"/>
          </a:xfrm>
        </p:grpSpPr>
        <p:graphicFrame>
          <p:nvGraphicFramePr>
            <p:cNvPr id="446464" name="Object 1024"/>
            <p:cNvGraphicFramePr>
              <a:graphicFrameLocks noChangeAspect="1"/>
            </p:cNvGraphicFramePr>
            <p:nvPr/>
          </p:nvGraphicFramePr>
          <p:xfrm>
            <a:off x="624" y="816"/>
            <a:ext cx="4080" cy="2894"/>
          </p:xfrm>
          <a:graphic>
            <a:graphicData uri="http://schemas.openxmlformats.org/presentationml/2006/ole">
              <p:oleObj spid="_x0000_s446464" name="Chart" r:id="rId3" imgW="5048280" imgH="3581280" progId="">
                <p:embed/>
              </p:oleObj>
            </a:graphicData>
          </a:graphic>
        </p:graphicFrame>
        <p:sp>
          <p:nvSpPr>
            <p:cNvPr id="7173" name="Text Box 5"/>
            <p:cNvSpPr txBox="1">
              <a:spLocks noChangeArrowheads="1"/>
            </p:cNvSpPr>
            <p:nvPr/>
          </p:nvSpPr>
          <p:spPr bwMode="auto">
            <a:xfrm>
              <a:off x="1728" y="864"/>
              <a:ext cx="2137" cy="294"/>
            </a:xfrm>
            <a:prstGeom prst="rect">
              <a:avLst/>
            </a:prstGeom>
            <a:solidFill>
              <a:srgbClr val="FFFF00"/>
            </a:solidFill>
            <a:ln w="9525">
              <a:solidFill>
                <a:schemeClr val="tx1"/>
              </a:solidFill>
              <a:miter lim="800000"/>
              <a:headEnd/>
              <a:tailEnd/>
            </a:ln>
            <a:effectLst/>
          </p:spPr>
          <p:txBody>
            <a:bodyPr wrap="none">
              <a:spAutoFit/>
            </a:bodyPr>
            <a:lstStyle/>
            <a:p>
              <a:r>
                <a:rPr lang="en-US" altLang="ko-KR" sz="2400">
                  <a:ea typeface="굴림" pitchFamily="50" charset="-127"/>
                </a:rPr>
                <a:t>Typical EHP Curve of YP</a:t>
              </a:r>
            </a:p>
          </p:txBody>
        </p:sp>
      </p:grpSp>
      <p:sp>
        <p:nvSpPr>
          <p:cNvPr id="7175" name="Text Box 7"/>
          <p:cNvSpPr txBox="1">
            <a:spLocks noChangeArrowheads="1"/>
          </p:cNvSpPr>
          <p:nvPr/>
        </p:nvSpPr>
        <p:spPr bwMode="auto">
          <a:xfrm>
            <a:off x="1600200" y="6308725"/>
            <a:ext cx="6081713" cy="396875"/>
          </a:xfrm>
          <a:prstGeom prst="rect">
            <a:avLst/>
          </a:prstGeom>
          <a:noFill/>
          <a:ln w="9525">
            <a:noFill/>
            <a:miter lim="800000"/>
            <a:headEnd/>
            <a:tailEnd/>
          </a:ln>
          <a:effectLst/>
        </p:spPr>
        <p:txBody>
          <a:bodyPr wrap="none">
            <a:spAutoFit/>
          </a:bodyPr>
          <a:lstStyle/>
          <a:p>
            <a:r>
              <a:rPr lang="en-US"/>
              <a:t>The required EHP varies depending on the vessel’s speed.</a:t>
            </a:r>
          </a:p>
        </p:txBody>
      </p:sp>
      <p:sp>
        <p:nvSpPr>
          <p:cNvPr id="7178" name="Text Box 10"/>
          <p:cNvSpPr txBox="1">
            <a:spLocks noChangeArrowheads="1"/>
          </p:cNvSpPr>
          <p:nvPr/>
        </p:nvSpPr>
        <p:spPr bwMode="auto">
          <a:xfrm>
            <a:off x="1676400" y="76200"/>
            <a:ext cx="57721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Effective Horsepower (EHP)</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228600" y="990600"/>
            <a:ext cx="3028950" cy="457200"/>
          </a:xfrm>
          <a:prstGeom prst="rect">
            <a:avLst/>
          </a:prstGeom>
          <a:noFill/>
          <a:ln w="9525">
            <a:noFill/>
            <a:miter lim="800000"/>
            <a:headEnd/>
            <a:tailEnd/>
          </a:ln>
          <a:effectLst/>
        </p:spPr>
        <p:txBody>
          <a:bodyPr>
            <a:spAutoFit/>
          </a:bodyPr>
          <a:lstStyle/>
          <a:p>
            <a:r>
              <a:rPr lang="en-US" sz="2400" b="1">
                <a:solidFill>
                  <a:srgbClr val="FF0066"/>
                </a:solidFill>
              </a:rPr>
              <a:t> Blade Tip Cavitation </a:t>
            </a:r>
          </a:p>
        </p:txBody>
      </p:sp>
      <p:pic>
        <p:nvPicPr>
          <p:cNvPr id="154627" name="Picture 3" descr="fullprop"/>
          <p:cNvPicPr>
            <a:picLocks noChangeAspect="1" noChangeArrowheads="1"/>
          </p:cNvPicPr>
          <p:nvPr/>
        </p:nvPicPr>
        <p:blipFill>
          <a:blip r:embed="rId2" cstate="print"/>
          <a:srcRect/>
          <a:stretch>
            <a:fillRect/>
          </a:stretch>
        </p:blipFill>
        <p:spPr bwMode="auto">
          <a:xfrm>
            <a:off x="0" y="1501775"/>
            <a:ext cx="5181600" cy="3451225"/>
          </a:xfrm>
          <a:prstGeom prst="rect">
            <a:avLst/>
          </a:prstGeom>
          <a:noFill/>
        </p:spPr>
      </p:pic>
      <p:pic>
        <p:nvPicPr>
          <p:cNvPr id="154628" name="Picture 4" descr="blade"/>
          <p:cNvPicPr>
            <a:picLocks noChangeAspect="1" noChangeArrowheads="1"/>
          </p:cNvPicPr>
          <p:nvPr/>
        </p:nvPicPr>
        <p:blipFill>
          <a:blip r:embed="rId3" cstate="print"/>
          <a:srcRect l="15152" r="6061"/>
          <a:stretch>
            <a:fillRect/>
          </a:stretch>
        </p:blipFill>
        <p:spPr bwMode="auto">
          <a:xfrm>
            <a:off x="5181600" y="3257550"/>
            <a:ext cx="3962400" cy="3600450"/>
          </a:xfrm>
          <a:prstGeom prst="rect">
            <a:avLst/>
          </a:prstGeom>
          <a:noFill/>
        </p:spPr>
      </p:pic>
      <p:sp>
        <p:nvSpPr>
          <p:cNvPr id="154629" name="Text Box 5"/>
          <p:cNvSpPr txBox="1">
            <a:spLocks noChangeArrowheads="1"/>
          </p:cNvSpPr>
          <p:nvPr/>
        </p:nvSpPr>
        <p:spPr bwMode="auto">
          <a:xfrm>
            <a:off x="5699125" y="2784475"/>
            <a:ext cx="2343150" cy="457200"/>
          </a:xfrm>
          <a:prstGeom prst="rect">
            <a:avLst/>
          </a:prstGeom>
          <a:noFill/>
          <a:ln w="9525">
            <a:noFill/>
            <a:miter lim="800000"/>
            <a:headEnd/>
            <a:tailEnd/>
          </a:ln>
          <a:effectLst/>
        </p:spPr>
        <p:txBody>
          <a:bodyPr wrap="none">
            <a:spAutoFit/>
          </a:bodyPr>
          <a:lstStyle/>
          <a:p>
            <a:r>
              <a:rPr lang="en-US" sz="2400" b="1">
                <a:solidFill>
                  <a:srgbClr val="FF0066"/>
                </a:solidFill>
              </a:rPr>
              <a:t>Sheet Cavitation</a:t>
            </a:r>
          </a:p>
        </p:txBody>
      </p:sp>
      <p:sp>
        <p:nvSpPr>
          <p:cNvPr id="154630" name="Rectangle 6"/>
          <p:cNvSpPr>
            <a:spLocks noChangeArrowheads="1"/>
          </p:cNvSpPr>
          <p:nvPr/>
        </p:nvSpPr>
        <p:spPr bwMode="auto">
          <a:xfrm>
            <a:off x="5105400" y="1066800"/>
            <a:ext cx="4038600" cy="457200"/>
          </a:xfrm>
          <a:prstGeom prst="rect">
            <a:avLst/>
          </a:prstGeom>
          <a:noFill/>
          <a:ln w="9525">
            <a:noFill/>
            <a:miter lim="800000"/>
            <a:headEnd/>
            <a:tailEnd/>
          </a:ln>
          <a:effectLst/>
        </p:spPr>
        <p:txBody>
          <a:bodyPr>
            <a:spAutoFit/>
          </a:bodyPr>
          <a:lstStyle/>
          <a:p>
            <a:pPr>
              <a:spcBef>
                <a:spcPct val="50000"/>
              </a:spcBef>
            </a:pPr>
            <a:r>
              <a:rPr lang="en-US" sz="2400"/>
              <a:t> </a:t>
            </a:r>
            <a:r>
              <a:rPr lang="en-US" sz="2400" b="1" i="1" u="sng">
                <a:solidFill>
                  <a:srgbClr val="FF0000"/>
                </a:solidFill>
              </a:rPr>
              <a:t>Navy Model Propeller 5236</a:t>
            </a:r>
          </a:p>
        </p:txBody>
      </p:sp>
      <p:sp>
        <p:nvSpPr>
          <p:cNvPr id="154631" name="Text Box 7"/>
          <p:cNvSpPr txBox="1">
            <a:spLocks noChangeArrowheads="1"/>
          </p:cNvSpPr>
          <p:nvPr/>
        </p:nvSpPr>
        <p:spPr bwMode="auto">
          <a:xfrm>
            <a:off x="5318125" y="1631950"/>
            <a:ext cx="3708400" cy="1187450"/>
          </a:xfrm>
          <a:prstGeom prst="rect">
            <a:avLst/>
          </a:prstGeom>
          <a:noFill/>
          <a:ln w="9525">
            <a:noFill/>
            <a:miter lim="800000"/>
            <a:headEnd/>
            <a:tailEnd/>
          </a:ln>
          <a:effectLst/>
        </p:spPr>
        <p:txBody>
          <a:bodyPr>
            <a:spAutoFit/>
          </a:bodyPr>
          <a:lstStyle/>
          <a:p>
            <a:r>
              <a:rPr lang="en-US" sz="2400" b="1" i="1"/>
              <a:t>Flow velocities at the tip are fastest so that pressure drop occurs at the tip first.</a:t>
            </a:r>
          </a:p>
        </p:txBody>
      </p:sp>
      <p:sp>
        <p:nvSpPr>
          <p:cNvPr id="154632" name="Text Box 8"/>
          <p:cNvSpPr txBox="1">
            <a:spLocks noChangeArrowheads="1"/>
          </p:cNvSpPr>
          <p:nvPr/>
        </p:nvSpPr>
        <p:spPr bwMode="auto">
          <a:xfrm>
            <a:off x="76200" y="5289550"/>
            <a:ext cx="4032250" cy="1187450"/>
          </a:xfrm>
          <a:prstGeom prst="rect">
            <a:avLst/>
          </a:prstGeom>
          <a:noFill/>
          <a:ln w="9525">
            <a:noFill/>
            <a:miter lim="800000"/>
            <a:headEnd/>
            <a:tailEnd/>
          </a:ln>
          <a:effectLst/>
        </p:spPr>
        <p:txBody>
          <a:bodyPr wrap="none">
            <a:spAutoFit/>
          </a:bodyPr>
          <a:lstStyle/>
          <a:p>
            <a:r>
              <a:rPr lang="en-US" sz="2400" b="1" i="1"/>
              <a:t>Large and stable region of </a:t>
            </a:r>
          </a:p>
          <a:p>
            <a:r>
              <a:rPr lang="en-US" sz="2400" b="1" i="1"/>
              <a:t>cavitation covering the suction</a:t>
            </a:r>
          </a:p>
          <a:p>
            <a:r>
              <a:rPr lang="en-US" sz="2400" b="1" i="1"/>
              <a:t>face of propeller.</a:t>
            </a:r>
          </a:p>
        </p:txBody>
      </p:sp>
      <p:sp>
        <p:nvSpPr>
          <p:cNvPr id="154633" name="Text Box 9"/>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57200" y="1219200"/>
            <a:ext cx="3792538" cy="457200"/>
          </a:xfrm>
          <a:prstGeom prst="rect">
            <a:avLst/>
          </a:prstGeom>
          <a:noFill/>
          <a:ln w="9525">
            <a:noFill/>
            <a:miter lim="800000"/>
            <a:headEnd/>
            <a:tailEnd/>
          </a:ln>
          <a:effectLst/>
        </p:spPr>
        <p:txBody>
          <a:bodyPr wrap="none">
            <a:spAutoFit/>
          </a:bodyPr>
          <a:lstStyle/>
          <a:p>
            <a:r>
              <a:rPr lang="en-US" sz="2400" b="1">
                <a:solidFill>
                  <a:srgbClr val="FF0000"/>
                </a:solidFill>
              </a:rPr>
              <a:t>Consequences of Cavitation</a:t>
            </a:r>
          </a:p>
        </p:txBody>
      </p:sp>
      <p:sp>
        <p:nvSpPr>
          <p:cNvPr id="155651" name="Text Box 3"/>
          <p:cNvSpPr txBox="1">
            <a:spLocks noChangeArrowheads="1"/>
          </p:cNvSpPr>
          <p:nvPr/>
        </p:nvSpPr>
        <p:spPr bwMode="auto">
          <a:xfrm>
            <a:off x="685800" y="1828800"/>
            <a:ext cx="8229600" cy="2282825"/>
          </a:xfrm>
          <a:prstGeom prst="rect">
            <a:avLst/>
          </a:prstGeom>
          <a:solidFill>
            <a:schemeClr val="bg1"/>
          </a:solidFill>
          <a:ln w="19050">
            <a:noFill/>
            <a:miter lim="800000"/>
            <a:headEnd/>
            <a:tailEnd/>
          </a:ln>
          <a:effectLst/>
        </p:spPr>
        <p:txBody>
          <a:bodyPr>
            <a:spAutoFit/>
          </a:bodyPr>
          <a:lstStyle/>
          <a:p>
            <a:pPr>
              <a:lnSpc>
                <a:spcPct val="120000"/>
              </a:lnSpc>
            </a:pPr>
            <a:r>
              <a:rPr lang="en-US" sz="2400" b="1"/>
              <a:t>1) Low propeller efficiency  (Thrust reduction)</a:t>
            </a:r>
          </a:p>
          <a:p>
            <a:pPr>
              <a:lnSpc>
                <a:spcPct val="120000"/>
              </a:lnSpc>
            </a:pPr>
            <a:r>
              <a:rPr lang="en-US" sz="2400" b="1"/>
              <a:t>2) Propeller erosion (Mechanical erosion)</a:t>
            </a:r>
          </a:p>
          <a:p>
            <a:pPr>
              <a:lnSpc>
                <a:spcPct val="120000"/>
              </a:lnSpc>
            </a:pPr>
            <a:r>
              <a:rPr lang="en-US" sz="2400" b="1"/>
              <a:t>  (Severe damage to propeller : up to 180 ton/in</a:t>
            </a:r>
            <a:r>
              <a:rPr lang="en-US" sz="2400" b="1">
                <a:cs typeface="Times New Roman" pitchFamily="18" charset="0"/>
              </a:rPr>
              <a:t>²</a:t>
            </a:r>
            <a:r>
              <a:rPr lang="en-US" sz="2400" b="1"/>
              <a:t>)</a:t>
            </a:r>
          </a:p>
          <a:p>
            <a:pPr>
              <a:lnSpc>
                <a:spcPct val="120000"/>
              </a:lnSpc>
            </a:pPr>
            <a:r>
              <a:rPr lang="en-US" sz="2400" b="1"/>
              <a:t>3) Vibration due to uneven loading </a:t>
            </a:r>
          </a:p>
          <a:p>
            <a:pPr>
              <a:lnSpc>
                <a:spcPct val="120000"/>
              </a:lnSpc>
            </a:pPr>
            <a:r>
              <a:rPr lang="en-US" sz="2400" b="1"/>
              <a:t>4) Cavitation </a:t>
            </a:r>
            <a:r>
              <a:rPr lang="en-US" sz="2400" b="1" u="sng"/>
              <a:t>noise</a:t>
            </a:r>
            <a:r>
              <a:rPr lang="en-US" sz="2400" b="1"/>
              <a:t> due to impulsion by the bubble collapse </a:t>
            </a:r>
          </a:p>
        </p:txBody>
      </p:sp>
      <p:sp>
        <p:nvSpPr>
          <p:cNvPr id="155655" name="Text Box 7"/>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228600" y="1219200"/>
            <a:ext cx="3392488" cy="457200"/>
          </a:xfrm>
          <a:prstGeom prst="rect">
            <a:avLst/>
          </a:prstGeom>
          <a:noFill/>
          <a:ln w="9525">
            <a:noFill/>
            <a:miter lim="800000"/>
            <a:headEnd/>
            <a:tailEnd/>
          </a:ln>
          <a:effectLst/>
        </p:spPr>
        <p:txBody>
          <a:bodyPr wrap="none">
            <a:spAutoFit/>
          </a:bodyPr>
          <a:lstStyle/>
          <a:p>
            <a:r>
              <a:rPr lang="en-US" sz="2400" b="1">
                <a:solidFill>
                  <a:srgbClr val="FF0066"/>
                </a:solidFill>
              </a:rPr>
              <a:t> </a:t>
            </a:r>
            <a:r>
              <a:rPr lang="en-US" sz="2400" b="1">
                <a:solidFill>
                  <a:srgbClr val="FF0066"/>
                </a:solidFill>
                <a:latin typeface="Arial" charset="0"/>
              </a:rPr>
              <a:t>Preventing Cavitation</a:t>
            </a:r>
          </a:p>
        </p:txBody>
      </p:sp>
      <p:sp>
        <p:nvSpPr>
          <p:cNvPr id="157701" name="Text Box 5"/>
          <p:cNvSpPr txBox="1">
            <a:spLocks noChangeArrowheads="1"/>
          </p:cNvSpPr>
          <p:nvPr/>
        </p:nvSpPr>
        <p:spPr bwMode="auto">
          <a:xfrm>
            <a:off x="381000" y="1589088"/>
            <a:ext cx="8458200" cy="4473575"/>
          </a:xfrm>
          <a:prstGeom prst="rect">
            <a:avLst/>
          </a:prstGeom>
          <a:noFill/>
          <a:ln w="9525">
            <a:noFill/>
            <a:miter lim="800000"/>
            <a:headEnd/>
            <a:tailEnd/>
          </a:ln>
          <a:effectLst/>
        </p:spPr>
        <p:txBody>
          <a:bodyPr wrap="none">
            <a:spAutoFit/>
          </a:bodyPr>
          <a:lstStyle/>
          <a:p>
            <a:pPr>
              <a:lnSpc>
                <a:spcPct val="160000"/>
              </a:lnSpc>
              <a:buFontTx/>
              <a:buChar char="-"/>
            </a:pPr>
            <a:r>
              <a:rPr lang="en-US" sz="2400"/>
              <a:t> </a:t>
            </a:r>
            <a:r>
              <a:rPr lang="en-US" sz="2400" b="1"/>
              <a:t>Remove fouling, nicks and scratch.</a:t>
            </a:r>
          </a:p>
          <a:p>
            <a:pPr>
              <a:lnSpc>
                <a:spcPct val="130000"/>
              </a:lnSpc>
              <a:buFontTx/>
              <a:buChar char="-"/>
            </a:pPr>
            <a:r>
              <a:rPr lang="en-US" sz="2400" b="1"/>
              <a:t> Increase or decrease the engine RPM smoothly to avoid</a:t>
            </a:r>
          </a:p>
          <a:p>
            <a:pPr>
              <a:lnSpc>
                <a:spcPct val="130000"/>
              </a:lnSpc>
            </a:pPr>
            <a:r>
              <a:rPr lang="en-US" sz="2400" b="1"/>
              <a:t>  an abrupt change in thrust. </a:t>
            </a:r>
          </a:p>
          <a:p>
            <a:pPr>
              <a:lnSpc>
                <a:spcPct val="130000"/>
              </a:lnSpc>
            </a:pPr>
            <a:r>
              <a:rPr lang="en-US" sz="2400" b="1"/>
              <a:t>       rapid change of rpm  </a:t>
            </a:r>
            <a:r>
              <a:rPr lang="en-US" sz="2400" b="1">
                <a:cs typeface="Times New Roman" pitchFamily="18" charset="0"/>
                <a:sym typeface="Symbol" pitchFamily="18" charset="2"/>
              </a:rPr>
              <a:t></a:t>
            </a:r>
            <a:r>
              <a:rPr lang="en-US" sz="2400" b="1">
                <a:cs typeface="Times New Roman" pitchFamily="18" charset="0"/>
              </a:rPr>
              <a:t> high propeller thrust but small</a:t>
            </a:r>
          </a:p>
          <a:p>
            <a:pPr>
              <a:lnSpc>
                <a:spcPct val="130000"/>
              </a:lnSpc>
            </a:pPr>
            <a:r>
              <a:rPr lang="en-US" sz="2400" b="1">
                <a:cs typeface="Times New Roman" pitchFamily="18" charset="0"/>
              </a:rPr>
              <a:t>       change in V</a:t>
            </a:r>
            <a:r>
              <a:rPr lang="en-US" sz="1600" b="1">
                <a:cs typeface="Times New Roman" pitchFamily="18" charset="0"/>
              </a:rPr>
              <a:t>A </a:t>
            </a:r>
            <a:r>
              <a:rPr lang="en-US" sz="2400" b="1">
                <a:cs typeface="Times New Roman" pitchFamily="18" charset="0"/>
              </a:rPr>
              <a:t> </a:t>
            </a:r>
            <a:r>
              <a:rPr lang="en-US" sz="2400" b="1"/>
              <a:t> </a:t>
            </a:r>
            <a:r>
              <a:rPr lang="en-US" sz="2400" b="1">
                <a:cs typeface="Times New Roman" pitchFamily="18" charset="0"/>
                <a:sym typeface="Symbol" pitchFamily="18" charset="2"/>
              </a:rPr>
              <a:t> larger C</a:t>
            </a:r>
            <a:r>
              <a:rPr lang="en-US" sz="1800" b="1">
                <a:cs typeface="Times New Roman" pitchFamily="18" charset="0"/>
                <a:sym typeface="Symbol" pitchFamily="18" charset="2"/>
              </a:rPr>
              <a:t>T  </a:t>
            </a:r>
            <a:r>
              <a:rPr lang="en-US" sz="2400" b="1">
                <a:cs typeface="Times New Roman" pitchFamily="18" charset="0"/>
                <a:sym typeface="Symbol" pitchFamily="18" charset="2"/>
              </a:rPr>
              <a:t> cavitation &amp;</a:t>
            </a:r>
          </a:p>
          <a:p>
            <a:pPr>
              <a:lnSpc>
                <a:spcPct val="130000"/>
              </a:lnSpc>
            </a:pPr>
            <a:r>
              <a:rPr lang="en-US" sz="2400" b="1">
                <a:cs typeface="Times New Roman" pitchFamily="18" charset="0"/>
                <a:sym typeface="Symbol" pitchFamily="18" charset="2"/>
              </a:rPr>
              <a:t>       low propeller efficiency</a:t>
            </a:r>
            <a:endParaRPr lang="en-US" sz="1800" b="1">
              <a:cs typeface="Times New Roman" pitchFamily="18" charset="0"/>
              <a:sym typeface="Symbol" pitchFamily="18" charset="2"/>
            </a:endParaRPr>
          </a:p>
          <a:p>
            <a:pPr>
              <a:lnSpc>
                <a:spcPct val="130000"/>
              </a:lnSpc>
              <a:buFontTx/>
              <a:buChar char="-"/>
            </a:pPr>
            <a:r>
              <a:rPr lang="en-US" sz="2400" b="1">
                <a:cs typeface="Times New Roman" pitchFamily="18" charset="0"/>
                <a:sym typeface="Symbol" pitchFamily="18" charset="2"/>
              </a:rPr>
              <a:t> Keep appropriate pitch setting for controllable pitch propeller</a:t>
            </a:r>
          </a:p>
          <a:p>
            <a:pPr>
              <a:lnSpc>
                <a:spcPct val="130000"/>
              </a:lnSpc>
              <a:buFontTx/>
              <a:buChar char="-"/>
            </a:pPr>
            <a:r>
              <a:rPr lang="en-US" sz="2400" b="1"/>
              <a:t> For submarines, diving to deeper depths will delay or prevent</a:t>
            </a:r>
          </a:p>
          <a:p>
            <a:pPr>
              <a:lnSpc>
                <a:spcPct val="130000"/>
              </a:lnSpc>
            </a:pPr>
            <a:r>
              <a:rPr lang="en-US" sz="2400" b="1"/>
              <a:t>   cavitation as hydrostatic pressure increases. </a:t>
            </a:r>
          </a:p>
        </p:txBody>
      </p:sp>
      <p:sp>
        <p:nvSpPr>
          <p:cNvPr id="157702" name="Text Box 6"/>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Text Box 4"/>
          <p:cNvSpPr txBox="1">
            <a:spLocks noChangeArrowheads="1"/>
          </p:cNvSpPr>
          <p:nvPr/>
        </p:nvSpPr>
        <p:spPr bwMode="auto">
          <a:xfrm>
            <a:off x="228600" y="1217613"/>
            <a:ext cx="1739900" cy="457200"/>
          </a:xfrm>
          <a:prstGeom prst="rect">
            <a:avLst/>
          </a:prstGeom>
          <a:noFill/>
          <a:ln w="9525">
            <a:noFill/>
            <a:miter lim="800000"/>
            <a:headEnd/>
            <a:tailEnd/>
          </a:ln>
          <a:effectLst/>
        </p:spPr>
        <p:txBody>
          <a:bodyPr wrap="none">
            <a:spAutoFit/>
          </a:bodyPr>
          <a:lstStyle/>
          <a:p>
            <a:r>
              <a:rPr lang="en-US" sz="2400" b="1">
                <a:solidFill>
                  <a:srgbClr val="FF0066"/>
                </a:solidFill>
                <a:latin typeface="Arial" charset="0"/>
              </a:rPr>
              <a:t>Ventilation</a:t>
            </a:r>
          </a:p>
        </p:txBody>
      </p:sp>
      <p:sp>
        <p:nvSpPr>
          <p:cNvPr id="159749" name="Text Box 5"/>
          <p:cNvSpPr txBox="1">
            <a:spLocks noChangeArrowheads="1"/>
          </p:cNvSpPr>
          <p:nvPr/>
        </p:nvSpPr>
        <p:spPr bwMode="auto">
          <a:xfrm>
            <a:off x="381000" y="1589088"/>
            <a:ext cx="336550" cy="676275"/>
          </a:xfrm>
          <a:prstGeom prst="rect">
            <a:avLst/>
          </a:prstGeom>
          <a:noFill/>
          <a:ln w="9525">
            <a:noFill/>
            <a:miter lim="800000"/>
            <a:headEnd/>
            <a:tailEnd/>
          </a:ln>
          <a:effectLst/>
        </p:spPr>
        <p:txBody>
          <a:bodyPr wrap="none">
            <a:spAutoFit/>
          </a:bodyPr>
          <a:lstStyle/>
          <a:p>
            <a:pPr>
              <a:lnSpc>
                <a:spcPct val="160000"/>
              </a:lnSpc>
            </a:pPr>
            <a:r>
              <a:rPr lang="en-US" sz="2400" b="1"/>
              <a:t>  </a:t>
            </a:r>
          </a:p>
        </p:txBody>
      </p:sp>
      <p:sp>
        <p:nvSpPr>
          <p:cNvPr id="159750" name="Rectangle 6"/>
          <p:cNvSpPr>
            <a:spLocks noChangeArrowheads="1"/>
          </p:cNvSpPr>
          <p:nvPr/>
        </p:nvSpPr>
        <p:spPr bwMode="auto">
          <a:xfrm>
            <a:off x="533400" y="1905000"/>
            <a:ext cx="8458200" cy="4291013"/>
          </a:xfrm>
          <a:prstGeom prst="rect">
            <a:avLst/>
          </a:prstGeom>
          <a:noFill/>
          <a:ln w="9525">
            <a:noFill/>
            <a:miter lim="800000"/>
            <a:headEnd/>
            <a:tailEnd/>
          </a:ln>
          <a:effectLst/>
        </p:spPr>
        <p:txBody>
          <a:bodyPr>
            <a:spAutoFit/>
          </a:bodyPr>
          <a:lstStyle/>
          <a:p>
            <a:pPr>
              <a:spcBef>
                <a:spcPct val="50000"/>
              </a:spcBef>
              <a:buFontTx/>
              <a:buChar char="-"/>
            </a:pPr>
            <a:r>
              <a:rPr lang="en-US" sz="2400" b="1"/>
              <a:t> If a propeller operates too close to the water surface, surface</a:t>
            </a:r>
          </a:p>
          <a:p>
            <a:pPr>
              <a:spcBef>
                <a:spcPct val="50000"/>
              </a:spcBef>
            </a:pPr>
            <a:r>
              <a:rPr lang="en-US" sz="2400" b="1"/>
              <a:t>  air or exhaust gases are drawn into the propeller blade due to</a:t>
            </a:r>
          </a:p>
          <a:p>
            <a:pPr>
              <a:spcBef>
                <a:spcPct val="50000"/>
              </a:spcBef>
            </a:pPr>
            <a:r>
              <a:rPr lang="en-US" sz="2400" b="1"/>
              <a:t>  the localized low pressure around propeller.</a:t>
            </a:r>
          </a:p>
          <a:p>
            <a:pPr>
              <a:spcBef>
                <a:spcPct val="50000"/>
              </a:spcBef>
              <a:buFontTx/>
              <a:buChar char="-"/>
            </a:pPr>
            <a:r>
              <a:rPr lang="en-US" sz="2400" b="1"/>
              <a:t> The load on the propeller is reduced by the mixing of air or </a:t>
            </a:r>
          </a:p>
          <a:p>
            <a:pPr>
              <a:spcBef>
                <a:spcPct val="50000"/>
              </a:spcBef>
            </a:pPr>
            <a:r>
              <a:rPr lang="en-US" sz="2400" b="1"/>
              <a:t>   exhaust gases into the water causing effects similar to those</a:t>
            </a:r>
          </a:p>
          <a:p>
            <a:pPr>
              <a:spcBef>
                <a:spcPct val="50000"/>
              </a:spcBef>
            </a:pPr>
            <a:r>
              <a:rPr lang="en-US" sz="2400" b="1"/>
              <a:t>   for cavitation.</a:t>
            </a:r>
          </a:p>
          <a:p>
            <a:pPr>
              <a:spcBef>
                <a:spcPct val="50000"/>
              </a:spcBef>
              <a:buFontTx/>
              <a:buChar char="-"/>
            </a:pPr>
            <a:r>
              <a:rPr lang="en-US" sz="2400" b="1"/>
              <a:t>Ventilation often occurs in ships in a very light condition(small</a:t>
            </a:r>
          </a:p>
          <a:p>
            <a:pPr>
              <a:spcBef>
                <a:spcPct val="50000"/>
              </a:spcBef>
            </a:pPr>
            <a:r>
              <a:rPr lang="en-US" sz="2400" b="1"/>
              <a:t>  draft) and in rough seas. </a:t>
            </a:r>
          </a:p>
        </p:txBody>
      </p:sp>
      <p:sp>
        <p:nvSpPr>
          <p:cNvPr id="159751" name="Text Box 7"/>
          <p:cNvSpPr txBox="1">
            <a:spLocks noChangeArrowheads="1"/>
          </p:cNvSpPr>
          <p:nvPr/>
        </p:nvSpPr>
        <p:spPr bwMode="auto">
          <a:xfrm>
            <a:off x="2611438" y="60325"/>
            <a:ext cx="3865562" cy="701675"/>
          </a:xfrm>
          <a:prstGeom prst="rect">
            <a:avLst/>
          </a:prstGeom>
          <a:noFill/>
          <a:ln w="9525">
            <a:noFill/>
            <a:miter lim="800000"/>
            <a:headEnd/>
            <a:tailEnd/>
          </a:ln>
          <a:effectLst/>
        </p:spPr>
        <p:txBody>
          <a:bodyPr wrap="none">
            <a:spAutoFit/>
          </a:bodyPr>
          <a:lstStyle/>
          <a:p>
            <a:r>
              <a:rPr lang="en-US" sz="4000" b="1">
                <a:solidFill>
                  <a:schemeClr val="tx2"/>
                </a:solidFill>
              </a:rPr>
              <a:t>Screw Propellers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685800" y="0"/>
            <a:ext cx="7772400" cy="1143000"/>
          </a:xfrm>
          <a:noFill/>
          <a:ln/>
        </p:spPr>
        <p:txBody>
          <a:bodyPr lIns="90488" tIns="44450" rIns="90488" bIns="44450"/>
          <a:lstStyle/>
          <a:p>
            <a:pPr algn="l"/>
            <a:r>
              <a:rPr lang="en-US"/>
              <a:t>Example Problem:</a:t>
            </a:r>
            <a:br>
              <a:rPr lang="en-US"/>
            </a:br>
            <a:r>
              <a:rPr lang="en-US" sz="2800"/>
              <a:t>Name the parts of a propellers:</a:t>
            </a:r>
          </a:p>
        </p:txBody>
      </p:sp>
      <p:sp>
        <p:nvSpPr>
          <p:cNvPr id="232451" name="Rectangle 3"/>
          <p:cNvSpPr>
            <a:spLocks noChangeArrowheads="1"/>
          </p:cNvSpPr>
          <p:nvPr/>
        </p:nvSpPr>
        <p:spPr bwMode="auto">
          <a:xfrm>
            <a:off x="685800" y="990600"/>
            <a:ext cx="7772400" cy="41148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SzPct val="100000"/>
              <a:buFontTx/>
              <a:buChar char="•"/>
            </a:pPr>
            <a:r>
              <a:rPr lang="en-US" sz="2400"/>
              <a:t>__________________</a:t>
            </a:r>
          </a:p>
          <a:p>
            <a:pPr marL="342900" indent="-342900" eaLnBrk="0" hangingPunct="0">
              <a:spcBef>
                <a:spcPct val="20000"/>
              </a:spcBef>
              <a:buSzPct val="100000"/>
              <a:buFontTx/>
              <a:buChar char="•"/>
            </a:pPr>
            <a:r>
              <a:rPr lang="en-US" sz="2400"/>
              <a:t>___</a:t>
            </a:r>
          </a:p>
          <a:p>
            <a:pPr marL="342900" indent="-342900" eaLnBrk="0" hangingPunct="0">
              <a:spcBef>
                <a:spcPct val="20000"/>
              </a:spcBef>
              <a:buSzPct val="100000"/>
              <a:buFontTx/>
              <a:buChar char="•"/>
            </a:pPr>
            <a:r>
              <a:rPr lang="en-US" sz="2400"/>
              <a:t>_________</a:t>
            </a:r>
          </a:p>
          <a:p>
            <a:pPr marL="342900" indent="-342900" eaLnBrk="0" hangingPunct="0">
              <a:spcBef>
                <a:spcPct val="20000"/>
              </a:spcBef>
              <a:buSzPct val="100000"/>
              <a:buFontTx/>
              <a:buChar char="•"/>
            </a:pPr>
            <a:r>
              <a:rPr lang="en-US" sz="2400"/>
              <a:t>__________</a:t>
            </a:r>
          </a:p>
          <a:p>
            <a:pPr marL="342900" indent="-342900" eaLnBrk="0" hangingPunct="0">
              <a:spcBef>
                <a:spcPct val="20000"/>
              </a:spcBef>
              <a:buSzPct val="100000"/>
              <a:buFontTx/>
              <a:buChar char="•"/>
            </a:pPr>
            <a:r>
              <a:rPr lang="en-US" sz="2400"/>
              <a:t>__________</a:t>
            </a:r>
          </a:p>
          <a:p>
            <a:pPr marL="342900" indent="-342900" eaLnBrk="0" hangingPunct="0">
              <a:spcBef>
                <a:spcPct val="20000"/>
              </a:spcBef>
              <a:buSzPct val="100000"/>
              <a:buFontTx/>
              <a:buChar char="•"/>
            </a:pPr>
            <a:r>
              <a:rPr lang="en-US" sz="2400"/>
              <a:t>______________</a:t>
            </a:r>
          </a:p>
          <a:p>
            <a:pPr marL="342900" indent="-342900" eaLnBrk="0" hangingPunct="0">
              <a:spcBef>
                <a:spcPct val="20000"/>
              </a:spcBef>
              <a:buSzPct val="100000"/>
              <a:buFontTx/>
              <a:buChar char="•"/>
            </a:pPr>
            <a:r>
              <a:rPr lang="en-US" sz="2400"/>
              <a:t>____________</a:t>
            </a:r>
          </a:p>
          <a:p>
            <a:pPr marL="342900" indent="-342900" eaLnBrk="0" hangingPunct="0">
              <a:spcBef>
                <a:spcPct val="20000"/>
              </a:spcBef>
              <a:buSzPct val="100000"/>
              <a:buFontTx/>
              <a:buChar char="•"/>
            </a:pPr>
            <a:r>
              <a:rPr lang="en-US" sz="2400"/>
              <a:t>_____________</a:t>
            </a:r>
          </a:p>
          <a:p>
            <a:pPr marL="342900" indent="-342900" eaLnBrk="0" hangingPunct="0">
              <a:spcBef>
                <a:spcPct val="20000"/>
              </a:spcBef>
              <a:buSzPct val="100000"/>
              <a:buFontTx/>
              <a:buChar char="•"/>
            </a:pPr>
            <a:r>
              <a:rPr lang="en-US" sz="2400"/>
              <a:t>_____________</a:t>
            </a:r>
          </a:p>
          <a:p>
            <a:pPr marL="342900" indent="-342900" eaLnBrk="0" hangingPunct="0">
              <a:spcBef>
                <a:spcPct val="20000"/>
              </a:spcBef>
              <a:buSzPct val="100000"/>
              <a:buFontTx/>
              <a:buChar char="•"/>
            </a:pPr>
            <a:r>
              <a:rPr lang="en-US" sz="2400"/>
              <a:t>____________</a:t>
            </a:r>
          </a:p>
        </p:txBody>
      </p:sp>
      <p:sp>
        <p:nvSpPr>
          <p:cNvPr id="232452" name="Oval 4"/>
          <p:cNvSpPr>
            <a:spLocks noChangeArrowheads="1"/>
          </p:cNvSpPr>
          <p:nvPr/>
        </p:nvSpPr>
        <p:spPr bwMode="auto">
          <a:xfrm>
            <a:off x="4114800" y="914400"/>
            <a:ext cx="4114800" cy="4114800"/>
          </a:xfrm>
          <a:prstGeom prst="ellipse">
            <a:avLst/>
          </a:prstGeom>
          <a:noFill/>
          <a:ln w="25400">
            <a:solidFill>
              <a:schemeClr val="tx1"/>
            </a:solidFill>
            <a:prstDash val="lgDash"/>
            <a:round/>
            <a:headEnd/>
            <a:tailEnd/>
          </a:ln>
          <a:effectLst/>
        </p:spPr>
        <p:txBody>
          <a:bodyPr wrap="none" anchor="ctr"/>
          <a:lstStyle/>
          <a:p>
            <a:endParaRPr lang="en-US"/>
          </a:p>
        </p:txBody>
      </p:sp>
      <p:sp>
        <p:nvSpPr>
          <p:cNvPr id="232453" name="Line 5"/>
          <p:cNvSpPr>
            <a:spLocks noChangeShapeType="1"/>
          </p:cNvSpPr>
          <p:nvPr/>
        </p:nvSpPr>
        <p:spPr bwMode="auto">
          <a:xfrm>
            <a:off x="5943600" y="2971800"/>
            <a:ext cx="457200" cy="0"/>
          </a:xfrm>
          <a:prstGeom prst="line">
            <a:avLst/>
          </a:prstGeom>
          <a:noFill/>
          <a:ln w="12700">
            <a:solidFill>
              <a:schemeClr val="tx1"/>
            </a:solidFill>
            <a:round/>
            <a:headEnd/>
            <a:tailEnd/>
          </a:ln>
          <a:effectLst/>
        </p:spPr>
        <p:txBody>
          <a:bodyPr/>
          <a:lstStyle/>
          <a:p>
            <a:endParaRPr lang="en-US"/>
          </a:p>
        </p:txBody>
      </p:sp>
      <p:sp>
        <p:nvSpPr>
          <p:cNvPr id="232454" name="Oval 6"/>
          <p:cNvSpPr>
            <a:spLocks noChangeArrowheads="1"/>
          </p:cNvSpPr>
          <p:nvPr/>
        </p:nvSpPr>
        <p:spPr bwMode="auto">
          <a:xfrm>
            <a:off x="5638800" y="2438400"/>
            <a:ext cx="1066800" cy="1066800"/>
          </a:xfrm>
          <a:prstGeom prst="ellipse">
            <a:avLst/>
          </a:prstGeom>
          <a:noFill/>
          <a:ln w="25400">
            <a:solidFill>
              <a:schemeClr val="tx1"/>
            </a:solidFill>
            <a:round/>
            <a:headEnd/>
            <a:tailEnd/>
          </a:ln>
          <a:effectLst/>
        </p:spPr>
        <p:txBody>
          <a:bodyPr wrap="none" anchor="ctr"/>
          <a:lstStyle/>
          <a:p>
            <a:endParaRPr lang="en-US"/>
          </a:p>
        </p:txBody>
      </p:sp>
      <p:sp>
        <p:nvSpPr>
          <p:cNvPr id="232455" name="Arc 7"/>
          <p:cNvSpPr>
            <a:spLocks/>
          </p:cNvSpPr>
          <p:nvPr/>
        </p:nvSpPr>
        <p:spPr bwMode="auto">
          <a:xfrm>
            <a:off x="6172200" y="917575"/>
            <a:ext cx="1066800"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p:spPr>
        <p:txBody>
          <a:bodyPr/>
          <a:lstStyle/>
          <a:p>
            <a:endParaRPr lang="en-US"/>
          </a:p>
        </p:txBody>
      </p:sp>
      <p:sp>
        <p:nvSpPr>
          <p:cNvPr id="232456" name="Arc 8"/>
          <p:cNvSpPr>
            <a:spLocks/>
          </p:cNvSpPr>
          <p:nvPr/>
        </p:nvSpPr>
        <p:spPr bwMode="auto">
          <a:xfrm>
            <a:off x="5113338" y="922338"/>
            <a:ext cx="1066800" cy="609600"/>
          </a:xfrm>
          <a:custGeom>
            <a:avLst/>
            <a:gdLst>
              <a:gd name="G0" fmla="+- 21598 0 0"/>
              <a:gd name="G1" fmla="+- 21600 0 0"/>
              <a:gd name="G2" fmla="+- 21600 0 0"/>
              <a:gd name="T0" fmla="*/ 0 w 21598"/>
              <a:gd name="T1" fmla="*/ 21319 h 21600"/>
              <a:gd name="T2" fmla="*/ 21566 w 21598"/>
              <a:gd name="T3" fmla="*/ 0 h 21600"/>
              <a:gd name="T4" fmla="*/ 21598 w 21598"/>
              <a:gd name="T5" fmla="*/ 21600 h 21600"/>
            </a:gdLst>
            <a:ahLst/>
            <a:cxnLst>
              <a:cxn ang="0">
                <a:pos x="T0" y="T1"/>
              </a:cxn>
              <a:cxn ang="0">
                <a:pos x="T2" y="T3"/>
              </a:cxn>
              <a:cxn ang="0">
                <a:pos x="T4" y="T5"/>
              </a:cxn>
            </a:cxnLst>
            <a:rect l="0" t="0" r="r" b="b"/>
            <a:pathLst>
              <a:path w="21598" h="21600" fill="none" extrusionOk="0">
                <a:moveTo>
                  <a:pt x="-1" y="21318"/>
                </a:moveTo>
                <a:cubicBezTo>
                  <a:pt x="153" y="9512"/>
                  <a:pt x="9758" y="17"/>
                  <a:pt x="21566" y="0"/>
                </a:cubicBezTo>
              </a:path>
              <a:path w="21598" h="21600" stroke="0" extrusionOk="0">
                <a:moveTo>
                  <a:pt x="-1" y="21318"/>
                </a:moveTo>
                <a:cubicBezTo>
                  <a:pt x="153" y="9512"/>
                  <a:pt x="9758" y="17"/>
                  <a:pt x="21566" y="0"/>
                </a:cubicBezTo>
                <a:lnTo>
                  <a:pt x="21598" y="21600"/>
                </a:lnTo>
                <a:close/>
              </a:path>
            </a:pathLst>
          </a:custGeom>
          <a:noFill/>
          <a:ln w="25400" cap="rnd">
            <a:solidFill>
              <a:schemeClr val="tx1"/>
            </a:solidFill>
            <a:round/>
            <a:headEnd/>
            <a:tailEnd/>
          </a:ln>
          <a:effectLst/>
        </p:spPr>
        <p:txBody>
          <a:bodyPr/>
          <a:lstStyle/>
          <a:p>
            <a:endParaRPr lang="en-US"/>
          </a:p>
        </p:txBody>
      </p:sp>
      <p:sp>
        <p:nvSpPr>
          <p:cNvPr id="232457" name="Arc 9"/>
          <p:cNvSpPr>
            <a:spLocks/>
          </p:cNvSpPr>
          <p:nvPr/>
        </p:nvSpPr>
        <p:spPr bwMode="auto">
          <a:xfrm>
            <a:off x="5113338" y="1524000"/>
            <a:ext cx="533400" cy="1295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ffectLst/>
        </p:spPr>
        <p:txBody>
          <a:bodyPr/>
          <a:lstStyle/>
          <a:p>
            <a:endParaRPr lang="en-US"/>
          </a:p>
        </p:txBody>
      </p:sp>
      <p:sp>
        <p:nvSpPr>
          <p:cNvPr id="232458" name="Arc 10"/>
          <p:cNvSpPr>
            <a:spLocks/>
          </p:cNvSpPr>
          <p:nvPr/>
        </p:nvSpPr>
        <p:spPr bwMode="auto">
          <a:xfrm>
            <a:off x="6705600" y="1524000"/>
            <a:ext cx="533400" cy="12954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ffectLst/>
        </p:spPr>
        <p:txBody>
          <a:bodyPr/>
          <a:lstStyle/>
          <a:p>
            <a:endParaRPr lang="en-US"/>
          </a:p>
        </p:txBody>
      </p:sp>
      <p:sp>
        <p:nvSpPr>
          <p:cNvPr id="232459" name="Arc 11"/>
          <p:cNvSpPr>
            <a:spLocks/>
          </p:cNvSpPr>
          <p:nvPr/>
        </p:nvSpPr>
        <p:spPr bwMode="auto">
          <a:xfrm>
            <a:off x="5037138" y="1912938"/>
            <a:ext cx="1143000" cy="990600"/>
          </a:xfrm>
          <a:custGeom>
            <a:avLst/>
            <a:gdLst>
              <a:gd name="G0" fmla="+- 21599 0 0"/>
              <a:gd name="G1" fmla="+- 21600 0 0"/>
              <a:gd name="G2" fmla="+- 21600 0 0"/>
              <a:gd name="T0" fmla="*/ 0 w 21599"/>
              <a:gd name="T1" fmla="*/ 21427 h 21600"/>
              <a:gd name="T2" fmla="*/ 21569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26"/>
                </a:moveTo>
                <a:cubicBezTo>
                  <a:pt x="94" y="9577"/>
                  <a:pt x="9718" y="16"/>
                  <a:pt x="21569" y="0"/>
                </a:cubicBezTo>
              </a:path>
              <a:path w="21599" h="21600" stroke="0" extrusionOk="0">
                <a:moveTo>
                  <a:pt x="-1" y="21426"/>
                </a:moveTo>
                <a:cubicBezTo>
                  <a:pt x="94" y="9577"/>
                  <a:pt x="9718" y="16"/>
                  <a:pt x="21569" y="0"/>
                </a:cubicBezTo>
                <a:lnTo>
                  <a:pt x="21599" y="21600"/>
                </a:lnTo>
                <a:close/>
              </a:path>
            </a:pathLst>
          </a:custGeom>
          <a:noFill/>
          <a:ln w="12700" cap="rnd">
            <a:solidFill>
              <a:schemeClr val="tx1"/>
            </a:solidFill>
            <a:round/>
            <a:headEnd type="triangle" w="med" len="med"/>
            <a:tailEnd/>
          </a:ln>
          <a:effectLst/>
        </p:spPr>
        <p:txBody>
          <a:bodyPr/>
          <a:lstStyle/>
          <a:p>
            <a:endParaRPr lang="en-US"/>
          </a:p>
        </p:txBody>
      </p:sp>
      <p:sp>
        <p:nvSpPr>
          <p:cNvPr id="232460" name="Rectangle 12"/>
          <p:cNvSpPr>
            <a:spLocks noChangeArrowheads="1"/>
          </p:cNvSpPr>
          <p:nvPr/>
        </p:nvSpPr>
        <p:spPr bwMode="auto">
          <a:xfrm>
            <a:off x="4405313" y="2919413"/>
            <a:ext cx="985837"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Direction</a:t>
            </a:r>
          </a:p>
          <a:p>
            <a:pPr eaLnBrk="0" hangingPunct="0"/>
            <a:r>
              <a:rPr lang="en-US" sz="1400"/>
              <a:t>of Rotation</a:t>
            </a:r>
          </a:p>
        </p:txBody>
      </p:sp>
      <p:sp>
        <p:nvSpPr>
          <p:cNvPr id="232461" name="Line 13"/>
          <p:cNvSpPr>
            <a:spLocks noChangeShapeType="1"/>
          </p:cNvSpPr>
          <p:nvPr/>
        </p:nvSpPr>
        <p:spPr bwMode="auto">
          <a:xfrm flipV="1">
            <a:off x="6172200" y="2514600"/>
            <a:ext cx="1981200" cy="4572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232462" name="Line 14"/>
          <p:cNvSpPr>
            <a:spLocks noChangeShapeType="1"/>
          </p:cNvSpPr>
          <p:nvPr/>
        </p:nvSpPr>
        <p:spPr bwMode="auto">
          <a:xfrm>
            <a:off x="3657600" y="1219200"/>
            <a:ext cx="3657600" cy="14478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63" name="Line 15"/>
          <p:cNvSpPr>
            <a:spLocks noChangeShapeType="1"/>
          </p:cNvSpPr>
          <p:nvPr/>
        </p:nvSpPr>
        <p:spPr bwMode="auto">
          <a:xfrm>
            <a:off x="1676400" y="1676400"/>
            <a:ext cx="3962400" cy="13716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64" name="Line 16"/>
          <p:cNvSpPr>
            <a:spLocks noChangeShapeType="1"/>
          </p:cNvSpPr>
          <p:nvPr/>
        </p:nvSpPr>
        <p:spPr bwMode="auto">
          <a:xfrm flipV="1">
            <a:off x="2362200" y="914400"/>
            <a:ext cx="3733800" cy="12192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65" name="Line 17"/>
          <p:cNvSpPr>
            <a:spLocks noChangeShapeType="1"/>
          </p:cNvSpPr>
          <p:nvPr/>
        </p:nvSpPr>
        <p:spPr bwMode="auto">
          <a:xfrm flipV="1">
            <a:off x="2514600" y="2362200"/>
            <a:ext cx="3581400" cy="1524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66" name="Line 18"/>
          <p:cNvSpPr>
            <a:spLocks noChangeShapeType="1"/>
          </p:cNvSpPr>
          <p:nvPr/>
        </p:nvSpPr>
        <p:spPr bwMode="auto">
          <a:xfrm>
            <a:off x="2438400" y="2971800"/>
            <a:ext cx="1676400" cy="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67" name="Line 19"/>
          <p:cNvSpPr>
            <a:spLocks noChangeShapeType="1"/>
          </p:cNvSpPr>
          <p:nvPr/>
        </p:nvSpPr>
        <p:spPr bwMode="auto">
          <a:xfrm>
            <a:off x="2895600" y="3429000"/>
            <a:ext cx="2438400" cy="6096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68" name="Line 20"/>
          <p:cNvSpPr>
            <a:spLocks noChangeShapeType="1"/>
          </p:cNvSpPr>
          <p:nvPr/>
        </p:nvSpPr>
        <p:spPr bwMode="auto">
          <a:xfrm flipV="1">
            <a:off x="2819400" y="2057400"/>
            <a:ext cx="2362200" cy="18288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69" name="Line 21"/>
          <p:cNvSpPr>
            <a:spLocks noChangeShapeType="1"/>
          </p:cNvSpPr>
          <p:nvPr/>
        </p:nvSpPr>
        <p:spPr bwMode="auto">
          <a:xfrm flipV="1">
            <a:off x="2819400" y="2057400"/>
            <a:ext cx="4343400" cy="22860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70" name="Line 22"/>
          <p:cNvSpPr>
            <a:spLocks noChangeShapeType="1"/>
          </p:cNvSpPr>
          <p:nvPr/>
        </p:nvSpPr>
        <p:spPr bwMode="auto">
          <a:xfrm>
            <a:off x="56388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2471" name="Line 23"/>
          <p:cNvSpPr>
            <a:spLocks noChangeShapeType="1"/>
          </p:cNvSpPr>
          <p:nvPr/>
        </p:nvSpPr>
        <p:spPr bwMode="auto">
          <a:xfrm>
            <a:off x="67056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2472" name="Line 24"/>
          <p:cNvSpPr>
            <a:spLocks noChangeShapeType="1"/>
          </p:cNvSpPr>
          <p:nvPr/>
        </p:nvSpPr>
        <p:spPr bwMode="auto">
          <a:xfrm>
            <a:off x="41148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2473" name="Line 25"/>
          <p:cNvSpPr>
            <a:spLocks noChangeShapeType="1"/>
          </p:cNvSpPr>
          <p:nvPr/>
        </p:nvSpPr>
        <p:spPr bwMode="auto">
          <a:xfrm>
            <a:off x="82296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2474" name="Line 26"/>
          <p:cNvSpPr>
            <a:spLocks noChangeShapeType="1"/>
          </p:cNvSpPr>
          <p:nvPr/>
        </p:nvSpPr>
        <p:spPr bwMode="auto">
          <a:xfrm>
            <a:off x="5638800" y="5334000"/>
            <a:ext cx="1066800" cy="0"/>
          </a:xfrm>
          <a:prstGeom prst="line">
            <a:avLst/>
          </a:prstGeom>
          <a:noFill/>
          <a:ln w="12700">
            <a:solidFill>
              <a:schemeClr val="tx1"/>
            </a:solidFill>
            <a:round/>
            <a:headEnd/>
            <a:tailEnd/>
          </a:ln>
          <a:effectLst/>
        </p:spPr>
        <p:txBody>
          <a:bodyPr/>
          <a:lstStyle/>
          <a:p>
            <a:endParaRPr lang="en-US"/>
          </a:p>
        </p:txBody>
      </p:sp>
      <p:sp>
        <p:nvSpPr>
          <p:cNvPr id="232475" name="Line 27"/>
          <p:cNvSpPr>
            <a:spLocks noChangeShapeType="1"/>
          </p:cNvSpPr>
          <p:nvPr/>
        </p:nvSpPr>
        <p:spPr bwMode="auto">
          <a:xfrm>
            <a:off x="5638800" y="5334000"/>
            <a:ext cx="0" cy="1219200"/>
          </a:xfrm>
          <a:prstGeom prst="line">
            <a:avLst/>
          </a:prstGeom>
          <a:noFill/>
          <a:ln w="12700">
            <a:solidFill>
              <a:schemeClr val="tx1"/>
            </a:solidFill>
            <a:round/>
            <a:headEnd/>
            <a:tailEnd/>
          </a:ln>
          <a:effectLst/>
        </p:spPr>
        <p:txBody>
          <a:bodyPr/>
          <a:lstStyle/>
          <a:p>
            <a:endParaRPr lang="en-US"/>
          </a:p>
        </p:txBody>
      </p:sp>
      <p:sp>
        <p:nvSpPr>
          <p:cNvPr id="232476" name="Line 28"/>
          <p:cNvSpPr>
            <a:spLocks noChangeShapeType="1"/>
          </p:cNvSpPr>
          <p:nvPr/>
        </p:nvSpPr>
        <p:spPr bwMode="auto">
          <a:xfrm>
            <a:off x="6705600" y="5334000"/>
            <a:ext cx="0" cy="1219200"/>
          </a:xfrm>
          <a:prstGeom prst="line">
            <a:avLst/>
          </a:prstGeom>
          <a:noFill/>
          <a:ln w="12700">
            <a:solidFill>
              <a:schemeClr val="tx1"/>
            </a:solidFill>
            <a:round/>
            <a:headEnd/>
            <a:tailEnd/>
          </a:ln>
          <a:effectLst/>
        </p:spPr>
        <p:txBody>
          <a:bodyPr/>
          <a:lstStyle/>
          <a:p>
            <a:endParaRPr lang="en-US"/>
          </a:p>
        </p:txBody>
      </p:sp>
      <p:sp>
        <p:nvSpPr>
          <p:cNvPr id="232477" name="Line 29"/>
          <p:cNvSpPr>
            <a:spLocks noChangeShapeType="1"/>
          </p:cNvSpPr>
          <p:nvPr/>
        </p:nvSpPr>
        <p:spPr bwMode="auto">
          <a:xfrm>
            <a:off x="61722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2478" name="Line 30"/>
          <p:cNvSpPr>
            <a:spLocks noChangeShapeType="1"/>
          </p:cNvSpPr>
          <p:nvPr/>
        </p:nvSpPr>
        <p:spPr bwMode="auto">
          <a:xfrm flipH="1">
            <a:off x="4114800" y="5867400"/>
            <a:ext cx="1524000" cy="0"/>
          </a:xfrm>
          <a:prstGeom prst="line">
            <a:avLst/>
          </a:prstGeom>
          <a:noFill/>
          <a:ln w="12700">
            <a:solidFill>
              <a:schemeClr val="tx1"/>
            </a:solidFill>
            <a:round/>
            <a:headEnd/>
            <a:tailEnd/>
          </a:ln>
          <a:effectLst/>
        </p:spPr>
        <p:txBody>
          <a:bodyPr/>
          <a:lstStyle/>
          <a:p>
            <a:endParaRPr lang="en-US"/>
          </a:p>
        </p:txBody>
      </p:sp>
      <p:sp>
        <p:nvSpPr>
          <p:cNvPr id="232479" name="Line 31"/>
          <p:cNvSpPr>
            <a:spLocks noChangeShapeType="1"/>
          </p:cNvSpPr>
          <p:nvPr/>
        </p:nvSpPr>
        <p:spPr bwMode="auto">
          <a:xfrm flipH="1">
            <a:off x="6705600" y="5867400"/>
            <a:ext cx="1524000" cy="0"/>
          </a:xfrm>
          <a:prstGeom prst="line">
            <a:avLst/>
          </a:prstGeom>
          <a:noFill/>
          <a:ln w="12700">
            <a:solidFill>
              <a:schemeClr val="tx1"/>
            </a:solidFill>
            <a:round/>
            <a:headEnd/>
            <a:tailEnd/>
          </a:ln>
          <a:effectLst/>
        </p:spPr>
        <p:txBody>
          <a:bodyPr/>
          <a:lstStyle/>
          <a:p>
            <a:endParaRPr lang="en-US"/>
          </a:p>
        </p:txBody>
      </p:sp>
      <p:sp>
        <p:nvSpPr>
          <p:cNvPr id="232480" name="Line 32"/>
          <p:cNvSpPr>
            <a:spLocks noChangeShapeType="1"/>
          </p:cNvSpPr>
          <p:nvPr/>
        </p:nvSpPr>
        <p:spPr bwMode="auto">
          <a:xfrm>
            <a:off x="4114800" y="5867400"/>
            <a:ext cx="1524000" cy="381000"/>
          </a:xfrm>
          <a:prstGeom prst="line">
            <a:avLst/>
          </a:prstGeom>
          <a:noFill/>
          <a:ln w="12700">
            <a:solidFill>
              <a:schemeClr val="tx1"/>
            </a:solidFill>
            <a:round/>
            <a:headEnd/>
            <a:tailEnd/>
          </a:ln>
          <a:effectLst/>
        </p:spPr>
        <p:txBody>
          <a:bodyPr/>
          <a:lstStyle/>
          <a:p>
            <a:endParaRPr lang="en-US"/>
          </a:p>
        </p:txBody>
      </p:sp>
      <p:sp>
        <p:nvSpPr>
          <p:cNvPr id="232481" name="Line 33"/>
          <p:cNvSpPr>
            <a:spLocks noChangeShapeType="1"/>
          </p:cNvSpPr>
          <p:nvPr/>
        </p:nvSpPr>
        <p:spPr bwMode="auto">
          <a:xfrm flipH="1">
            <a:off x="6705600" y="5867400"/>
            <a:ext cx="1524000" cy="381000"/>
          </a:xfrm>
          <a:prstGeom prst="line">
            <a:avLst/>
          </a:prstGeom>
          <a:noFill/>
          <a:ln w="12700">
            <a:solidFill>
              <a:schemeClr val="tx1"/>
            </a:solidFill>
            <a:round/>
            <a:headEnd/>
            <a:tailEnd/>
          </a:ln>
          <a:effectLst/>
        </p:spPr>
        <p:txBody>
          <a:bodyPr/>
          <a:lstStyle/>
          <a:p>
            <a:endParaRPr lang="en-US"/>
          </a:p>
        </p:txBody>
      </p:sp>
      <p:sp>
        <p:nvSpPr>
          <p:cNvPr id="232482" name="Line 34"/>
          <p:cNvSpPr>
            <a:spLocks noChangeShapeType="1"/>
          </p:cNvSpPr>
          <p:nvPr/>
        </p:nvSpPr>
        <p:spPr bwMode="auto">
          <a:xfrm>
            <a:off x="2819400" y="4724400"/>
            <a:ext cx="2133600" cy="11430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83" name="Line 35"/>
          <p:cNvSpPr>
            <a:spLocks noChangeShapeType="1"/>
          </p:cNvSpPr>
          <p:nvPr/>
        </p:nvSpPr>
        <p:spPr bwMode="auto">
          <a:xfrm>
            <a:off x="2743200" y="5181600"/>
            <a:ext cx="2133600" cy="9144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2484" name="Line 36"/>
          <p:cNvSpPr>
            <a:spLocks noChangeShapeType="1"/>
          </p:cNvSpPr>
          <p:nvPr/>
        </p:nvSpPr>
        <p:spPr bwMode="auto">
          <a:xfrm>
            <a:off x="6172200" y="6096000"/>
            <a:ext cx="0" cy="457200"/>
          </a:xfrm>
          <a:prstGeom prst="line">
            <a:avLst/>
          </a:prstGeom>
          <a:noFill/>
          <a:ln w="12700">
            <a:solidFill>
              <a:schemeClr val="tx1"/>
            </a:solidFill>
            <a:round/>
            <a:headEnd/>
            <a:tailEnd type="triangle" w="med" len="med"/>
          </a:ln>
          <a:effectLst/>
        </p:spPr>
        <p:txBody>
          <a:bodyPr/>
          <a:lstStyle/>
          <a:p>
            <a:endParaRPr lang="en-US"/>
          </a:p>
        </p:txBody>
      </p:sp>
      <p:sp>
        <p:nvSpPr>
          <p:cNvPr id="232485" name="Rectangle 37"/>
          <p:cNvSpPr>
            <a:spLocks noChangeArrowheads="1"/>
          </p:cNvSpPr>
          <p:nvPr/>
        </p:nvSpPr>
        <p:spPr bwMode="auto">
          <a:xfrm>
            <a:off x="5776913" y="6553200"/>
            <a:ext cx="869950"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t>Forward</a:t>
            </a:r>
          </a:p>
        </p:txBody>
      </p:sp>
      <p:sp>
        <p:nvSpPr>
          <p:cNvPr id="232486" name="Rectangle 38"/>
          <p:cNvSpPr>
            <a:spLocks noChangeArrowheads="1"/>
          </p:cNvSpPr>
          <p:nvPr/>
        </p:nvSpPr>
        <p:spPr bwMode="auto">
          <a:xfrm>
            <a:off x="7300913" y="2720975"/>
            <a:ext cx="33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t>R</a:t>
            </a:r>
          </a:p>
        </p:txBody>
      </p:sp>
      <p:sp>
        <p:nvSpPr>
          <p:cNvPr id="232487" name="Line 39"/>
          <p:cNvSpPr>
            <a:spLocks noChangeShapeType="1"/>
          </p:cNvSpPr>
          <p:nvPr/>
        </p:nvSpPr>
        <p:spPr bwMode="auto">
          <a:xfrm>
            <a:off x="6172200" y="2743200"/>
            <a:ext cx="0" cy="4572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5800" y="0"/>
            <a:ext cx="7772400" cy="1143000"/>
          </a:xfrm>
          <a:noFill/>
          <a:ln/>
        </p:spPr>
        <p:txBody>
          <a:bodyPr lIns="90488" tIns="44450" rIns="90488" bIns="44450"/>
          <a:lstStyle/>
          <a:p>
            <a:pPr algn="l"/>
            <a:r>
              <a:rPr lang="en-US"/>
              <a:t>Example Answer:</a:t>
            </a:r>
            <a:br>
              <a:rPr lang="en-US"/>
            </a:br>
            <a:r>
              <a:rPr lang="en-US" sz="2800"/>
              <a:t>Name the parts of a propellers:</a:t>
            </a:r>
          </a:p>
        </p:txBody>
      </p:sp>
      <p:sp>
        <p:nvSpPr>
          <p:cNvPr id="234499" name="Rectangle 3"/>
          <p:cNvSpPr>
            <a:spLocks noChangeArrowheads="1"/>
          </p:cNvSpPr>
          <p:nvPr/>
        </p:nvSpPr>
        <p:spPr bwMode="auto">
          <a:xfrm>
            <a:off x="685800" y="990600"/>
            <a:ext cx="7772400" cy="41148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SzPct val="100000"/>
              <a:buFontTx/>
              <a:buChar char="•"/>
            </a:pPr>
            <a:r>
              <a:rPr lang="en-US" sz="2400" u="sng"/>
              <a:t>Propeller Radius (R)</a:t>
            </a:r>
          </a:p>
          <a:p>
            <a:pPr marL="342900" indent="-342900" eaLnBrk="0" hangingPunct="0">
              <a:spcBef>
                <a:spcPct val="20000"/>
              </a:spcBef>
              <a:buSzPct val="100000"/>
              <a:buFontTx/>
              <a:buChar char="•"/>
            </a:pPr>
            <a:r>
              <a:rPr lang="en-US" sz="2400" u="sng"/>
              <a:t>Hub</a:t>
            </a:r>
          </a:p>
          <a:p>
            <a:pPr marL="342900" indent="-342900" eaLnBrk="0" hangingPunct="0">
              <a:spcBef>
                <a:spcPct val="20000"/>
              </a:spcBef>
              <a:buSzPct val="100000"/>
              <a:buFontTx/>
              <a:buChar char="•"/>
            </a:pPr>
            <a:r>
              <a:rPr lang="en-US" sz="2400" u="sng"/>
              <a:t>Blade Tip</a:t>
            </a:r>
          </a:p>
          <a:p>
            <a:pPr marL="342900" indent="-342900" eaLnBrk="0" hangingPunct="0">
              <a:spcBef>
                <a:spcPct val="20000"/>
              </a:spcBef>
              <a:buSzPct val="100000"/>
              <a:buFontTx/>
              <a:buChar char="•"/>
            </a:pPr>
            <a:r>
              <a:rPr lang="en-US" sz="2400" u="sng"/>
              <a:t>Blade Root</a:t>
            </a:r>
          </a:p>
          <a:p>
            <a:pPr marL="342900" indent="-342900" eaLnBrk="0" hangingPunct="0">
              <a:spcBef>
                <a:spcPct val="20000"/>
              </a:spcBef>
              <a:buSzPct val="100000"/>
              <a:buFontTx/>
              <a:buChar char="•"/>
            </a:pPr>
            <a:r>
              <a:rPr lang="en-US" sz="2400" u="sng"/>
              <a:t>Tip Circle</a:t>
            </a:r>
          </a:p>
          <a:p>
            <a:pPr marL="342900" indent="-342900" eaLnBrk="0" hangingPunct="0">
              <a:spcBef>
                <a:spcPct val="20000"/>
              </a:spcBef>
              <a:buSzPct val="100000"/>
              <a:buFontTx/>
              <a:buChar char="•"/>
            </a:pPr>
            <a:r>
              <a:rPr lang="en-US" sz="2400" u="sng"/>
              <a:t>Propeller Disc</a:t>
            </a:r>
          </a:p>
          <a:p>
            <a:pPr marL="342900" indent="-342900" eaLnBrk="0" hangingPunct="0">
              <a:spcBef>
                <a:spcPct val="20000"/>
              </a:spcBef>
              <a:buSzPct val="100000"/>
              <a:buFontTx/>
              <a:buChar char="•"/>
            </a:pPr>
            <a:r>
              <a:rPr lang="en-US" sz="2400" u="sng"/>
              <a:t>Leading Edge</a:t>
            </a:r>
          </a:p>
          <a:p>
            <a:pPr marL="342900" indent="-342900" eaLnBrk="0" hangingPunct="0">
              <a:spcBef>
                <a:spcPct val="20000"/>
              </a:spcBef>
              <a:buSzPct val="100000"/>
              <a:buFontTx/>
              <a:buChar char="•"/>
            </a:pPr>
            <a:r>
              <a:rPr lang="en-US" sz="2400" u="sng"/>
              <a:t>Trailing Edge</a:t>
            </a:r>
          </a:p>
          <a:p>
            <a:pPr marL="342900" indent="-342900" eaLnBrk="0" hangingPunct="0">
              <a:spcBef>
                <a:spcPct val="20000"/>
              </a:spcBef>
              <a:buSzPct val="100000"/>
              <a:buFontTx/>
              <a:buChar char="•"/>
            </a:pPr>
            <a:r>
              <a:rPr lang="en-US" sz="2400" u="sng"/>
              <a:t>Pressure Face</a:t>
            </a:r>
          </a:p>
          <a:p>
            <a:pPr marL="342900" indent="-342900" eaLnBrk="0" hangingPunct="0">
              <a:spcBef>
                <a:spcPct val="20000"/>
              </a:spcBef>
              <a:buSzPct val="100000"/>
              <a:buFontTx/>
              <a:buChar char="•"/>
            </a:pPr>
            <a:r>
              <a:rPr lang="en-US" sz="2400" u="sng"/>
              <a:t>Suction Back</a:t>
            </a:r>
          </a:p>
        </p:txBody>
      </p:sp>
      <p:sp>
        <p:nvSpPr>
          <p:cNvPr id="234500" name="Oval 4"/>
          <p:cNvSpPr>
            <a:spLocks noChangeArrowheads="1"/>
          </p:cNvSpPr>
          <p:nvPr/>
        </p:nvSpPr>
        <p:spPr bwMode="auto">
          <a:xfrm>
            <a:off x="4114800" y="914400"/>
            <a:ext cx="4114800" cy="4114800"/>
          </a:xfrm>
          <a:prstGeom prst="ellipse">
            <a:avLst/>
          </a:prstGeom>
          <a:noFill/>
          <a:ln w="25400">
            <a:solidFill>
              <a:schemeClr val="tx1"/>
            </a:solidFill>
            <a:prstDash val="lgDash"/>
            <a:round/>
            <a:headEnd/>
            <a:tailEnd/>
          </a:ln>
          <a:effectLst/>
        </p:spPr>
        <p:txBody>
          <a:bodyPr wrap="none" anchor="ctr"/>
          <a:lstStyle/>
          <a:p>
            <a:endParaRPr lang="en-US"/>
          </a:p>
        </p:txBody>
      </p:sp>
      <p:sp>
        <p:nvSpPr>
          <p:cNvPr id="234501" name="Line 5"/>
          <p:cNvSpPr>
            <a:spLocks noChangeShapeType="1"/>
          </p:cNvSpPr>
          <p:nvPr/>
        </p:nvSpPr>
        <p:spPr bwMode="auto">
          <a:xfrm>
            <a:off x="5943600" y="2971800"/>
            <a:ext cx="457200" cy="0"/>
          </a:xfrm>
          <a:prstGeom prst="line">
            <a:avLst/>
          </a:prstGeom>
          <a:noFill/>
          <a:ln w="12700">
            <a:solidFill>
              <a:schemeClr val="tx1"/>
            </a:solidFill>
            <a:round/>
            <a:headEnd/>
            <a:tailEnd/>
          </a:ln>
          <a:effectLst/>
        </p:spPr>
        <p:txBody>
          <a:bodyPr/>
          <a:lstStyle/>
          <a:p>
            <a:endParaRPr lang="en-US"/>
          </a:p>
        </p:txBody>
      </p:sp>
      <p:sp>
        <p:nvSpPr>
          <p:cNvPr id="234502" name="Oval 6"/>
          <p:cNvSpPr>
            <a:spLocks noChangeArrowheads="1"/>
          </p:cNvSpPr>
          <p:nvPr/>
        </p:nvSpPr>
        <p:spPr bwMode="auto">
          <a:xfrm>
            <a:off x="5638800" y="2438400"/>
            <a:ext cx="1066800" cy="1066800"/>
          </a:xfrm>
          <a:prstGeom prst="ellipse">
            <a:avLst/>
          </a:prstGeom>
          <a:noFill/>
          <a:ln w="25400">
            <a:solidFill>
              <a:schemeClr val="tx1"/>
            </a:solidFill>
            <a:round/>
            <a:headEnd/>
            <a:tailEnd/>
          </a:ln>
          <a:effectLst/>
        </p:spPr>
        <p:txBody>
          <a:bodyPr wrap="none" anchor="ctr"/>
          <a:lstStyle/>
          <a:p>
            <a:endParaRPr lang="en-US"/>
          </a:p>
        </p:txBody>
      </p:sp>
      <p:sp>
        <p:nvSpPr>
          <p:cNvPr id="234503" name="Arc 7"/>
          <p:cNvSpPr>
            <a:spLocks/>
          </p:cNvSpPr>
          <p:nvPr/>
        </p:nvSpPr>
        <p:spPr bwMode="auto">
          <a:xfrm>
            <a:off x="6172200" y="917575"/>
            <a:ext cx="1066800"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p:spPr>
        <p:txBody>
          <a:bodyPr/>
          <a:lstStyle/>
          <a:p>
            <a:endParaRPr lang="en-US"/>
          </a:p>
        </p:txBody>
      </p:sp>
      <p:sp>
        <p:nvSpPr>
          <p:cNvPr id="234504" name="Arc 8"/>
          <p:cNvSpPr>
            <a:spLocks/>
          </p:cNvSpPr>
          <p:nvPr/>
        </p:nvSpPr>
        <p:spPr bwMode="auto">
          <a:xfrm>
            <a:off x="5113338" y="922338"/>
            <a:ext cx="1066800" cy="609600"/>
          </a:xfrm>
          <a:custGeom>
            <a:avLst/>
            <a:gdLst>
              <a:gd name="G0" fmla="+- 21598 0 0"/>
              <a:gd name="G1" fmla="+- 21600 0 0"/>
              <a:gd name="G2" fmla="+- 21600 0 0"/>
              <a:gd name="T0" fmla="*/ 0 w 21598"/>
              <a:gd name="T1" fmla="*/ 21319 h 21600"/>
              <a:gd name="T2" fmla="*/ 21566 w 21598"/>
              <a:gd name="T3" fmla="*/ 0 h 21600"/>
              <a:gd name="T4" fmla="*/ 21598 w 21598"/>
              <a:gd name="T5" fmla="*/ 21600 h 21600"/>
            </a:gdLst>
            <a:ahLst/>
            <a:cxnLst>
              <a:cxn ang="0">
                <a:pos x="T0" y="T1"/>
              </a:cxn>
              <a:cxn ang="0">
                <a:pos x="T2" y="T3"/>
              </a:cxn>
              <a:cxn ang="0">
                <a:pos x="T4" y="T5"/>
              </a:cxn>
            </a:cxnLst>
            <a:rect l="0" t="0" r="r" b="b"/>
            <a:pathLst>
              <a:path w="21598" h="21600" fill="none" extrusionOk="0">
                <a:moveTo>
                  <a:pt x="-1" y="21318"/>
                </a:moveTo>
                <a:cubicBezTo>
                  <a:pt x="153" y="9512"/>
                  <a:pt x="9758" y="17"/>
                  <a:pt x="21566" y="0"/>
                </a:cubicBezTo>
              </a:path>
              <a:path w="21598" h="21600" stroke="0" extrusionOk="0">
                <a:moveTo>
                  <a:pt x="-1" y="21318"/>
                </a:moveTo>
                <a:cubicBezTo>
                  <a:pt x="153" y="9512"/>
                  <a:pt x="9758" y="17"/>
                  <a:pt x="21566" y="0"/>
                </a:cubicBezTo>
                <a:lnTo>
                  <a:pt x="21598" y="21600"/>
                </a:lnTo>
                <a:close/>
              </a:path>
            </a:pathLst>
          </a:custGeom>
          <a:noFill/>
          <a:ln w="25400" cap="rnd">
            <a:solidFill>
              <a:schemeClr val="tx1"/>
            </a:solidFill>
            <a:round/>
            <a:headEnd/>
            <a:tailEnd/>
          </a:ln>
          <a:effectLst/>
        </p:spPr>
        <p:txBody>
          <a:bodyPr/>
          <a:lstStyle/>
          <a:p>
            <a:endParaRPr lang="en-US"/>
          </a:p>
        </p:txBody>
      </p:sp>
      <p:sp>
        <p:nvSpPr>
          <p:cNvPr id="234505" name="Arc 9"/>
          <p:cNvSpPr>
            <a:spLocks/>
          </p:cNvSpPr>
          <p:nvPr/>
        </p:nvSpPr>
        <p:spPr bwMode="auto">
          <a:xfrm>
            <a:off x="5113338" y="1524000"/>
            <a:ext cx="533400" cy="1295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ffectLst/>
        </p:spPr>
        <p:txBody>
          <a:bodyPr/>
          <a:lstStyle/>
          <a:p>
            <a:endParaRPr lang="en-US"/>
          </a:p>
        </p:txBody>
      </p:sp>
      <p:sp>
        <p:nvSpPr>
          <p:cNvPr id="234506" name="Arc 10"/>
          <p:cNvSpPr>
            <a:spLocks/>
          </p:cNvSpPr>
          <p:nvPr/>
        </p:nvSpPr>
        <p:spPr bwMode="auto">
          <a:xfrm>
            <a:off x="6705600" y="1524000"/>
            <a:ext cx="533400" cy="12954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ffectLst/>
        </p:spPr>
        <p:txBody>
          <a:bodyPr/>
          <a:lstStyle/>
          <a:p>
            <a:endParaRPr lang="en-US"/>
          </a:p>
        </p:txBody>
      </p:sp>
      <p:sp>
        <p:nvSpPr>
          <p:cNvPr id="234507" name="Arc 11"/>
          <p:cNvSpPr>
            <a:spLocks/>
          </p:cNvSpPr>
          <p:nvPr/>
        </p:nvSpPr>
        <p:spPr bwMode="auto">
          <a:xfrm>
            <a:off x="5037138" y="1912938"/>
            <a:ext cx="1143000" cy="990600"/>
          </a:xfrm>
          <a:custGeom>
            <a:avLst/>
            <a:gdLst>
              <a:gd name="G0" fmla="+- 21599 0 0"/>
              <a:gd name="G1" fmla="+- 21600 0 0"/>
              <a:gd name="G2" fmla="+- 21600 0 0"/>
              <a:gd name="T0" fmla="*/ 0 w 21599"/>
              <a:gd name="T1" fmla="*/ 21427 h 21600"/>
              <a:gd name="T2" fmla="*/ 21569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26"/>
                </a:moveTo>
                <a:cubicBezTo>
                  <a:pt x="94" y="9577"/>
                  <a:pt x="9718" y="16"/>
                  <a:pt x="21569" y="0"/>
                </a:cubicBezTo>
              </a:path>
              <a:path w="21599" h="21600" stroke="0" extrusionOk="0">
                <a:moveTo>
                  <a:pt x="-1" y="21426"/>
                </a:moveTo>
                <a:cubicBezTo>
                  <a:pt x="94" y="9577"/>
                  <a:pt x="9718" y="16"/>
                  <a:pt x="21569" y="0"/>
                </a:cubicBezTo>
                <a:lnTo>
                  <a:pt x="21599" y="21600"/>
                </a:lnTo>
                <a:close/>
              </a:path>
            </a:pathLst>
          </a:custGeom>
          <a:noFill/>
          <a:ln w="12700" cap="rnd">
            <a:solidFill>
              <a:schemeClr val="tx1"/>
            </a:solidFill>
            <a:round/>
            <a:headEnd type="triangle" w="med" len="med"/>
            <a:tailEnd/>
          </a:ln>
          <a:effectLst/>
        </p:spPr>
        <p:txBody>
          <a:bodyPr/>
          <a:lstStyle/>
          <a:p>
            <a:endParaRPr lang="en-US"/>
          </a:p>
        </p:txBody>
      </p:sp>
      <p:sp>
        <p:nvSpPr>
          <p:cNvPr id="234508" name="Rectangle 12"/>
          <p:cNvSpPr>
            <a:spLocks noChangeArrowheads="1"/>
          </p:cNvSpPr>
          <p:nvPr/>
        </p:nvSpPr>
        <p:spPr bwMode="auto">
          <a:xfrm>
            <a:off x="4405313" y="2919413"/>
            <a:ext cx="985837" cy="514350"/>
          </a:xfrm>
          <a:prstGeom prst="rect">
            <a:avLst/>
          </a:prstGeom>
          <a:noFill/>
          <a:ln w="12700">
            <a:noFill/>
            <a:miter lim="800000"/>
            <a:headEnd/>
            <a:tailEnd/>
          </a:ln>
          <a:effectLst/>
        </p:spPr>
        <p:txBody>
          <a:bodyPr wrap="none" lIns="90488" tIns="44450" rIns="90488" bIns="44450">
            <a:spAutoFit/>
          </a:bodyPr>
          <a:lstStyle/>
          <a:p>
            <a:pPr eaLnBrk="0" hangingPunct="0"/>
            <a:r>
              <a:rPr lang="en-US" sz="1400"/>
              <a:t>Direction</a:t>
            </a:r>
          </a:p>
          <a:p>
            <a:pPr eaLnBrk="0" hangingPunct="0"/>
            <a:r>
              <a:rPr lang="en-US" sz="1400"/>
              <a:t>of Rotation</a:t>
            </a:r>
          </a:p>
        </p:txBody>
      </p:sp>
      <p:sp>
        <p:nvSpPr>
          <p:cNvPr id="234509" name="Line 13"/>
          <p:cNvSpPr>
            <a:spLocks noChangeShapeType="1"/>
          </p:cNvSpPr>
          <p:nvPr/>
        </p:nvSpPr>
        <p:spPr bwMode="auto">
          <a:xfrm flipV="1">
            <a:off x="6172200" y="2514600"/>
            <a:ext cx="1981200" cy="4572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234510" name="Line 14"/>
          <p:cNvSpPr>
            <a:spLocks noChangeShapeType="1"/>
          </p:cNvSpPr>
          <p:nvPr/>
        </p:nvSpPr>
        <p:spPr bwMode="auto">
          <a:xfrm>
            <a:off x="3657600" y="1219200"/>
            <a:ext cx="3657600" cy="14478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1" name="Line 15"/>
          <p:cNvSpPr>
            <a:spLocks noChangeShapeType="1"/>
          </p:cNvSpPr>
          <p:nvPr/>
        </p:nvSpPr>
        <p:spPr bwMode="auto">
          <a:xfrm>
            <a:off x="1676400" y="1676400"/>
            <a:ext cx="3962400" cy="13716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2" name="Line 16"/>
          <p:cNvSpPr>
            <a:spLocks noChangeShapeType="1"/>
          </p:cNvSpPr>
          <p:nvPr/>
        </p:nvSpPr>
        <p:spPr bwMode="auto">
          <a:xfrm flipV="1">
            <a:off x="2362200" y="914400"/>
            <a:ext cx="3733800" cy="12192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3" name="Line 17"/>
          <p:cNvSpPr>
            <a:spLocks noChangeShapeType="1"/>
          </p:cNvSpPr>
          <p:nvPr/>
        </p:nvSpPr>
        <p:spPr bwMode="auto">
          <a:xfrm flipV="1">
            <a:off x="2514600" y="2362200"/>
            <a:ext cx="3581400" cy="1524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4" name="Line 18"/>
          <p:cNvSpPr>
            <a:spLocks noChangeShapeType="1"/>
          </p:cNvSpPr>
          <p:nvPr/>
        </p:nvSpPr>
        <p:spPr bwMode="auto">
          <a:xfrm>
            <a:off x="2438400" y="2971800"/>
            <a:ext cx="1676400" cy="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5" name="Line 19"/>
          <p:cNvSpPr>
            <a:spLocks noChangeShapeType="1"/>
          </p:cNvSpPr>
          <p:nvPr/>
        </p:nvSpPr>
        <p:spPr bwMode="auto">
          <a:xfrm>
            <a:off x="2895600" y="3429000"/>
            <a:ext cx="2438400" cy="6096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6" name="Line 20"/>
          <p:cNvSpPr>
            <a:spLocks noChangeShapeType="1"/>
          </p:cNvSpPr>
          <p:nvPr/>
        </p:nvSpPr>
        <p:spPr bwMode="auto">
          <a:xfrm flipV="1">
            <a:off x="2819400" y="2057400"/>
            <a:ext cx="2362200" cy="18288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7" name="Line 21"/>
          <p:cNvSpPr>
            <a:spLocks noChangeShapeType="1"/>
          </p:cNvSpPr>
          <p:nvPr/>
        </p:nvSpPr>
        <p:spPr bwMode="auto">
          <a:xfrm flipV="1">
            <a:off x="2819400" y="2057400"/>
            <a:ext cx="4343400" cy="22860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18" name="Line 22"/>
          <p:cNvSpPr>
            <a:spLocks noChangeShapeType="1"/>
          </p:cNvSpPr>
          <p:nvPr/>
        </p:nvSpPr>
        <p:spPr bwMode="auto">
          <a:xfrm>
            <a:off x="56388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4519" name="Line 23"/>
          <p:cNvSpPr>
            <a:spLocks noChangeShapeType="1"/>
          </p:cNvSpPr>
          <p:nvPr/>
        </p:nvSpPr>
        <p:spPr bwMode="auto">
          <a:xfrm>
            <a:off x="67056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4520" name="Line 24"/>
          <p:cNvSpPr>
            <a:spLocks noChangeShapeType="1"/>
          </p:cNvSpPr>
          <p:nvPr/>
        </p:nvSpPr>
        <p:spPr bwMode="auto">
          <a:xfrm>
            <a:off x="41148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4521" name="Line 25"/>
          <p:cNvSpPr>
            <a:spLocks noChangeShapeType="1"/>
          </p:cNvSpPr>
          <p:nvPr/>
        </p:nvSpPr>
        <p:spPr bwMode="auto">
          <a:xfrm>
            <a:off x="82296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4522" name="Line 26"/>
          <p:cNvSpPr>
            <a:spLocks noChangeShapeType="1"/>
          </p:cNvSpPr>
          <p:nvPr/>
        </p:nvSpPr>
        <p:spPr bwMode="auto">
          <a:xfrm>
            <a:off x="5638800" y="5334000"/>
            <a:ext cx="1066800" cy="0"/>
          </a:xfrm>
          <a:prstGeom prst="line">
            <a:avLst/>
          </a:prstGeom>
          <a:noFill/>
          <a:ln w="12700">
            <a:solidFill>
              <a:schemeClr val="tx1"/>
            </a:solidFill>
            <a:round/>
            <a:headEnd/>
            <a:tailEnd/>
          </a:ln>
          <a:effectLst/>
        </p:spPr>
        <p:txBody>
          <a:bodyPr/>
          <a:lstStyle/>
          <a:p>
            <a:endParaRPr lang="en-US"/>
          </a:p>
        </p:txBody>
      </p:sp>
      <p:sp>
        <p:nvSpPr>
          <p:cNvPr id="234523" name="Line 27"/>
          <p:cNvSpPr>
            <a:spLocks noChangeShapeType="1"/>
          </p:cNvSpPr>
          <p:nvPr/>
        </p:nvSpPr>
        <p:spPr bwMode="auto">
          <a:xfrm>
            <a:off x="5638800" y="5334000"/>
            <a:ext cx="0" cy="1219200"/>
          </a:xfrm>
          <a:prstGeom prst="line">
            <a:avLst/>
          </a:prstGeom>
          <a:noFill/>
          <a:ln w="12700">
            <a:solidFill>
              <a:schemeClr val="tx1"/>
            </a:solidFill>
            <a:round/>
            <a:headEnd/>
            <a:tailEnd/>
          </a:ln>
          <a:effectLst/>
        </p:spPr>
        <p:txBody>
          <a:bodyPr/>
          <a:lstStyle/>
          <a:p>
            <a:endParaRPr lang="en-US"/>
          </a:p>
        </p:txBody>
      </p:sp>
      <p:sp>
        <p:nvSpPr>
          <p:cNvPr id="234524" name="Line 28"/>
          <p:cNvSpPr>
            <a:spLocks noChangeShapeType="1"/>
          </p:cNvSpPr>
          <p:nvPr/>
        </p:nvSpPr>
        <p:spPr bwMode="auto">
          <a:xfrm>
            <a:off x="6705600" y="5334000"/>
            <a:ext cx="0" cy="1219200"/>
          </a:xfrm>
          <a:prstGeom prst="line">
            <a:avLst/>
          </a:prstGeom>
          <a:noFill/>
          <a:ln w="12700">
            <a:solidFill>
              <a:schemeClr val="tx1"/>
            </a:solidFill>
            <a:round/>
            <a:headEnd/>
            <a:tailEnd/>
          </a:ln>
          <a:effectLst/>
        </p:spPr>
        <p:txBody>
          <a:bodyPr/>
          <a:lstStyle/>
          <a:p>
            <a:endParaRPr lang="en-US"/>
          </a:p>
        </p:txBody>
      </p:sp>
      <p:sp>
        <p:nvSpPr>
          <p:cNvPr id="234525" name="Line 29"/>
          <p:cNvSpPr>
            <a:spLocks noChangeShapeType="1"/>
          </p:cNvSpPr>
          <p:nvPr/>
        </p:nvSpPr>
        <p:spPr bwMode="auto">
          <a:xfrm>
            <a:off x="6172200" y="2971800"/>
            <a:ext cx="0" cy="3581400"/>
          </a:xfrm>
          <a:prstGeom prst="line">
            <a:avLst/>
          </a:prstGeom>
          <a:noFill/>
          <a:ln w="12700">
            <a:solidFill>
              <a:schemeClr val="tx1"/>
            </a:solidFill>
            <a:prstDash val="sysDot"/>
            <a:round/>
            <a:headEnd/>
            <a:tailEnd/>
          </a:ln>
          <a:effectLst/>
        </p:spPr>
        <p:txBody>
          <a:bodyPr/>
          <a:lstStyle/>
          <a:p>
            <a:endParaRPr lang="en-US"/>
          </a:p>
        </p:txBody>
      </p:sp>
      <p:sp>
        <p:nvSpPr>
          <p:cNvPr id="234526" name="Line 30"/>
          <p:cNvSpPr>
            <a:spLocks noChangeShapeType="1"/>
          </p:cNvSpPr>
          <p:nvPr/>
        </p:nvSpPr>
        <p:spPr bwMode="auto">
          <a:xfrm flipH="1">
            <a:off x="4114800" y="5867400"/>
            <a:ext cx="1524000" cy="0"/>
          </a:xfrm>
          <a:prstGeom prst="line">
            <a:avLst/>
          </a:prstGeom>
          <a:noFill/>
          <a:ln w="12700">
            <a:solidFill>
              <a:schemeClr val="tx1"/>
            </a:solidFill>
            <a:round/>
            <a:headEnd/>
            <a:tailEnd/>
          </a:ln>
          <a:effectLst/>
        </p:spPr>
        <p:txBody>
          <a:bodyPr/>
          <a:lstStyle/>
          <a:p>
            <a:endParaRPr lang="en-US"/>
          </a:p>
        </p:txBody>
      </p:sp>
      <p:sp>
        <p:nvSpPr>
          <p:cNvPr id="234527" name="Line 31"/>
          <p:cNvSpPr>
            <a:spLocks noChangeShapeType="1"/>
          </p:cNvSpPr>
          <p:nvPr/>
        </p:nvSpPr>
        <p:spPr bwMode="auto">
          <a:xfrm flipH="1">
            <a:off x="6705600" y="5867400"/>
            <a:ext cx="1524000" cy="0"/>
          </a:xfrm>
          <a:prstGeom prst="line">
            <a:avLst/>
          </a:prstGeom>
          <a:noFill/>
          <a:ln w="12700">
            <a:solidFill>
              <a:schemeClr val="tx1"/>
            </a:solidFill>
            <a:round/>
            <a:headEnd/>
            <a:tailEnd/>
          </a:ln>
          <a:effectLst/>
        </p:spPr>
        <p:txBody>
          <a:bodyPr/>
          <a:lstStyle/>
          <a:p>
            <a:endParaRPr lang="en-US"/>
          </a:p>
        </p:txBody>
      </p:sp>
      <p:sp>
        <p:nvSpPr>
          <p:cNvPr id="234528" name="Line 32"/>
          <p:cNvSpPr>
            <a:spLocks noChangeShapeType="1"/>
          </p:cNvSpPr>
          <p:nvPr/>
        </p:nvSpPr>
        <p:spPr bwMode="auto">
          <a:xfrm>
            <a:off x="4114800" y="5867400"/>
            <a:ext cx="1524000" cy="381000"/>
          </a:xfrm>
          <a:prstGeom prst="line">
            <a:avLst/>
          </a:prstGeom>
          <a:noFill/>
          <a:ln w="12700">
            <a:solidFill>
              <a:schemeClr val="tx1"/>
            </a:solidFill>
            <a:round/>
            <a:headEnd/>
            <a:tailEnd/>
          </a:ln>
          <a:effectLst/>
        </p:spPr>
        <p:txBody>
          <a:bodyPr/>
          <a:lstStyle/>
          <a:p>
            <a:endParaRPr lang="en-US"/>
          </a:p>
        </p:txBody>
      </p:sp>
      <p:sp>
        <p:nvSpPr>
          <p:cNvPr id="234529" name="Line 33"/>
          <p:cNvSpPr>
            <a:spLocks noChangeShapeType="1"/>
          </p:cNvSpPr>
          <p:nvPr/>
        </p:nvSpPr>
        <p:spPr bwMode="auto">
          <a:xfrm flipH="1">
            <a:off x="6705600" y="5867400"/>
            <a:ext cx="1524000" cy="381000"/>
          </a:xfrm>
          <a:prstGeom prst="line">
            <a:avLst/>
          </a:prstGeom>
          <a:noFill/>
          <a:ln w="12700">
            <a:solidFill>
              <a:schemeClr val="tx1"/>
            </a:solidFill>
            <a:round/>
            <a:headEnd/>
            <a:tailEnd/>
          </a:ln>
          <a:effectLst/>
        </p:spPr>
        <p:txBody>
          <a:bodyPr/>
          <a:lstStyle/>
          <a:p>
            <a:endParaRPr lang="en-US"/>
          </a:p>
        </p:txBody>
      </p:sp>
      <p:sp>
        <p:nvSpPr>
          <p:cNvPr id="234530" name="Line 34"/>
          <p:cNvSpPr>
            <a:spLocks noChangeShapeType="1"/>
          </p:cNvSpPr>
          <p:nvPr/>
        </p:nvSpPr>
        <p:spPr bwMode="auto">
          <a:xfrm>
            <a:off x="2819400" y="4724400"/>
            <a:ext cx="2133600" cy="11430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31" name="Line 35"/>
          <p:cNvSpPr>
            <a:spLocks noChangeShapeType="1"/>
          </p:cNvSpPr>
          <p:nvPr/>
        </p:nvSpPr>
        <p:spPr bwMode="auto">
          <a:xfrm>
            <a:off x="2743200" y="5181600"/>
            <a:ext cx="2133600" cy="914400"/>
          </a:xfrm>
          <a:prstGeom prst="line">
            <a:avLst/>
          </a:prstGeom>
          <a:noFill/>
          <a:ln w="12700">
            <a:solidFill>
              <a:schemeClr val="tx1"/>
            </a:solidFill>
            <a:prstDash val="lgDash"/>
            <a:round/>
            <a:headEnd/>
            <a:tailEnd type="triangle" w="med" len="med"/>
          </a:ln>
          <a:effectLst/>
        </p:spPr>
        <p:txBody>
          <a:bodyPr/>
          <a:lstStyle/>
          <a:p>
            <a:endParaRPr lang="en-US"/>
          </a:p>
        </p:txBody>
      </p:sp>
      <p:sp>
        <p:nvSpPr>
          <p:cNvPr id="234532" name="Line 36"/>
          <p:cNvSpPr>
            <a:spLocks noChangeShapeType="1"/>
          </p:cNvSpPr>
          <p:nvPr/>
        </p:nvSpPr>
        <p:spPr bwMode="auto">
          <a:xfrm>
            <a:off x="6172200" y="6096000"/>
            <a:ext cx="0" cy="457200"/>
          </a:xfrm>
          <a:prstGeom prst="line">
            <a:avLst/>
          </a:prstGeom>
          <a:noFill/>
          <a:ln w="12700">
            <a:solidFill>
              <a:schemeClr val="tx1"/>
            </a:solidFill>
            <a:round/>
            <a:headEnd/>
            <a:tailEnd type="triangle" w="med" len="med"/>
          </a:ln>
          <a:effectLst/>
        </p:spPr>
        <p:txBody>
          <a:bodyPr/>
          <a:lstStyle/>
          <a:p>
            <a:endParaRPr lang="en-US"/>
          </a:p>
        </p:txBody>
      </p:sp>
      <p:sp>
        <p:nvSpPr>
          <p:cNvPr id="234533" name="Rectangle 37"/>
          <p:cNvSpPr>
            <a:spLocks noChangeArrowheads="1"/>
          </p:cNvSpPr>
          <p:nvPr/>
        </p:nvSpPr>
        <p:spPr bwMode="auto">
          <a:xfrm>
            <a:off x="5776913" y="6553200"/>
            <a:ext cx="869950"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t>Forward</a:t>
            </a:r>
          </a:p>
        </p:txBody>
      </p:sp>
      <p:sp>
        <p:nvSpPr>
          <p:cNvPr id="234534" name="Rectangle 38"/>
          <p:cNvSpPr>
            <a:spLocks noChangeArrowheads="1"/>
          </p:cNvSpPr>
          <p:nvPr/>
        </p:nvSpPr>
        <p:spPr bwMode="auto">
          <a:xfrm>
            <a:off x="7300913" y="2720975"/>
            <a:ext cx="33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t>R</a:t>
            </a:r>
          </a:p>
        </p:txBody>
      </p:sp>
      <p:sp>
        <p:nvSpPr>
          <p:cNvPr id="234535" name="Line 39"/>
          <p:cNvSpPr>
            <a:spLocks noChangeShapeType="1"/>
          </p:cNvSpPr>
          <p:nvPr/>
        </p:nvSpPr>
        <p:spPr bwMode="auto">
          <a:xfrm>
            <a:off x="6172200" y="2743200"/>
            <a:ext cx="0" cy="4572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381000" y="1066800"/>
            <a:ext cx="2468563" cy="457200"/>
          </a:xfrm>
          <a:prstGeom prst="rect">
            <a:avLst/>
          </a:prstGeom>
          <a:noFill/>
          <a:ln w="9525">
            <a:noFill/>
            <a:miter lim="800000"/>
            <a:headEnd/>
            <a:tailEnd/>
          </a:ln>
          <a:effectLst/>
        </p:spPr>
        <p:txBody>
          <a:bodyPr wrap="none">
            <a:spAutoFit/>
          </a:bodyPr>
          <a:lstStyle/>
          <a:p>
            <a:r>
              <a:rPr lang="en-US" altLang="ko-KR" sz="2400" b="1">
                <a:solidFill>
                  <a:srgbClr val="FF0066"/>
                </a:solidFill>
                <a:ea typeface="굴림" pitchFamily="50" charset="-127"/>
              </a:rPr>
              <a:t>EHP Calculation</a:t>
            </a:r>
            <a:r>
              <a:rPr lang="en-US" altLang="ko-KR" sz="2400" b="1">
                <a:ea typeface="굴림" pitchFamily="50" charset="-127"/>
              </a:rPr>
              <a:t> </a:t>
            </a:r>
          </a:p>
        </p:txBody>
      </p:sp>
      <p:graphicFrame>
        <p:nvGraphicFramePr>
          <p:cNvPr id="182276" name="Object 4"/>
          <p:cNvGraphicFramePr>
            <a:graphicFrameLocks noChangeAspect="1"/>
          </p:cNvGraphicFramePr>
          <p:nvPr/>
        </p:nvGraphicFramePr>
        <p:xfrm>
          <a:off x="990600" y="2590800"/>
          <a:ext cx="4114800" cy="2043113"/>
        </p:xfrm>
        <a:graphic>
          <a:graphicData uri="http://schemas.openxmlformats.org/presentationml/2006/ole">
            <p:oleObj spid="_x0000_s182276" name="Equation" r:id="rId3" imgW="1765080" imgH="876240" progId="Equation.3">
              <p:embed/>
            </p:oleObj>
          </a:graphicData>
        </a:graphic>
      </p:graphicFrame>
      <p:graphicFrame>
        <p:nvGraphicFramePr>
          <p:cNvPr id="182277" name="Object 5"/>
          <p:cNvGraphicFramePr>
            <a:graphicFrameLocks noChangeAspect="1"/>
          </p:cNvGraphicFramePr>
          <p:nvPr/>
        </p:nvGraphicFramePr>
        <p:xfrm>
          <a:off x="5562600" y="3352800"/>
          <a:ext cx="3246438" cy="958850"/>
        </p:xfrm>
        <a:graphic>
          <a:graphicData uri="http://schemas.openxmlformats.org/presentationml/2006/ole">
            <p:oleObj spid="_x0000_s182277" name="Equation" r:id="rId4" imgW="1549080" imgH="457200" progId="Equation.3">
              <p:embed/>
            </p:oleObj>
          </a:graphicData>
        </a:graphic>
      </p:graphicFrame>
      <p:graphicFrame>
        <p:nvGraphicFramePr>
          <p:cNvPr id="182278" name="Object 6"/>
          <p:cNvGraphicFramePr>
            <a:graphicFrameLocks noChangeAspect="1"/>
          </p:cNvGraphicFramePr>
          <p:nvPr/>
        </p:nvGraphicFramePr>
        <p:xfrm>
          <a:off x="2209800" y="5105400"/>
          <a:ext cx="6781800" cy="1423988"/>
        </p:xfrm>
        <a:graphic>
          <a:graphicData uri="http://schemas.openxmlformats.org/presentationml/2006/ole">
            <p:oleObj spid="_x0000_s182278" name="Equation" r:id="rId5" imgW="3060360" imgH="660240" progId="Equation.3">
              <p:embed/>
            </p:oleObj>
          </a:graphicData>
        </a:graphic>
      </p:graphicFrame>
      <p:sp>
        <p:nvSpPr>
          <p:cNvPr id="182279" name="Text Box 7"/>
          <p:cNvSpPr txBox="1">
            <a:spLocks noChangeArrowheads="1"/>
          </p:cNvSpPr>
          <p:nvPr/>
        </p:nvSpPr>
        <p:spPr bwMode="auto">
          <a:xfrm>
            <a:off x="1676400" y="76200"/>
            <a:ext cx="5772150" cy="641350"/>
          </a:xfrm>
          <a:prstGeom prst="rect">
            <a:avLst/>
          </a:prstGeom>
          <a:noFill/>
          <a:ln w="9525">
            <a:noFill/>
            <a:miter lim="800000"/>
            <a:headEnd/>
            <a:tailEnd/>
          </a:ln>
          <a:effectLst/>
        </p:spPr>
        <p:txBody>
          <a:bodyPr wrap="none">
            <a:spAutoFit/>
          </a:bodyPr>
          <a:lstStyle/>
          <a:p>
            <a:r>
              <a:rPr lang="en-US" altLang="ko-KR" sz="3600" b="1">
                <a:ea typeface="굴림" pitchFamily="50" charset="-127"/>
              </a:rPr>
              <a:t>Effective Horsepower (EHP)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4452</Words>
  <Application>Microsoft Office PowerPoint</Application>
  <PresentationFormat>On-screen Show (4:3)</PresentationFormat>
  <Paragraphs>924</Paragraphs>
  <Slides>85</Slides>
  <Notes>12</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85</vt:i4>
      </vt:variant>
    </vt:vector>
  </HeadingPairs>
  <TitlesOfParts>
    <vt:vector size="90" baseType="lpstr">
      <vt:lpstr>Default Design</vt:lpstr>
      <vt:lpstr>Chart</vt:lpstr>
      <vt:lpstr>Equation</vt:lpstr>
      <vt:lpstr>Bitmap Image</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Example Problem</vt:lpstr>
      <vt:lpstr>Example Answer</vt:lpstr>
      <vt:lpstr>Slide 18</vt:lpstr>
      <vt:lpstr>Slide 19</vt:lpstr>
      <vt:lpstr>Slide 20</vt:lpstr>
      <vt:lpstr>Slide 21</vt:lpstr>
      <vt:lpstr>Slide 22</vt:lpstr>
      <vt:lpstr>Slide 23</vt:lpstr>
      <vt:lpstr>Slide 24</vt:lpstr>
      <vt:lpstr>Slide 25</vt:lpstr>
      <vt:lpstr>Slide 26</vt:lpstr>
      <vt:lpstr>Slide 27</vt:lpstr>
      <vt:lpstr>Slide 28</vt:lpstr>
      <vt:lpstr>Boundary Layer Separation Resistance</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Operating to  Minimize Resistance</vt:lpstr>
      <vt:lpstr>Slide 51</vt:lpstr>
      <vt:lpstr>Slide 52</vt:lpstr>
      <vt:lpstr>Slide 53</vt:lpstr>
      <vt:lpstr>Slide 54</vt:lpstr>
      <vt:lpstr>Slide 55</vt:lpstr>
      <vt:lpstr>Slide 56</vt:lpstr>
      <vt:lpstr>Slide 57</vt:lpstr>
      <vt:lpstr>Slide 58</vt:lpstr>
      <vt:lpstr>Slide 59</vt:lpstr>
      <vt:lpstr>Slide 60</vt:lpstr>
      <vt:lpstr>Example Problem</vt:lpstr>
      <vt:lpstr>Example Problem</vt:lpstr>
      <vt:lpstr>Example Answer</vt:lpstr>
      <vt:lpstr>Slide 64</vt:lpstr>
      <vt:lpstr>Slide 65</vt:lpstr>
      <vt:lpstr>Slide 66</vt:lpstr>
      <vt:lpstr>Slide 67</vt:lpstr>
      <vt:lpstr>Slide 68</vt:lpstr>
      <vt:lpstr>Slide 69</vt:lpstr>
      <vt:lpstr>Slide 70</vt:lpstr>
      <vt:lpstr>Propeller Action</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Example Problem: Name the parts of a propellers:</vt:lpstr>
      <vt:lpstr>Example Answer: Name the parts of a propellers:</vt:lpstr>
    </vt:vector>
  </TitlesOfParts>
  <Company>usna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 Mitch Stubblefield</cp:lastModifiedBy>
  <cp:revision>49</cp:revision>
  <dcterms:created xsi:type="dcterms:W3CDTF">2002-11-01T17:21:41Z</dcterms:created>
  <dcterms:modified xsi:type="dcterms:W3CDTF">2010-03-30T17:02:03Z</dcterms:modified>
</cp:coreProperties>
</file>