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72" r:id="rId10"/>
    <p:sldId id="277" r:id="rId11"/>
    <p:sldId id="280" r:id="rId12"/>
    <p:sldId id="281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1514" y="-322512"/>
            <a:ext cx="1380497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A1B1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5844" y="509930"/>
            <a:ext cx="1507631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340" y="4651073"/>
            <a:ext cx="17775318" cy="309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A1B1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Cape_Hor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pe_Agulhas" TargetMode="External"/><Relationship Id="rId5" Type="http://schemas.openxmlformats.org/officeDocument/2006/relationships/hyperlink" Target="https://en.wikipedia.org/wiki/Suez_Canal" TargetMode="External"/><Relationship Id="rId4" Type="http://schemas.openxmlformats.org/officeDocument/2006/relationships/hyperlink" Target="https://en.wikipedia.org/wiki/Cargo_shi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102870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452437" y="904874"/>
                </a:moveTo>
                <a:lnTo>
                  <a:pt x="403139" y="902220"/>
                </a:lnTo>
                <a:lnTo>
                  <a:pt x="355379" y="894439"/>
                </a:lnTo>
                <a:lnTo>
                  <a:pt x="309432" y="881809"/>
                </a:lnTo>
                <a:lnTo>
                  <a:pt x="265575" y="864605"/>
                </a:lnTo>
                <a:lnTo>
                  <a:pt x="224083" y="843104"/>
                </a:lnTo>
                <a:lnTo>
                  <a:pt x="185233" y="817580"/>
                </a:lnTo>
                <a:lnTo>
                  <a:pt x="149301" y="788311"/>
                </a:lnTo>
                <a:lnTo>
                  <a:pt x="116563" y="755573"/>
                </a:lnTo>
                <a:lnTo>
                  <a:pt x="87294" y="719641"/>
                </a:lnTo>
                <a:lnTo>
                  <a:pt x="61770" y="680791"/>
                </a:lnTo>
                <a:lnTo>
                  <a:pt x="40269" y="639299"/>
                </a:lnTo>
                <a:lnTo>
                  <a:pt x="23065" y="595442"/>
                </a:lnTo>
                <a:lnTo>
                  <a:pt x="10435" y="549495"/>
                </a:lnTo>
                <a:lnTo>
                  <a:pt x="2654" y="501735"/>
                </a:lnTo>
                <a:lnTo>
                  <a:pt x="0" y="452437"/>
                </a:lnTo>
                <a:lnTo>
                  <a:pt x="2654" y="403139"/>
                </a:lnTo>
                <a:lnTo>
                  <a:pt x="10435" y="355379"/>
                </a:lnTo>
                <a:lnTo>
                  <a:pt x="23065" y="309432"/>
                </a:lnTo>
                <a:lnTo>
                  <a:pt x="40269" y="265575"/>
                </a:lnTo>
                <a:lnTo>
                  <a:pt x="61770" y="224083"/>
                </a:lnTo>
                <a:lnTo>
                  <a:pt x="87294" y="185233"/>
                </a:lnTo>
                <a:lnTo>
                  <a:pt x="116563" y="149301"/>
                </a:lnTo>
                <a:lnTo>
                  <a:pt x="149301" y="116563"/>
                </a:lnTo>
                <a:lnTo>
                  <a:pt x="185233" y="87294"/>
                </a:lnTo>
                <a:lnTo>
                  <a:pt x="224083" y="61770"/>
                </a:lnTo>
                <a:lnTo>
                  <a:pt x="265575" y="40269"/>
                </a:lnTo>
                <a:lnTo>
                  <a:pt x="309432" y="23065"/>
                </a:lnTo>
                <a:lnTo>
                  <a:pt x="355379" y="10435"/>
                </a:lnTo>
                <a:lnTo>
                  <a:pt x="403139" y="2654"/>
                </a:lnTo>
                <a:lnTo>
                  <a:pt x="452437" y="0"/>
                </a:lnTo>
                <a:lnTo>
                  <a:pt x="501735" y="2654"/>
                </a:lnTo>
                <a:lnTo>
                  <a:pt x="549495" y="10435"/>
                </a:lnTo>
                <a:lnTo>
                  <a:pt x="595442" y="23065"/>
                </a:lnTo>
                <a:lnTo>
                  <a:pt x="639299" y="40269"/>
                </a:lnTo>
                <a:lnTo>
                  <a:pt x="680791" y="61770"/>
                </a:lnTo>
                <a:lnTo>
                  <a:pt x="719641" y="87294"/>
                </a:lnTo>
                <a:lnTo>
                  <a:pt x="755573" y="116563"/>
                </a:lnTo>
                <a:lnTo>
                  <a:pt x="788311" y="149301"/>
                </a:lnTo>
                <a:lnTo>
                  <a:pt x="817580" y="185233"/>
                </a:lnTo>
                <a:lnTo>
                  <a:pt x="843104" y="224083"/>
                </a:lnTo>
                <a:lnTo>
                  <a:pt x="864605" y="265575"/>
                </a:lnTo>
                <a:lnTo>
                  <a:pt x="881809" y="309432"/>
                </a:lnTo>
                <a:lnTo>
                  <a:pt x="894439" y="355379"/>
                </a:lnTo>
                <a:lnTo>
                  <a:pt x="902220" y="403139"/>
                </a:lnTo>
                <a:lnTo>
                  <a:pt x="904874" y="452437"/>
                </a:lnTo>
                <a:lnTo>
                  <a:pt x="902220" y="501735"/>
                </a:lnTo>
                <a:lnTo>
                  <a:pt x="894439" y="549495"/>
                </a:lnTo>
                <a:lnTo>
                  <a:pt x="881809" y="595442"/>
                </a:lnTo>
                <a:lnTo>
                  <a:pt x="864605" y="639299"/>
                </a:lnTo>
                <a:lnTo>
                  <a:pt x="843104" y="680791"/>
                </a:lnTo>
                <a:lnTo>
                  <a:pt x="817580" y="719641"/>
                </a:lnTo>
                <a:lnTo>
                  <a:pt x="788311" y="755573"/>
                </a:lnTo>
                <a:lnTo>
                  <a:pt x="755573" y="788311"/>
                </a:lnTo>
                <a:lnTo>
                  <a:pt x="719641" y="817580"/>
                </a:lnTo>
                <a:lnTo>
                  <a:pt x="680791" y="843104"/>
                </a:lnTo>
                <a:lnTo>
                  <a:pt x="639299" y="864605"/>
                </a:lnTo>
                <a:lnTo>
                  <a:pt x="595442" y="881809"/>
                </a:lnTo>
                <a:lnTo>
                  <a:pt x="549495" y="894439"/>
                </a:lnTo>
                <a:lnTo>
                  <a:pt x="501735" y="902220"/>
                </a:lnTo>
                <a:lnTo>
                  <a:pt x="452437" y="9048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4806" y="1208429"/>
            <a:ext cx="156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AFAFA"/>
                </a:solidFill>
                <a:latin typeface="Cambria"/>
                <a:cs typeface="Cambria"/>
              </a:rPr>
              <a:t>I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30169" y="3111385"/>
            <a:ext cx="12611735" cy="114300"/>
          </a:xfrm>
          <a:custGeom>
            <a:avLst/>
            <a:gdLst/>
            <a:ahLst/>
            <a:cxnLst/>
            <a:rect l="l" t="t" r="r" b="b"/>
            <a:pathLst>
              <a:path w="12611735" h="114300">
                <a:moveTo>
                  <a:pt x="9761499" y="0"/>
                </a:moveTo>
                <a:lnTo>
                  <a:pt x="0" y="0"/>
                </a:lnTo>
                <a:lnTo>
                  <a:pt x="0" y="114300"/>
                </a:lnTo>
                <a:lnTo>
                  <a:pt x="9761499" y="114300"/>
                </a:lnTo>
                <a:lnTo>
                  <a:pt x="9761499" y="0"/>
                </a:lnTo>
                <a:close/>
              </a:path>
              <a:path w="12611735" h="114300">
                <a:moveTo>
                  <a:pt x="12611697" y="0"/>
                </a:moveTo>
                <a:lnTo>
                  <a:pt x="10348544" y="0"/>
                </a:lnTo>
                <a:lnTo>
                  <a:pt x="10348544" y="114300"/>
                </a:lnTo>
                <a:lnTo>
                  <a:pt x="12611697" y="114300"/>
                </a:lnTo>
                <a:lnTo>
                  <a:pt x="12611697" y="0"/>
                </a:lnTo>
                <a:close/>
              </a:path>
            </a:pathLst>
          </a:custGeom>
          <a:solidFill>
            <a:srgbClr val="1A1B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17481" y="1825568"/>
            <a:ext cx="1263713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b="1" spc="-65" dirty="0">
                <a:solidFill>
                  <a:srgbClr val="1A1B17"/>
                </a:solidFill>
                <a:latin typeface="Cambria"/>
                <a:cs typeface="Cambria"/>
              </a:rPr>
              <a:t>SHIP</a:t>
            </a:r>
            <a:r>
              <a:rPr sz="9500" b="1" spc="105" dirty="0">
                <a:solidFill>
                  <a:srgbClr val="1A1B17"/>
                </a:solidFill>
                <a:latin typeface="Cambria"/>
                <a:cs typeface="Cambria"/>
              </a:rPr>
              <a:t> </a:t>
            </a:r>
            <a:r>
              <a:rPr sz="9500" b="1" spc="165" dirty="0">
                <a:solidFill>
                  <a:srgbClr val="1A1B17"/>
                </a:solidFill>
                <a:latin typeface="Cambria"/>
                <a:cs typeface="Cambria"/>
              </a:rPr>
              <a:t>DESIGN</a:t>
            </a:r>
            <a:r>
              <a:rPr sz="9500" b="1" spc="110" dirty="0">
                <a:solidFill>
                  <a:srgbClr val="1A1B17"/>
                </a:solidFill>
                <a:latin typeface="Cambria"/>
                <a:cs typeface="Cambria"/>
              </a:rPr>
              <a:t> </a:t>
            </a:r>
            <a:r>
              <a:rPr sz="9500" b="1" spc="170" dirty="0">
                <a:solidFill>
                  <a:srgbClr val="1A1B17"/>
                </a:solidFill>
                <a:latin typeface="Cambria"/>
                <a:cs typeface="Cambria"/>
              </a:rPr>
              <a:t>PROJECT</a:t>
            </a:r>
            <a:endParaRPr sz="95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181" y="1901664"/>
            <a:ext cx="14992349" cy="68770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27555" y="3601048"/>
            <a:ext cx="2527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u="heavy" spc="-2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3400" b="1" u="heavy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3400" b="1" u="heavy" spc="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3400" b="1" u="heavy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3400" b="1" u="heavy" spc="-2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3400" b="1" u="heavy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</a:t>
            </a:r>
            <a:r>
              <a:rPr sz="3400" b="1" u="heavy" spc="-19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3400" b="1" u="heavy" spc="-2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3400" b="1" u="heavy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400" b="1" u="heavy" spc="-2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7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8664" y="1393341"/>
            <a:ext cx="28575" cy="82296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252" y="9040112"/>
            <a:ext cx="218999" cy="2188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252" y="8302815"/>
            <a:ext cx="218999" cy="2188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0986" y="8672654"/>
            <a:ext cx="219074" cy="2190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30725" y="1028700"/>
            <a:ext cx="28575" cy="82296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2971" y="9040112"/>
            <a:ext cx="218999" cy="2188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2971" y="8302816"/>
            <a:ext cx="218999" cy="21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1704" y="8672654"/>
            <a:ext cx="219074" cy="2190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71310" y="2882197"/>
            <a:ext cx="6888480" cy="27305"/>
          </a:xfrm>
          <a:custGeom>
            <a:avLst/>
            <a:gdLst/>
            <a:ahLst/>
            <a:cxnLst/>
            <a:rect l="l" t="t" r="r" b="b"/>
            <a:pathLst>
              <a:path w="6888480" h="27305">
                <a:moveTo>
                  <a:pt x="6888387" y="26803"/>
                </a:moveTo>
                <a:lnTo>
                  <a:pt x="0" y="26803"/>
                </a:lnTo>
                <a:lnTo>
                  <a:pt x="0" y="0"/>
                </a:lnTo>
                <a:lnTo>
                  <a:pt x="6888387" y="0"/>
                </a:lnTo>
                <a:lnTo>
                  <a:pt x="6888387" y="26803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8610" y="0"/>
            <a:ext cx="6659880" cy="262001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marR="5080">
              <a:lnSpc>
                <a:spcPts val="9750"/>
              </a:lnSpc>
              <a:spcBef>
                <a:spcPts val="1130"/>
              </a:spcBef>
            </a:pPr>
            <a:r>
              <a:rPr sz="8900" spc="315" dirty="0">
                <a:solidFill>
                  <a:srgbClr val="1A1B17"/>
                </a:solidFill>
              </a:rPr>
              <a:t>R</a:t>
            </a:r>
            <a:r>
              <a:rPr sz="8900" spc="-1010" dirty="0">
                <a:solidFill>
                  <a:srgbClr val="1A1B17"/>
                </a:solidFill>
              </a:rPr>
              <a:t>e</a:t>
            </a:r>
            <a:r>
              <a:rPr sz="8900" spc="-1095" dirty="0">
                <a:solidFill>
                  <a:srgbClr val="1A1B17"/>
                </a:solidFill>
              </a:rPr>
              <a:t>s</a:t>
            </a:r>
            <a:r>
              <a:rPr sz="8900" spc="-465" dirty="0">
                <a:solidFill>
                  <a:srgbClr val="1A1B17"/>
                </a:solidFill>
              </a:rPr>
              <a:t>i</a:t>
            </a:r>
            <a:r>
              <a:rPr sz="8900" spc="-1095" dirty="0">
                <a:solidFill>
                  <a:srgbClr val="1A1B17"/>
                </a:solidFill>
              </a:rPr>
              <a:t>s</a:t>
            </a:r>
            <a:r>
              <a:rPr sz="8900" spc="-270" dirty="0">
                <a:solidFill>
                  <a:srgbClr val="1A1B17"/>
                </a:solidFill>
              </a:rPr>
              <a:t>t</a:t>
            </a:r>
            <a:r>
              <a:rPr sz="8900" spc="-1025" dirty="0">
                <a:solidFill>
                  <a:srgbClr val="1A1B17"/>
                </a:solidFill>
              </a:rPr>
              <a:t>a</a:t>
            </a:r>
            <a:r>
              <a:rPr sz="8900" spc="-695" dirty="0">
                <a:solidFill>
                  <a:srgbClr val="1A1B17"/>
                </a:solidFill>
              </a:rPr>
              <a:t>n</a:t>
            </a:r>
            <a:r>
              <a:rPr sz="8900" spc="-395" dirty="0">
                <a:solidFill>
                  <a:srgbClr val="1A1B17"/>
                </a:solidFill>
              </a:rPr>
              <a:t>c</a:t>
            </a:r>
            <a:r>
              <a:rPr sz="8900" spc="-1005" dirty="0">
                <a:solidFill>
                  <a:srgbClr val="1A1B17"/>
                </a:solidFill>
              </a:rPr>
              <a:t>e</a:t>
            </a:r>
            <a:r>
              <a:rPr sz="8900" spc="120" dirty="0">
                <a:solidFill>
                  <a:srgbClr val="1A1B17"/>
                </a:solidFill>
              </a:rPr>
              <a:t> </a:t>
            </a:r>
            <a:r>
              <a:rPr sz="8900" spc="-1025" dirty="0">
                <a:solidFill>
                  <a:srgbClr val="1A1B17"/>
                </a:solidFill>
              </a:rPr>
              <a:t>a</a:t>
            </a:r>
            <a:r>
              <a:rPr sz="8900" spc="-695" dirty="0">
                <a:solidFill>
                  <a:srgbClr val="1A1B17"/>
                </a:solidFill>
              </a:rPr>
              <a:t>n</a:t>
            </a:r>
            <a:r>
              <a:rPr sz="8900" spc="-450" dirty="0">
                <a:solidFill>
                  <a:srgbClr val="1A1B17"/>
                </a:solidFill>
              </a:rPr>
              <a:t>d  </a:t>
            </a:r>
            <a:r>
              <a:rPr sz="8900" spc="-725" dirty="0">
                <a:solidFill>
                  <a:srgbClr val="1A1B17"/>
                </a:solidFill>
              </a:rPr>
              <a:t>Powering</a:t>
            </a:r>
            <a:endParaRPr sz="8900"/>
          </a:p>
        </p:txBody>
      </p:sp>
      <p:sp>
        <p:nvSpPr>
          <p:cNvPr id="8" name="object 8"/>
          <p:cNvSpPr txBox="1"/>
          <p:nvPr/>
        </p:nvSpPr>
        <p:spPr>
          <a:xfrm>
            <a:off x="471310" y="3192298"/>
            <a:ext cx="7493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sz="2850" b="1" spc="-75" dirty="0">
                <a:solidFill>
                  <a:srgbClr val="1A1B17"/>
                </a:solidFill>
                <a:latin typeface="Cambria"/>
                <a:cs typeface="Cambria"/>
              </a:rPr>
              <a:t>.</a:t>
            </a:r>
            <a:endParaRPr sz="285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310" y="3231901"/>
            <a:ext cx="10915648" cy="4000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310" y="3812469"/>
            <a:ext cx="3057524" cy="6191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310" y="4975167"/>
            <a:ext cx="7686674" cy="45815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58299" y="5023201"/>
            <a:ext cx="7734299" cy="45338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49" y="1028703"/>
            <a:ext cx="1257300" cy="1009650"/>
          </a:xfrm>
          <a:custGeom>
            <a:avLst/>
            <a:gdLst/>
            <a:ahLst/>
            <a:cxnLst/>
            <a:rect l="l" t="t" r="r" b="b"/>
            <a:pathLst>
              <a:path w="1257300" h="1009650">
                <a:moveTo>
                  <a:pt x="628649" y="1009649"/>
                </a:moveTo>
                <a:lnTo>
                  <a:pt x="574407" y="1007796"/>
                </a:lnTo>
                <a:lnTo>
                  <a:pt x="521446" y="1002338"/>
                </a:lnTo>
                <a:lnTo>
                  <a:pt x="469955" y="993427"/>
                </a:lnTo>
                <a:lnTo>
                  <a:pt x="420123" y="981214"/>
                </a:lnTo>
                <a:lnTo>
                  <a:pt x="372138" y="965850"/>
                </a:lnTo>
                <a:lnTo>
                  <a:pt x="326189" y="947487"/>
                </a:lnTo>
                <a:lnTo>
                  <a:pt x="282465" y="926277"/>
                </a:lnTo>
                <a:lnTo>
                  <a:pt x="241154" y="902371"/>
                </a:lnTo>
                <a:lnTo>
                  <a:pt x="202446" y="875921"/>
                </a:lnTo>
                <a:lnTo>
                  <a:pt x="166529" y="847079"/>
                </a:lnTo>
                <a:lnTo>
                  <a:pt x="133591" y="815995"/>
                </a:lnTo>
                <a:lnTo>
                  <a:pt x="103822" y="782821"/>
                </a:lnTo>
                <a:lnTo>
                  <a:pt x="77409" y="747709"/>
                </a:lnTo>
                <a:lnTo>
                  <a:pt x="54542" y="710811"/>
                </a:lnTo>
                <a:lnTo>
                  <a:pt x="35410" y="672278"/>
                </a:lnTo>
                <a:lnTo>
                  <a:pt x="20201" y="632261"/>
                </a:lnTo>
                <a:lnTo>
                  <a:pt x="9104" y="590912"/>
                </a:lnTo>
                <a:lnTo>
                  <a:pt x="2307" y="548383"/>
                </a:lnTo>
                <a:lnTo>
                  <a:pt x="0" y="504824"/>
                </a:lnTo>
                <a:lnTo>
                  <a:pt x="2307" y="461266"/>
                </a:lnTo>
                <a:lnTo>
                  <a:pt x="9104" y="418737"/>
                </a:lnTo>
                <a:lnTo>
                  <a:pt x="20201" y="377388"/>
                </a:lnTo>
                <a:lnTo>
                  <a:pt x="35410" y="337371"/>
                </a:lnTo>
                <a:lnTo>
                  <a:pt x="54542" y="298838"/>
                </a:lnTo>
                <a:lnTo>
                  <a:pt x="77409" y="261940"/>
                </a:lnTo>
                <a:lnTo>
                  <a:pt x="103822" y="226828"/>
                </a:lnTo>
                <a:lnTo>
                  <a:pt x="133591" y="193654"/>
                </a:lnTo>
                <a:lnTo>
                  <a:pt x="166529" y="162570"/>
                </a:lnTo>
                <a:lnTo>
                  <a:pt x="202446" y="133728"/>
                </a:lnTo>
                <a:lnTo>
                  <a:pt x="241154" y="107278"/>
                </a:lnTo>
                <a:lnTo>
                  <a:pt x="282465" y="83372"/>
                </a:lnTo>
                <a:lnTo>
                  <a:pt x="326189" y="62162"/>
                </a:lnTo>
                <a:lnTo>
                  <a:pt x="372138" y="43799"/>
                </a:lnTo>
                <a:lnTo>
                  <a:pt x="420123" y="28435"/>
                </a:lnTo>
                <a:lnTo>
                  <a:pt x="469955" y="16222"/>
                </a:lnTo>
                <a:lnTo>
                  <a:pt x="521446" y="7311"/>
                </a:lnTo>
                <a:lnTo>
                  <a:pt x="574407" y="1853"/>
                </a:lnTo>
                <a:lnTo>
                  <a:pt x="628649" y="0"/>
                </a:lnTo>
                <a:lnTo>
                  <a:pt x="682892" y="1853"/>
                </a:lnTo>
                <a:lnTo>
                  <a:pt x="735853" y="7311"/>
                </a:lnTo>
                <a:lnTo>
                  <a:pt x="787344" y="16222"/>
                </a:lnTo>
                <a:lnTo>
                  <a:pt x="837176" y="28435"/>
                </a:lnTo>
                <a:lnTo>
                  <a:pt x="885161" y="43799"/>
                </a:lnTo>
                <a:lnTo>
                  <a:pt x="931110" y="62162"/>
                </a:lnTo>
                <a:lnTo>
                  <a:pt x="974834" y="83372"/>
                </a:lnTo>
                <a:lnTo>
                  <a:pt x="1016144" y="107278"/>
                </a:lnTo>
                <a:lnTo>
                  <a:pt x="1054853" y="133728"/>
                </a:lnTo>
                <a:lnTo>
                  <a:pt x="1090770" y="162570"/>
                </a:lnTo>
                <a:lnTo>
                  <a:pt x="1123708" y="193654"/>
                </a:lnTo>
                <a:lnTo>
                  <a:pt x="1153477" y="226828"/>
                </a:lnTo>
                <a:lnTo>
                  <a:pt x="1179890" y="261940"/>
                </a:lnTo>
                <a:lnTo>
                  <a:pt x="1202756" y="298838"/>
                </a:lnTo>
                <a:lnTo>
                  <a:pt x="1221889" y="337371"/>
                </a:lnTo>
                <a:lnTo>
                  <a:pt x="1237098" y="377388"/>
                </a:lnTo>
                <a:lnTo>
                  <a:pt x="1248195" y="418737"/>
                </a:lnTo>
                <a:lnTo>
                  <a:pt x="1254992" y="461266"/>
                </a:lnTo>
                <a:lnTo>
                  <a:pt x="1257299" y="504824"/>
                </a:lnTo>
                <a:lnTo>
                  <a:pt x="1254992" y="548383"/>
                </a:lnTo>
                <a:lnTo>
                  <a:pt x="1248195" y="590912"/>
                </a:lnTo>
                <a:lnTo>
                  <a:pt x="1237098" y="632261"/>
                </a:lnTo>
                <a:lnTo>
                  <a:pt x="1221889" y="672278"/>
                </a:lnTo>
                <a:lnTo>
                  <a:pt x="1202756" y="710811"/>
                </a:lnTo>
                <a:lnTo>
                  <a:pt x="1179890" y="747709"/>
                </a:lnTo>
                <a:lnTo>
                  <a:pt x="1153477" y="782821"/>
                </a:lnTo>
                <a:lnTo>
                  <a:pt x="1123708" y="815995"/>
                </a:lnTo>
                <a:lnTo>
                  <a:pt x="1090770" y="847079"/>
                </a:lnTo>
                <a:lnTo>
                  <a:pt x="1054853" y="875921"/>
                </a:lnTo>
                <a:lnTo>
                  <a:pt x="1016144" y="902371"/>
                </a:lnTo>
                <a:lnTo>
                  <a:pt x="974834" y="926277"/>
                </a:lnTo>
                <a:lnTo>
                  <a:pt x="931110" y="947487"/>
                </a:lnTo>
                <a:lnTo>
                  <a:pt x="885161" y="965850"/>
                </a:lnTo>
                <a:lnTo>
                  <a:pt x="837176" y="981214"/>
                </a:lnTo>
                <a:lnTo>
                  <a:pt x="787344" y="993427"/>
                </a:lnTo>
                <a:lnTo>
                  <a:pt x="735853" y="1002338"/>
                </a:lnTo>
                <a:lnTo>
                  <a:pt x="682892" y="1007796"/>
                </a:lnTo>
                <a:lnTo>
                  <a:pt x="628649" y="1009649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8650" y="1258079"/>
            <a:ext cx="770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80" dirty="0">
                <a:solidFill>
                  <a:srgbClr val="FAFAFA"/>
                </a:solidFill>
                <a:latin typeface="Cambria"/>
                <a:cs typeface="Cambria"/>
              </a:rPr>
              <a:t>XX</a:t>
            </a:r>
            <a:r>
              <a:rPr sz="3000" b="1" spc="75" dirty="0">
                <a:solidFill>
                  <a:srgbClr val="FAFAFA"/>
                </a:solidFill>
                <a:latin typeface="Cambria"/>
                <a:cs typeface="Cambria"/>
              </a:rPr>
              <a:t>V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650" y="9040114"/>
            <a:ext cx="218999" cy="21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650" y="8670276"/>
            <a:ext cx="218999" cy="218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384" y="8302817"/>
            <a:ext cx="219074" cy="2190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54214" y="2882199"/>
            <a:ext cx="6888480" cy="27305"/>
          </a:xfrm>
          <a:custGeom>
            <a:avLst/>
            <a:gdLst/>
            <a:ahLst/>
            <a:cxnLst/>
            <a:rect l="l" t="t" r="r" b="b"/>
            <a:pathLst>
              <a:path w="6888480" h="27305">
                <a:moveTo>
                  <a:pt x="6888387" y="26803"/>
                </a:moveTo>
                <a:lnTo>
                  <a:pt x="0" y="26803"/>
                </a:lnTo>
                <a:lnTo>
                  <a:pt x="0" y="0"/>
                </a:lnTo>
                <a:lnTo>
                  <a:pt x="6888387" y="0"/>
                </a:lnTo>
                <a:lnTo>
                  <a:pt x="6888387" y="26803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41514" y="0"/>
            <a:ext cx="4159885" cy="262001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marR="5080">
              <a:lnSpc>
                <a:spcPts val="9750"/>
              </a:lnSpc>
              <a:spcBef>
                <a:spcPts val="1130"/>
              </a:spcBef>
            </a:pPr>
            <a:r>
              <a:rPr sz="8900" spc="-620" dirty="0">
                <a:solidFill>
                  <a:srgbClr val="1A1B17"/>
                </a:solidFill>
              </a:rPr>
              <a:t>Engine </a:t>
            </a:r>
            <a:r>
              <a:rPr sz="8900" spc="-615" dirty="0">
                <a:solidFill>
                  <a:srgbClr val="1A1B17"/>
                </a:solidFill>
              </a:rPr>
              <a:t> </a:t>
            </a:r>
            <a:r>
              <a:rPr sz="8900" spc="10" dirty="0">
                <a:solidFill>
                  <a:srgbClr val="1A1B17"/>
                </a:solidFill>
              </a:rPr>
              <a:t>S</a:t>
            </a:r>
            <a:r>
              <a:rPr sz="8900" spc="-1010" dirty="0">
                <a:solidFill>
                  <a:srgbClr val="1A1B17"/>
                </a:solidFill>
              </a:rPr>
              <a:t>e</a:t>
            </a:r>
            <a:r>
              <a:rPr sz="8900" spc="-365" dirty="0">
                <a:solidFill>
                  <a:srgbClr val="1A1B17"/>
                </a:solidFill>
              </a:rPr>
              <a:t>l</a:t>
            </a:r>
            <a:r>
              <a:rPr sz="8900" spc="-1010" dirty="0">
                <a:solidFill>
                  <a:srgbClr val="1A1B17"/>
                </a:solidFill>
              </a:rPr>
              <a:t>e</a:t>
            </a:r>
            <a:r>
              <a:rPr sz="8900" spc="-395" dirty="0">
                <a:solidFill>
                  <a:srgbClr val="1A1B17"/>
                </a:solidFill>
              </a:rPr>
              <a:t>c</a:t>
            </a:r>
            <a:r>
              <a:rPr sz="8900" spc="-270" dirty="0">
                <a:solidFill>
                  <a:srgbClr val="1A1B17"/>
                </a:solidFill>
              </a:rPr>
              <a:t>t</a:t>
            </a:r>
            <a:r>
              <a:rPr sz="8900" spc="-465" dirty="0">
                <a:solidFill>
                  <a:srgbClr val="1A1B17"/>
                </a:solidFill>
              </a:rPr>
              <a:t>i</a:t>
            </a:r>
            <a:r>
              <a:rPr sz="8900" spc="-720" dirty="0">
                <a:solidFill>
                  <a:srgbClr val="1A1B17"/>
                </a:solidFill>
              </a:rPr>
              <a:t>o</a:t>
            </a:r>
            <a:r>
              <a:rPr sz="8900" spc="-690" dirty="0">
                <a:solidFill>
                  <a:srgbClr val="1A1B17"/>
                </a:solidFill>
              </a:rPr>
              <a:t>n</a:t>
            </a:r>
            <a:endParaRPr sz="8900"/>
          </a:p>
        </p:txBody>
      </p:sp>
      <p:sp>
        <p:nvSpPr>
          <p:cNvPr id="9" name="object 9"/>
          <p:cNvSpPr txBox="1"/>
          <p:nvPr/>
        </p:nvSpPr>
        <p:spPr>
          <a:xfrm>
            <a:off x="2241514" y="3152144"/>
            <a:ext cx="10033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b="1" spc="-75" dirty="0">
                <a:solidFill>
                  <a:srgbClr val="1A1B17"/>
                </a:solidFill>
                <a:latin typeface="Cambria"/>
                <a:cs typeface="Cambria"/>
              </a:rPr>
              <a:t>.</a:t>
            </a:r>
            <a:endParaRPr sz="285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0175" y="4159707"/>
            <a:ext cx="8201024" cy="45053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988" y="3515415"/>
            <a:ext cx="6857999" cy="5143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83707" y="4912252"/>
            <a:ext cx="52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1A1B17"/>
                </a:solidFill>
                <a:latin typeface="Cambria"/>
                <a:cs typeface="Cambria"/>
              </a:rPr>
              <a:t>T</a:t>
            </a:r>
            <a:r>
              <a:rPr sz="2800" b="1" spc="114" dirty="0">
                <a:solidFill>
                  <a:srgbClr val="1A1B17"/>
                </a:solidFill>
                <a:latin typeface="Cambria"/>
                <a:cs typeface="Cambria"/>
              </a:rPr>
              <a:t>H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44A78-9F1F-4C16-9E4E-103E42B85F97}"/>
              </a:ext>
            </a:extLst>
          </p:cNvPr>
          <p:cNvSpPr txBox="1"/>
          <p:nvPr/>
        </p:nvSpPr>
        <p:spPr>
          <a:xfrm>
            <a:off x="1295400" y="4229100"/>
            <a:ext cx="12877800" cy="166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199"/>
              </a:lnSpc>
            </a:pPr>
            <a:r>
              <a:rPr lang="en-US" sz="3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All the calculations performed are under 3 % of error. So, when parameters of the vessel are taken within the above mentioned error limit (including displacement) for the service speed, these preliminary calculations are valid.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EC957-BCF1-4D91-86A9-96CA78F6B816}"/>
              </a:ext>
            </a:extLst>
          </p:cNvPr>
          <p:cNvSpPr txBox="1"/>
          <p:nvPr/>
        </p:nvSpPr>
        <p:spPr>
          <a:xfrm>
            <a:off x="1312190" y="2705100"/>
            <a:ext cx="10972800" cy="67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199"/>
              </a:lnSpc>
            </a:pPr>
            <a:r>
              <a:rPr lang="en-US" sz="60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6905" y="7663024"/>
            <a:ext cx="16256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42665" algn="l"/>
              </a:tabLst>
            </a:pPr>
            <a:r>
              <a:rPr sz="3400" u="heavy" spc="185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B</a:t>
            </a:r>
            <a:r>
              <a:rPr sz="3400" u="heavy" spc="70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y</a:t>
            </a:r>
            <a:r>
              <a:rPr sz="3400" u="heavy" spc="-434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:</a:t>
            </a:r>
            <a:r>
              <a:rPr sz="3400" u="heavy" spc="-285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 </a:t>
            </a:r>
            <a:r>
              <a:rPr sz="3400" u="heavy" spc="185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B</a:t>
            </a:r>
            <a:r>
              <a:rPr sz="3400" u="heavy" spc="-265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.</a:t>
            </a:r>
            <a:r>
              <a:rPr sz="3400" u="heavy" spc="-285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 </a:t>
            </a:r>
            <a:r>
              <a:rPr sz="3400" u="heavy" spc="120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N</a:t>
            </a:r>
            <a:r>
              <a:rPr sz="3400" u="heavy" spc="-30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a</a:t>
            </a:r>
            <a:r>
              <a:rPr sz="3400" u="heavy" spc="5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m</a:t>
            </a:r>
            <a:r>
              <a:rPr sz="3400" u="heavy" spc="65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r</a:t>
            </a:r>
            <a:r>
              <a:rPr sz="3400" u="heavy" spc="-30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a</a:t>
            </a:r>
            <a:r>
              <a:rPr sz="3400" u="heavy" spc="114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t</a:t>
            </a:r>
            <a:r>
              <a:rPr sz="3400" u="heavy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h</a:t>
            </a:r>
            <a:r>
              <a:rPr sz="3400" u="heavy" spc="-25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a</a:t>
            </a:r>
            <a:r>
              <a:rPr sz="3400" u="heavy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  <a:latin typeface="Tahoma"/>
                <a:cs typeface="Tahoma"/>
              </a:rPr>
              <a:t>	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905" y="8263099"/>
            <a:ext cx="40106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0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34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3400" spc="30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r>
              <a:rPr sz="3400" spc="-26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3400" spc="-28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3400" spc="12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3400" spc="10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3400" spc="-26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3400" spc="-28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3400" spc="-690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3400" spc="204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r>
              <a:rPr sz="3400" spc="280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3400" spc="165" dirty="0">
                <a:solidFill>
                  <a:srgbClr val="1A1B17"/>
                </a:solidFill>
                <a:latin typeface="Tahoma"/>
                <a:cs typeface="Tahoma"/>
              </a:rPr>
              <a:t>46</a:t>
            </a:r>
            <a:r>
              <a:rPr sz="3400" spc="280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3400" spc="165" dirty="0">
                <a:solidFill>
                  <a:srgbClr val="1A1B17"/>
                </a:solidFill>
                <a:latin typeface="Tahoma"/>
                <a:cs typeface="Tahoma"/>
              </a:rPr>
              <a:t>9</a:t>
            </a:r>
            <a:r>
              <a:rPr sz="3400" spc="280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3400" spc="-690" dirty="0">
                <a:solidFill>
                  <a:srgbClr val="1A1B17"/>
                </a:solidFill>
                <a:latin typeface="Tahoma"/>
                <a:cs typeface="Tahoma"/>
              </a:rPr>
              <a:t>11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8200" y="8318060"/>
            <a:ext cx="489524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GUIDE:</a:t>
            </a:r>
            <a:r>
              <a:rPr sz="2600" spc="-8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0" dirty="0">
                <a:solidFill>
                  <a:srgbClr val="1A1B17"/>
                </a:solidFill>
                <a:latin typeface="Tahoma"/>
                <a:cs typeface="Tahoma"/>
              </a:rPr>
              <a:t>DR.</a:t>
            </a:r>
            <a:r>
              <a:rPr sz="2600" spc="-7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65" dirty="0">
                <a:solidFill>
                  <a:srgbClr val="1A1B17"/>
                </a:solidFill>
                <a:latin typeface="Tahoma"/>
                <a:cs typeface="Tahoma"/>
              </a:rPr>
              <a:t>V</a:t>
            </a:r>
            <a:r>
              <a:rPr lang="en-IN" sz="2600" spc="16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600" spc="165" dirty="0">
                <a:solidFill>
                  <a:srgbClr val="1A1B17"/>
                </a:solidFill>
                <a:latin typeface="Tahoma"/>
                <a:cs typeface="Tahoma"/>
              </a:rPr>
              <a:t>K</a:t>
            </a:r>
            <a:r>
              <a:rPr lang="en-IN" sz="2600" spc="16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600" spc="-8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70" dirty="0">
                <a:solidFill>
                  <a:srgbClr val="1A1B17"/>
                </a:solidFill>
                <a:latin typeface="Tahoma"/>
                <a:cs typeface="Tahoma"/>
              </a:rPr>
              <a:t>KESAVADEV</a:t>
            </a:r>
            <a:endParaRPr sz="26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0291" y="5403055"/>
            <a:ext cx="218999" cy="2188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0291" y="5033216"/>
            <a:ext cx="218999" cy="2188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39026" y="4665759"/>
            <a:ext cx="219074" cy="2190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3103468"/>
            <a:ext cx="14765655" cy="2463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6000"/>
              </a:lnSpc>
              <a:spcBef>
                <a:spcPts val="1300"/>
              </a:spcBef>
            </a:pPr>
            <a:r>
              <a:rPr sz="6000" spc="60" dirty="0">
                <a:solidFill>
                  <a:srgbClr val="1A1B17"/>
                </a:solidFill>
              </a:rPr>
              <a:t>PRELIMINARY</a:t>
            </a:r>
            <a:r>
              <a:rPr sz="6000" spc="70" dirty="0">
                <a:solidFill>
                  <a:srgbClr val="1A1B17"/>
                </a:solidFill>
              </a:rPr>
              <a:t> </a:t>
            </a:r>
            <a:r>
              <a:rPr sz="6000" spc="105" dirty="0">
                <a:solidFill>
                  <a:srgbClr val="1A1B17"/>
                </a:solidFill>
              </a:rPr>
              <a:t>DESIGN</a:t>
            </a:r>
            <a:r>
              <a:rPr sz="6000" spc="70" dirty="0">
                <a:solidFill>
                  <a:srgbClr val="1A1B17"/>
                </a:solidFill>
              </a:rPr>
              <a:t> </a:t>
            </a:r>
            <a:r>
              <a:rPr sz="6000" spc="120" dirty="0">
                <a:solidFill>
                  <a:srgbClr val="1A1B17"/>
                </a:solidFill>
              </a:rPr>
              <a:t>OF</a:t>
            </a:r>
            <a:r>
              <a:rPr sz="6000" spc="70" dirty="0">
                <a:solidFill>
                  <a:srgbClr val="1A1B17"/>
                </a:solidFill>
              </a:rPr>
              <a:t> </a:t>
            </a:r>
            <a:r>
              <a:rPr sz="6000" spc="-95" dirty="0">
                <a:solidFill>
                  <a:srgbClr val="1A1B17"/>
                </a:solidFill>
              </a:rPr>
              <a:t>BULK</a:t>
            </a:r>
            <a:r>
              <a:rPr sz="6000" spc="70" dirty="0">
                <a:solidFill>
                  <a:srgbClr val="1A1B17"/>
                </a:solidFill>
              </a:rPr>
              <a:t> </a:t>
            </a:r>
            <a:r>
              <a:rPr sz="6000" spc="210" dirty="0">
                <a:solidFill>
                  <a:srgbClr val="1A1B17"/>
                </a:solidFill>
              </a:rPr>
              <a:t>CARRIER </a:t>
            </a:r>
            <a:r>
              <a:rPr sz="6000" spc="-1305" dirty="0">
                <a:solidFill>
                  <a:srgbClr val="1A1B17"/>
                </a:solidFill>
              </a:rPr>
              <a:t> </a:t>
            </a:r>
            <a:r>
              <a:rPr sz="6000" spc="-65" dirty="0">
                <a:solidFill>
                  <a:srgbClr val="1A1B17"/>
                </a:solidFill>
              </a:rPr>
              <a:t>(CAPESIZE)</a:t>
            </a:r>
            <a:endParaRPr sz="6000"/>
          </a:p>
          <a:p>
            <a:pPr marL="190500">
              <a:lnSpc>
                <a:spcPts val="6000"/>
              </a:lnSpc>
            </a:pPr>
            <a:r>
              <a:rPr sz="6000" spc="-1565" dirty="0">
                <a:solidFill>
                  <a:srgbClr val="1A1B17"/>
                </a:solidFill>
              </a:rPr>
              <a:t>1</a:t>
            </a:r>
            <a:r>
              <a:rPr sz="6000" spc="-980" dirty="0">
                <a:solidFill>
                  <a:srgbClr val="1A1B17"/>
                </a:solidFill>
              </a:rPr>
              <a:t>7</a:t>
            </a:r>
            <a:r>
              <a:rPr sz="6000" spc="-1100" dirty="0">
                <a:solidFill>
                  <a:srgbClr val="1A1B17"/>
                </a:solidFill>
              </a:rPr>
              <a:t>5</a:t>
            </a:r>
            <a:r>
              <a:rPr sz="6000" spc="-60" dirty="0">
                <a:solidFill>
                  <a:srgbClr val="1A1B17"/>
                </a:solidFill>
              </a:rPr>
              <a:t>,</a:t>
            </a:r>
            <a:r>
              <a:rPr sz="6000" spc="-695" dirty="0">
                <a:solidFill>
                  <a:srgbClr val="1A1B17"/>
                </a:solidFill>
              </a:rPr>
              <a:t>000</a:t>
            </a:r>
            <a:r>
              <a:rPr sz="6000" spc="80" dirty="0">
                <a:solidFill>
                  <a:srgbClr val="1A1B17"/>
                </a:solidFill>
              </a:rPr>
              <a:t> </a:t>
            </a:r>
            <a:r>
              <a:rPr sz="6000" dirty="0">
                <a:solidFill>
                  <a:srgbClr val="1A1B17"/>
                </a:solidFill>
              </a:rPr>
              <a:t>D</a:t>
            </a:r>
            <a:r>
              <a:rPr sz="6000" spc="-155" dirty="0">
                <a:solidFill>
                  <a:srgbClr val="1A1B17"/>
                </a:solidFill>
              </a:rPr>
              <a:t>E</a:t>
            </a:r>
            <a:r>
              <a:rPr sz="6000" spc="380" dirty="0">
                <a:solidFill>
                  <a:srgbClr val="1A1B17"/>
                </a:solidFill>
              </a:rPr>
              <a:t>A</a:t>
            </a:r>
            <a:r>
              <a:rPr sz="6000" dirty="0">
                <a:solidFill>
                  <a:srgbClr val="1A1B17"/>
                </a:solidFill>
              </a:rPr>
              <a:t>D</a:t>
            </a:r>
            <a:r>
              <a:rPr sz="6000" spc="-305" dirty="0">
                <a:solidFill>
                  <a:srgbClr val="1A1B17"/>
                </a:solidFill>
              </a:rPr>
              <a:t>W</a:t>
            </a:r>
            <a:r>
              <a:rPr sz="6000" spc="-155" dirty="0">
                <a:solidFill>
                  <a:srgbClr val="1A1B17"/>
                </a:solidFill>
              </a:rPr>
              <a:t>E</a:t>
            </a:r>
            <a:r>
              <a:rPr sz="6000" spc="-50" dirty="0">
                <a:solidFill>
                  <a:srgbClr val="1A1B17"/>
                </a:solidFill>
              </a:rPr>
              <a:t>I</a:t>
            </a:r>
            <a:r>
              <a:rPr sz="6000" spc="505" dirty="0">
                <a:solidFill>
                  <a:srgbClr val="1A1B17"/>
                </a:solidFill>
              </a:rPr>
              <a:t>G</a:t>
            </a:r>
            <a:r>
              <a:rPr sz="6000" spc="250" dirty="0">
                <a:solidFill>
                  <a:srgbClr val="1A1B17"/>
                </a:solidFill>
              </a:rPr>
              <a:t>H</a:t>
            </a:r>
            <a:r>
              <a:rPr sz="6000" spc="20" dirty="0">
                <a:solidFill>
                  <a:srgbClr val="1A1B17"/>
                </a:solidFill>
              </a:rPr>
              <a:t>T</a:t>
            </a:r>
            <a:endParaRPr sz="6000"/>
          </a:p>
        </p:txBody>
      </p:sp>
      <p:sp>
        <p:nvSpPr>
          <p:cNvPr id="10" name="object 10"/>
          <p:cNvSpPr/>
          <p:nvPr/>
        </p:nvSpPr>
        <p:spPr>
          <a:xfrm>
            <a:off x="1028700" y="102870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452437" y="904874"/>
                </a:moveTo>
                <a:lnTo>
                  <a:pt x="403139" y="902220"/>
                </a:lnTo>
                <a:lnTo>
                  <a:pt x="355379" y="894439"/>
                </a:lnTo>
                <a:lnTo>
                  <a:pt x="309432" y="881809"/>
                </a:lnTo>
                <a:lnTo>
                  <a:pt x="265575" y="864605"/>
                </a:lnTo>
                <a:lnTo>
                  <a:pt x="224083" y="843104"/>
                </a:lnTo>
                <a:lnTo>
                  <a:pt x="185233" y="817580"/>
                </a:lnTo>
                <a:lnTo>
                  <a:pt x="149301" y="788311"/>
                </a:lnTo>
                <a:lnTo>
                  <a:pt x="116563" y="755573"/>
                </a:lnTo>
                <a:lnTo>
                  <a:pt x="87294" y="719641"/>
                </a:lnTo>
                <a:lnTo>
                  <a:pt x="61770" y="680791"/>
                </a:lnTo>
                <a:lnTo>
                  <a:pt x="40269" y="639299"/>
                </a:lnTo>
                <a:lnTo>
                  <a:pt x="23065" y="595442"/>
                </a:lnTo>
                <a:lnTo>
                  <a:pt x="10435" y="549495"/>
                </a:lnTo>
                <a:lnTo>
                  <a:pt x="2654" y="501735"/>
                </a:lnTo>
                <a:lnTo>
                  <a:pt x="0" y="452437"/>
                </a:lnTo>
                <a:lnTo>
                  <a:pt x="2654" y="403139"/>
                </a:lnTo>
                <a:lnTo>
                  <a:pt x="10435" y="355379"/>
                </a:lnTo>
                <a:lnTo>
                  <a:pt x="23065" y="309432"/>
                </a:lnTo>
                <a:lnTo>
                  <a:pt x="40269" y="265575"/>
                </a:lnTo>
                <a:lnTo>
                  <a:pt x="61770" y="224083"/>
                </a:lnTo>
                <a:lnTo>
                  <a:pt x="87294" y="185233"/>
                </a:lnTo>
                <a:lnTo>
                  <a:pt x="116563" y="149301"/>
                </a:lnTo>
                <a:lnTo>
                  <a:pt x="149301" y="116563"/>
                </a:lnTo>
                <a:lnTo>
                  <a:pt x="185233" y="87294"/>
                </a:lnTo>
                <a:lnTo>
                  <a:pt x="224083" y="61770"/>
                </a:lnTo>
                <a:lnTo>
                  <a:pt x="265575" y="40269"/>
                </a:lnTo>
                <a:lnTo>
                  <a:pt x="309432" y="23065"/>
                </a:lnTo>
                <a:lnTo>
                  <a:pt x="355379" y="10435"/>
                </a:lnTo>
                <a:lnTo>
                  <a:pt x="403139" y="2654"/>
                </a:lnTo>
                <a:lnTo>
                  <a:pt x="452437" y="0"/>
                </a:lnTo>
                <a:lnTo>
                  <a:pt x="501735" y="2654"/>
                </a:lnTo>
                <a:lnTo>
                  <a:pt x="549495" y="10435"/>
                </a:lnTo>
                <a:lnTo>
                  <a:pt x="595442" y="23065"/>
                </a:lnTo>
                <a:lnTo>
                  <a:pt x="639299" y="40269"/>
                </a:lnTo>
                <a:lnTo>
                  <a:pt x="680791" y="61770"/>
                </a:lnTo>
                <a:lnTo>
                  <a:pt x="719641" y="87294"/>
                </a:lnTo>
                <a:lnTo>
                  <a:pt x="755573" y="116563"/>
                </a:lnTo>
                <a:lnTo>
                  <a:pt x="788311" y="149301"/>
                </a:lnTo>
                <a:lnTo>
                  <a:pt x="817580" y="185233"/>
                </a:lnTo>
                <a:lnTo>
                  <a:pt x="843104" y="224083"/>
                </a:lnTo>
                <a:lnTo>
                  <a:pt x="864605" y="265575"/>
                </a:lnTo>
                <a:lnTo>
                  <a:pt x="881809" y="309432"/>
                </a:lnTo>
                <a:lnTo>
                  <a:pt x="894439" y="355379"/>
                </a:lnTo>
                <a:lnTo>
                  <a:pt x="902220" y="403139"/>
                </a:lnTo>
                <a:lnTo>
                  <a:pt x="904874" y="452437"/>
                </a:lnTo>
                <a:lnTo>
                  <a:pt x="902220" y="501735"/>
                </a:lnTo>
                <a:lnTo>
                  <a:pt x="894439" y="549495"/>
                </a:lnTo>
                <a:lnTo>
                  <a:pt x="881809" y="595442"/>
                </a:lnTo>
                <a:lnTo>
                  <a:pt x="864605" y="639299"/>
                </a:lnTo>
                <a:lnTo>
                  <a:pt x="843104" y="680791"/>
                </a:lnTo>
                <a:lnTo>
                  <a:pt x="817580" y="719641"/>
                </a:lnTo>
                <a:lnTo>
                  <a:pt x="788311" y="755573"/>
                </a:lnTo>
                <a:lnTo>
                  <a:pt x="755573" y="788311"/>
                </a:lnTo>
                <a:lnTo>
                  <a:pt x="719641" y="817580"/>
                </a:lnTo>
                <a:lnTo>
                  <a:pt x="680791" y="843104"/>
                </a:lnTo>
                <a:lnTo>
                  <a:pt x="639299" y="864605"/>
                </a:lnTo>
                <a:lnTo>
                  <a:pt x="595442" y="881809"/>
                </a:lnTo>
                <a:lnTo>
                  <a:pt x="549495" y="894439"/>
                </a:lnTo>
                <a:lnTo>
                  <a:pt x="501735" y="902220"/>
                </a:lnTo>
                <a:lnTo>
                  <a:pt x="452437" y="9048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9693" y="1208430"/>
            <a:ext cx="286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0" dirty="0">
                <a:solidFill>
                  <a:srgbClr val="FAFAFA"/>
                </a:solidFill>
                <a:latin typeface="Cambria"/>
                <a:cs typeface="Cambria"/>
              </a:rPr>
              <a:t>I</a:t>
            </a:r>
            <a:r>
              <a:rPr sz="3000" b="1" spc="-25" dirty="0">
                <a:solidFill>
                  <a:srgbClr val="FAFAFA"/>
                </a:solidFill>
                <a:latin typeface="Cambria"/>
                <a:cs typeface="Cambria"/>
              </a:rPr>
              <a:t>I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452437" y="904874"/>
                </a:moveTo>
                <a:lnTo>
                  <a:pt x="403139" y="902220"/>
                </a:lnTo>
                <a:lnTo>
                  <a:pt x="355379" y="894439"/>
                </a:lnTo>
                <a:lnTo>
                  <a:pt x="309432" y="881809"/>
                </a:lnTo>
                <a:lnTo>
                  <a:pt x="265575" y="864605"/>
                </a:lnTo>
                <a:lnTo>
                  <a:pt x="224083" y="843104"/>
                </a:lnTo>
                <a:lnTo>
                  <a:pt x="185233" y="817580"/>
                </a:lnTo>
                <a:lnTo>
                  <a:pt x="149301" y="788311"/>
                </a:lnTo>
                <a:lnTo>
                  <a:pt x="116563" y="755573"/>
                </a:lnTo>
                <a:lnTo>
                  <a:pt x="87294" y="719641"/>
                </a:lnTo>
                <a:lnTo>
                  <a:pt x="61770" y="680791"/>
                </a:lnTo>
                <a:lnTo>
                  <a:pt x="40269" y="639299"/>
                </a:lnTo>
                <a:lnTo>
                  <a:pt x="23065" y="595442"/>
                </a:lnTo>
                <a:lnTo>
                  <a:pt x="10435" y="549495"/>
                </a:lnTo>
                <a:lnTo>
                  <a:pt x="2654" y="501735"/>
                </a:lnTo>
                <a:lnTo>
                  <a:pt x="0" y="452437"/>
                </a:lnTo>
                <a:lnTo>
                  <a:pt x="2654" y="403139"/>
                </a:lnTo>
                <a:lnTo>
                  <a:pt x="10435" y="355379"/>
                </a:lnTo>
                <a:lnTo>
                  <a:pt x="23065" y="309432"/>
                </a:lnTo>
                <a:lnTo>
                  <a:pt x="40269" y="265575"/>
                </a:lnTo>
                <a:lnTo>
                  <a:pt x="61770" y="224083"/>
                </a:lnTo>
                <a:lnTo>
                  <a:pt x="87294" y="185233"/>
                </a:lnTo>
                <a:lnTo>
                  <a:pt x="116563" y="149301"/>
                </a:lnTo>
                <a:lnTo>
                  <a:pt x="149301" y="116563"/>
                </a:lnTo>
                <a:lnTo>
                  <a:pt x="185233" y="87294"/>
                </a:lnTo>
                <a:lnTo>
                  <a:pt x="224083" y="61770"/>
                </a:lnTo>
                <a:lnTo>
                  <a:pt x="265575" y="40269"/>
                </a:lnTo>
                <a:lnTo>
                  <a:pt x="309432" y="23065"/>
                </a:lnTo>
                <a:lnTo>
                  <a:pt x="355379" y="10435"/>
                </a:lnTo>
                <a:lnTo>
                  <a:pt x="403139" y="2654"/>
                </a:lnTo>
                <a:lnTo>
                  <a:pt x="452437" y="0"/>
                </a:lnTo>
                <a:lnTo>
                  <a:pt x="501735" y="2654"/>
                </a:lnTo>
                <a:lnTo>
                  <a:pt x="549495" y="10435"/>
                </a:lnTo>
                <a:lnTo>
                  <a:pt x="595442" y="23065"/>
                </a:lnTo>
                <a:lnTo>
                  <a:pt x="639299" y="40269"/>
                </a:lnTo>
                <a:lnTo>
                  <a:pt x="680791" y="61770"/>
                </a:lnTo>
                <a:lnTo>
                  <a:pt x="719641" y="87294"/>
                </a:lnTo>
                <a:lnTo>
                  <a:pt x="755573" y="116563"/>
                </a:lnTo>
                <a:lnTo>
                  <a:pt x="788311" y="149301"/>
                </a:lnTo>
                <a:lnTo>
                  <a:pt x="817580" y="185233"/>
                </a:lnTo>
                <a:lnTo>
                  <a:pt x="843104" y="224083"/>
                </a:lnTo>
                <a:lnTo>
                  <a:pt x="864605" y="265575"/>
                </a:lnTo>
                <a:lnTo>
                  <a:pt x="881809" y="309432"/>
                </a:lnTo>
                <a:lnTo>
                  <a:pt x="894439" y="355379"/>
                </a:lnTo>
                <a:lnTo>
                  <a:pt x="902220" y="403139"/>
                </a:lnTo>
                <a:lnTo>
                  <a:pt x="904874" y="452437"/>
                </a:lnTo>
                <a:lnTo>
                  <a:pt x="902220" y="501735"/>
                </a:lnTo>
                <a:lnTo>
                  <a:pt x="894439" y="549495"/>
                </a:lnTo>
                <a:lnTo>
                  <a:pt x="881809" y="595442"/>
                </a:lnTo>
                <a:lnTo>
                  <a:pt x="864605" y="639299"/>
                </a:lnTo>
                <a:lnTo>
                  <a:pt x="843104" y="680791"/>
                </a:lnTo>
                <a:lnTo>
                  <a:pt x="817580" y="719641"/>
                </a:lnTo>
                <a:lnTo>
                  <a:pt x="788311" y="755573"/>
                </a:lnTo>
                <a:lnTo>
                  <a:pt x="755573" y="788311"/>
                </a:lnTo>
                <a:lnTo>
                  <a:pt x="719641" y="817580"/>
                </a:lnTo>
                <a:lnTo>
                  <a:pt x="680791" y="843104"/>
                </a:lnTo>
                <a:lnTo>
                  <a:pt x="639299" y="864605"/>
                </a:lnTo>
                <a:lnTo>
                  <a:pt x="595442" y="881809"/>
                </a:lnTo>
                <a:lnTo>
                  <a:pt x="549495" y="894439"/>
                </a:lnTo>
                <a:lnTo>
                  <a:pt x="501735" y="902220"/>
                </a:lnTo>
                <a:lnTo>
                  <a:pt x="452437" y="9048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4493" y="1208427"/>
            <a:ext cx="4165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0" dirty="0">
                <a:solidFill>
                  <a:srgbClr val="FAFAFA"/>
                </a:solidFill>
                <a:latin typeface="Cambria"/>
                <a:cs typeface="Cambria"/>
              </a:rPr>
              <a:t>II</a:t>
            </a:r>
            <a:r>
              <a:rPr sz="3000" b="1" spc="-25" dirty="0">
                <a:solidFill>
                  <a:srgbClr val="FAFAFA"/>
                </a:solidFill>
                <a:latin typeface="Cambria"/>
                <a:cs typeface="Cambria"/>
              </a:rPr>
              <a:t>I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140" y="8302159"/>
            <a:ext cx="218999" cy="21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140" y="8671997"/>
            <a:ext cx="218999" cy="218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330" y="9039215"/>
            <a:ext cx="219074" cy="2190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440754" y="2679897"/>
            <a:ext cx="13582650" cy="28575"/>
          </a:xfrm>
          <a:custGeom>
            <a:avLst/>
            <a:gdLst/>
            <a:ahLst/>
            <a:cxnLst/>
            <a:rect l="l" t="t" r="r" b="b"/>
            <a:pathLst>
              <a:path w="13582650" h="28575">
                <a:moveTo>
                  <a:pt x="13582648" y="28574"/>
                </a:moveTo>
                <a:lnTo>
                  <a:pt x="0" y="28574"/>
                </a:lnTo>
                <a:lnTo>
                  <a:pt x="0" y="0"/>
                </a:lnTo>
                <a:lnTo>
                  <a:pt x="13582648" y="0"/>
                </a:lnTo>
                <a:lnTo>
                  <a:pt x="13582648" y="285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015" marR="7620">
              <a:lnSpc>
                <a:spcPct val="114999"/>
              </a:lnSpc>
              <a:spcBef>
                <a:spcPts val="100"/>
              </a:spcBef>
            </a:pPr>
            <a:r>
              <a:rPr spc="155" dirty="0"/>
              <a:t>A</a:t>
            </a:r>
            <a:r>
              <a:rPr spc="-45" dirty="0"/>
              <a:t> </a:t>
            </a:r>
            <a:r>
              <a:rPr spc="30" dirty="0"/>
              <a:t>bulk</a:t>
            </a:r>
            <a:r>
              <a:rPr spc="-45" dirty="0"/>
              <a:t> </a:t>
            </a:r>
            <a:r>
              <a:rPr spc="30" dirty="0"/>
              <a:t>carrier</a:t>
            </a:r>
            <a:r>
              <a:rPr spc="-45" dirty="0"/>
              <a:t> </a:t>
            </a:r>
            <a:r>
              <a:rPr spc="50" dirty="0"/>
              <a:t>is</a:t>
            </a:r>
            <a:r>
              <a:rPr spc="-45" dirty="0"/>
              <a:t> </a:t>
            </a:r>
            <a:r>
              <a:rPr spc="-15" dirty="0"/>
              <a:t>a</a:t>
            </a:r>
            <a:r>
              <a:rPr spc="-45" dirty="0"/>
              <a:t> </a:t>
            </a:r>
            <a:r>
              <a:rPr spc="40" dirty="0"/>
              <a:t>type</a:t>
            </a:r>
            <a:r>
              <a:rPr spc="-45" dirty="0"/>
              <a:t> </a:t>
            </a:r>
            <a:r>
              <a:rPr spc="15" dirty="0"/>
              <a:t>of</a:t>
            </a:r>
            <a:r>
              <a:rPr spc="-45" dirty="0"/>
              <a:t> </a:t>
            </a:r>
            <a:r>
              <a:rPr spc="20" dirty="0"/>
              <a:t>merchant</a:t>
            </a:r>
            <a:r>
              <a:rPr spc="-40" dirty="0"/>
              <a:t> </a:t>
            </a:r>
            <a:r>
              <a:rPr spc="30" dirty="0"/>
              <a:t>ship</a:t>
            </a:r>
            <a:r>
              <a:rPr spc="-45" dirty="0"/>
              <a:t> </a:t>
            </a:r>
            <a:r>
              <a:rPr spc="35" dirty="0"/>
              <a:t>that</a:t>
            </a:r>
            <a:r>
              <a:rPr spc="-45" dirty="0"/>
              <a:t> </a:t>
            </a:r>
            <a:r>
              <a:rPr spc="50" dirty="0"/>
              <a:t>is</a:t>
            </a:r>
            <a:r>
              <a:rPr spc="-45" dirty="0"/>
              <a:t> </a:t>
            </a:r>
            <a:r>
              <a:rPr spc="15" dirty="0"/>
              <a:t>used</a:t>
            </a:r>
            <a:r>
              <a:rPr spc="-45" dirty="0"/>
              <a:t> </a:t>
            </a:r>
            <a:r>
              <a:rPr spc="45" dirty="0"/>
              <a:t>to</a:t>
            </a:r>
            <a:r>
              <a:rPr spc="-45" dirty="0"/>
              <a:t> </a:t>
            </a:r>
            <a:r>
              <a:rPr spc="35" dirty="0"/>
              <a:t>transport</a:t>
            </a:r>
            <a:r>
              <a:rPr spc="-45" dirty="0"/>
              <a:t> </a:t>
            </a:r>
            <a:r>
              <a:rPr spc="25" dirty="0"/>
              <a:t>large</a:t>
            </a:r>
            <a:r>
              <a:rPr spc="-40" dirty="0"/>
              <a:t> </a:t>
            </a:r>
            <a:r>
              <a:rPr spc="15" dirty="0"/>
              <a:t>amounts</a:t>
            </a:r>
            <a:r>
              <a:rPr spc="-45" dirty="0"/>
              <a:t> </a:t>
            </a:r>
            <a:r>
              <a:rPr spc="15" dirty="0"/>
              <a:t>of</a:t>
            </a:r>
            <a:r>
              <a:rPr spc="-45" dirty="0"/>
              <a:t> </a:t>
            </a:r>
            <a:r>
              <a:rPr spc="10" dirty="0"/>
              <a:t>unpackaged </a:t>
            </a:r>
            <a:r>
              <a:rPr spc="-765" dirty="0"/>
              <a:t> </a:t>
            </a:r>
            <a:r>
              <a:rPr spc="30" dirty="0"/>
              <a:t>bulk</a:t>
            </a:r>
            <a:r>
              <a:rPr spc="-210" dirty="0"/>
              <a:t> </a:t>
            </a:r>
            <a:r>
              <a:rPr spc="-15" dirty="0"/>
              <a:t>cargo,</a:t>
            </a:r>
            <a:r>
              <a:rPr spc="-210" dirty="0"/>
              <a:t> </a:t>
            </a:r>
            <a:r>
              <a:rPr spc="20" dirty="0"/>
              <a:t>such</a:t>
            </a:r>
            <a:r>
              <a:rPr spc="-210" dirty="0"/>
              <a:t> </a:t>
            </a:r>
            <a:r>
              <a:rPr spc="10" dirty="0"/>
              <a:t>as</a:t>
            </a:r>
            <a:r>
              <a:rPr spc="-210" dirty="0"/>
              <a:t> </a:t>
            </a:r>
            <a:r>
              <a:rPr spc="25" dirty="0"/>
              <a:t>iron</a:t>
            </a:r>
            <a:r>
              <a:rPr spc="-210" dirty="0"/>
              <a:t> </a:t>
            </a:r>
            <a:r>
              <a:rPr spc="-35" dirty="0"/>
              <a:t>ore,</a:t>
            </a:r>
            <a:r>
              <a:rPr spc="-210" dirty="0"/>
              <a:t> </a:t>
            </a:r>
            <a:r>
              <a:rPr spc="-20" dirty="0"/>
              <a:t>coal,</a:t>
            </a:r>
            <a:r>
              <a:rPr spc="-204" dirty="0"/>
              <a:t> </a:t>
            </a:r>
            <a:r>
              <a:rPr spc="-10" dirty="0"/>
              <a:t>cereal,</a:t>
            </a:r>
            <a:r>
              <a:rPr spc="-210" dirty="0"/>
              <a:t> </a:t>
            </a:r>
            <a:r>
              <a:rPr spc="-5" dirty="0"/>
              <a:t>salt,</a:t>
            </a:r>
            <a:r>
              <a:rPr spc="-210" dirty="0"/>
              <a:t> </a:t>
            </a:r>
            <a:r>
              <a:rPr spc="-10" dirty="0"/>
              <a:t>aluminum,</a:t>
            </a:r>
            <a:r>
              <a:rPr spc="-210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25" dirty="0"/>
              <a:t>copper</a:t>
            </a:r>
            <a:r>
              <a:rPr spc="-210" dirty="0"/>
              <a:t> </a:t>
            </a:r>
            <a:r>
              <a:rPr spc="-35" dirty="0"/>
              <a:t>ore.</a:t>
            </a:r>
          </a:p>
          <a:p>
            <a:pPr marL="4184015" marR="8890">
              <a:lnSpc>
                <a:spcPct val="114999"/>
              </a:lnSpc>
            </a:pPr>
            <a:r>
              <a:rPr spc="40" dirty="0"/>
              <a:t>Capesize</a:t>
            </a:r>
            <a:r>
              <a:rPr spc="-40" dirty="0"/>
              <a:t> </a:t>
            </a:r>
            <a:r>
              <a:rPr spc="30" dirty="0"/>
              <a:t>ships</a:t>
            </a:r>
            <a:r>
              <a:rPr spc="-40" dirty="0"/>
              <a:t> </a:t>
            </a:r>
            <a:r>
              <a:rPr spc="10" dirty="0"/>
              <a:t>are</a:t>
            </a:r>
            <a:r>
              <a:rPr spc="-40" dirty="0"/>
              <a:t> </a:t>
            </a:r>
            <a:r>
              <a:rPr spc="25" dirty="0"/>
              <a:t>the</a:t>
            </a:r>
            <a:r>
              <a:rPr spc="-40" dirty="0"/>
              <a:t> </a:t>
            </a:r>
            <a:r>
              <a:rPr spc="35" dirty="0"/>
              <a:t>largest</a:t>
            </a:r>
            <a:r>
              <a:rPr spc="-40" dirty="0"/>
              <a:t> </a:t>
            </a:r>
            <a:r>
              <a:rPr spc="40" dirty="0"/>
              <a:t>dry</a:t>
            </a:r>
            <a:r>
              <a:rPr spc="-35" dirty="0"/>
              <a:t> </a:t>
            </a:r>
            <a:r>
              <a:rPr spc="20" dirty="0">
                <a:hlinkClick r:id="rId4"/>
              </a:rPr>
              <a:t>cargo</a:t>
            </a:r>
            <a:r>
              <a:rPr spc="-55" dirty="0">
                <a:hlinkClick r:id="rId4"/>
              </a:rPr>
              <a:t> </a:t>
            </a:r>
            <a:r>
              <a:rPr spc="-10" dirty="0">
                <a:hlinkClick r:id="rId4"/>
              </a:rPr>
              <a:t>ships</a:t>
            </a:r>
            <a:r>
              <a:rPr spc="-10" dirty="0"/>
              <a:t>.</a:t>
            </a:r>
            <a:r>
              <a:rPr spc="-35" dirty="0"/>
              <a:t> </a:t>
            </a:r>
            <a:r>
              <a:rPr spc="5" dirty="0"/>
              <a:t>They</a:t>
            </a:r>
            <a:r>
              <a:rPr spc="-35" dirty="0"/>
              <a:t> </a:t>
            </a:r>
            <a:r>
              <a:rPr spc="10" dirty="0"/>
              <a:t>are</a:t>
            </a:r>
            <a:r>
              <a:rPr spc="-35" dirty="0"/>
              <a:t> </a:t>
            </a:r>
            <a:r>
              <a:rPr spc="30" dirty="0"/>
              <a:t>too</a:t>
            </a:r>
            <a:r>
              <a:rPr spc="-30" dirty="0"/>
              <a:t> </a:t>
            </a:r>
            <a:r>
              <a:rPr spc="25" dirty="0"/>
              <a:t>large</a:t>
            </a:r>
            <a:r>
              <a:rPr spc="-35" dirty="0"/>
              <a:t> </a:t>
            </a:r>
            <a:r>
              <a:rPr spc="45" dirty="0"/>
              <a:t>to</a:t>
            </a:r>
            <a:r>
              <a:rPr spc="-35" dirty="0"/>
              <a:t> </a:t>
            </a:r>
            <a:r>
              <a:rPr spc="40" dirty="0"/>
              <a:t>transit</a:t>
            </a:r>
            <a:r>
              <a:rPr spc="-35" dirty="0"/>
              <a:t> </a:t>
            </a:r>
            <a:r>
              <a:rPr spc="25" dirty="0"/>
              <a:t>the</a:t>
            </a:r>
            <a:r>
              <a:rPr spc="-35" dirty="0"/>
              <a:t> </a:t>
            </a:r>
            <a:r>
              <a:rPr spc="55" dirty="0">
                <a:hlinkClick r:id="rId5"/>
              </a:rPr>
              <a:t>Suez</a:t>
            </a:r>
            <a:r>
              <a:rPr spc="-55" dirty="0">
                <a:hlinkClick r:id="rId5"/>
              </a:rPr>
              <a:t> </a:t>
            </a:r>
            <a:r>
              <a:rPr spc="25" dirty="0">
                <a:hlinkClick r:id="rId5"/>
              </a:rPr>
              <a:t>Canal </a:t>
            </a:r>
            <a:r>
              <a:rPr dirty="0"/>
              <a:t>and </a:t>
            </a:r>
            <a:r>
              <a:rPr spc="-770" dirty="0"/>
              <a:t> </a:t>
            </a:r>
            <a:r>
              <a:rPr spc="20" dirty="0"/>
              <a:t>so</a:t>
            </a:r>
            <a:r>
              <a:rPr spc="-210" dirty="0"/>
              <a:t> </a:t>
            </a:r>
            <a:r>
              <a:rPr spc="-5" dirty="0"/>
              <a:t>have</a:t>
            </a:r>
            <a:r>
              <a:rPr spc="-210" dirty="0"/>
              <a:t> </a:t>
            </a:r>
            <a:r>
              <a:rPr spc="45" dirty="0"/>
              <a:t>to</a:t>
            </a:r>
            <a:r>
              <a:rPr spc="-204" dirty="0"/>
              <a:t> </a:t>
            </a:r>
            <a:r>
              <a:rPr spc="20" dirty="0"/>
              <a:t>pass</a:t>
            </a:r>
            <a:r>
              <a:rPr spc="-210" dirty="0"/>
              <a:t> </a:t>
            </a:r>
            <a:r>
              <a:rPr spc="30" dirty="0"/>
              <a:t>either</a:t>
            </a:r>
            <a:r>
              <a:rPr spc="-204" dirty="0"/>
              <a:t> </a:t>
            </a:r>
            <a:r>
              <a:rPr spc="25" dirty="0"/>
              <a:t>the</a:t>
            </a:r>
            <a:r>
              <a:rPr spc="-210" dirty="0"/>
              <a:t> </a:t>
            </a:r>
            <a:r>
              <a:rPr spc="25" dirty="0">
                <a:hlinkClick r:id="rId6"/>
              </a:rPr>
              <a:t>Cape</a:t>
            </a:r>
            <a:r>
              <a:rPr spc="-204" dirty="0">
                <a:hlinkClick r:id="rId6"/>
              </a:rPr>
              <a:t> </a:t>
            </a:r>
            <a:r>
              <a:rPr spc="35" dirty="0">
                <a:hlinkClick r:id="rId6"/>
              </a:rPr>
              <a:t>Agulhas</a:t>
            </a:r>
            <a:r>
              <a:rPr spc="-210" dirty="0">
                <a:hlinkClick r:id="rId6"/>
              </a:rPr>
              <a:t> </a:t>
            </a:r>
            <a:r>
              <a:rPr spc="25" dirty="0"/>
              <a:t>or</a:t>
            </a:r>
            <a:r>
              <a:rPr spc="-204" dirty="0"/>
              <a:t> </a:t>
            </a:r>
            <a:r>
              <a:rPr spc="25" dirty="0">
                <a:hlinkClick r:id="rId7"/>
              </a:rPr>
              <a:t>Cape</a:t>
            </a:r>
            <a:r>
              <a:rPr spc="-210" dirty="0">
                <a:hlinkClick r:id="rId7"/>
              </a:rPr>
              <a:t> </a:t>
            </a:r>
            <a:r>
              <a:rPr spc="20" dirty="0">
                <a:hlinkClick r:id="rId7"/>
              </a:rPr>
              <a:t>Horn</a:t>
            </a:r>
            <a:r>
              <a:rPr spc="-204" dirty="0">
                <a:hlinkClick r:id="rId7"/>
              </a:rPr>
              <a:t> </a:t>
            </a:r>
            <a:r>
              <a:rPr spc="45" dirty="0"/>
              <a:t>to</a:t>
            </a:r>
            <a:r>
              <a:rPr spc="-210" dirty="0"/>
              <a:t> </a:t>
            </a:r>
            <a:r>
              <a:rPr spc="25" dirty="0"/>
              <a:t>traverse</a:t>
            </a:r>
            <a:r>
              <a:rPr spc="-204" dirty="0"/>
              <a:t> </a:t>
            </a:r>
            <a:r>
              <a:rPr dirty="0"/>
              <a:t>between</a:t>
            </a:r>
            <a:r>
              <a:rPr spc="-210" dirty="0"/>
              <a:t> </a:t>
            </a:r>
            <a:r>
              <a:rPr spc="-20" dirty="0"/>
              <a:t>oceans.</a:t>
            </a:r>
          </a:p>
          <a:p>
            <a:pPr marL="4171315">
              <a:lnSpc>
                <a:spcPct val="100000"/>
              </a:lnSpc>
              <a:spcBef>
                <a:spcPts val="10"/>
              </a:spcBef>
            </a:pPr>
            <a:endParaRPr sz="2850"/>
          </a:p>
          <a:p>
            <a:pPr marL="4184015" marR="5080">
              <a:lnSpc>
                <a:spcPct val="114999"/>
              </a:lnSpc>
            </a:pPr>
            <a:r>
              <a:rPr spc="5" dirty="0"/>
              <a:t>Major</a:t>
            </a:r>
            <a:r>
              <a:rPr spc="275" dirty="0"/>
              <a:t> </a:t>
            </a:r>
            <a:r>
              <a:rPr spc="40" dirty="0"/>
              <a:t>Capesize</a:t>
            </a:r>
            <a:r>
              <a:rPr spc="275" dirty="0"/>
              <a:t> </a:t>
            </a:r>
            <a:r>
              <a:rPr spc="30" dirty="0"/>
              <a:t>bulk</a:t>
            </a:r>
            <a:r>
              <a:rPr spc="275" dirty="0"/>
              <a:t> </a:t>
            </a:r>
            <a:r>
              <a:rPr spc="25" dirty="0"/>
              <a:t>trade</a:t>
            </a:r>
            <a:r>
              <a:rPr spc="275" dirty="0"/>
              <a:t> </a:t>
            </a:r>
            <a:r>
              <a:rPr spc="30" dirty="0"/>
              <a:t>routes</a:t>
            </a:r>
            <a:r>
              <a:rPr spc="275" dirty="0"/>
              <a:t> </a:t>
            </a:r>
            <a:r>
              <a:rPr spc="25" dirty="0"/>
              <a:t>include</a:t>
            </a:r>
            <a:r>
              <a:rPr spc="275" dirty="0"/>
              <a:t> </a:t>
            </a:r>
            <a:r>
              <a:rPr spc="70" dirty="0"/>
              <a:t>Brazil</a:t>
            </a:r>
            <a:r>
              <a:rPr spc="275" dirty="0"/>
              <a:t> </a:t>
            </a:r>
            <a:r>
              <a:rPr spc="45" dirty="0"/>
              <a:t>to</a:t>
            </a:r>
            <a:r>
              <a:rPr spc="275" dirty="0"/>
              <a:t> </a:t>
            </a:r>
            <a:r>
              <a:rPr spc="-10" dirty="0"/>
              <a:t>China,</a:t>
            </a:r>
            <a:r>
              <a:rPr spc="275" dirty="0"/>
              <a:t> </a:t>
            </a:r>
            <a:r>
              <a:rPr spc="45" dirty="0"/>
              <a:t>Australia</a:t>
            </a:r>
            <a:r>
              <a:rPr spc="280" dirty="0"/>
              <a:t> </a:t>
            </a:r>
            <a:r>
              <a:rPr spc="45" dirty="0"/>
              <a:t>to</a:t>
            </a:r>
            <a:r>
              <a:rPr spc="275" dirty="0"/>
              <a:t> </a:t>
            </a:r>
            <a:r>
              <a:rPr spc="-10" dirty="0"/>
              <a:t>China,</a:t>
            </a:r>
            <a:r>
              <a:rPr spc="275" dirty="0"/>
              <a:t> </a:t>
            </a:r>
            <a:r>
              <a:rPr spc="35" dirty="0"/>
              <a:t>South</a:t>
            </a:r>
            <a:r>
              <a:rPr spc="275" dirty="0"/>
              <a:t> </a:t>
            </a:r>
            <a:r>
              <a:rPr spc="50" dirty="0"/>
              <a:t>Africa</a:t>
            </a:r>
            <a:r>
              <a:rPr spc="275" dirty="0"/>
              <a:t> </a:t>
            </a:r>
            <a:r>
              <a:rPr spc="45" dirty="0"/>
              <a:t>to </a:t>
            </a:r>
            <a:r>
              <a:rPr spc="-765" dirty="0"/>
              <a:t> </a:t>
            </a:r>
            <a:r>
              <a:rPr spc="-10" dirty="0"/>
              <a:t>China,</a:t>
            </a:r>
            <a:r>
              <a:rPr spc="-215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35" dirty="0"/>
              <a:t>South</a:t>
            </a:r>
            <a:r>
              <a:rPr spc="-210" dirty="0"/>
              <a:t> </a:t>
            </a:r>
            <a:r>
              <a:rPr spc="50" dirty="0"/>
              <a:t>Africa</a:t>
            </a:r>
            <a:r>
              <a:rPr spc="-210" dirty="0"/>
              <a:t> </a:t>
            </a:r>
            <a:r>
              <a:rPr spc="45" dirty="0"/>
              <a:t>to</a:t>
            </a:r>
            <a:r>
              <a:rPr spc="-210" dirty="0"/>
              <a:t> </a:t>
            </a:r>
            <a:r>
              <a:rPr spc="-5" dirty="0"/>
              <a:t>Europe.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28054" y="2970827"/>
            <a:ext cx="6254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-1355" dirty="0">
                <a:solidFill>
                  <a:srgbClr val="1A1B17"/>
                </a:solidFill>
                <a:latin typeface="Cambria"/>
                <a:cs typeface="Cambria"/>
              </a:rPr>
              <a:t>1</a:t>
            </a:r>
            <a:r>
              <a:rPr sz="4900" b="1" spc="-880" dirty="0">
                <a:solidFill>
                  <a:srgbClr val="1A1B17"/>
                </a:solidFill>
                <a:latin typeface="Cambria"/>
                <a:cs typeface="Cambria"/>
              </a:rPr>
              <a:t>7</a:t>
            </a:r>
            <a:r>
              <a:rPr sz="4900" b="1" spc="-975" dirty="0">
                <a:solidFill>
                  <a:srgbClr val="1A1B17"/>
                </a:solidFill>
                <a:latin typeface="Cambria"/>
                <a:cs typeface="Cambria"/>
              </a:rPr>
              <a:t>5</a:t>
            </a:r>
            <a:r>
              <a:rPr sz="4900" b="1" spc="-640" dirty="0">
                <a:solidFill>
                  <a:srgbClr val="1A1B17"/>
                </a:solidFill>
                <a:latin typeface="Cambria"/>
                <a:cs typeface="Cambria"/>
              </a:rPr>
              <a:t>00</a:t>
            </a:r>
            <a:r>
              <a:rPr sz="4900" b="1" spc="-565" dirty="0">
                <a:solidFill>
                  <a:srgbClr val="1A1B17"/>
                </a:solidFill>
                <a:latin typeface="Cambria"/>
                <a:cs typeface="Cambria"/>
              </a:rPr>
              <a:t>0</a:t>
            </a:r>
            <a:r>
              <a:rPr sz="4900" b="1" spc="-80" dirty="0">
                <a:solidFill>
                  <a:srgbClr val="1A1B17"/>
                </a:solidFill>
                <a:latin typeface="Cambria"/>
                <a:cs typeface="Cambria"/>
              </a:rPr>
              <a:t> </a:t>
            </a:r>
            <a:r>
              <a:rPr sz="4900" b="1" spc="-75" dirty="0">
                <a:solidFill>
                  <a:srgbClr val="1A1B17"/>
                </a:solidFill>
                <a:latin typeface="Cambria"/>
                <a:cs typeface="Cambria"/>
              </a:rPr>
              <a:t>D</a:t>
            </a:r>
            <a:r>
              <a:rPr sz="4900" b="1" spc="-325" dirty="0">
                <a:solidFill>
                  <a:srgbClr val="1A1B17"/>
                </a:solidFill>
                <a:latin typeface="Cambria"/>
                <a:cs typeface="Cambria"/>
              </a:rPr>
              <a:t>W</a:t>
            </a:r>
            <a:r>
              <a:rPr sz="4900" b="1" spc="15" dirty="0">
                <a:solidFill>
                  <a:srgbClr val="1A1B17"/>
                </a:solidFill>
                <a:latin typeface="Cambria"/>
                <a:cs typeface="Cambria"/>
              </a:rPr>
              <a:t>T</a:t>
            </a:r>
            <a:r>
              <a:rPr sz="4900" b="1" spc="-80" dirty="0">
                <a:solidFill>
                  <a:srgbClr val="1A1B17"/>
                </a:solidFill>
                <a:latin typeface="Cambria"/>
                <a:cs typeface="Cambria"/>
              </a:rPr>
              <a:t> </a:t>
            </a:r>
            <a:r>
              <a:rPr sz="4900" b="1" spc="-355" dirty="0">
                <a:solidFill>
                  <a:srgbClr val="1A1B17"/>
                </a:solidFill>
                <a:latin typeface="Cambria"/>
                <a:cs typeface="Cambria"/>
              </a:rPr>
              <a:t>B</a:t>
            </a:r>
            <a:r>
              <a:rPr sz="4900" b="1" spc="-530" dirty="0">
                <a:solidFill>
                  <a:srgbClr val="1A1B17"/>
                </a:solidFill>
                <a:latin typeface="Cambria"/>
                <a:cs typeface="Cambria"/>
              </a:rPr>
              <a:t>u</a:t>
            </a:r>
            <a:r>
              <a:rPr sz="4900" b="1" spc="-275" dirty="0">
                <a:solidFill>
                  <a:srgbClr val="1A1B17"/>
                </a:solidFill>
                <a:latin typeface="Cambria"/>
                <a:cs typeface="Cambria"/>
              </a:rPr>
              <a:t>l</a:t>
            </a:r>
            <a:r>
              <a:rPr sz="4900" b="1" spc="-495" dirty="0">
                <a:solidFill>
                  <a:srgbClr val="1A1B17"/>
                </a:solidFill>
                <a:latin typeface="Cambria"/>
                <a:cs typeface="Cambria"/>
              </a:rPr>
              <a:t>k</a:t>
            </a:r>
            <a:r>
              <a:rPr sz="4900" b="1" spc="-80" dirty="0">
                <a:solidFill>
                  <a:srgbClr val="1A1B17"/>
                </a:solidFill>
                <a:latin typeface="Cambria"/>
                <a:cs typeface="Cambria"/>
              </a:rPr>
              <a:t> </a:t>
            </a:r>
            <a:r>
              <a:rPr sz="4900" b="1" spc="450" dirty="0">
                <a:solidFill>
                  <a:srgbClr val="1A1B17"/>
                </a:solidFill>
                <a:latin typeface="Cambria"/>
                <a:cs typeface="Cambria"/>
              </a:rPr>
              <a:t>C</a:t>
            </a:r>
            <a:r>
              <a:rPr sz="4900" b="1" spc="-635" dirty="0">
                <a:solidFill>
                  <a:srgbClr val="1A1B17"/>
                </a:solidFill>
                <a:latin typeface="Cambria"/>
                <a:cs typeface="Cambria"/>
              </a:rPr>
              <a:t>a</a:t>
            </a:r>
            <a:r>
              <a:rPr sz="4900" b="1" spc="-480" dirty="0">
                <a:solidFill>
                  <a:srgbClr val="1A1B17"/>
                </a:solidFill>
                <a:latin typeface="Cambria"/>
                <a:cs typeface="Cambria"/>
              </a:rPr>
              <a:t>rr</a:t>
            </a:r>
            <a:r>
              <a:rPr sz="4900" b="1" spc="-330" dirty="0">
                <a:solidFill>
                  <a:srgbClr val="1A1B17"/>
                </a:solidFill>
                <a:latin typeface="Cambria"/>
                <a:cs typeface="Cambria"/>
              </a:rPr>
              <a:t>i</a:t>
            </a:r>
            <a:r>
              <a:rPr sz="4900" b="1" spc="-630" dirty="0">
                <a:solidFill>
                  <a:srgbClr val="1A1B17"/>
                </a:solidFill>
                <a:latin typeface="Cambria"/>
                <a:cs typeface="Cambria"/>
              </a:rPr>
              <a:t>e</a:t>
            </a:r>
            <a:r>
              <a:rPr sz="4900" b="1" spc="-405" dirty="0">
                <a:solidFill>
                  <a:srgbClr val="1A1B17"/>
                </a:solidFill>
                <a:latin typeface="Cambria"/>
                <a:cs typeface="Cambria"/>
              </a:rPr>
              <a:t>r</a:t>
            </a:r>
            <a:endParaRPr sz="49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0754" y="4110070"/>
            <a:ext cx="13582650" cy="28575"/>
          </a:xfrm>
          <a:custGeom>
            <a:avLst/>
            <a:gdLst/>
            <a:ahLst/>
            <a:cxnLst/>
            <a:rect l="l" t="t" r="r" b="b"/>
            <a:pathLst>
              <a:path w="13582650" h="28575">
                <a:moveTo>
                  <a:pt x="13582648" y="28574"/>
                </a:moveTo>
                <a:lnTo>
                  <a:pt x="0" y="28574"/>
                </a:lnTo>
                <a:lnTo>
                  <a:pt x="0" y="0"/>
                </a:lnTo>
                <a:lnTo>
                  <a:pt x="13582648" y="0"/>
                </a:lnTo>
                <a:lnTo>
                  <a:pt x="13582648" y="285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9141" y="3657010"/>
            <a:ext cx="3863040" cy="43433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28054" y="1074680"/>
            <a:ext cx="1058418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800" spc="175" dirty="0">
                <a:solidFill>
                  <a:srgbClr val="1A1B17"/>
                </a:solidFill>
              </a:rPr>
              <a:t>PROJECT</a:t>
            </a:r>
            <a:r>
              <a:rPr sz="9800" spc="85" dirty="0">
                <a:solidFill>
                  <a:srgbClr val="1A1B17"/>
                </a:solidFill>
              </a:rPr>
              <a:t> </a:t>
            </a:r>
            <a:r>
              <a:rPr sz="9800" spc="35" dirty="0">
                <a:solidFill>
                  <a:srgbClr val="1A1B17"/>
                </a:solidFill>
              </a:rPr>
              <a:t>DETAILS</a:t>
            </a:r>
            <a:endParaRPr sz="9800"/>
          </a:p>
        </p:txBody>
      </p:sp>
      <p:sp>
        <p:nvSpPr>
          <p:cNvPr id="13" name="object 13"/>
          <p:cNvSpPr txBox="1"/>
          <p:nvPr/>
        </p:nvSpPr>
        <p:spPr>
          <a:xfrm>
            <a:off x="16746387" y="1013292"/>
            <a:ext cx="52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1A1B17"/>
                </a:solidFill>
                <a:latin typeface="Cambria"/>
                <a:cs typeface="Cambria"/>
              </a:rPr>
              <a:t>T</a:t>
            </a:r>
            <a:r>
              <a:rPr sz="2800" b="1" spc="114" dirty="0">
                <a:solidFill>
                  <a:srgbClr val="1A1B17"/>
                </a:solidFill>
                <a:latin typeface="Cambria"/>
                <a:cs typeface="Cambria"/>
              </a:rPr>
              <a:t>H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51451" y="2"/>
            <a:ext cx="904875" cy="451484"/>
          </a:xfrm>
          <a:custGeom>
            <a:avLst/>
            <a:gdLst/>
            <a:ahLst/>
            <a:cxnLst/>
            <a:rect l="l" t="t" r="r" b="b"/>
            <a:pathLst>
              <a:path w="904875" h="451484">
                <a:moveTo>
                  <a:pt x="452355" y="450913"/>
                </a:moveTo>
                <a:lnTo>
                  <a:pt x="403057" y="448258"/>
                </a:lnTo>
                <a:lnTo>
                  <a:pt x="355296" y="440478"/>
                </a:lnTo>
                <a:lnTo>
                  <a:pt x="309350" y="427848"/>
                </a:lnTo>
                <a:lnTo>
                  <a:pt x="265493" y="410644"/>
                </a:lnTo>
                <a:lnTo>
                  <a:pt x="224001" y="389142"/>
                </a:lnTo>
                <a:lnTo>
                  <a:pt x="185151" y="363619"/>
                </a:lnTo>
                <a:lnTo>
                  <a:pt x="149219" y="334350"/>
                </a:lnTo>
                <a:lnTo>
                  <a:pt x="116480" y="301612"/>
                </a:lnTo>
                <a:lnTo>
                  <a:pt x="87212" y="265679"/>
                </a:lnTo>
                <a:lnTo>
                  <a:pt x="61688" y="226829"/>
                </a:lnTo>
                <a:lnTo>
                  <a:pt x="40187" y="185338"/>
                </a:lnTo>
                <a:lnTo>
                  <a:pt x="22983" y="141481"/>
                </a:lnTo>
                <a:lnTo>
                  <a:pt x="10353" y="95534"/>
                </a:lnTo>
                <a:lnTo>
                  <a:pt x="2572" y="47774"/>
                </a:lnTo>
                <a:lnTo>
                  <a:pt x="0" y="0"/>
                </a:lnTo>
                <a:lnTo>
                  <a:pt x="904710" y="0"/>
                </a:lnTo>
                <a:lnTo>
                  <a:pt x="902138" y="47774"/>
                </a:lnTo>
                <a:lnTo>
                  <a:pt x="894357" y="95534"/>
                </a:lnTo>
                <a:lnTo>
                  <a:pt x="881727" y="141481"/>
                </a:lnTo>
                <a:lnTo>
                  <a:pt x="864523" y="185338"/>
                </a:lnTo>
                <a:lnTo>
                  <a:pt x="843021" y="226829"/>
                </a:lnTo>
                <a:lnTo>
                  <a:pt x="817498" y="265679"/>
                </a:lnTo>
                <a:lnTo>
                  <a:pt x="788229" y="301612"/>
                </a:lnTo>
                <a:lnTo>
                  <a:pt x="755491" y="334350"/>
                </a:lnTo>
                <a:lnTo>
                  <a:pt x="719559" y="363619"/>
                </a:lnTo>
                <a:lnTo>
                  <a:pt x="680709" y="389142"/>
                </a:lnTo>
                <a:lnTo>
                  <a:pt x="639217" y="410644"/>
                </a:lnTo>
                <a:lnTo>
                  <a:pt x="595360" y="427848"/>
                </a:lnTo>
                <a:lnTo>
                  <a:pt x="549413" y="440478"/>
                </a:lnTo>
                <a:lnTo>
                  <a:pt x="501653" y="448258"/>
                </a:lnTo>
                <a:lnTo>
                  <a:pt x="452355" y="450913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316" y="2752007"/>
            <a:ext cx="17964150" cy="28575"/>
          </a:xfrm>
          <a:custGeom>
            <a:avLst/>
            <a:gdLst/>
            <a:ahLst/>
            <a:cxnLst/>
            <a:rect l="l" t="t" r="r" b="b"/>
            <a:pathLst>
              <a:path w="17964150" h="28575">
                <a:moveTo>
                  <a:pt x="17964148" y="28574"/>
                </a:moveTo>
                <a:lnTo>
                  <a:pt x="0" y="28574"/>
                </a:lnTo>
                <a:lnTo>
                  <a:pt x="0" y="0"/>
                </a:lnTo>
                <a:lnTo>
                  <a:pt x="17964148" y="0"/>
                </a:lnTo>
                <a:lnTo>
                  <a:pt x="17964148" y="285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4551" y="3251069"/>
            <a:ext cx="415925" cy="381000"/>
            <a:chOff x="344551" y="3251069"/>
            <a:chExt cx="415925" cy="381000"/>
          </a:xfrm>
        </p:grpSpPr>
        <p:sp>
          <p:nvSpPr>
            <p:cNvPr id="5" name="object 5"/>
            <p:cNvSpPr/>
            <p:nvPr/>
          </p:nvSpPr>
          <p:spPr>
            <a:xfrm>
              <a:off x="352976" y="3342622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67" y="279528"/>
                  </a:moveTo>
                  <a:lnTo>
                    <a:pt x="99265" y="273511"/>
                  </a:lnTo>
                  <a:lnTo>
                    <a:pt x="62161" y="255973"/>
                  </a:lnTo>
                  <a:lnTo>
                    <a:pt x="31747" y="228430"/>
                  </a:lnTo>
                  <a:lnTo>
                    <a:pt x="10646" y="193249"/>
                  </a:lnTo>
                  <a:lnTo>
                    <a:pt x="671" y="153463"/>
                  </a:lnTo>
                  <a:lnTo>
                    <a:pt x="0" y="139764"/>
                  </a:lnTo>
                  <a:lnTo>
                    <a:pt x="167" y="132897"/>
                  </a:lnTo>
                  <a:lnTo>
                    <a:pt x="8172" y="92686"/>
                  </a:lnTo>
                  <a:lnTo>
                    <a:pt x="27529" y="56499"/>
                  </a:lnTo>
                  <a:lnTo>
                    <a:pt x="56541" y="27508"/>
                  </a:lnTo>
                  <a:lnTo>
                    <a:pt x="92755" y="8166"/>
                  </a:lnTo>
                  <a:lnTo>
                    <a:pt x="132996" y="167"/>
                  </a:lnTo>
                  <a:lnTo>
                    <a:pt x="139867" y="0"/>
                  </a:lnTo>
                  <a:lnTo>
                    <a:pt x="146739" y="167"/>
                  </a:lnTo>
                  <a:lnTo>
                    <a:pt x="186980" y="8166"/>
                  </a:lnTo>
                  <a:lnTo>
                    <a:pt x="223194" y="27508"/>
                  </a:lnTo>
                  <a:lnTo>
                    <a:pt x="252206" y="56499"/>
                  </a:lnTo>
                  <a:lnTo>
                    <a:pt x="271563" y="92686"/>
                  </a:lnTo>
                  <a:lnTo>
                    <a:pt x="279567" y="132897"/>
                  </a:lnTo>
                  <a:lnTo>
                    <a:pt x="279735" y="139764"/>
                  </a:lnTo>
                  <a:lnTo>
                    <a:pt x="279567" y="146630"/>
                  </a:lnTo>
                  <a:lnTo>
                    <a:pt x="271563" y="186841"/>
                  </a:lnTo>
                  <a:lnTo>
                    <a:pt x="252206" y="223028"/>
                  </a:lnTo>
                  <a:lnTo>
                    <a:pt x="223194" y="252019"/>
                  </a:lnTo>
                  <a:lnTo>
                    <a:pt x="186980" y="271361"/>
                  </a:lnTo>
                  <a:lnTo>
                    <a:pt x="146739" y="279360"/>
                  </a:lnTo>
                  <a:lnTo>
                    <a:pt x="139867" y="279528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551" y="3332699"/>
              <a:ext cx="297180" cy="299720"/>
            </a:xfrm>
            <a:custGeom>
              <a:avLst/>
              <a:gdLst/>
              <a:ahLst/>
              <a:cxnLst/>
              <a:rect l="l" t="t" r="r" b="b"/>
              <a:pathLst>
                <a:path w="297180" h="299720">
                  <a:moveTo>
                    <a:pt x="148450" y="299370"/>
                  </a:moveTo>
                  <a:lnTo>
                    <a:pt x="141382" y="299370"/>
                  </a:lnTo>
                  <a:lnTo>
                    <a:pt x="134218" y="298857"/>
                  </a:lnTo>
                  <a:lnTo>
                    <a:pt x="81429" y="283632"/>
                  </a:lnTo>
                  <a:lnTo>
                    <a:pt x="43734" y="256779"/>
                  </a:lnTo>
                  <a:lnTo>
                    <a:pt x="16190" y="220116"/>
                  </a:lnTo>
                  <a:lnTo>
                    <a:pt x="908" y="176451"/>
                  </a:lnTo>
                  <a:lnTo>
                    <a:pt x="0" y="128594"/>
                  </a:lnTo>
                  <a:lnTo>
                    <a:pt x="12310" y="87068"/>
                  </a:lnTo>
                  <a:lnTo>
                    <a:pt x="35334" y="51658"/>
                  </a:lnTo>
                  <a:lnTo>
                    <a:pt x="67015" y="24151"/>
                  </a:lnTo>
                  <a:lnTo>
                    <a:pt x="105291" y="6335"/>
                  </a:lnTo>
                  <a:lnTo>
                    <a:pt x="148104" y="0"/>
                  </a:lnTo>
                  <a:lnTo>
                    <a:pt x="155176" y="0"/>
                  </a:lnTo>
                  <a:lnTo>
                    <a:pt x="162341" y="512"/>
                  </a:lnTo>
                  <a:lnTo>
                    <a:pt x="169401" y="1509"/>
                  </a:lnTo>
                  <a:lnTo>
                    <a:pt x="215142" y="15738"/>
                  </a:lnTo>
                  <a:lnTo>
                    <a:pt x="220863" y="19813"/>
                  </a:lnTo>
                  <a:lnTo>
                    <a:pt x="148104" y="19813"/>
                  </a:lnTo>
                  <a:lnTo>
                    <a:pt x="102228" y="28301"/>
                  </a:lnTo>
                  <a:lnTo>
                    <a:pt x="63199" y="51745"/>
                  </a:lnTo>
                  <a:lnTo>
                    <a:pt x="34505" y="87115"/>
                  </a:lnTo>
                  <a:lnTo>
                    <a:pt x="19631" y="131379"/>
                  </a:lnTo>
                  <a:lnTo>
                    <a:pt x="22637" y="182813"/>
                  </a:lnTo>
                  <a:lnTo>
                    <a:pt x="44411" y="227609"/>
                  </a:lnTo>
                  <a:lnTo>
                    <a:pt x="81377" y="261006"/>
                  </a:lnTo>
                  <a:lnTo>
                    <a:pt x="129958" y="278243"/>
                  </a:lnTo>
                  <a:lnTo>
                    <a:pt x="142308" y="279544"/>
                  </a:lnTo>
                  <a:lnTo>
                    <a:pt x="220250" y="279544"/>
                  </a:lnTo>
                  <a:lnTo>
                    <a:pt x="191264" y="293034"/>
                  </a:lnTo>
                  <a:lnTo>
                    <a:pt x="148450" y="299370"/>
                  </a:lnTo>
                  <a:close/>
                </a:path>
                <a:path w="297180" h="299720">
                  <a:moveTo>
                    <a:pt x="220250" y="279544"/>
                  </a:moveTo>
                  <a:lnTo>
                    <a:pt x="148450" y="279544"/>
                  </a:lnTo>
                  <a:lnTo>
                    <a:pt x="194335" y="271056"/>
                  </a:lnTo>
                  <a:lnTo>
                    <a:pt x="233374" y="247613"/>
                  </a:lnTo>
                  <a:lnTo>
                    <a:pt x="262076" y="212246"/>
                  </a:lnTo>
                  <a:lnTo>
                    <a:pt x="276948" y="167987"/>
                  </a:lnTo>
                  <a:lnTo>
                    <a:pt x="273943" y="116548"/>
                  </a:lnTo>
                  <a:lnTo>
                    <a:pt x="252166" y="71751"/>
                  </a:lnTo>
                  <a:lnTo>
                    <a:pt x="215195" y="38355"/>
                  </a:lnTo>
                  <a:lnTo>
                    <a:pt x="166605" y="21118"/>
                  </a:lnTo>
                  <a:lnTo>
                    <a:pt x="154250" y="19813"/>
                  </a:lnTo>
                  <a:lnTo>
                    <a:pt x="220863" y="19813"/>
                  </a:lnTo>
                  <a:lnTo>
                    <a:pt x="252840" y="42589"/>
                  </a:lnTo>
                  <a:lnTo>
                    <a:pt x="280386" y="79253"/>
                  </a:lnTo>
                  <a:lnTo>
                    <a:pt x="295668" y="122921"/>
                  </a:lnTo>
                  <a:lnTo>
                    <a:pt x="296576" y="170784"/>
                  </a:lnTo>
                  <a:lnTo>
                    <a:pt x="284259" y="212306"/>
                  </a:lnTo>
                  <a:lnTo>
                    <a:pt x="261228" y="247713"/>
                  </a:lnTo>
                  <a:lnTo>
                    <a:pt x="229543" y="275219"/>
                  </a:lnTo>
                  <a:lnTo>
                    <a:pt x="220250" y="279544"/>
                  </a:lnTo>
                  <a:close/>
                </a:path>
              </a:pathLst>
            </a:custGeom>
            <a:solidFill>
              <a:srgbClr val="CCA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503" y="3251069"/>
              <a:ext cx="370205" cy="332105"/>
            </a:xfrm>
            <a:custGeom>
              <a:avLst/>
              <a:gdLst/>
              <a:ahLst/>
              <a:cxnLst/>
              <a:rect l="l" t="t" r="r" b="b"/>
              <a:pathLst>
                <a:path w="370205" h="332104">
                  <a:moveTo>
                    <a:pt x="166259" y="246714"/>
                  </a:moveTo>
                  <a:lnTo>
                    <a:pt x="100387" y="246714"/>
                  </a:lnTo>
                  <a:lnTo>
                    <a:pt x="126072" y="208056"/>
                  </a:lnTo>
                  <a:lnTo>
                    <a:pt x="156277" y="168744"/>
                  </a:lnTo>
                  <a:lnTo>
                    <a:pt x="190049" y="130099"/>
                  </a:lnTo>
                  <a:lnTo>
                    <a:pt x="226438" y="93444"/>
                  </a:lnTo>
                  <a:lnTo>
                    <a:pt x="264490" y="60099"/>
                  </a:lnTo>
                  <a:lnTo>
                    <a:pt x="303254" y="31386"/>
                  </a:lnTo>
                  <a:lnTo>
                    <a:pt x="341777" y="8626"/>
                  </a:lnTo>
                  <a:lnTo>
                    <a:pt x="358772" y="0"/>
                  </a:lnTo>
                  <a:lnTo>
                    <a:pt x="369800" y="19738"/>
                  </a:lnTo>
                  <a:lnTo>
                    <a:pt x="348172" y="34988"/>
                  </a:lnTo>
                  <a:lnTo>
                    <a:pt x="321559" y="56325"/>
                  </a:lnTo>
                  <a:lnTo>
                    <a:pt x="291384" y="83663"/>
                  </a:lnTo>
                  <a:lnTo>
                    <a:pt x="259072" y="116911"/>
                  </a:lnTo>
                  <a:lnTo>
                    <a:pt x="226046" y="155984"/>
                  </a:lnTo>
                  <a:lnTo>
                    <a:pt x="193729" y="200792"/>
                  </a:lnTo>
                  <a:lnTo>
                    <a:pt x="166259" y="246714"/>
                  </a:lnTo>
                  <a:close/>
                </a:path>
                <a:path w="370205" h="332104">
                  <a:moveTo>
                    <a:pt x="99869" y="331512"/>
                  </a:moveTo>
                  <a:lnTo>
                    <a:pt x="70766" y="305207"/>
                  </a:lnTo>
                  <a:lnTo>
                    <a:pt x="48202" y="243606"/>
                  </a:lnTo>
                  <a:lnTo>
                    <a:pt x="28907" y="198351"/>
                  </a:lnTo>
                  <a:lnTo>
                    <a:pt x="12994" y="166953"/>
                  </a:lnTo>
                  <a:lnTo>
                    <a:pt x="579" y="146923"/>
                  </a:lnTo>
                  <a:lnTo>
                    <a:pt x="0" y="145409"/>
                  </a:lnTo>
                  <a:lnTo>
                    <a:pt x="38064" y="151823"/>
                  </a:lnTo>
                  <a:lnTo>
                    <a:pt x="71818" y="195559"/>
                  </a:lnTo>
                  <a:lnTo>
                    <a:pt x="91804" y="229742"/>
                  </a:lnTo>
                  <a:lnTo>
                    <a:pt x="94382" y="235144"/>
                  </a:lnTo>
                  <a:lnTo>
                    <a:pt x="97022" y="240358"/>
                  </a:lnTo>
                  <a:lnTo>
                    <a:pt x="100387" y="246714"/>
                  </a:lnTo>
                  <a:lnTo>
                    <a:pt x="166259" y="246714"/>
                  </a:lnTo>
                  <a:lnTo>
                    <a:pt x="163547" y="251248"/>
                  </a:lnTo>
                  <a:lnTo>
                    <a:pt x="136922" y="307263"/>
                  </a:lnTo>
                  <a:lnTo>
                    <a:pt x="129775" y="317493"/>
                  </a:lnTo>
                  <a:lnTo>
                    <a:pt x="121368" y="325657"/>
                  </a:lnTo>
                  <a:lnTo>
                    <a:pt x="111477" y="330687"/>
                  </a:lnTo>
                  <a:lnTo>
                    <a:pt x="99869" y="331512"/>
                  </a:lnTo>
                  <a:close/>
                </a:path>
              </a:pathLst>
            </a:custGeom>
            <a:solidFill>
              <a:srgbClr val="1A1B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186256" y="3150280"/>
            <a:ext cx="415925" cy="381000"/>
            <a:chOff x="6186256" y="3150280"/>
            <a:chExt cx="415925" cy="381000"/>
          </a:xfrm>
        </p:grpSpPr>
        <p:sp>
          <p:nvSpPr>
            <p:cNvPr id="9" name="object 9"/>
            <p:cNvSpPr/>
            <p:nvPr/>
          </p:nvSpPr>
          <p:spPr>
            <a:xfrm>
              <a:off x="6194680" y="3241833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>
                  <a:moveTo>
                    <a:pt x="139867" y="279528"/>
                  </a:moveTo>
                  <a:lnTo>
                    <a:pt x="99265" y="273511"/>
                  </a:lnTo>
                  <a:lnTo>
                    <a:pt x="62161" y="255973"/>
                  </a:lnTo>
                  <a:lnTo>
                    <a:pt x="31747" y="228430"/>
                  </a:lnTo>
                  <a:lnTo>
                    <a:pt x="10646" y="193249"/>
                  </a:lnTo>
                  <a:lnTo>
                    <a:pt x="671" y="153463"/>
                  </a:lnTo>
                  <a:lnTo>
                    <a:pt x="0" y="139764"/>
                  </a:lnTo>
                  <a:lnTo>
                    <a:pt x="167" y="132897"/>
                  </a:lnTo>
                  <a:lnTo>
                    <a:pt x="8172" y="92686"/>
                  </a:lnTo>
                  <a:lnTo>
                    <a:pt x="27529" y="56499"/>
                  </a:lnTo>
                  <a:lnTo>
                    <a:pt x="56541" y="27508"/>
                  </a:lnTo>
                  <a:lnTo>
                    <a:pt x="92755" y="8166"/>
                  </a:lnTo>
                  <a:lnTo>
                    <a:pt x="132996" y="167"/>
                  </a:lnTo>
                  <a:lnTo>
                    <a:pt x="139867" y="0"/>
                  </a:lnTo>
                  <a:lnTo>
                    <a:pt x="146739" y="167"/>
                  </a:lnTo>
                  <a:lnTo>
                    <a:pt x="186980" y="8166"/>
                  </a:lnTo>
                  <a:lnTo>
                    <a:pt x="223194" y="27508"/>
                  </a:lnTo>
                  <a:lnTo>
                    <a:pt x="252206" y="56499"/>
                  </a:lnTo>
                  <a:lnTo>
                    <a:pt x="271563" y="92686"/>
                  </a:lnTo>
                  <a:lnTo>
                    <a:pt x="279567" y="132897"/>
                  </a:lnTo>
                  <a:lnTo>
                    <a:pt x="279735" y="139764"/>
                  </a:lnTo>
                  <a:lnTo>
                    <a:pt x="279567" y="146630"/>
                  </a:lnTo>
                  <a:lnTo>
                    <a:pt x="271563" y="186841"/>
                  </a:lnTo>
                  <a:lnTo>
                    <a:pt x="252206" y="223028"/>
                  </a:lnTo>
                  <a:lnTo>
                    <a:pt x="223194" y="252019"/>
                  </a:lnTo>
                  <a:lnTo>
                    <a:pt x="186980" y="271361"/>
                  </a:lnTo>
                  <a:lnTo>
                    <a:pt x="146739" y="279360"/>
                  </a:lnTo>
                  <a:lnTo>
                    <a:pt x="139867" y="279528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86256" y="3231910"/>
              <a:ext cx="297180" cy="299720"/>
            </a:xfrm>
            <a:custGeom>
              <a:avLst/>
              <a:gdLst/>
              <a:ahLst/>
              <a:cxnLst/>
              <a:rect l="l" t="t" r="r" b="b"/>
              <a:pathLst>
                <a:path w="297179" h="299720">
                  <a:moveTo>
                    <a:pt x="148450" y="299370"/>
                  </a:moveTo>
                  <a:lnTo>
                    <a:pt x="141382" y="299370"/>
                  </a:lnTo>
                  <a:lnTo>
                    <a:pt x="134218" y="298857"/>
                  </a:lnTo>
                  <a:lnTo>
                    <a:pt x="81429" y="283632"/>
                  </a:lnTo>
                  <a:lnTo>
                    <a:pt x="43734" y="256779"/>
                  </a:lnTo>
                  <a:lnTo>
                    <a:pt x="16190" y="220116"/>
                  </a:lnTo>
                  <a:lnTo>
                    <a:pt x="908" y="176451"/>
                  </a:lnTo>
                  <a:lnTo>
                    <a:pt x="0" y="128594"/>
                  </a:lnTo>
                  <a:lnTo>
                    <a:pt x="12310" y="87068"/>
                  </a:lnTo>
                  <a:lnTo>
                    <a:pt x="35334" y="51658"/>
                  </a:lnTo>
                  <a:lnTo>
                    <a:pt x="67015" y="24151"/>
                  </a:lnTo>
                  <a:lnTo>
                    <a:pt x="105291" y="6335"/>
                  </a:lnTo>
                  <a:lnTo>
                    <a:pt x="148104" y="0"/>
                  </a:lnTo>
                  <a:lnTo>
                    <a:pt x="155176" y="0"/>
                  </a:lnTo>
                  <a:lnTo>
                    <a:pt x="162341" y="512"/>
                  </a:lnTo>
                  <a:lnTo>
                    <a:pt x="169401" y="1509"/>
                  </a:lnTo>
                  <a:lnTo>
                    <a:pt x="215142" y="15738"/>
                  </a:lnTo>
                  <a:lnTo>
                    <a:pt x="220863" y="19813"/>
                  </a:lnTo>
                  <a:lnTo>
                    <a:pt x="148104" y="19813"/>
                  </a:lnTo>
                  <a:lnTo>
                    <a:pt x="102228" y="28301"/>
                  </a:lnTo>
                  <a:lnTo>
                    <a:pt x="63199" y="51745"/>
                  </a:lnTo>
                  <a:lnTo>
                    <a:pt x="34505" y="87115"/>
                  </a:lnTo>
                  <a:lnTo>
                    <a:pt x="19631" y="131379"/>
                  </a:lnTo>
                  <a:lnTo>
                    <a:pt x="22637" y="182813"/>
                  </a:lnTo>
                  <a:lnTo>
                    <a:pt x="44411" y="227609"/>
                  </a:lnTo>
                  <a:lnTo>
                    <a:pt x="81377" y="261006"/>
                  </a:lnTo>
                  <a:lnTo>
                    <a:pt x="129958" y="278243"/>
                  </a:lnTo>
                  <a:lnTo>
                    <a:pt x="142308" y="279544"/>
                  </a:lnTo>
                  <a:lnTo>
                    <a:pt x="220250" y="279544"/>
                  </a:lnTo>
                  <a:lnTo>
                    <a:pt x="191264" y="293034"/>
                  </a:lnTo>
                  <a:lnTo>
                    <a:pt x="148450" y="299370"/>
                  </a:lnTo>
                  <a:close/>
                </a:path>
                <a:path w="297179" h="299720">
                  <a:moveTo>
                    <a:pt x="220250" y="279544"/>
                  </a:moveTo>
                  <a:lnTo>
                    <a:pt x="148450" y="279544"/>
                  </a:lnTo>
                  <a:lnTo>
                    <a:pt x="194335" y="271056"/>
                  </a:lnTo>
                  <a:lnTo>
                    <a:pt x="233374" y="247613"/>
                  </a:lnTo>
                  <a:lnTo>
                    <a:pt x="262076" y="212246"/>
                  </a:lnTo>
                  <a:lnTo>
                    <a:pt x="276948" y="167987"/>
                  </a:lnTo>
                  <a:lnTo>
                    <a:pt x="273943" y="116548"/>
                  </a:lnTo>
                  <a:lnTo>
                    <a:pt x="252166" y="71751"/>
                  </a:lnTo>
                  <a:lnTo>
                    <a:pt x="215195" y="38355"/>
                  </a:lnTo>
                  <a:lnTo>
                    <a:pt x="166605" y="21118"/>
                  </a:lnTo>
                  <a:lnTo>
                    <a:pt x="154250" y="19813"/>
                  </a:lnTo>
                  <a:lnTo>
                    <a:pt x="220863" y="19813"/>
                  </a:lnTo>
                  <a:lnTo>
                    <a:pt x="252840" y="42589"/>
                  </a:lnTo>
                  <a:lnTo>
                    <a:pt x="280386" y="79253"/>
                  </a:lnTo>
                  <a:lnTo>
                    <a:pt x="295668" y="122921"/>
                  </a:lnTo>
                  <a:lnTo>
                    <a:pt x="296576" y="170784"/>
                  </a:lnTo>
                  <a:lnTo>
                    <a:pt x="284259" y="212306"/>
                  </a:lnTo>
                  <a:lnTo>
                    <a:pt x="261228" y="247713"/>
                  </a:lnTo>
                  <a:lnTo>
                    <a:pt x="229543" y="275219"/>
                  </a:lnTo>
                  <a:lnTo>
                    <a:pt x="220250" y="279544"/>
                  </a:lnTo>
                  <a:close/>
                </a:path>
              </a:pathLst>
            </a:custGeom>
            <a:solidFill>
              <a:srgbClr val="CCA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2208" y="3150280"/>
              <a:ext cx="370205" cy="332105"/>
            </a:xfrm>
            <a:custGeom>
              <a:avLst/>
              <a:gdLst/>
              <a:ahLst/>
              <a:cxnLst/>
              <a:rect l="l" t="t" r="r" b="b"/>
              <a:pathLst>
                <a:path w="370204" h="332104">
                  <a:moveTo>
                    <a:pt x="166259" y="246714"/>
                  </a:moveTo>
                  <a:lnTo>
                    <a:pt x="100387" y="246714"/>
                  </a:lnTo>
                  <a:lnTo>
                    <a:pt x="126072" y="208056"/>
                  </a:lnTo>
                  <a:lnTo>
                    <a:pt x="156277" y="168744"/>
                  </a:lnTo>
                  <a:lnTo>
                    <a:pt x="190049" y="130099"/>
                  </a:lnTo>
                  <a:lnTo>
                    <a:pt x="226438" y="93444"/>
                  </a:lnTo>
                  <a:lnTo>
                    <a:pt x="264490" y="60099"/>
                  </a:lnTo>
                  <a:lnTo>
                    <a:pt x="303254" y="31386"/>
                  </a:lnTo>
                  <a:lnTo>
                    <a:pt x="341777" y="8626"/>
                  </a:lnTo>
                  <a:lnTo>
                    <a:pt x="358772" y="0"/>
                  </a:lnTo>
                  <a:lnTo>
                    <a:pt x="369800" y="19738"/>
                  </a:lnTo>
                  <a:lnTo>
                    <a:pt x="348172" y="34988"/>
                  </a:lnTo>
                  <a:lnTo>
                    <a:pt x="321559" y="56325"/>
                  </a:lnTo>
                  <a:lnTo>
                    <a:pt x="291384" y="83663"/>
                  </a:lnTo>
                  <a:lnTo>
                    <a:pt x="259072" y="116911"/>
                  </a:lnTo>
                  <a:lnTo>
                    <a:pt x="226046" y="155984"/>
                  </a:lnTo>
                  <a:lnTo>
                    <a:pt x="193729" y="200792"/>
                  </a:lnTo>
                  <a:lnTo>
                    <a:pt x="166259" y="246714"/>
                  </a:lnTo>
                  <a:close/>
                </a:path>
                <a:path w="370204" h="332104">
                  <a:moveTo>
                    <a:pt x="99869" y="331512"/>
                  </a:moveTo>
                  <a:lnTo>
                    <a:pt x="70766" y="305207"/>
                  </a:lnTo>
                  <a:lnTo>
                    <a:pt x="48202" y="243606"/>
                  </a:lnTo>
                  <a:lnTo>
                    <a:pt x="28907" y="198351"/>
                  </a:lnTo>
                  <a:lnTo>
                    <a:pt x="12994" y="166953"/>
                  </a:lnTo>
                  <a:lnTo>
                    <a:pt x="579" y="146923"/>
                  </a:lnTo>
                  <a:lnTo>
                    <a:pt x="0" y="145409"/>
                  </a:lnTo>
                  <a:lnTo>
                    <a:pt x="38064" y="151823"/>
                  </a:lnTo>
                  <a:lnTo>
                    <a:pt x="71818" y="195559"/>
                  </a:lnTo>
                  <a:lnTo>
                    <a:pt x="91804" y="229742"/>
                  </a:lnTo>
                  <a:lnTo>
                    <a:pt x="94382" y="235144"/>
                  </a:lnTo>
                  <a:lnTo>
                    <a:pt x="97022" y="240358"/>
                  </a:lnTo>
                  <a:lnTo>
                    <a:pt x="100387" y="246714"/>
                  </a:lnTo>
                  <a:lnTo>
                    <a:pt x="166259" y="246714"/>
                  </a:lnTo>
                  <a:lnTo>
                    <a:pt x="163547" y="251248"/>
                  </a:lnTo>
                  <a:lnTo>
                    <a:pt x="136922" y="307263"/>
                  </a:lnTo>
                  <a:lnTo>
                    <a:pt x="129775" y="317493"/>
                  </a:lnTo>
                  <a:lnTo>
                    <a:pt x="121368" y="325657"/>
                  </a:lnTo>
                  <a:lnTo>
                    <a:pt x="111477" y="330687"/>
                  </a:lnTo>
                  <a:lnTo>
                    <a:pt x="99869" y="331512"/>
                  </a:lnTo>
                  <a:close/>
                </a:path>
              </a:pathLst>
            </a:custGeom>
            <a:solidFill>
              <a:srgbClr val="1A1B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535" y="9246063"/>
            <a:ext cx="218999" cy="2188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535" y="8876224"/>
            <a:ext cx="218999" cy="2188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269" y="8508768"/>
            <a:ext cx="219074" cy="2190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4691" y="2957914"/>
            <a:ext cx="7251675" cy="62960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8616" y="716835"/>
            <a:ext cx="6035040" cy="944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b="1" spc="455" dirty="0">
                <a:solidFill>
                  <a:srgbClr val="1A1B17"/>
                </a:solidFill>
                <a:latin typeface="Cambria"/>
                <a:cs typeface="Cambria"/>
              </a:rPr>
              <a:t>CARGO</a:t>
            </a:r>
            <a:r>
              <a:rPr sz="6000" b="1" spc="5" dirty="0">
                <a:solidFill>
                  <a:srgbClr val="1A1B17"/>
                </a:solidFill>
                <a:latin typeface="Cambria"/>
                <a:cs typeface="Cambria"/>
              </a:rPr>
              <a:t> </a:t>
            </a:r>
            <a:r>
              <a:rPr sz="6000" b="1" spc="40" dirty="0">
                <a:solidFill>
                  <a:srgbClr val="1A1B17"/>
                </a:solidFill>
                <a:latin typeface="Cambria"/>
                <a:cs typeface="Cambria"/>
              </a:rPr>
              <a:t>DETAILS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6000" y="3013749"/>
            <a:ext cx="4203700" cy="412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8850">
              <a:lnSpc>
                <a:spcPct val="107800"/>
              </a:lnSpc>
              <a:spcBef>
                <a:spcPts val="100"/>
              </a:spcBef>
            </a:pPr>
            <a:r>
              <a:rPr sz="4000" spc="-370" dirty="0">
                <a:solidFill>
                  <a:srgbClr val="1A1B17"/>
                </a:solidFill>
                <a:latin typeface="Microsoft Sans Serif"/>
                <a:cs typeface="Microsoft Sans Serif"/>
              </a:rPr>
              <a:t>C</a:t>
            </a:r>
            <a:r>
              <a:rPr sz="4000" spc="-20" dirty="0">
                <a:solidFill>
                  <a:srgbClr val="1A1B17"/>
                </a:solidFill>
                <a:latin typeface="Microsoft Sans Serif"/>
                <a:cs typeface="Microsoft Sans Serif"/>
              </a:rPr>
              <a:t>A</a:t>
            </a:r>
            <a:r>
              <a:rPr sz="4000" spc="-295" dirty="0">
                <a:solidFill>
                  <a:srgbClr val="1A1B17"/>
                </a:solidFill>
                <a:latin typeface="Microsoft Sans Serif"/>
                <a:cs typeface="Microsoft Sans Serif"/>
              </a:rPr>
              <a:t>R</a:t>
            </a:r>
            <a:r>
              <a:rPr sz="4000" spc="-425" dirty="0">
                <a:solidFill>
                  <a:srgbClr val="1A1B17"/>
                </a:solidFill>
                <a:latin typeface="Microsoft Sans Serif"/>
                <a:cs typeface="Microsoft Sans Serif"/>
              </a:rPr>
              <a:t>G</a:t>
            </a:r>
            <a:r>
              <a:rPr sz="4000" spc="-195" dirty="0">
                <a:solidFill>
                  <a:srgbClr val="1A1B17"/>
                </a:solidFill>
                <a:latin typeface="Microsoft Sans Serif"/>
                <a:cs typeface="Microsoft Sans Serif"/>
              </a:rPr>
              <a:t>O</a:t>
            </a:r>
            <a:r>
              <a:rPr sz="4000" spc="-245" dirty="0">
                <a:solidFill>
                  <a:srgbClr val="1A1B17"/>
                </a:solidFill>
                <a:latin typeface="Microsoft Sans Serif"/>
                <a:cs typeface="Microsoft Sans Serif"/>
              </a:rPr>
              <a:t> </a:t>
            </a:r>
            <a:r>
              <a:rPr sz="4000" spc="-180" dirty="0">
                <a:solidFill>
                  <a:srgbClr val="1A1B17"/>
                </a:solidFill>
                <a:latin typeface="Microsoft Sans Serif"/>
                <a:cs typeface="Microsoft Sans Serif"/>
              </a:rPr>
              <a:t>T</a:t>
            </a:r>
            <a:r>
              <a:rPr sz="4000" spc="-170" dirty="0">
                <a:solidFill>
                  <a:srgbClr val="1A1B17"/>
                </a:solidFill>
                <a:latin typeface="Microsoft Sans Serif"/>
                <a:cs typeface="Microsoft Sans Serif"/>
              </a:rPr>
              <a:t>Y</a:t>
            </a:r>
            <a:r>
              <a:rPr sz="4000" spc="-215" dirty="0">
                <a:solidFill>
                  <a:srgbClr val="1A1B17"/>
                </a:solidFill>
                <a:latin typeface="Microsoft Sans Serif"/>
                <a:cs typeface="Microsoft Sans Serif"/>
              </a:rPr>
              <a:t>P</a:t>
            </a:r>
            <a:r>
              <a:rPr sz="4000" spc="-340" dirty="0">
                <a:solidFill>
                  <a:srgbClr val="1A1B17"/>
                </a:solidFill>
                <a:latin typeface="Microsoft Sans Serif"/>
                <a:cs typeface="Microsoft Sans Serif"/>
              </a:rPr>
              <a:t>E</a:t>
            </a:r>
            <a:r>
              <a:rPr sz="4000" spc="225" dirty="0">
                <a:solidFill>
                  <a:srgbClr val="1A1B17"/>
                </a:solidFill>
                <a:latin typeface="Microsoft Sans Serif"/>
                <a:cs typeface="Microsoft Sans Serif"/>
              </a:rPr>
              <a:t>-  </a:t>
            </a:r>
            <a:r>
              <a:rPr sz="4000" spc="-160" dirty="0">
                <a:solidFill>
                  <a:srgbClr val="1A1B17"/>
                </a:solidFill>
                <a:latin typeface="Microsoft Sans Serif"/>
                <a:cs typeface="Microsoft Sans Serif"/>
              </a:rPr>
              <a:t>COAL</a:t>
            </a:r>
            <a:endParaRPr sz="4000">
              <a:latin typeface="Microsoft Sans Serif"/>
              <a:cs typeface="Microsoft Sans Serif"/>
            </a:endParaRPr>
          </a:p>
          <a:p>
            <a:pPr marL="12700" marR="725170">
              <a:lnSpc>
                <a:spcPct val="116100"/>
              </a:lnSpc>
              <a:spcBef>
                <a:spcPts val="2420"/>
              </a:spcBef>
            </a:pPr>
            <a:r>
              <a:rPr sz="2800" spc="95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800" spc="30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800" spc="45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800" spc="6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800" spc="30" dirty="0">
                <a:solidFill>
                  <a:srgbClr val="1A1B17"/>
                </a:solidFill>
                <a:latin typeface="Tahoma"/>
                <a:cs typeface="Tahoma"/>
              </a:rPr>
              <a:t>f</a:t>
            </a:r>
            <a:r>
              <a:rPr sz="2800" spc="6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800" spc="5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r>
              <a:rPr sz="2800" spc="50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8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800" spc="5" dirty="0">
                <a:solidFill>
                  <a:srgbClr val="1A1B17"/>
                </a:solidFill>
                <a:latin typeface="Tahoma"/>
                <a:cs typeface="Tahoma"/>
              </a:rPr>
              <a:t>v</a:t>
            </a:r>
            <a:r>
              <a:rPr sz="2800" spc="6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800" spc="9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800" spc="60" dirty="0">
                <a:solidFill>
                  <a:srgbClr val="1A1B17"/>
                </a:solidFill>
                <a:latin typeface="Tahoma"/>
                <a:cs typeface="Tahoma"/>
              </a:rPr>
              <a:t>y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-19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-570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800" spc="-21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800" spc="145" dirty="0">
                <a:solidFill>
                  <a:srgbClr val="1A1B17"/>
                </a:solidFill>
                <a:latin typeface="Tahoma"/>
                <a:cs typeface="Tahoma"/>
              </a:rPr>
              <a:t>3</a:t>
            </a:r>
            <a:r>
              <a:rPr sz="2800" spc="125" dirty="0">
                <a:solidFill>
                  <a:srgbClr val="1A1B17"/>
                </a:solidFill>
                <a:latin typeface="Tahoma"/>
                <a:cs typeface="Tahoma"/>
              </a:rPr>
              <a:t>2  </a:t>
            </a:r>
            <a:r>
              <a:rPr sz="2800" spc="95" dirty="0">
                <a:solidFill>
                  <a:srgbClr val="1A1B17"/>
                </a:solidFill>
                <a:latin typeface="Tahoma"/>
                <a:cs typeface="Tahoma"/>
              </a:rPr>
              <a:t>kg/m3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26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800" spc="25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2800" spc="6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800" spc="9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800" spc="6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800" spc="5" dirty="0">
                <a:solidFill>
                  <a:srgbClr val="1A1B17"/>
                </a:solidFill>
                <a:latin typeface="Tahoma"/>
                <a:cs typeface="Tahoma"/>
              </a:rPr>
              <a:t>on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em</a:t>
            </a:r>
            <a:r>
              <a:rPr sz="2800" spc="30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800" spc="50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8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800" spc="9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u</a:t>
            </a:r>
            <a:r>
              <a:rPr sz="2800" spc="50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800" spc="-360" dirty="0">
                <a:solidFill>
                  <a:srgbClr val="1A1B17"/>
                </a:solidFill>
                <a:latin typeface="Tahoma"/>
                <a:cs typeface="Tahoma"/>
              </a:rPr>
              <a:t>: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1A1B17"/>
                </a:solidFill>
                <a:latin typeface="Tahoma"/>
                <a:cs typeface="Tahoma"/>
              </a:rPr>
              <a:t>66</a:t>
            </a:r>
            <a:r>
              <a:rPr sz="2800" spc="-110" dirty="0">
                <a:solidFill>
                  <a:srgbClr val="1A1B17"/>
                </a:solidFill>
                <a:latin typeface="Tahoma"/>
                <a:cs typeface="Tahoma"/>
              </a:rPr>
              <a:t>7</a:t>
            </a:r>
            <a:r>
              <a:rPr sz="2800" spc="110" dirty="0">
                <a:solidFill>
                  <a:srgbClr val="1A1B17"/>
                </a:solidFill>
                <a:latin typeface="Tahoma"/>
                <a:cs typeface="Tahoma"/>
              </a:rPr>
              <a:t>-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110" dirty="0">
                <a:solidFill>
                  <a:srgbClr val="1A1B17"/>
                </a:solidFill>
                <a:latin typeface="Tahoma"/>
                <a:cs typeface="Tahoma"/>
              </a:rPr>
              <a:t>7</a:t>
            </a:r>
            <a:r>
              <a:rPr sz="2800" spc="135" dirty="0">
                <a:solidFill>
                  <a:srgbClr val="1A1B17"/>
                </a:solidFill>
                <a:latin typeface="Tahoma"/>
                <a:cs typeface="Tahoma"/>
              </a:rPr>
              <a:t>9</a:t>
            </a:r>
            <a:r>
              <a:rPr sz="2800" spc="254" dirty="0">
                <a:solidFill>
                  <a:srgbClr val="1A1B17"/>
                </a:solidFill>
                <a:latin typeface="Tahoma"/>
                <a:cs typeface="Tahoma"/>
              </a:rPr>
              <a:t>5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16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2800" spc="25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r>
              <a:rPr sz="2800" spc="8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800" spc="5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800" spc="30" dirty="0">
                <a:solidFill>
                  <a:srgbClr val="1A1B17"/>
                </a:solidFill>
                <a:latin typeface="Tahoma"/>
                <a:cs typeface="Tahoma"/>
              </a:rPr>
              <a:t>f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800" spc="30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8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800" spc="40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800" spc="-360" dirty="0">
                <a:solidFill>
                  <a:srgbClr val="1A1B17"/>
                </a:solidFill>
                <a:latin typeface="Tahoma"/>
                <a:cs typeface="Tahoma"/>
              </a:rPr>
              <a:t>: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170" dirty="0">
                <a:solidFill>
                  <a:srgbClr val="1A1B17"/>
                </a:solidFill>
                <a:latin typeface="Tahoma"/>
                <a:cs typeface="Tahoma"/>
              </a:rPr>
              <a:t>2</a:t>
            </a:r>
            <a:r>
              <a:rPr sz="2800" spc="140" dirty="0">
                <a:solidFill>
                  <a:srgbClr val="1A1B17"/>
                </a:solidFill>
                <a:latin typeface="Tahoma"/>
                <a:cs typeface="Tahoma"/>
              </a:rPr>
              <a:t>4</a:t>
            </a:r>
            <a:r>
              <a:rPr sz="2800" spc="-23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800" spc="30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2094" y="3061413"/>
            <a:ext cx="26371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40" dirty="0">
                <a:solidFill>
                  <a:srgbClr val="1A1B17"/>
                </a:solidFill>
                <a:latin typeface="Microsoft Sans Serif"/>
                <a:cs typeface="Microsoft Sans Serif"/>
              </a:rPr>
              <a:t>ROUTE</a:t>
            </a:r>
            <a:endParaRPr sz="4000">
              <a:latin typeface="Microsoft Sans Serif"/>
              <a:cs typeface="Microsoft Sans Serif"/>
            </a:endParaRPr>
          </a:p>
          <a:p>
            <a:pPr marL="12700" marR="5080">
              <a:lnSpc>
                <a:spcPct val="115399"/>
              </a:lnSpc>
              <a:spcBef>
                <a:spcPts val="2475"/>
              </a:spcBef>
            </a:pPr>
            <a:r>
              <a:rPr sz="2600" spc="15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140" dirty="0">
                <a:solidFill>
                  <a:srgbClr val="1A1B17"/>
                </a:solidFill>
                <a:latin typeface="Tahoma"/>
                <a:cs typeface="Tahoma"/>
              </a:rPr>
              <a:t>BB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90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-250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spc="9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-3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spc="20" dirty="0">
                <a:solidFill>
                  <a:srgbClr val="1A1B17"/>
                </a:solidFill>
                <a:latin typeface="Tahoma"/>
                <a:cs typeface="Tahoma"/>
              </a:rPr>
              <a:t>O  </a:t>
            </a:r>
            <a:r>
              <a:rPr sz="2600" spc="-10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600" spc="35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600" spc="15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75" dirty="0">
                <a:solidFill>
                  <a:srgbClr val="1A1B17"/>
                </a:solidFill>
                <a:latin typeface="Tahoma"/>
                <a:cs typeface="Tahoma"/>
              </a:rPr>
              <a:t>MR</a:t>
            </a:r>
            <a:r>
              <a:rPr sz="2600" spc="160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90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7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2094" y="5357150"/>
            <a:ext cx="3987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15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140" dirty="0">
                <a:solidFill>
                  <a:srgbClr val="1A1B17"/>
                </a:solidFill>
                <a:latin typeface="Tahoma"/>
                <a:cs typeface="Tahoma"/>
              </a:rPr>
              <a:t>BB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90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-250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spc="9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2600" spc="-3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spc="100" dirty="0">
                <a:solidFill>
                  <a:srgbClr val="1A1B17"/>
                </a:solidFill>
                <a:latin typeface="Tahoma"/>
                <a:cs typeface="Tahoma"/>
              </a:rPr>
              <a:t>-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-3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spc="40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4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600" spc="8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spc="30" dirty="0">
                <a:solidFill>
                  <a:srgbClr val="1A1B17"/>
                </a:solidFill>
                <a:latin typeface="Tahoma"/>
                <a:cs typeface="Tahoma"/>
              </a:rPr>
              <a:t>s  </a:t>
            </a:r>
            <a:r>
              <a:rPr sz="2600" spc="45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15" dirty="0">
                <a:solidFill>
                  <a:srgbClr val="1A1B17"/>
                </a:solidFill>
                <a:latin typeface="Tahoma"/>
                <a:cs typeface="Tahoma"/>
              </a:rPr>
              <a:t>b</a:t>
            </a:r>
            <a:r>
              <a:rPr sz="2600" spc="7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30" dirty="0">
                <a:solidFill>
                  <a:srgbClr val="1A1B17"/>
                </a:solidFill>
                <a:latin typeface="Tahoma"/>
                <a:cs typeface="Tahoma"/>
              </a:rPr>
              <a:t>f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26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600" spc="7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30" dirty="0">
                <a:solidFill>
                  <a:srgbClr val="1A1B17"/>
                </a:solidFill>
                <a:latin typeface="Tahoma"/>
                <a:cs typeface="Tahoma"/>
              </a:rPr>
              <a:t>s  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30" dirty="0">
                <a:solidFill>
                  <a:srgbClr val="1A1B17"/>
                </a:solidFill>
                <a:latin typeface="Tahoma"/>
                <a:cs typeface="Tahoma"/>
              </a:rPr>
              <a:t>f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m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10" dirty="0">
                <a:solidFill>
                  <a:srgbClr val="1A1B17"/>
                </a:solidFill>
                <a:latin typeface="Tahoma"/>
                <a:cs typeface="Tahoma"/>
              </a:rPr>
              <a:t>x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mu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m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1A1B17"/>
                </a:solidFill>
                <a:latin typeface="Tahoma"/>
                <a:cs typeface="Tahoma"/>
              </a:rPr>
              <a:t>2</a:t>
            </a:r>
            <a:r>
              <a:rPr sz="2600" spc="-204" dirty="0">
                <a:solidFill>
                  <a:srgbClr val="1A1B17"/>
                </a:solidFill>
                <a:latin typeface="Tahoma"/>
                <a:cs typeface="Tahoma"/>
              </a:rPr>
              <a:t>,</a:t>
            </a:r>
            <a:r>
              <a:rPr sz="2600" spc="210" dirty="0">
                <a:solidFill>
                  <a:srgbClr val="1A1B17"/>
                </a:solidFill>
                <a:latin typeface="Tahoma"/>
                <a:cs typeface="Tahoma"/>
              </a:rPr>
              <a:t>00</a:t>
            </a:r>
            <a:r>
              <a:rPr sz="2600" spc="-204" dirty="0">
                <a:solidFill>
                  <a:srgbClr val="1A1B17"/>
                </a:solidFill>
                <a:latin typeface="Tahoma"/>
                <a:cs typeface="Tahoma"/>
              </a:rPr>
              <a:t>,</a:t>
            </a:r>
            <a:r>
              <a:rPr sz="2600" spc="210" dirty="0">
                <a:solidFill>
                  <a:srgbClr val="1A1B17"/>
                </a:solidFill>
                <a:latin typeface="Tahoma"/>
                <a:cs typeface="Tahoma"/>
              </a:rPr>
              <a:t>00</a:t>
            </a:r>
            <a:r>
              <a:rPr sz="2600" spc="215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600" spc="-105" dirty="0">
                <a:solidFill>
                  <a:srgbClr val="1A1B17"/>
                </a:solidFill>
                <a:latin typeface="Tahoma"/>
                <a:cs typeface="Tahoma"/>
              </a:rPr>
              <a:t>w</a:t>
            </a:r>
            <a:r>
              <a:rPr sz="2600" spc="8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spc="-200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02094" y="7185950"/>
            <a:ext cx="40163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-10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600" spc="35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600" spc="15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75" dirty="0">
                <a:solidFill>
                  <a:srgbClr val="1A1B17"/>
                </a:solidFill>
                <a:latin typeface="Tahoma"/>
                <a:cs typeface="Tahoma"/>
              </a:rPr>
              <a:t>MR</a:t>
            </a:r>
            <a:r>
              <a:rPr sz="2600" spc="160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90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7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600" spc="-3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spc="100" dirty="0">
                <a:solidFill>
                  <a:srgbClr val="1A1B17"/>
                </a:solidFill>
                <a:latin typeface="Tahoma"/>
                <a:cs typeface="Tahoma"/>
              </a:rPr>
              <a:t>-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-3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spc="40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4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600" spc="85" dirty="0">
                <a:solidFill>
                  <a:srgbClr val="1A1B17"/>
                </a:solidFill>
                <a:latin typeface="Tahoma"/>
                <a:cs typeface="Tahoma"/>
              </a:rPr>
              <a:t>t  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spc="40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15" dirty="0">
                <a:solidFill>
                  <a:srgbClr val="1A1B17"/>
                </a:solidFill>
                <a:latin typeface="Tahoma"/>
                <a:cs typeface="Tahoma"/>
              </a:rPr>
              <a:t>b</a:t>
            </a:r>
            <a:r>
              <a:rPr sz="2600" spc="7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30" dirty="0">
                <a:solidFill>
                  <a:srgbClr val="1A1B17"/>
                </a:solidFill>
                <a:latin typeface="Tahoma"/>
                <a:cs typeface="Tahoma"/>
              </a:rPr>
              <a:t>f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26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600" spc="7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600" spc="30" dirty="0">
                <a:solidFill>
                  <a:srgbClr val="1A1B17"/>
                </a:solidFill>
                <a:latin typeface="Tahoma"/>
                <a:cs typeface="Tahoma"/>
              </a:rPr>
              <a:t>s  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600" spc="30" dirty="0">
                <a:solidFill>
                  <a:srgbClr val="1A1B17"/>
                </a:solidFill>
                <a:latin typeface="Tahoma"/>
                <a:cs typeface="Tahoma"/>
              </a:rPr>
              <a:t>f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m</a:t>
            </a:r>
            <a:r>
              <a:rPr sz="2600" spc="-25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600" spc="10" dirty="0">
                <a:solidFill>
                  <a:srgbClr val="1A1B17"/>
                </a:solidFill>
                <a:latin typeface="Tahoma"/>
                <a:cs typeface="Tahoma"/>
              </a:rPr>
              <a:t>x</a:t>
            </a:r>
            <a:r>
              <a:rPr sz="26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600" dirty="0">
                <a:solidFill>
                  <a:srgbClr val="1A1B17"/>
                </a:solidFill>
                <a:latin typeface="Tahoma"/>
                <a:cs typeface="Tahoma"/>
              </a:rPr>
              <a:t>mu</a:t>
            </a:r>
            <a:r>
              <a:rPr sz="2600" spc="5" dirty="0">
                <a:solidFill>
                  <a:srgbClr val="1A1B17"/>
                </a:solidFill>
                <a:latin typeface="Tahoma"/>
                <a:cs typeface="Tahoma"/>
              </a:rPr>
              <a:t>m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-530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600" spc="-204" dirty="0">
                <a:solidFill>
                  <a:srgbClr val="1A1B17"/>
                </a:solidFill>
                <a:latin typeface="Tahoma"/>
                <a:cs typeface="Tahoma"/>
              </a:rPr>
              <a:t>,</a:t>
            </a:r>
            <a:r>
              <a:rPr sz="2600" spc="155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r>
              <a:rPr sz="2600" spc="210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2600" spc="-204" dirty="0">
                <a:solidFill>
                  <a:srgbClr val="1A1B17"/>
                </a:solidFill>
                <a:latin typeface="Tahoma"/>
                <a:cs typeface="Tahoma"/>
              </a:rPr>
              <a:t>,</a:t>
            </a:r>
            <a:r>
              <a:rPr sz="2600" spc="210" dirty="0">
                <a:solidFill>
                  <a:srgbClr val="1A1B17"/>
                </a:solidFill>
                <a:latin typeface="Tahoma"/>
                <a:cs typeface="Tahoma"/>
              </a:rPr>
              <a:t>00</a:t>
            </a:r>
            <a:r>
              <a:rPr sz="2600" spc="215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2600" spc="-2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600" spc="-105" dirty="0">
                <a:solidFill>
                  <a:srgbClr val="1A1B17"/>
                </a:solidFill>
                <a:latin typeface="Tahoma"/>
                <a:cs typeface="Tahoma"/>
              </a:rPr>
              <a:t>w</a:t>
            </a:r>
            <a:r>
              <a:rPr sz="2600" spc="8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600" spc="-200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799890" y="371481"/>
            <a:ext cx="8338184" cy="19208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865"/>
              </a:spcBef>
            </a:pPr>
            <a:r>
              <a:rPr sz="6500" spc="140" dirty="0">
                <a:solidFill>
                  <a:srgbClr val="1A1B17"/>
                </a:solidFill>
              </a:rPr>
              <a:t>ROUTE</a:t>
            </a:r>
            <a:r>
              <a:rPr sz="6500" spc="45" dirty="0">
                <a:solidFill>
                  <a:srgbClr val="1A1B17"/>
                </a:solidFill>
              </a:rPr>
              <a:t> </a:t>
            </a:r>
            <a:r>
              <a:rPr sz="6500" spc="254" dirty="0">
                <a:solidFill>
                  <a:srgbClr val="1A1B17"/>
                </a:solidFill>
              </a:rPr>
              <a:t>AND</a:t>
            </a:r>
            <a:r>
              <a:rPr sz="6500" spc="50" dirty="0">
                <a:solidFill>
                  <a:srgbClr val="1A1B17"/>
                </a:solidFill>
              </a:rPr>
              <a:t> </a:t>
            </a:r>
            <a:r>
              <a:rPr sz="6500" spc="260" dirty="0">
                <a:solidFill>
                  <a:srgbClr val="1A1B17"/>
                </a:solidFill>
              </a:rPr>
              <a:t>VOVAGE </a:t>
            </a:r>
            <a:r>
              <a:rPr sz="6500" spc="-1420" dirty="0">
                <a:solidFill>
                  <a:srgbClr val="1A1B17"/>
                </a:solidFill>
              </a:rPr>
              <a:t> </a:t>
            </a:r>
            <a:r>
              <a:rPr sz="6500" spc="20" dirty="0">
                <a:solidFill>
                  <a:srgbClr val="1A1B17"/>
                </a:solidFill>
              </a:rPr>
              <a:t>DETAILS</a:t>
            </a:r>
            <a:endParaRPr sz="6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178" y="914417"/>
            <a:ext cx="842137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235" dirty="0">
                <a:solidFill>
                  <a:srgbClr val="1A1B17"/>
                </a:solidFill>
              </a:rPr>
              <a:t>V</a:t>
            </a:r>
            <a:r>
              <a:rPr sz="9500" spc="-1080" dirty="0">
                <a:solidFill>
                  <a:srgbClr val="1A1B17"/>
                </a:solidFill>
              </a:rPr>
              <a:t>e</a:t>
            </a:r>
            <a:r>
              <a:rPr sz="9500" spc="-1165" dirty="0">
                <a:solidFill>
                  <a:srgbClr val="1A1B17"/>
                </a:solidFill>
              </a:rPr>
              <a:t>ss</a:t>
            </a:r>
            <a:r>
              <a:rPr sz="9500" spc="-1080" dirty="0">
                <a:solidFill>
                  <a:srgbClr val="1A1B17"/>
                </a:solidFill>
              </a:rPr>
              <a:t>e</a:t>
            </a:r>
            <a:r>
              <a:rPr sz="9500" spc="-385" dirty="0">
                <a:solidFill>
                  <a:srgbClr val="1A1B17"/>
                </a:solidFill>
              </a:rPr>
              <a:t>l</a:t>
            </a:r>
            <a:r>
              <a:rPr sz="9500" spc="130" dirty="0">
                <a:solidFill>
                  <a:srgbClr val="1A1B17"/>
                </a:solidFill>
              </a:rPr>
              <a:t> </a:t>
            </a:r>
            <a:r>
              <a:rPr sz="9500" spc="-585" dirty="0">
                <a:solidFill>
                  <a:srgbClr val="1A1B17"/>
                </a:solidFill>
              </a:rPr>
              <a:t>P</a:t>
            </a:r>
            <a:r>
              <a:rPr sz="9500" spc="-1090" dirty="0">
                <a:solidFill>
                  <a:srgbClr val="1A1B17"/>
                </a:solidFill>
              </a:rPr>
              <a:t>a</a:t>
            </a:r>
            <a:r>
              <a:rPr sz="9500" spc="-790" dirty="0">
                <a:solidFill>
                  <a:srgbClr val="1A1B17"/>
                </a:solidFill>
              </a:rPr>
              <a:t>r</a:t>
            </a:r>
            <a:r>
              <a:rPr sz="9500" spc="-285" dirty="0">
                <a:solidFill>
                  <a:srgbClr val="1A1B17"/>
                </a:solidFill>
              </a:rPr>
              <a:t>t</a:t>
            </a:r>
            <a:r>
              <a:rPr sz="9500" spc="-495" dirty="0">
                <a:solidFill>
                  <a:srgbClr val="1A1B17"/>
                </a:solidFill>
              </a:rPr>
              <a:t>i</a:t>
            </a:r>
            <a:r>
              <a:rPr sz="9500" spc="-425" dirty="0">
                <a:solidFill>
                  <a:srgbClr val="1A1B17"/>
                </a:solidFill>
              </a:rPr>
              <a:t>c</a:t>
            </a:r>
            <a:r>
              <a:rPr sz="9500" spc="-885" dirty="0">
                <a:solidFill>
                  <a:srgbClr val="1A1B17"/>
                </a:solidFill>
              </a:rPr>
              <a:t>u</a:t>
            </a:r>
            <a:r>
              <a:rPr sz="9500" spc="-390" dirty="0">
                <a:solidFill>
                  <a:srgbClr val="1A1B17"/>
                </a:solidFill>
              </a:rPr>
              <a:t>l</a:t>
            </a:r>
            <a:r>
              <a:rPr sz="9500" spc="-1090" dirty="0">
                <a:solidFill>
                  <a:srgbClr val="1A1B17"/>
                </a:solidFill>
              </a:rPr>
              <a:t>a</a:t>
            </a:r>
            <a:r>
              <a:rPr sz="9500" spc="-790" dirty="0">
                <a:solidFill>
                  <a:srgbClr val="1A1B17"/>
                </a:solidFill>
              </a:rPr>
              <a:t>r</a:t>
            </a:r>
            <a:r>
              <a:rPr sz="9500" spc="-1160" dirty="0">
                <a:solidFill>
                  <a:srgbClr val="1A1B17"/>
                </a:solidFill>
              </a:rPr>
              <a:t>s</a:t>
            </a:r>
            <a:endParaRPr sz="9500"/>
          </a:p>
        </p:txBody>
      </p:sp>
      <p:sp>
        <p:nvSpPr>
          <p:cNvPr id="3" name="object 3"/>
          <p:cNvSpPr txBox="1"/>
          <p:nvPr/>
        </p:nvSpPr>
        <p:spPr>
          <a:xfrm>
            <a:off x="3300178" y="3372542"/>
            <a:ext cx="4930775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60525">
              <a:lnSpc>
                <a:spcPct val="114999"/>
              </a:lnSpc>
              <a:spcBef>
                <a:spcPts val="100"/>
              </a:spcBef>
            </a:pPr>
            <a:r>
              <a:rPr sz="2500" spc="140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en</a:t>
            </a:r>
            <a:r>
              <a:rPr sz="2500" spc="20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r>
              <a:rPr sz="2500" spc="8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500" spc="5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155" dirty="0">
                <a:solidFill>
                  <a:srgbClr val="1A1B17"/>
                </a:solidFill>
                <a:latin typeface="Tahoma"/>
                <a:cs typeface="Tahoma"/>
              </a:rPr>
              <a:t>2</a:t>
            </a:r>
            <a:r>
              <a:rPr sz="2500" spc="150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r>
              <a:rPr sz="2500" spc="-505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m  </a:t>
            </a:r>
            <a:r>
              <a:rPr sz="2500" spc="140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en</a:t>
            </a:r>
            <a:r>
              <a:rPr sz="2500" spc="20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r>
              <a:rPr sz="2500" spc="8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500" spc="5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135" dirty="0">
                <a:solidFill>
                  <a:srgbClr val="1A1B17"/>
                </a:solidFill>
                <a:latin typeface="Tahoma"/>
                <a:cs typeface="Tahoma"/>
              </a:rPr>
              <a:t>B</a:t>
            </a:r>
            <a:r>
              <a:rPr sz="2500" spc="180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155" dirty="0">
                <a:solidFill>
                  <a:srgbClr val="1A1B17"/>
                </a:solidFill>
                <a:latin typeface="Tahoma"/>
                <a:cs typeface="Tahoma"/>
              </a:rPr>
              <a:t>2</a:t>
            </a:r>
            <a:r>
              <a:rPr sz="2500" spc="-100" dirty="0">
                <a:solidFill>
                  <a:srgbClr val="1A1B17"/>
                </a:solidFill>
                <a:latin typeface="Tahoma"/>
                <a:cs typeface="Tahoma"/>
              </a:rPr>
              <a:t>7</a:t>
            </a:r>
            <a:r>
              <a:rPr sz="2500" spc="120" dirty="0">
                <a:solidFill>
                  <a:srgbClr val="1A1B17"/>
                </a:solidFill>
                <a:latin typeface="Tahoma"/>
                <a:cs typeface="Tahoma"/>
              </a:rPr>
              <a:t>4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225" dirty="0">
                <a:solidFill>
                  <a:srgbClr val="1A1B17"/>
                </a:solidFill>
                <a:latin typeface="Tahoma"/>
                <a:cs typeface="Tahoma"/>
              </a:rPr>
              <a:t>5</a:t>
            </a:r>
            <a:r>
              <a:rPr sz="2500" spc="45" dirty="0">
                <a:solidFill>
                  <a:srgbClr val="1A1B17"/>
                </a:solidFill>
                <a:latin typeface="Tahoma"/>
                <a:cs typeface="Tahoma"/>
              </a:rPr>
              <a:t>M  </a:t>
            </a:r>
            <a:r>
              <a:rPr sz="2500" spc="135" dirty="0">
                <a:solidFill>
                  <a:srgbClr val="1A1B17"/>
                </a:solidFill>
                <a:latin typeface="Tahoma"/>
                <a:cs typeface="Tahoma"/>
              </a:rPr>
              <a:t>B</a:t>
            </a:r>
            <a:r>
              <a:rPr sz="2500" spc="4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500" spc="-20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8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500" spc="-110" dirty="0">
                <a:solidFill>
                  <a:srgbClr val="1A1B17"/>
                </a:solidFill>
                <a:latin typeface="Tahoma"/>
                <a:cs typeface="Tahoma"/>
              </a:rPr>
              <a:t>(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m</a:t>
            </a:r>
            <a:r>
              <a:rPr sz="2500" spc="7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-110" dirty="0">
                <a:solidFill>
                  <a:srgbClr val="1A1B17"/>
                </a:solidFill>
                <a:latin typeface="Tahoma"/>
                <a:cs typeface="Tahoma"/>
              </a:rPr>
              <a:t>)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120" dirty="0">
                <a:solidFill>
                  <a:srgbClr val="1A1B17"/>
                </a:solidFill>
                <a:latin typeface="Tahoma"/>
                <a:cs typeface="Tahoma"/>
              </a:rPr>
              <a:t>4</a:t>
            </a:r>
            <a:r>
              <a:rPr sz="2500" spc="130" dirty="0">
                <a:solidFill>
                  <a:srgbClr val="1A1B17"/>
                </a:solidFill>
                <a:latin typeface="Tahoma"/>
                <a:cs typeface="Tahoma"/>
              </a:rPr>
              <a:t>3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155" dirty="0">
                <a:solidFill>
                  <a:srgbClr val="1A1B17"/>
                </a:solidFill>
                <a:latin typeface="Tahoma"/>
                <a:cs typeface="Tahoma"/>
              </a:rPr>
              <a:t>2</a:t>
            </a:r>
            <a:r>
              <a:rPr sz="2500" spc="130" dirty="0">
                <a:solidFill>
                  <a:srgbClr val="1A1B17"/>
                </a:solidFill>
                <a:latin typeface="Tahoma"/>
                <a:cs typeface="Tahoma"/>
              </a:rPr>
              <a:t>3</a:t>
            </a:r>
            <a:r>
              <a:rPr sz="2500" spc="45" dirty="0">
                <a:solidFill>
                  <a:srgbClr val="1A1B17"/>
                </a:solidFill>
                <a:latin typeface="Tahoma"/>
                <a:cs typeface="Tahoma"/>
              </a:rPr>
              <a:t>M  </a:t>
            </a:r>
            <a:r>
              <a:rPr sz="2500" spc="-10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5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500" spc="8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155" dirty="0">
                <a:solidFill>
                  <a:srgbClr val="1A1B17"/>
                </a:solidFill>
                <a:latin typeface="Tahoma"/>
                <a:cs typeface="Tahoma"/>
              </a:rPr>
              <a:t>22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120" dirty="0">
                <a:solidFill>
                  <a:srgbClr val="1A1B17"/>
                </a:solidFill>
                <a:latin typeface="Tahoma"/>
                <a:cs typeface="Tahoma"/>
              </a:rPr>
              <a:t>99</a:t>
            </a:r>
            <a:r>
              <a:rPr sz="2500" spc="45" dirty="0">
                <a:solidFill>
                  <a:srgbClr val="1A1B17"/>
                </a:solidFill>
                <a:latin typeface="Tahoma"/>
                <a:cs typeface="Tahoma"/>
              </a:rPr>
              <a:t>M  </a:t>
            </a:r>
            <a:r>
              <a:rPr sz="2500" spc="-10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4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500" spc="-20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u</a:t>
            </a:r>
            <a:r>
              <a:rPr sz="2500" spc="20" dirty="0">
                <a:solidFill>
                  <a:srgbClr val="1A1B17"/>
                </a:solidFill>
                <a:latin typeface="Tahoma"/>
                <a:cs typeface="Tahoma"/>
              </a:rPr>
              <a:t>g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500" spc="8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505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500" spc="-100" dirty="0">
                <a:solidFill>
                  <a:srgbClr val="1A1B17"/>
                </a:solidFill>
                <a:latin typeface="Tahoma"/>
                <a:cs typeface="Tahoma"/>
              </a:rPr>
              <a:t>7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120" dirty="0">
                <a:solidFill>
                  <a:srgbClr val="1A1B17"/>
                </a:solidFill>
                <a:latin typeface="Tahoma"/>
                <a:cs typeface="Tahoma"/>
              </a:rPr>
              <a:t>4</a:t>
            </a:r>
            <a:r>
              <a:rPr sz="2500" spc="-100" dirty="0">
                <a:solidFill>
                  <a:srgbClr val="1A1B17"/>
                </a:solidFill>
                <a:latin typeface="Tahoma"/>
                <a:cs typeface="Tahoma"/>
              </a:rPr>
              <a:t>7</a:t>
            </a:r>
            <a:r>
              <a:rPr sz="2500" spc="75" dirty="0">
                <a:solidFill>
                  <a:srgbClr val="1A1B17"/>
                </a:solidFill>
                <a:latin typeface="Tahoma"/>
                <a:cs typeface="Tahoma"/>
              </a:rPr>
              <a:t>M</a:t>
            </a:r>
            <a:endParaRPr sz="2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10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500" spc="35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5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500" spc="7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500" spc="-20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500" spc="4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emen</a:t>
            </a:r>
            <a:r>
              <a:rPr sz="2500" spc="8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110" dirty="0">
                <a:solidFill>
                  <a:srgbClr val="1A1B17"/>
                </a:solidFill>
                <a:latin typeface="Tahoma"/>
                <a:cs typeface="Tahoma"/>
              </a:rPr>
              <a:t>(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m</a:t>
            </a:r>
            <a:r>
              <a:rPr sz="2500" spc="7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-110" dirty="0">
                <a:solidFill>
                  <a:srgbClr val="1A1B17"/>
                </a:solidFill>
                <a:latin typeface="Tahoma"/>
                <a:cs typeface="Tahoma"/>
              </a:rPr>
              <a:t>)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509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500" spc="150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r>
              <a:rPr sz="2500" spc="225" dirty="0">
                <a:solidFill>
                  <a:srgbClr val="1A1B17"/>
                </a:solidFill>
                <a:latin typeface="Tahoma"/>
                <a:cs typeface="Tahoma"/>
              </a:rPr>
              <a:t>5</a:t>
            </a:r>
            <a:r>
              <a:rPr sz="2500" spc="150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r>
              <a:rPr sz="2500" spc="-509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500" spc="125" dirty="0">
                <a:solidFill>
                  <a:srgbClr val="1A1B17"/>
                </a:solidFill>
                <a:latin typeface="Tahoma"/>
                <a:cs typeface="Tahoma"/>
              </a:rPr>
              <a:t>6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endParaRPr sz="2500" dirty="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sz="2500" spc="100" dirty="0">
                <a:solidFill>
                  <a:srgbClr val="1A1B17"/>
                </a:solidFill>
                <a:latin typeface="Tahoma"/>
                <a:cs typeface="Tahoma"/>
              </a:rPr>
              <a:t>V</a:t>
            </a:r>
            <a:r>
              <a:rPr sz="25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500" spc="7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500" spc="35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5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500" spc="75" dirty="0">
                <a:solidFill>
                  <a:srgbClr val="1A1B17"/>
                </a:solidFill>
                <a:latin typeface="Tahoma"/>
                <a:cs typeface="Tahoma"/>
              </a:rPr>
              <a:t>l</a:t>
            </a:r>
            <a:r>
              <a:rPr sz="2500" spc="-20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500" spc="4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505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500" spc="150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r>
              <a:rPr sz="2500" spc="-505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500" spc="155" dirty="0">
                <a:solidFill>
                  <a:srgbClr val="1A1B17"/>
                </a:solidFill>
                <a:latin typeface="Tahoma"/>
                <a:cs typeface="Tahoma"/>
              </a:rPr>
              <a:t>2</a:t>
            </a:r>
            <a:r>
              <a:rPr sz="2500" spc="150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r>
              <a:rPr sz="2500" spc="130" dirty="0">
                <a:solidFill>
                  <a:srgbClr val="1A1B17"/>
                </a:solidFill>
                <a:latin typeface="Tahoma"/>
                <a:cs typeface="Tahoma"/>
              </a:rPr>
              <a:t>3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125" dirty="0">
                <a:solidFill>
                  <a:srgbClr val="1A1B17"/>
                </a:solidFill>
                <a:latin typeface="Tahoma"/>
                <a:cs typeface="Tahoma"/>
              </a:rPr>
              <a:t>9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500" spc="55" dirty="0">
                <a:solidFill>
                  <a:srgbClr val="1A1B17"/>
                </a:solidFill>
                <a:latin typeface="Tahoma"/>
                <a:cs typeface="Tahoma"/>
              </a:rPr>
              <a:t>U</a:t>
            </a:r>
            <a:r>
              <a:rPr sz="2500" spc="135" dirty="0">
                <a:solidFill>
                  <a:srgbClr val="1A1B17"/>
                </a:solidFill>
                <a:latin typeface="Tahoma"/>
                <a:cs typeface="Tahoma"/>
              </a:rPr>
              <a:t>B</a:t>
            </a:r>
            <a:r>
              <a:rPr sz="2500" spc="-23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500" spc="10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500" spc="250" dirty="0">
                <a:solidFill>
                  <a:srgbClr val="1A1B17"/>
                </a:solidFill>
                <a:latin typeface="Tahoma"/>
                <a:cs typeface="Tahoma"/>
              </a:rPr>
              <a:t>/</a:t>
            </a:r>
            <a:r>
              <a:rPr sz="2500" spc="45" dirty="0">
                <a:solidFill>
                  <a:srgbClr val="1A1B17"/>
                </a:solidFill>
                <a:latin typeface="Tahoma"/>
                <a:cs typeface="Tahoma"/>
              </a:rPr>
              <a:t>M  </a:t>
            </a:r>
            <a:r>
              <a:rPr sz="2500" spc="85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5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ee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505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500" spc="125" dirty="0">
                <a:solidFill>
                  <a:srgbClr val="1A1B17"/>
                </a:solidFill>
                <a:latin typeface="Tahoma"/>
                <a:cs typeface="Tahoma"/>
              </a:rPr>
              <a:t>4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25" dirty="0">
                <a:solidFill>
                  <a:srgbClr val="1A1B17"/>
                </a:solidFill>
                <a:latin typeface="Tahoma"/>
                <a:cs typeface="Tahoma"/>
              </a:rPr>
              <a:t>k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n</a:t>
            </a:r>
            <a:r>
              <a:rPr sz="25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500" spc="80" dirty="0">
                <a:solidFill>
                  <a:srgbClr val="1A1B17"/>
                </a:solidFill>
                <a:latin typeface="Tahoma"/>
                <a:cs typeface="Tahoma"/>
              </a:rPr>
              <a:t>t</a:t>
            </a:r>
            <a:r>
              <a:rPr sz="2500" spc="40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endParaRPr sz="2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100" dirty="0">
                <a:solidFill>
                  <a:srgbClr val="1A1B17"/>
                </a:solidFill>
                <a:latin typeface="Tahoma"/>
                <a:cs typeface="Tahoma"/>
              </a:rPr>
              <a:t>F</a:t>
            </a:r>
            <a:r>
              <a:rPr sz="2500" spc="4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500" spc="5" dirty="0">
                <a:solidFill>
                  <a:srgbClr val="1A1B17"/>
                </a:solidFill>
                <a:latin typeface="Tahoma"/>
                <a:cs typeface="Tahoma"/>
              </a:rPr>
              <a:t>o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u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5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num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b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500" spc="4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204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-505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500" spc="-100" dirty="0">
                <a:solidFill>
                  <a:srgbClr val="1A1B17"/>
                </a:solidFill>
                <a:latin typeface="Tahoma"/>
                <a:cs typeface="Tahoma"/>
              </a:rPr>
              <a:t>7</a:t>
            </a:r>
            <a:r>
              <a:rPr sz="2500" spc="135" dirty="0">
                <a:solidFill>
                  <a:srgbClr val="1A1B17"/>
                </a:solidFill>
                <a:latin typeface="Tahoma"/>
                <a:cs typeface="Tahoma"/>
              </a:rPr>
              <a:t>3</a:t>
            </a:r>
            <a:endParaRPr sz="2500" dirty="0">
              <a:latin typeface="Tahoma"/>
              <a:cs typeface="Tahoma"/>
            </a:endParaRPr>
          </a:p>
          <a:p>
            <a:pPr marL="12700" marR="2818130">
              <a:lnSpc>
                <a:spcPct val="114999"/>
              </a:lnSpc>
            </a:pPr>
            <a:r>
              <a:rPr sz="2500" spc="10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b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204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150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r>
              <a:rPr sz="2500" spc="120" dirty="0">
                <a:solidFill>
                  <a:srgbClr val="1A1B17"/>
                </a:solidFill>
                <a:latin typeface="Tahoma"/>
                <a:cs typeface="Tahoma"/>
              </a:rPr>
              <a:t>4</a:t>
            </a:r>
            <a:r>
              <a:rPr sz="2500" spc="-70" dirty="0">
                <a:solidFill>
                  <a:srgbClr val="1A1B17"/>
                </a:solidFill>
                <a:latin typeface="Tahoma"/>
                <a:cs typeface="Tahoma"/>
              </a:rPr>
              <a:t>7  </a:t>
            </a:r>
            <a:r>
              <a:rPr sz="2500" spc="10" dirty="0">
                <a:solidFill>
                  <a:srgbClr val="1A1B17"/>
                </a:solidFill>
                <a:latin typeface="Tahoma"/>
                <a:cs typeface="Tahoma"/>
              </a:rPr>
              <a:t>Cm=0.997 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500" spc="-105" dirty="0">
                <a:solidFill>
                  <a:srgbClr val="1A1B17"/>
                </a:solidFill>
                <a:latin typeface="Tahoma"/>
                <a:cs typeface="Tahoma"/>
              </a:rPr>
              <a:t>w</a:t>
            </a:r>
            <a:r>
              <a:rPr sz="25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500" spc="-20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204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120" dirty="0">
                <a:solidFill>
                  <a:srgbClr val="1A1B17"/>
                </a:solidFill>
                <a:latin typeface="Tahoma"/>
                <a:cs typeface="Tahoma"/>
              </a:rPr>
              <a:t>9</a:t>
            </a:r>
            <a:r>
              <a:rPr sz="2500" spc="155" dirty="0">
                <a:solidFill>
                  <a:srgbClr val="1A1B17"/>
                </a:solidFill>
                <a:latin typeface="Tahoma"/>
                <a:cs typeface="Tahoma"/>
              </a:rPr>
              <a:t>2</a:t>
            </a:r>
            <a:r>
              <a:rPr sz="2500" spc="150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10315" y="3372542"/>
            <a:ext cx="4271645" cy="17780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500" spc="10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5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204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150" dirty="0">
                <a:solidFill>
                  <a:srgbClr val="1A1B17"/>
                </a:solidFill>
                <a:latin typeface="Tahoma"/>
                <a:cs typeface="Tahoma"/>
              </a:rPr>
              <a:t>8</a:t>
            </a:r>
            <a:r>
              <a:rPr sz="2500" spc="120" dirty="0">
                <a:solidFill>
                  <a:srgbClr val="1A1B17"/>
                </a:solidFill>
                <a:latin typeface="Tahoma"/>
                <a:cs typeface="Tahoma"/>
              </a:rPr>
              <a:t>4</a:t>
            </a:r>
            <a:r>
              <a:rPr sz="2500" spc="-100" dirty="0">
                <a:solidFill>
                  <a:srgbClr val="1A1B17"/>
                </a:solidFill>
                <a:latin typeface="Tahoma"/>
                <a:cs typeface="Tahoma"/>
              </a:rPr>
              <a:t>7</a:t>
            </a:r>
            <a:endParaRPr sz="2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100" dirty="0">
                <a:solidFill>
                  <a:srgbClr val="1A1B17"/>
                </a:solidFill>
                <a:latin typeface="Tahoma"/>
                <a:cs typeface="Tahoma"/>
              </a:rPr>
              <a:t>C</a:t>
            </a:r>
            <a:r>
              <a:rPr sz="2500" spc="5" dirty="0">
                <a:solidFill>
                  <a:srgbClr val="1A1B17"/>
                </a:solidFill>
                <a:latin typeface="Tahoma"/>
                <a:cs typeface="Tahoma"/>
              </a:rPr>
              <a:t>v</a:t>
            </a:r>
            <a:r>
              <a:rPr sz="2500" spc="25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204" dirty="0">
                <a:solidFill>
                  <a:srgbClr val="1A1B17"/>
                </a:solidFill>
                <a:latin typeface="Tahoma"/>
                <a:cs typeface="Tahoma"/>
              </a:rPr>
              <a:t>0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120" dirty="0">
                <a:solidFill>
                  <a:srgbClr val="1A1B17"/>
                </a:solidFill>
                <a:latin typeface="Tahoma"/>
                <a:cs typeface="Tahoma"/>
              </a:rPr>
              <a:t>9</a:t>
            </a:r>
            <a:r>
              <a:rPr sz="2500" spc="-505" dirty="0">
                <a:solidFill>
                  <a:srgbClr val="1A1B17"/>
                </a:solidFill>
                <a:latin typeface="Tahoma"/>
                <a:cs typeface="Tahoma"/>
              </a:rPr>
              <a:t>1</a:t>
            </a:r>
            <a:r>
              <a:rPr sz="2500" spc="155" dirty="0">
                <a:solidFill>
                  <a:srgbClr val="1A1B17"/>
                </a:solidFill>
                <a:latin typeface="Tahoma"/>
                <a:cs typeface="Tahoma"/>
              </a:rPr>
              <a:t>22</a:t>
            </a:r>
            <a:endParaRPr sz="2500" dirty="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sz="2500" spc="70" dirty="0">
                <a:solidFill>
                  <a:srgbClr val="1A1B17"/>
                </a:solidFill>
                <a:latin typeface="Tahoma"/>
                <a:cs typeface="Tahoma"/>
              </a:rPr>
              <a:t>M</a:t>
            </a:r>
            <a:r>
              <a:rPr sz="25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500" spc="15" dirty="0">
                <a:solidFill>
                  <a:srgbClr val="1A1B17"/>
                </a:solidFill>
                <a:latin typeface="Tahoma"/>
                <a:cs typeface="Tahoma"/>
              </a:rPr>
              <a:t>d</a:t>
            </a:r>
            <a:r>
              <a:rPr sz="2500" spc="35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h</a:t>
            </a:r>
            <a:r>
              <a:rPr sz="2500" spc="55" dirty="0">
                <a:solidFill>
                  <a:srgbClr val="1A1B17"/>
                </a:solidFill>
                <a:latin typeface="Tahoma"/>
                <a:cs typeface="Tahoma"/>
              </a:rPr>
              <a:t>i</a:t>
            </a:r>
            <a:r>
              <a:rPr sz="2500" spc="30" dirty="0">
                <a:solidFill>
                  <a:srgbClr val="1A1B17"/>
                </a:solidFill>
                <a:latin typeface="Tahoma"/>
                <a:cs typeface="Tahoma"/>
              </a:rPr>
              <a:t>p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150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500" spc="45" dirty="0">
                <a:solidFill>
                  <a:srgbClr val="1A1B17"/>
                </a:solidFill>
                <a:latin typeface="Tahoma"/>
                <a:cs typeface="Tahoma"/>
              </a:rPr>
              <a:t>r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e</a:t>
            </a:r>
            <a:r>
              <a:rPr sz="2500" spc="-20" dirty="0">
                <a:solidFill>
                  <a:srgbClr val="1A1B17"/>
                </a:solidFill>
                <a:latin typeface="Tahoma"/>
                <a:cs typeface="Tahoma"/>
              </a:rPr>
              <a:t>a</a:t>
            </a:r>
            <a:r>
              <a:rPr sz="2500" spc="-170" dirty="0">
                <a:solidFill>
                  <a:srgbClr val="1A1B17"/>
                </a:solidFill>
                <a:latin typeface="Tahoma"/>
                <a:cs typeface="Tahoma"/>
              </a:rPr>
              <a:t>=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100" dirty="0">
                <a:solidFill>
                  <a:srgbClr val="1A1B17"/>
                </a:solidFill>
                <a:latin typeface="Tahoma"/>
                <a:cs typeface="Tahoma"/>
              </a:rPr>
              <a:t>7</a:t>
            </a:r>
            <a:r>
              <a:rPr sz="2500" spc="225" dirty="0">
                <a:solidFill>
                  <a:srgbClr val="1A1B17"/>
                </a:solidFill>
                <a:latin typeface="Tahoma"/>
                <a:cs typeface="Tahoma"/>
              </a:rPr>
              <a:t>5</a:t>
            </a:r>
            <a:r>
              <a:rPr sz="2500" spc="155" dirty="0">
                <a:solidFill>
                  <a:srgbClr val="1A1B17"/>
                </a:solidFill>
                <a:latin typeface="Tahoma"/>
                <a:cs typeface="Tahoma"/>
              </a:rPr>
              <a:t>2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spc="120" dirty="0">
                <a:solidFill>
                  <a:srgbClr val="1A1B17"/>
                </a:solidFill>
                <a:latin typeface="Tahoma"/>
                <a:cs typeface="Tahoma"/>
              </a:rPr>
              <a:t>96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35" dirty="0">
                <a:solidFill>
                  <a:srgbClr val="1A1B17"/>
                </a:solidFill>
                <a:latin typeface="Tahoma"/>
                <a:cs typeface="Tahoma"/>
              </a:rPr>
              <a:t>s</a:t>
            </a:r>
            <a:r>
              <a:rPr sz="2500" spc="20" dirty="0">
                <a:solidFill>
                  <a:srgbClr val="1A1B17"/>
                </a:solidFill>
                <a:latin typeface="Tahoma"/>
                <a:cs typeface="Tahoma"/>
              </a:rPr>
              <a:t>q</a:t>
            </a:r>
            <a:r>
              <a:rPr sz="2500" spc="-195" dirty="0">
                <a:solidFill>
                  <a:srgbClr val="1A1B17"/>
                </a:solidFill>
                <a:latin typeface="Tahoma"/>
                <a:cs typeface="Tahoma"/>
              </a:rPr>
              <a:t>.</a:t>
            </a:r>
            <a:r>
              <a:rPr sz="2500" dirty="0">
                <a:solidFill>
                  <a:srgbClr val="1A1B17"/>
                </a:solidFill>
                <a:latin typeface="Tahoma"/>
                <a:cs typeface="Tahoma"/>
              </a:rPr>
              <a:t>m  </a:t>
            </a:r>
            <a:r>
              <a:rPr sz="2500" spc="-35" dirty="0">
                <a:solidFill>
                  <a:srgbClr val="1A1B17"/>
                </a:solidFill>
                <a:latin typeface="Tahoma"/>
                <a:cs typeface="Tahoma"/>
              </a:rPr>
              <a:t>Waterplane=11022.92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1A1B17"/>
                </a:solidFill>
                <a:latin typeface="Tahoma"/>
                <a:cs typeface="Tahoma"/>
              </a:rPr>
              <a:t>Sq.</a:t>
            </a:r>
            <a:r>
              <a:rPr sz="2500" spc="-210" dirty="0">
                <a:solidFill>
                  <a:srgbClr val="1A1B17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1A1B17"/>
                </a:solidFill>
                <a:latin typeface="Tahoma"/>
                <a:cs typeface="Tahoma"/>
              </a:rPr>
              <a:t>m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102870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452437" y="904874"/>
                </a:moveTo>
                <a:lnTo>
                  <a:pt x="403139" y="902220"/>
                </a:lnTo>
                <a:lnTo>
                  <a:pt x="355379" y="894439"/>
                </a:lnTo>
                <a:lnTo>
                  <a:pt x="309432" y="881809"/>
                </a:lnTo>
                <a:lnTo>
                  <a:pt x="265575" y="864605"/>
                </a:lnTo>
                <a:lnTo>
                  <a:pt x="224083" y="843104"/>
                </a:lnTo>
                <a:lnTo>
                  <a:pt x="185233" y="817580"/>
                </a:lnTo>
                <a:lnTo>
                  <a:pt x="149301" y="788311"/>
                </a:lnTo>
                <a:lnTo>
                  <a:pt x="116563" y="755573"/>
                </a:lnTo>
                <a:lnTo>
                  <a:pt x="87294" y="719641"/>
                </a:lnTo>
                <a:lnTo>
                  <a:pt x="61770" y="680791"/>
                </a:lnTo>
                <a:lnTo>
                  <a:pt x="40269" y="639299"/>
                </a:lnTo>
                <a:lnTo>
                  <a:pt x="23065" y="595442"/>
                </a:lnTo>
                <a:lnTo>
                  <a:pt x="10435" y="549495"/>
                </a:lnTo>
                <a:lnTo>
                  <a:pt x="2654" y="501735"/>
                </a:lnTo>
                <a:lnTo>
                  <a:pt x="0" y="452437"/>
                </a:lnTo>
                <a:lnTo>
                  <a:pt x="2654" y="403139"/>
                </a:lnTo>
                <a:lnTo>
                  <a:pt x="10435" y="355379"/>
                </a:lnTo>
                <a:lnTo>
                  <a:pt x="23065" y="309432"/>
                </a:lnTo>
                <a:lnTo>
                  <a:pt x="40269" y="265575"/>
                </a:lnTo>
                <a:lnTo>
                  <a:pt x="61770" y="224083"/>
                </a:lnTo>
                <a:lnTo>
                  <a:pt x="87294" y="185233"/>
                </a:lnTo>
                <a:lnTo>
                  <a:pt x="116563" y="149301"/>
                </a:lnTo>
                <a:lnTo>
                  <a:pt x="149301" y="116563"/>
                </a:lnTo>
                <a:lnTo>
                  <a:pt x="185233" y="87294"/>
                </a:lnTo>
                <a:lnTo>
                  <a:pt x="224083" y="61770"/>
                </a:lnTo>
                <a:lnTo>
                  <a:pt x="265575" y="40269"/>
                </a:lnTo>
                <a:lnTo>
                  <a:pt x="309432" y="23065"/>
                </a:lnTo>
                <a:lnTo>
                  <a:pt x="355379" y="10435"/>
                </a:lnTo>
                <a:lnTo>
                  <a:pt x="403139" y="2654"/>
                </a:lnTo>
                <a:lnTo>
                  <a:pt x="452437" y="0"/>
                </a:lnTo>
                <a:lnTo>
                  <a:pt x="501735" y="2654"/>
                </a:lnTo>
                <a:lnTo>
                  <a:pt x="549495" y="10435"/>
                </a:lnTo>
                <a:lnTo>
                  <a:pt x="595442" y="23065"/>
                </a:lnTo>
                <a:lnTo>
                  <a:pt x="639299" y="40269"/>
                </a:lnTo>
                <a:lnTo>
                  <a:pt x="680791" y="61770"/>
                </a:lnTo>
                <a:lnTo>
                  <a:pt x="719641" y="87294"/>
                </a:lnTo>
                <a:lnTo>
                  <a:pt x="755573" y="116563"/>
                </a:lnTo>
                <a:lnTo>
                  <a:pt x="788311" y="149301"/>
                </a:lnTo>
                <a:lnTo>
                  <a:pt x="817580" y="185233"/>
                </a:lnTo>
                <a:lnTo>
                  <a:pt x="843104" y="224083"/>
                </a:lnTo>
                <a:lnTo>
                  <a:pt x="864605" y="265575"/>
                </a:lnTo>
                <a:lnTo>
                  <a:pt x="881809" y="309432"/>
                </a:lnTo>
                <a:lnTo>
                  <a:pt x="894439" y="355379"/>
                </a:lnTo>
                <a:lnTo>
                  <a:pt x="902220" y="403139"/>
                </a:lnTo>
                <a:lnTo>
                  <a:pt x="904874" y="452437"/>
                </a:lnTo>
                <a:lnTo>
                  <a:pt x="902220" y="501735"/>
                </a:lnTo>
                <a:lnTo>
                  <a:pt x="894439" y="549495"/>
                </a:lnTo>
                <a:lnTo>
                  <a:pt x="881809" y="595442"/>
                </a:lnTo>
                <a:lnTo>
                  <a:pt x="864605" y="639299"/>
                </a:lnTo>
                <a:lnTo>
                  <a:pt x="843104" y="680791"/>
                </a:lnTo>
                <a:lnTo>
                  <a:pt x="817580" y="719641"/>
                </a:lnTo>
                <a:lnTo>
                  <a:pt x="788311" y="755573"/>
                </a:lnTo>
                <a:lnTo>
                  <a:pt x="755573" y="788311"/>
                </a:lnTo>
                <a:lnTo>
                  <a:pt x="719641" y="817580"/>
                </a:lnTo>
                <a:lnTo>
                  <a:pt x="680791" y="843104"/>
                </a:lnTo>
                <a:lnTo>
                  <a:pt x="639299" y="864605"/>
                </a:lnTo>
                <a:lnTo>
                  <a:pt x="595442" y="881809"/>
                </a:lnTo>
                <a:lnTo>
                  <a:pt x="549495" y="894439"/>
                </a:lnTo>
                <a:lnTo>
                  <a:pt x="501735" y="902220"/>
                </a:lnTo>
                <a:lnTo>
                  <a:pt x="452437" y="9048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3707" y="1208427"/>
            <a:ext cx="276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5" dirty="0">
                <a:solidFill>
                  <a:srgbClr val="FAFAFA"/>
                </a:solidFill>
                <a:latin typeface="Cambria"/>
                <a:cs typeface="Cambria"/>
              </a:rPr>
              <a:t>V</a:t>
            </a:r>
            <a:endParaRPr sz="30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18299" y="1028700"/>
            <a:ext cx="447040" cy="8229600"/>
            <a:chOff x="2518299" y="1028700"/>
            <a:chExt cx="447040" cy="8229600"/>
          </a:xfrm>
        </p:grpSpPr>
        <p:sp>
          <p:nvSpPr>
            <p:cNvPr id="8" name="object 8"/>
            <p:cNvSpPr/>
            <p:nvPr/>
          </p:nvSpPr>
          <p:spPr>
            <a:xfrm>
              <a:off x="2518299" y="1028700"/>
              <a:ext cx="28575" cy="8229600"/>
            </a:xfrm>
            <a:custGeom>
              <a:avLst/>
              <a:gdLst/>
              <a:ahLst/>
              <a:cxnLst/>
              <a:rect l="l" t="t" r="r" b="b"/>
              <a:pathLst>
                <a:path w="28575" h="8229600">
                  <a:moveTo>
                    <a:pt x="28574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229599"/>
                  </a:lnTo>
                  <a:close/>
                </a:path>
              </a:pathLst>
            </a:custGeom>
            <a:solidFill>
              <a:srgbClr val="CCA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7724" y="3587930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>
                  <a:moveTo>
                    <a:pt x="139867" y="279528"/>
                  </a:moveTo>
                  <a:lnTo>
                    <a:pt x="99265" y="273511"/>
                  </a:lnTo>
                  <a:lnTo>
                    <a:pt x="62161" y="255973"/>
                  </a:lnTo>
                  <a:lnTo>
                    <a:pt x="31747" y="228430"/>
                  </a:lnTo>
                  <a:lnTo>
                    <a:pt x="10646" y="193249"/>
                  </a:lnTo>
                  <a:lnTo>
                    <a:pt x="671" y="153463"/>
                  </a:lnTo>
                  <a:lnTo>
                    <a:pt x="0" y="139764"/>
                  </a:lnTo>
                  <a:lnTo>
                    <a:pt x="167" y="132897"/>
                  </a:lnTo>
                  <a:lnTo>
                    <a:pt x="8172" y="92686"/>
                  </a:lnTo>
                  <a:lnTo>
                    <a:pt x="27529" y="56499"/>
                  </a:lnTo>
                  <a:lnTo>
                    <a:pt x="56541" y="27508"/>
                  </a:lnTo>
                  <a:lnTo>
                    <a:pt x="92755" y="8166"/>
                  </a:lnTo>
                  <a:lnTo>
                    <a:pt x="132996" y="167"/>
                  </a:lnTo>
                  <a:lnTo>
                    <a:pt x="139867" y="0"/>
                  </a:lnTo>
                  <a:lnTo>
                    <a:pt x="146739" y="167"/>
                  </a:lnTo>
                  <a:lnTo>
                    <a:pt x="186980" y="8166"/>
                  </a:lnTo>
                  <a:lnTo>
                    <a:pt x="223194" y="27508"/>
                  </a:lnTo>
                  <a:lnTo>
                    <a:pt x="252206" y="56499"/>
                  </a:lnTo>
                  <a:lnTo>
                    <a:pt x="271563" y="92686"/>
                  </a:lnTo>
                  <a:lnTo>
                    <a:pt x="279567" y="132897"/>
                  </a:lnTo>
                  <a:lnTo>
                    <a:pt x="279735" y="139764"/>
                  </a:lnTo>
                  <a:lnTo>
                    <a:pt x="279567" y="146630"/>
                  </a:lnTo>
                  <a:lnTo>
                    <a:pt x="271563" y="186841"/>
                  </a:lnTo>
                  <a:lnTo>
                    <a:pt x="252206" y="223028"/>
                  </a:lnTo>
                  <a:lnTo>
                    <a:pt x="223194" y="252019"/>
                  </a:lnTo>
                  <a:lnTo>
                    <a:pt x="186980" y="271361"/>
                  </a:lnTo>
                  <a:lnTo>
                    <a:pt x="146739" y="279360"/>
                  </a:lnTo>
                  <a:lnTo>
                    <a:pt x="139867" y="279528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9299" y="3578006"/>
              <a:ext cx="297180" cy="299720"/>
            </a:xfrm>
            <a:custGeom>
              <a:avLst/>
              <a:gdLst/>
              <a:ahLst/>
              <a:cxnLst/>
              <a:rect l="l" t="t" r="r" b="b"/>
              <a:pathLst>
                <a:path w="297180" h="299720">
                  <a:moveTo>
                    <a:pt x="148450" y="299370"/>
                  </a:moveTo>
                  <a:lnTo>
                    <a:pt x="141382" y="299370"/>
                  </a:lnTo>
                  <a:lnTo>
                    <a:pt x="134218" y="298857"/>
                  </a:lnTo>
                  <a:lnTo>
                    <a:pt x="81429" y="283632"/>
                  </a:lnTo>
                  <a:lnTo>
                    <a:pt x="43734" y="256779"/>
                  </a:lnTo>
                  <a:lnTo>
                    <a:pt x="16190" y="220116"/>
                  </a:lnTo>
                  <a:lnTo>
                    <a:pt x="908" y="176451"/>
                  </a:lnTo>
                  <a:lnTo>
                    <a:pt x="0" y="128594"/>
                  </a:lnTo>
                  <a:lnTo>
                    <a:pt x="12310" y="87068"/>
                  </a:lnTo>
                  <a:lnTo>
                    <a:pt x="35334" y="51658"/>
                  </a:lnTo>
                  <a:lnTo>
                    <a:pt x="67015" y="24151"/>
                  </a:lnTo>
                  <a:lnTo>
                    <a:pt x="105291" y="6335"/>
                  </a:lnTo>
                  <a:lnTo>
                    <a:pt x="148104" y="0"/>
                  </a:lnTo>
                  <a:lnTo>
                    <a:pt x="155176" y="0"/>
                  </a:lnTo>
                  <a:lnTo>
                    <a:pt x="162341" y="512"/>
                  </a:lnTo>
                  <a:lnTo>
                    <a:pt x="169401" y="1509"/>
                  </a:lnTo>
                  <a:lnTo>
                    <a:pt x="215142" y="15738"/>
                  </a:lnTo>
                  <a:lnTo>
                    <a:pt x="220863" y="19813"/>
                  </a:lnTo>
                  <a:lnTo>
                    <a:pt x="148104" y="19813"/>
                  </a:lnTo>
                  <a:lnTo>
                    <a:pt x="102228" y="28301"/>
                  </a:lnTo>
                  <a:lnTo>
                    <a:pt x="63199" y="51745"/>
                  </a:lnTo>
                  <a:lnTo>
                    <a:pt x="34505" y="87115"/>
                  </a:lnTo>
                  <a:lnTo>
                    <a:pt x="19631" y="131379"/>
                  </a:lnTo>
                  <a:lnTo>
                    <a:pt x="22637" y="182813"/>
                  </a:lnTo>
                  <a:lnTo>
                    <a:pt x="44411" y="227609"/>
                  </a:lnTo>
                  <a:lnTo>
                    <a:pt x="81377" y="261006"/>
                  </a:lnTo>
                  <a:lnTo>
                    <a:pt x="129958" y="278243"/>
                  </a:lnTo>
                  <a:lnTo>
                    <a:pt x="142308" y="279544"/>
                  </a:lnTo>
                  <a:lnTo>
                    <a:pt x="220250" y="279544"/>
                  </a:lnTo>
                  <a:lnTo>
                    <a:pt x="191264" y="293034"/>
                  </a:lnTo>
                  <a:lnTo>
                    <a:pt x="148450" y="299370"/>
                  </a:lnTo>
                  <a:close/>
                </a:path>
                <a:path w="297180" h="299720">
                  <a:moveTo>
                    <a:pt x="220250" y="279544"/>
                  </a:moveTo>
                  <a:lnTo>
                    <a:pt x="148450" y="279544"/>
                  </a:lnTo>
                  <a:lnTo>
                    <a:pt x="194335" y="271056"/>
                  </a:lnTo>
                  <a:lnTo>
                    <a:pt x="233374" y="247613"/>
                  </a:lnTo>
                  <a:lnTo>
                    <a:pt x="262076" y="212246"/>
                  </a:lnTo>
                  <a:lnTo>
                    <a:pt x="276948" y="167987"/>
                  </a:lnTo>
                  <a:lnTo>
                    <a:pt x="273943" y="116548"/>
                  </a:lnTo>
                  <a:lnTo>
                    <a:pt x="252166" y="71751"/>
                  </a:lnTo>
                  <a:lnTo>
                    <a:pt x="215195" y="38355"/>
                  </a:lnTo>
                  <a:lnTo>
                    <a:pt x="166605" y="21118"/>
                  </a:lnTo>
                  <a:lnTo>
                    <a:pt x="154250" y="19813"/>
                  </a:lnTo>
                  <a:lnTo>
                    <a:pt x="220863" y="19813"/>
                  </a:lnTo>
                  <a:lnTo>
                    <a:pt x="252840" y="42589"/>
                  </a:lnTo>
                  <a:lnTo>
                    <a:pt x="280386" y="79253"/>
                  </a:lnTo>
                  <a:lnTo>
                    <a:pt x="295668" y="122921"/>
                  </a:lnTo>
                  <a:lnTo>
                    <a:pt x="296576" y="170784"/>
                  </a:lnTo>
                  <a:lnTo>
                    <a:pt x="284259" y="212306"/>
                  </a:lnTo>
                  <a:lnTo>
                    <a:pt x="261228" y="247713"/>
                  </a:lnTo>
                  <a:lnTo>
                    <a:pt x="229543" y="275219"/>
                  </a:lnTo>
                  <a:lnTo>
                    <a:pt x="220250" y="279544"/>
                  </a:lnTo>
                  <a:close/>
                </a:path>
              </a:pathLst>
            </a:custGeom>
            <a:solidFill>
              <a:srgbClr val="CCA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5252" y="3496377"/>
              <a:ext cx="370205" cy="332105"/>
            </a:xfrm>
            <a:custGeom>
              <a:avLst/>
              <a:gdLst/>
              <a:ahLst/>
              <a:cxnLst/>
              <a:rect l="l" t="t" r="r" b="b"/>
              <a:pathLst>
                <a:path w="370205" h="332104">
                  <a:moveTo>
                    <a:pt x="166259" y="246714"/>
                  </a:moveTo>
                  <a:lnTo>
                    <a:pt x="100387" y="246714"/>
                  </a:lnTo>
                  <a:lnTo>
                    <a:pt x="126072" y="208056"/>
                  </a:lnTo>
                  <a:lnTo>
                    <a:pt x="156277" y="168744"/>
                  </a:lnTo>
                  <a:lnTo>
                    <a:pt x="190049" y="130099"/>
                  </a:lnTo>
                  <a:lnTo>
                    <a:pt x="226438" y="93444"/>
                  </a:lnTo>
                  <a:lnTo>
                    <a:pt x="264490" y="60099"/>
                  </a:lnTo>
                  <a:lnTo>
                    <a:pt x="303254" y="31386"/>
                  </a:lnTo>
                  <a:lnTo>
                    <a:pt x="341777" y="8626"/>
                  </a:lnTo>
                  <a:lnTo>
                    <a:pt x="358772" y="0"/>
                  </a:lnTo>
                  <a:lnTo>
                    <a:pt x="369800" y="19738"/>
                  </a:lnTo>
                  <a:lnTo>
                    <a:pt x="348172" y="34988"/>
                  </a:lnTo>
                  <a:lnTo>
                    <a:pt x="321559" y="56325"/>
                  </a:lnTo>
                  <a:lnTo>
                    <a:pt x="291384" y="83663"/>
                  </a:lnTo>
                  <a:lnTo>
                    <a:pt x="259072" y="116911"/>
                  </a:lnTo>
                  <a:lnTo>
                    <a:pt x="226046" y="155984"/>
                  </a:lnTo>
                  <a:lnTo>
                    <a:pt x="193729" y="200792"/>
                  </a:lnTo>
                  <a:lnTo>
                    <a:pt x="166259" y="246714"/>
                  </a:lnTo>
                  <a:close/>
                </a:path>
                <a:path w="370205" h="332104">
                  <a:moveTo>
                    <a:pt x="99869" y="331512"/>
                  </a:moveTo>
                  <a:lnTo>
                    <a:pt x="70766" y="305207"/>
                  </a:lnTo>
                  <a:lnTo>
                    <a:pt x="48202" y="243606"/>
                  </a:lnTo>
                  <a:lnTo>
                    <a:pt x="28907" y="198351"/>
                  </a:lnTo>
                  <a:lnTo>
                    <a:pt x="12994" y="166953"/>
                  </a:lnTo>
                  <a:lnTo>
                    <a:pt x="579" y="146923"/>
                  </a:lnTo>
                  <a:lnTo>
                    <a:pt x="0" y="145409"/>
                  </a:lnTo>
                  <a:lnTo>
                    <a:pt x="38064" y="151823"/>
                  </a:lnTo>
                  <a:lnTo>
                    <a:pt x="71818" y="195559"/>
                  </a:lnTo>
                  <a:lnTo>
                    <a:pt x="91804" y="229742"/>
                  </a:lnTo>
                  <a:lnTo>
                    <a:pt x="94382" y="235144"/>
                  </a:lnTo>
                  <a:lnTo>
                    <a:pt x="97022" y="240358"/>
                  </a:lnTo>
                  <a:lnTo>
                    <a:pt x="100387" y="246714"/>
                  </a:lnTo>
                  <a:lnTo>
                    <a:pt x="166259" y="246714"/>
                  </a:lnTo>
                  <a:lnTo>
                    <a:pt x="163547" y="251248"/>
                  </a:lnTo>
                  <a:lnTo>
                    <a:pt x="136922" y="307263"/>
                  </a:lnTo>
                  <a:lnTo>
                    <a:pt x="129775" y="317493"/>
                  </a:lnTo>
                  <a:lnTo>
                    <a:pt x="121368" y="325657"/>
                  </a:lnTo>
                  <a:lnTo>
                    <a:pt x="111477" y="330687"/>
                  </a:lnTo>
                  <a:lnTo>
                    <a:pt x="99869" y="331512"/>
                  </a:lnTo>
                  <a:close/>
                </a:path>
              </a:pathLst>
            </a:custGeom>
            <a:solidFill>
              <a:srgbClr val="1A1B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29309" y="4862600"/>
            <a:ext cx="52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1A1B17"/>
                </a:solidFill>
                <a:latin typeface="Cambria"/>
                <a:cs typeface="Cambria"/>
              </a:rPr>
              <a:t>T</a:t>
            </a:r>
            <a:r>
              <a:rPr sz="2800" b="1" spc="114" dirty="0">
                <a:solidFill>
                  <a:srgbClr val="1A1B17"/>
                </a:solidFill>
                <a:latin typeface="Cambria"/>
                <a:cs typeface="Cambria"/>
              </a:rPr>
              <a:t>H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739755" y="3496377"/>
            <a:ext cx="415925" cy="381000"/>
            <a:chOff x="10739755" y="3496377"/>
            <a:chExt cx="415925" cy="381000"/>
          </a:xfrm>
        </p:grpSpPr>
        <p:sp>
          <p:nvSpPr>
            <p:cNvPr id="14" name="object 14"/>
            <p:cNvSpPr/>
            <p:nvPr/>
          </p:nvSpPr>
          <p:spPr>
            <a:xfrm>
              <a:off x="10748179" y="3587930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4" h="280035">
                  <a:moveTo>
                    <a:pt x="139867" y="279528"/>
                  </a:moveTo>
                  <a:lnTo>
                    <a:pt x="99265" y="273511"/>
                  </a:lnTo>
                  <a:lnTo>
                    <a:pt x="62161" y="255973"/>
                  </a:lnTo>
                  <a:lnTo>
                    <a:pt x="31747" y="228430"/>
                  </a:lnTo>
                  <a:lnTo>
                    <a:pt x="10646" y="193249"/>
                  </a:lnTo>
                  <a:lnTo>
                    <a:pt x="671" y="153463"/>
                  </a:lnTo>
                  <a:lnTo>
                    <a:pt x="0" y="139764"/>
                  </a:lnTo>
                  <a:lnTo>
                    <a:pt x="167" y="132897"/>
                  </a:lnTo>
                  <a:lnTo>
                    <a:pt x="8172" y="92686"/>
                  </a:lnTo>
                  <a:lnTo>
                    <a:pt x="27529" y="56499"/>
                  </a:lnTo>
                  <a:lnTo>
                    <a:pt x="56541" y="27508"/>
                  </a:lnTo>
                  <a:lnTo>
                    <a:pt x="92755" y="8166"/>
                  </a:lnTo>
                  <a:lnTo>
                    <a:pt x="132996" y="167"/>
                  </a:lnTo>
                  <a:lnTo>
                    <a:pt x="139867" y="0"/>
                  </a:lnTo>
                  <a:lnTo>
                    <a:pt x="146739" y="167"/>
                  </a:lnTo>
                  <a:lnTo>
                    <a:pt x="186980" y="8166"/>
                  </a:lnTo>
                  <a:lnTo>
                    <a:pt x="223194" y="27508"/>
                  </a:lnTo>
                  <a:lnTo>
                    <a:pt x="252206" y="56499"/>
                  </a:lnTo>
                  <a:lnTo>
                    <a:pt x="271563" y="92686"/>
                  </a:lnTo>
                  <a:lnTo>
                    <a:pt x="279567" y="132897"/>
                  </a:lnTo>
                  <a:lnTo>
                    <a:pt x="279735" y="139764"/>
                  </a:lnTo>
                  <a:lnTo>
                    <a:pt x="279567" y="146630"/>
                  </a:lnTo>
                  <a:lnTo>
                    <a:pt x="271563" y="186841"/>
                  </a:lnTo>
                  <a:lnTo>
                    <a:pt x="252206" y="223028"/>
                  </a:lnTo>
                  <a:lnTo>
                    <a:pt x="223194" y="252019"/>
                  </a:lnTo>
                  <a:lnTo>
                    <a:pt x="186980" y="271361"/>
                  </a:lnTo>
                  <a:lnTo>
                    <a:pt x="146739" y="279360"/>
                  </a:lnTo>
                  <a:lnTo>
                    <a:pt x="139867" y="279528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39755" y="3578006"/>
              <a:ext cx="297180" cy="299720"/>
            </a:xfrm>
            <a:custGeom>
              <a:avLst/>
              <a:gdLst/>
              <a:ahLst/>
              <a:cxnLst/>
              <a:rect l="l" t="t" r="r" b="b"/>
              <a:pathLst>
                <a:path w="297179" h="299720">
                  <a:moveTo>
                    <a:pt x="148450" y="299370"/>
                  </a:moveTo>
                  <a:lnTo>
                    <a:pt x="141382" y="299370"/>
                  </a:lnTo>
                  <a:lnTo>
                    <a:pt x="134218" y="298857"/>
                  </a:lnTo>
                  <a:lnTo>
                    <a:pt x="81429" y="283632"/>
                  </a:lnTo>
                  <a:lnTo>
                    <a:pt x="43734" y="256779"/>
                  </a:lnTo>
                  <a:lnTo>
                    <a:pt x="16190" y="220116"/>
                  </a:lnTo>
                  <a:lnTo>
                    <a:pt x="908" y="176451"/>
                  </a:lnTo>
                  <a:lnTo>
                    <a:pt x="0" y="128594"/>
                  </a:lnTo>
                  <a:lnTo>
                    <a:pt x="12310" y="87068"/>
                  </a:lnTo>
                  <a:lnTo>
                    <a:pt x="35334" y="51658"/>
                  </a:lnTo>
                  <a:lnTo>
                    <a:pt x="67015" y="24151"/>
                  </a:lnTo>
                  <a:lnTo>
                    <a:pt x="105291" y="6335"/>
                  </a:lnTo>
                  <a:lnTo>
                    <a:pt x="148104" y="0"/>
                  </a:lnTo>
                  <a:lnTo>
                    <a:pt x="155176" y="0"/>
                  </a:lnTo>
                  <a:lnTo>
                    <a:pt x="162341" y="512"/>
                  </a:lnTo>
                  <a:lnTo>
                    <a:pt x="169401" y="1509"/>
                  </a:lnTo>
                  <a:lnTo>
                    <a:pt x="215142" y="15738"/>
                  </a:lnTo>
                  <a:lnTo>
                    <a:pt x="220863" y="19813"/>
                  </a:lnTo>
                  <a:lnTo>
                    <a:pt x="148104" y="19813"/>
                  </a:lnTo>
                  <a:lnTo>
                    <a:pt x="102228" y="28301"/>
                  </a:lnTo>
                  <a:lnTo>
                    <a:pt x="63199" y="51745"/>
                  </a:lnTo>
                  <a:lnTo>
                    <a:pt x="34505" y="87115"/>
                  </a:lnTo>
                  <a:lnTo>
                    <a:pt x="19631" y="131379"/>
                  </a:lnTo>
                  <a:lnTo>
                    <a:pt x="22637" y="182813"/>
                  </a:lnTo>
                  <a:lnTo>
                    <a:pt x="44411" y="227609"/>
                  </a:lnTo>
                  <a:lnTo>
                    <a:pt x="81377" y="261006"/>
                  </a:lnTo>
                  <a:lnTo>
                    <a:pt x="129958" y="278243"/>
                  </a:lnTo>
                  <a:lnTo>
                    <a:pt x="142308" y="279544"/>
                  </a:lnTo>
                  <a:lnTo>
                    <a:pt x="220250" y="279544"/>
                  </a:lnTo>
                  <a:lnTo>
                    <a:pt x="191264" y="293034"/>
                  </a:lnTo>
                  <a:lnTo>
                    <a:pt x="148450" y="299370"/>
                  </a:lnTo>
                  <a:close/>
                </a:path>
                <a:path w="297179" h="299720">
                  <a:moveTo>
                    <a:pt x="220250" y="279544"/>
                  </a:moveTo>
                  <a:lnTo>
                    <a:pt x="148450" y="279544"/>
                  </a:lnTo>
                  <a:lnTo>
                    <a:pt x="194335" y="271056"/>
                  </a:lnTo>
                  <a:lnTo>
                    <a:pt x="233374" y="247613"/>
                  </a:lnTo>
                  <a:lnTo>
                    <a:pt x="262076" y="212246"/>
                  </a:lnTo>
                  <a:lnTo>
                    <a:pt x="276948" y="167987"/>
                  </a:lnTo>
                  <a:lnTo>
                    <a:pt x="273943" y="116548"/>
                  </a:lnTo>
                  <a:lnTo>
                    <a:pt x="252166" y="71751"/>
                  </a:lnTo>
                  <a:lnTo>
                    <a:pt x="215195" y="38355"/>
                  </a:lnTo>
                  <a:lnTo>
                    <a:pt x="166605" y="21118"/>
                  </a:lnTo>
                  <a:lnTo>
                    <a:pt x="154250" y="19813"/>
                  </a:lnTo>
                  <a:lnTo>
                    <a:pt x="220863" y="19813"/>
                  </a:lnTo>
                  <a:lnTo>
                    <a:pt x="252840" y="42589"/>
                  </a:lnTo>
                  <a:lnTo>
                    <a:pt x="280386" y="79253"/>
                  </a:lnTo>
                  <a:lnTo>
                    <a:pt x="295668" y="122921"/>
                  </a:lnTo>
                  <a:lnTo>
                    <a:pt x="296576" y="170784"/>
                  </a:lnTo>
                  <a:lnTo>
                    <a:pt x="284259" y="212306"/>
                  </a:lnTo>
                  <a:lnTo>
                    <a:pt x="261228" y="247713"/>
                  </a:lnTo>
                  <a:lnTo>
                    <a:pt x="229543" y="275219"/>
                  </a:lnTo>
                  <a:lnTo>
                    <a:pt x="220250" y="279544"/>
                  </a:lnTo>
                  <a:close/>
                </a:path>
              </a:pathLst>
            </a:custGeom>
            <a:solidFill>
              <a:srgbClr val="CCA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85707" y="3496377"/>
              <a:ext cx="370205" cy="332105"/>
            </a:xfrm>
            <a:custGeom>
              <a:avLst/>
              <a:gdLst/>
              <a:ahLst/>
              <a:cxnLst/>
              <a:rect l="l" t="t" r="r" b="b"/>
              <a:pathLst>
                <a:path w="370204" h="332104">
                  <a:moveTo>
                    <a:pt x="166259" y="246714"/>
                  </a:moveTo>
                  <a:lnTo>
                    <a:pt x="100387" y="246714"/>
                  </a:lnTo>
                  <a:lnTo>
                    <a:pt x="126072" y="208056"/>
                  </a:lnTo>
                  <a:lnTo>
                    <a:pt x="156277" y="168744"/>
                  </a:lnTo>
                  <a:lnTo>
                    <a:pt x="190049" y="130099"/>
                  </a:lnTo>
                  <a:lnTo>
                    <a:pt x="226438" y="93444"/>
                  </a:lnTo>
                  <a:lnTo>
                    <a:pt x="264490" y="60099"/>
                  </a:lnTo>
                  <a:lnTo>
                    <a:pt x="303254" y="31386"/>
                  </a:lnTo>
                  <a:lnTo>
                    <a:pt x="341777" y="8626"/>
                  </a:lnTo>
                  <a:lnTo>
                    <a:pt x="358772" y="0"/>
                  </a:lnTo>
                  <a:lnTo>
                    <a:pt x="369800" y="19738"/>
                  </a:lnTo>
                  <a:lnTo>
                    <a:pt x="348172" y="34988"/>
                  </a:lnTo>
                  <a:lnTo>
                    <a:pt x="321559" y="56325"/>
                  </a:lnTo>
                  <a:lnTo>
                    <a:pt x="291384" y="83663"/>
                  </a:lnTo>
                  <a:lnTo>
                    <a:pt x="259072" y="116911"/>
                  </a:lnTo>
                  <a:lnTo>
                    <a:pt x="226046" y="155984"/>
                  </a:lnTo>
                  <a:lnTo>
                    <a:pt x="193729" y="200792"/>
                  </a:lnTo>
                  <a:lnTo>
                    <a:pt x="166259" y="246714"/>
                  </a:lnTo>
                  <a:close/>
                </a:path>
                <a:path w="370204" h="332104">
                  <a:moveTo>
                    <a:pt x="99869" y="331512"/>
                  </a:moveTo>
                  <a:lnTo>
                    <a:pt x="70766" y="305207"/>
                  </a:lnTo>
                  <a:lnTo>
                    <a:pt x="48202" y="243606"/>
                  </a:lnTo>
                  <a:lnTo>
                    <a:pt x="28907" y="198351"/>
                  </a:lnTo>
                  <a:lnTo>
                    <a:pt x="12994" y="166953"/>
                  </a:lnTo>
                  <a:lnTo>
                    <a:pt x="579" y="146923"/>
                  </a:lnTo>
                  <a:lnTo>
                    <a:pt x="0" y="145409"/>
                  </a:lnTo>
                  <a:lnTo>
                    <a:pt x="38064" y="151823"/>
                  </a:lnTo>
                  <a:lnTo>
                    <a:pt x="71818" y="195559"/>
                  </a:lnTo>
                  <a:lnTo>
                    <a:pt x="91804" y="229742"/>
                  </a:lnTo>
                  <a:lnTo>
                    <a:pt x="94382" y="235144"/>
                  </a:lnTo>
                  <a:lnTo>
                    <a:pt x="97022" y="240358"/>
                  </a:lnTo>
                  <a:lnTo>
                    <a:pt x="100387" y="246714"/>
                  </a:lnTo>
                  <a:lnTo>
                    <a:pt x="166259" y="246714"/>
                  </a:lnTo>
                  <a:lnTo>
                    <a:pt x="163547" y="251248"/>
                  </a:lnTo>
                  <a:lnTo>
                    <a:pt x="136922" y="307263"/>
                  </a:lnTo>
                  <a:lnTo>
                    <a:pt x="129775" y="317493"/>
                  </a:lnTo>
                  <a:lnTo>
                    <a:pt x="121368" y="325657"/>
                  </a:lnTo>
                  <a:lnTo>
                    <a:pt x="111477" y="330687"/>
                  </a:lnTo>
                  <a:lnTo>
                    <a:pt x="99869" y="331512"/>
                  </a:lnTo>
                  <a:close/>
                </a:path>
              </a:pathLst>
            </a:custGeom>
            <a:solidFill>
              <a:srgbClr val="1A1B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252" y="9040111"/>
            <a:ext cx="218999" cy="2188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252" y="8302811"/>
            <a:ext cx="218999" cy="2188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986" y="8672655"/>
            <a:ext cx="219074" cy="21907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19677" y="9238676"/>
            <a:ext cx="93675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65" dirty="0">
                <a:latin typeface="Lucida Sans Unicode"/>
                <a:cs typeface="Lucida Sans Unicode"/>
              </a:rPr>
              <a:t>*Vessel</a:t>
            </a:r>
            <a:r>
              <a:rPr sz="2300" spc="-130" dirty="0">
                <a:latin typeface="Lucida Sans Unicode"/>
                <a:cs typeface="Lucida Sans Unicode"/>
              </a:rPr>
              <a:t> </a:t>
            </a:r>
            <a:r>
              <a:rPr sz="2300" spc="-90" dirty="0">
                <a:latin typeface="Lucida Sans Unicode"/>
                <a:cs typeface="Lucida Sans Unicode"/>
              </a:rPr>
              <a:t>particulars</a:t>
            </a:r>
            <a:r>
              <a:rPr sz="2300" spc="-125" dirty="0">
                <a:latin typeface="Lucida Sans Unicode"/>
                <a:cs typeface="Lucida Sans Unicode"/>
              </a:rPr>
              <a:t> </a:t>
            </a:r>
            <a:r>
              <a:rPr sz="2300" spc="-140" dirty="0">
                <a:latin typeface="Lucida Sans Unicode"/>
                <a:cs typeface="Lucida Sans Unicode"/>
              </a:rPr>
              <a:t>fixed</a:t>
            </a:r>
            <a:r>
              <a:rPr sz="2300" spc="-125" dirty="0">
                <a:latin typeface="Lucida Sans Unicode"/>
                <a:cs typeface="Lucida Sans Unicode"/>
              </a:rPr>
              <a:t> </a:t>
            </a:r>
            <a:r>
              <a:rPr sz="2300" spc="-114" dirty="0">
                <a:latin typeface="Lucida Sans Unicode"/>
                <a:cs typeface="Lucida Sans Unicode"/>
              </a:rPr>
              <a:t>by</a:t>
            </a:r>
            <a:r>
              <a:rPr sz="2300" spc="-130" dirty="0">
                <a:latin typeface="Lucida Sans Unicode"/>
                <a:cs typeface="Lucida Sans Unicode"/>
              </a:rPr>
              <a:t> </a:t>
            </a:r>
            <a:r>
              <a:rPr sz="2300" spc="-100" dirty="0">
                <a:latin typeface="Lucida Sans Unicode"/>
                <a:cs typeface="Lucida Sans Unicode"/>
              </a:rPr>
              <a:t>empirical</a:t>
            </a:r>
            <a:r>
              <a:rPr sz="2300" spc="-125" dirty="0">
                <a:latin typeface="Lucida Sans Unicode"/>
                <a:cs typeface="Lucida Sans Unicode"/>
              </a:rPr>
              <a:t> </a:t>
            </a:r>
            <a:r>
              <a:rPr sz="2300" spc="-100" dirty="0">
                <a:latin typeface="Lucida Sans Unicode"/>
                <a:cs typeface="Lucida Sans Unicode"/>
              </a:rPr>
              <a:t>formulas</a:t>
            </a:r>
            <a:r>
              <a:rPr sz="2300" spc="-125" dirty="0">
                <a:latin typeface="Lucida Sans Unicode"/>
                <a:cs typeface="Lucida Sans Unicode"/>
              </a:rPr>
              <a:t> </a:t>
            </a:r>
            <a:r>
              <a:rPr sz="2300" spc="-75" dirty="0">
                <a:latin typeface="Lucida Sans Unicode"/>
                <a:cs typeface="Lucida Sans Unicode"/>
              </a:rPr>
              <a:t>and</a:t>
            </a:r>
            <a:r>
              <a:rPr sz="2300" spc="-125" dirty="0">
                <a:latin typeface="Lucida Sans Unicode"/>
                <a:cs typeface="Lucida Sans Unicode"/>
              </a:rPr>
              <a:t> </a:t>
            </a:r>
            <a:r>
              <a:rPr sz="2300" spc="-80" dirty="0">
                <a:latin typeface="Lucida Sans Unicode"/>
                <a:cs typeface="Lucida Sans Unicode"/>
              </a:rPr>
              <a:t>Iterative</a:t>
            </a:r>
            <a:r>
              <a:rPr sz="2300" spc="-130" dirty="0">
                <a:latin typeface="Lucida Sans Unicode"/>
                <a:cs typeface="Lucida Sans Unicode"/>
              </a:rPr>
              <a:t> </a:t>
            </a:r>
            <a:r>
              <a:rPr sz="2300" spc="-60" dirty="0">
                <a:latin typeface="Lucida Sans Unicode"/>
                <a:cs typeface="Lucida Sans Unicode"/>
              </a:rPr>
              <a:t>correction*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98" y="-1594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1173" y="3771905"/>
            <a:ext cx="3305174" cy="647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1173" y="5143506"/>
            <a:ext cx="3314699" cy="380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0537" y="7501359"/>
            <a:ext cx="2133599" cy="571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42656" y="2139957"/>
            <a:ext cx="4714874" cy="561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42656" y="2895606"/>
            <a:ext cx="2352674" cy="533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42656" y="3816703"/>
            <a:ext cx="2057399" cy="561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42656" y="4684490"/>
            <a:ext cx="3286124" cy="5905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184044" y="5475821"/>
            <a:ext cx="3209924" cy="504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184044" y="6248953"/>
            <a:ext cx="2714624" cy="533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214425" y="7237993"/>
            <a:ext cx="3333749" cy="5524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104900" y="8073133"/>
            <a:ext cx="3590924" cy="4667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64272" y="3730630"/>
            <a:ext cx="1563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75" dirty="0">
                <a:latin typeface="Cambria"/>
                <a:cs typeface="Cambria"/>
              </a:rPr>
              <a:t>CB=</a:t>
            </a:r>
            <a:r>
              <a:rPr sz="3000" b="1" spc="-25" dirty="0">
                <a:latin typeface="Cambria"/>
                <a:cs typeface="Cambria"/>
              </a:rPr>
              <a:t> </a:t>
            </a:r>
            <a:r>
              <a:rPr sz="3000" b="1" spc="-330" dirty="0">
                <a:latin typeface="Cambria"/>
                <a:cs typeface="Cambria"/>
              </a:rPr>
              <a:t>0.847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1742" y="4987930"/>
            <a:ext cx="1568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20" dirty="0">
                <a:latin typeface="Cambria"/>
                <a:cs typeface="Cambria"/>
              </a:rPr>
              <a:t>C</a:t>
            </a:r>
            <a:r>
              <a:rPr sz="3000" b="1" spc="30" dirty="0">
                <a:latin typeface="Cambria"/>
                <a:cs typeface="Cambria"/>
              </a:rPr>
              <a:t>M</a:t>
            </a:r>
            <a:r>
              <a:rPr sz="3000" b="1" spc="-375" dirty="0">
                <a:latin typeface="Cambria"/>
                <a:cs typeface="Cambria"/>
              </a:rPr>
              <a:t>=</a:t>
            </a:r>
            <a:r>
              <a:rPr sz="3000" b="1" spc="-350" dirty="0">
                <a:latin typeface="Cambria"/>
                <a:cs typeface="Cambria"/>
              </a:rPr>
              <a:t>0</a:t>
            </a:r>
            <a:r>
              <a:rPr sz="3000" b="1" spc="-75" dirty="0">
                <a:latin typeface="Cambria"/>
                <a:cs typeface="Cambria"/>
              </a:rPr>
              <a:t>.</a:t>
            </a:r>
            <a:r>
              <a:rPr sz="3000" b="1" spc="-385" dirty="0">
                <a:latin typeface="Cambria"/>
                <a:cs typeface="Cambria"/>
              </a:rPr>
              <a:t>99</a:t>
            </a:r>
            <a:r>
              <a:rPr sz="3000" b="1" spc="-490" dirty="0">
                <a:latin typeface="Cambria"/>
                <a:cs typeface="Cambria"/>
              </a:rPr>
              <a:t>7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389" y="6245230"/>
            <a:ext cx="3409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1385" algn="l"/>
              </a:tabLst>
            </a:pPr>
            <a:r>
              <a:rPr sz="3000" b="1" spc="320" dirty="0">
                <a:latin typeface="Cambria"/>
                <a:cs typeface="Cambria"/>
              </a:rPr>
              <a:t>C</a:t>
            </a:r>
            <a:r>
              <a:rPr sz="3000" b="1" spc="-185" dirty="0">
                <a:latin typeface="Cambria"/>
                <a:cs typeface="Cambria"/>
              </a:rPr>
              <a:t>P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300" dirty="0">
                <a:latin typeface="Cambria"/>
                <a:cs typeface="Cambria"/>
              </a:rPr>
              <a:t>(</a:t>
            </a:r>
            <a:r>
              <a:rPr sz="3000" b="1" spc="320" dirty="0">
                <a:latin typeface="Cambria"/>
                <a:cs typeface="Cambria"/>
              </a:rPr>
              <a:t>C</a:t>
            </a:r>
            <a:r>
              <a:rPr sz="3000" b="1" spc="-170" dirty="0">
                <a:latin typeface="Cambria"/>
                <a:cs typeface="Cambria"/>
              </a:rPr>
              <a:t>B</a:t>
            </a:r>
            <a:r>
              <a:rPr sz="3000" b="1" spc="-465" dirty="0">
                <a:latin typeface="Cambria"/>
                <a:cs typeface="Cambria"/>
              </a:rPr>
              <a:t>/</a:t>
            </a:r>
            <a:r>
              <a:rPr sz="3000" b="1" spc="320" dirty="0">
                <a:latin typeface="Cambria"/>
                <a:cs typeface="Cambria"/>
              </a:rPr>
              <a:t>C</a:t>
            </a:r>
            <a:r>
              <a:rPr sz="3000" b="1" spc="30" dirty="0">
                <a:latin typeface="Cambria"/>
                <a:cs typeface="Cambria"/>
              </a:rPr>
              <a:t>M</a:t>
            </a:r>
            <a:r>
              <a:rPr sz="3000" b="1" spc="-300" dirty="0">
                <a:latin typeface="Cambria"/>
                <a:cs typeface="Cambria"/>
              </a:rPr>
              <a:t>)</a:t>
            </a:r>
            <a:r>
              <a:rPr sz="3000" b="1" dirty="0">
                <a:latin typeface="Cambria"/>
                <a:cs typeface="Cambria"/>
              </a:rPr>
              <a:t>	</a:t>
            </a:r>
            <a:r>
              <a:rPr sz="3000" b="1" spc="-375" dirty="0">
                <a:latin typeface="Cambria"/>
                <a:cs typeface="Cambria"/>
              </a:rPr>
              <a:t>=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350" dirty="0">
                <a:latin typeface="Cambria"/>
                <a:cs typeface="Cambria"/>
              </a:rPr>
              <a:t>0</a:t>
            </a:r>
            <a:r>
              <a:rPr sz="3000" b="1" spc="-75" dirty="0">
                <a:latin typeface="Cambria"/>
                <a:cs typeface="Cambria"/>
              </a:rPr>
              <a:t>.</a:t>
            </a:r>
            <a:r>
              <a:rPr sz="3000" b="1" spc="-310" dirty="0">
                <a:latin typeface="Cambria"/>
                <a:cs typeface="Cambria"/>
              </a:rPr>
              <a:t>8</a:t>
            </a:r>
            <a:r>
              <a:rPr sz="3000" b="1" spc="-409" dirty="0">
                <a:latin typeface="Cambria"/>
                <a:cs typeface="Cambria"/>
              </a:rPr>
              <a:t>4</a:t>
            </a:r>
            <a:r>
              <a:rPr sz="3000" b="1" spc="-490" dirty="0">
                <a:latin typeface="Cambria"/>
                <a:cs typeface="Cambria"/>
              </a:rPr>
              <a:t>7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7170" y="7502530"/>
            <a:ext cx="2337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latin typeface="Cambria"/>
                <a:cs typeface="Cambria"/>
              </a:rPr>
              <a:t>CWPA=</a:t>
            </a:r>
            <a:r>
              <a:rPr sz="3000" b="1" spc="-35" dirty="0">
                <a:latin typeface="Cambria"/>
                <a:cs typeface="Cambria"/>
              </a:rPr>
              <a:t> </a:t>
            </a:r>
            <a:r>
              <a:rPr sz="3000" b="1" spc="-345" dirty="0">
                <a:latin typeface="Cambria"/>
                <a:cs typeface="Cambria"/>
              </a:rPr>
              <a:t>0.928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754" y="8759830"/>
            <a:ext cx="2130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20" dirty="0">
                <a:latin typeface="Cambria"/>
                <a:cs typeface="Cambria"/>
              </a:rPr>
              <a:t>C</a:t>
            </a:r>
            <a:r>
              <a:rPr sz="3000" b="1" spc="75" dirty="0">
                <a:latin typeface="Cambria"/>
                <a:cs typeface="Cambria"/>
              </a:rPr>
              <a:t>V</a:t>
            </a:r>
            <a:r>
              <a:rPr sz="3000" b="1" spc="-185" dirty="0">
                <a:latin typeface="Cambria"/>
                <a:cs typeface="Cambria"/>
              </a:rPr>
              <a:t>P</a:t>
            </a:r>
            <a:r>
              <a:rPr sz="3000" b="1" spc="-375" dirty="0">
                <a:latin typeface="Cambria"/>
                <a:cs typeface="Cambria"/>
              </a:rPr>
              <a:t>=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350" dirty="0">
                <a:latin typeface="Cambria"/>
                <a:cs typeface="Cambria"/>
              </a:rPr>
              <a:t>0</a:t>
            </a:r>
            <a:r>
              <a:rPr sz="3000" b="1" spc="-75" dirty="0">
                <a:latin typeface="Cambria"/>
                <a:cs typeface="Cambria"/>
              </a:rPr>
              <a:t>.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385" dirty="0">
                <a:latin typeface="Cambria"/>
                <a:cs typeface="Cambria"/>
              </a:rPr>
              <a:t>9</a:t>
            </a:r>
            <a:r>
              <a:rPr sz="3000" b="1" spc="-785" dirty="0">
                <a:latin typeface="Cambria"/>
                <a:cs typeface="Cambria"/>
              </a:rPr>
              <a:t>1</a:t>
            </a:r>
            <a:r>
              <a:rPr sz="3000" b="1" spc="-575" dirty="0">
                <a:latin typeface="Cambria"/>
                <a:cs typeface="Cambria"/>
              </a:rPr>
              <a:t>2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64812" y="15946"/>
            <a:ext cx="577913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500" spc="-495" dirty="0">
                <a:solidFill>
                  <a:srgbClr val="1A1B17"/>
                </a:solidFill>
              </a:rPr>
              <a:t>Coefficie</a:t>
            </a:r>
            <a:r>
              <a:rPr sz="9500" spc="-495" dirty="0">
                <a:solidFill>
                  <a:srgbClr val="1A1B17"/>
                </a:solidFill>
              </a:rPr>
              <a:t>nts</a:t>
            </a:r>
            <a:endParaRPr sz="9500" dirty="0"/>
          </a:p>
        </p:txBody>
      </p:sp>
      <p:sp>
        <p:nvSpPr>
          <p:cNvPr id="20" name="object 20"/>
          <p:cNvSpPr txBox="1"/>
          <p:nvPr/>
        </p:nvSpPr>
        <p:spPr>
          <a:xfrm>
            <a:off x="9863434" y="15946"/>
            <a:ext cx="7261859" cy="8420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b="1" spc="-509" dirty="0">
                <a:solidFill>
                  <a:srgbClr val="1A1B17"/>
                </a:solidFill>
                <a:latin typeface="Cambria"/>
                <a:cs typeface="Cambria"/>
              </a:rPr>
              <a:t>Initial</a:t>
            </a:r>
            <a:r>
              <a:rPr sz="9500" b="1" spc="45" dirty="0">
                <a:solidFill>
                  <a:srgbClr val="1A1B17"/>
                </a:solidFill>
                <a:latin typeface="Cambria"/>
                <a:cs typeface="Cambria"/>
              </a:rPr>
              <a:t> </a:t>
            </a:r>
            <a:r>
              <a:rPr sz="9500" b="1" spc="-525" dirty="0">
                <a:solidFill>
                  <a:srgbClr val="1A1B17"/>
                </a:solidFill>
                <a:latin typeface="Cambria"/>
                <a:cs typeface="Cambria"/>
              </a:rPr>
              <a:t>Stability</a:t>
            </a:r>
            <a:endParaRPr sz="9500" dirty="0">
              <a:latin typeface="Cambria"/>
              <a:cs typeface="Cambria"/>
            </a:endParaRPr>
          </a:p>
          <a:p>
            <a:pPr marL="414655" marR="4533900">
              <a:lnSpc>
                <a:spcPct val="183300"/>
              </a:lnSpc>
              <a:spcBef>
                <a:spcPts val="2410"/>
              </a:spcBef>
            </a:pPr>
            <a:r>
              <a:rPr sz="3000" b="1" spc="-80" dirty="0">
                <a:latin typeface="Cambria"/>
                <a:cs typeface="Cambria"/>
              </a:rPr>
              <a:t>K</a:t>
            </a:r>
            <a:r>
              <a:rPr sz="3000" b="1" spc="-170" dirty="0">
                <a:latin typeface="Cambria"/>
                <a:cs typeface="Cambria"/>
              </a:rPr>
              <a:t>B</a:t>
            </a:r>
            <a:r>
              <a:rPr sz="3000" b="1" spc="-375" dirty="0">
                <a:latin typeface="Cambria"/>
                <a:cs typeface="Cambria"/>
              </a:rPr>
              <a:t>=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385" dirty="0">
                <a:latin typeface="Cambria"/>
                <a:cs typeface="Cambria"/>
              </a:rPr>
              <a:t>9</a:t>
            </a:r>
            <a:r>
              <a:rPr lang="en-IN" sz="3000" b="1" spc="-385" dirty="0">
                <a:latin typeface="Cambria"/>
                <a:cs typeface="Cambria"/>
              </a:rPr>
              <a:t> </a:t>
            </a:r>
            <a:r>
              <a:rPr sz="3000" b="1" spc="-75" dirty="0">
                <a:latin typeface="Cambria"/>
                <a:cs typeface="Cambria"/>
              </a:rPr>
              <a:t>.</a:t>
            </a:r>
            <a:r>
              <a:rPr sz="3000" b="1" spc="-409" dirty="0">
                <a:latin typeface="Cambria"/>
                <a:cs typeface="Cambria"/>
              </a:rPr>
              <a:t>4</a:t>
            </a:r>
            <a:r>
              <a:rPr sz="3000" b="1" spc="-550" dirty="0">
                <a:latin typeface="Cambria"/>
                <a:cs typeface="Cambria"/>
              </a:rPr>
              <a:t>5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15" dirty="0">
                <a:latin typeface="Cambria"/>
                <a:cs typeface="Cambria"/>
              </a:rPr>
              <a:t>M  </a:t>
            </a:r>
            <a:r>
              <a:rPr sz="3000" b="1" spc="-125" dirty="0">
                <a:latin typeface="Cambria"/>
                <a:cs typeface="Cambria"/>
              </a:rPr>
              <a:t>BMT=</a:t>
            </a:r>
            <a:r>
              <a:rPr sz="3000" b="1" spc="20" dirty="0">
                <a:latin typeface="Cambria"/>
                <a:cs typeface="Cambria"/>
              </a:rPr>
              <a:t> </a:t>
            </a:r>
            <a:r>
              <a:rPr sz="3000" b="1" spc="-275" dirty="0">
                <a:latin typeface="Cambria"/>
                <a:cs typeface="Cambria"/>
              </a:rPr>
              <a:t>9</a:t>
            </a:r>
            <a:r>
              <a:rPr lang="en-IN" sz="3000" b="1" spc="-275" dirty="0">
                <a:latin typeface="Cambria"/>
                <a:cs typeface="Cambria"/>
              </a:rPr>
              <a:t> </a:t>
            </a:r>
            <a:r>
              <a:rPr sz="3000" b="1" spc="-275" dirty="0">
                <a:latin typeface="Cambria"/>
                <a:cs typeface="Cambria"/>
              </a:rPr>
              <a:t>.</a:t>
            </a:r>
            <a:r>
              <a:rPr lang="en-IN" sz="3000" b="1" spc="-275" dirty="0">
                <a:latin typeface="Cambria"/>
                <a:cs typeface="Cambria"/>
              </a:rPr>
              <a:t> </a:t>
            </a:r>
            <a:r>
              <a:rPr sz="3000" b="1" spc="-275" dirty="0">
                <a:latin typeface="Cambria"/>
                <a:cs typeface="Cambria"/>
              </a:rPr>
              <a:t>03M </a:t>
            </a:r>
            <a:r>
              <a:rPr sz="3000" b="1" spc="-270" dirty="0">
                <a:latin typeface="Cambria"/>
                <a:cs typeface="Cambria"/>
              </a:rPr>
              <a:t> </a:t>
            </a:r>
            <a:r>
              <a:rPr sz="3000" b="1" spc="-135" dirty="0">
                <a:latin typeface="Cambria"/>
                <a:cs typeface="Cambria"/>
              </a:rPr>
              <a:t>BML=</a:t>
            </a:r>
            <a:r>
              <a:rPr sz="3000" b="1" spc="20" dirty="0">
                <a:latin typeface="Cambria"/>
                <a:cs typeface="Cambria"/>
              </a:rPr>
              <a:t> </a:t>
            </a:r>
            <a:r>
              <a:rPr sz="3000" b="1" spc="-390" dirty="0">
                <a:latin typeface="Cambria"/>
                <a:cs typeface="Cambria"/>
              </a:rPr>
              <a:t>9</a:t>
            </a:r>
            <a:r>
              <a:rPr lang="en-IN" sz="3000" b="1" spc="-390" dirty="0">
                <a:latin typeface="Cambria"/>
                <a:cs typeface="Cambria"/>
              </a:rPr>
              <a:t>  </a:t>
            </a:r>
            <a:r>
              <a:rPr sz="3000" b="1" spc="-390" dirty="0">
                <a:latin typeface="Cambria"/>
                <a:cs typeface="Cambria"/>
              </a:rPr>
              <a:t>.</a:t>
            </a:r>
            <a:r>
              <a:rPr lang="en-IN" sz="3000" b="1" spc="-390" dirty="0">
                <a:latin typeface="Cambria"/>
                <a:cs typeface="Cambria"/>
              </a:rPr>
              <a:t> </a:t>
            </a:r>
            <a:r>
              <a:rPr sz="3000" b="1" spc="-390" dirty="0">
                <a:latin typeface="Cambria"/>
                <a:cs typeface="Cambria"/>
              </a:rPr>
              <a:t>01M </a:t>
            </a:r>
            <a:r>
              <a:rPr sz="3000" b="1" spc="-385" dirty="0">
                <a:latin typeface="Cambria"/>
                <a:cs typeface="Cambria"/>
              </a:rPr>
              <a:t> </a:t>
            </a:r>
            <a:r>
              <a:rPr sz="3000" b="1" spc="-80" dirty="0">
                <a:latin typeface="Cambria"/>
                <a:cs typeface="Cambria"/>
              </a:rPr>
              <a:t>K</a:t>
            </a:r>
            <a:r>
              <a:rPr sz="3000" b="1" spc="250" dirty="0">
                <a:latin typeface="Cambria"/>
                <a:cs typeface="Cambria"/>
              </a:rPr>
              <a:t>G</a:t>
            </a:r>
            <a:r>
              <a:rPr sz="3000" b="1" spc="-375" dirty="0">
                <a:latin typeface="Cambria"/>
                <a:cs typeface="Cambria"/>
              </a:rPr>
              <a:t>=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785" dirty="0">
                <a:latin typeface="Cambria"/>
                <a:cs typeface="Cambria"/>
              </a:rPr>
              <a:t>1</a:t>
            </a:r>
            <a:r>
              <a:rPr sz="3000" b="1" spc="-409" dirty="0">
                <a:latin typeface="Cambria"/>
                <a:cs typeface="Cambria"/>
              </a:rPr>
              <a:t>4</a:t>
            </a:r>
            <a:r>
              <a:rPr lang="en-IN" sz="3000" b="1" spc="-409" dirty="0">
                <a:latin typeface="Cambria"/>
                <a:cs typeface="Cambria"/>
              </a:rPr>
              <a:t>  </a:t>
            </a:r>
            <a:r>
              <a:rPr sz="3000" b="1" spc="-75" dirty="0">
                <a:latin typeface="Cambria"/>
                <a:cs typeface="Cambria"/>
              </a:rPr>
              <a:t>.</a:t>
            </a:r>
            <a:r>
              <a:rPr sz="3000" b="1" spc="-409" dirty="0">
                <a:latin typeface="Cambria"/>
                <a:cs typeface="Cambria"/>
              </a:rPr>
              <a:t>4</a:t>
            </a:r>
            <a:r>
              <a:rPr sz="3000" b="1" spc="-310" dirty="0">
                <a:latin typeface="Cambria"/>
                <a:cs typeface="Cambria"/>
              </a:rPr>
              <a:t>8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30" dirty="0">
                <a:latin typeface="Cambria"/>
                <a:cs typeface="Cambria"/>
              </a:rPr>
              <a:t>M</a:t>
            </a:r>
            <a:endParaRPr sz="3000" dirty="0">
              <a:latin typeface="Cambria"/>
              <a:cs typeface="Cambria"/>
            </a:endParaRPr>
          </a:p>
          <a:p>
            <a:pPr marL="414655">
              <a:lnSpc>
                <a:spcPct val="100000"/>
              </a:lnSpc>
              <a:spcBef>
                <a:spcPts val="3000"/>
              </a:spcBef>
            </a:pPr>
            <a:r>
              <a:rPr sz="3000" b="1" spc="-80" dirty="0">
                <a:latin typeface="Cambria"/>
                <a:cs typeface="Cambria"/>
              </a:rPr>
              <a:t>K</a:t>
            </a:r>
            <a:r>
              <a:rPr sz="3000" b="1" spc="30" dirty="0">
                <a:latin typeface="Cambria"/>
                <a:cs typeface="Cambria"/>
              </a:rPr>
              <a:t>M</a:t>
            </a:r>
            <a:r>
              <a:rPr sz="3000" b="1" spc="10" dirty="0">
                <a:latin typeface="Cambria"/>
                <a:cs typeface="Cambria"/>
              </a:rPr>
              <a:t>T</a:t>
            </a:r>
            <a:r>
              <a:rPr sz="3000" b="1" spc="-375" dirty="0">
                <a:latin typeface="Cambria"/>
                <a:cs typeface="Cambria"/>
              </a:rPr>
              <a:t>=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785" dirty="0">
                <a:latin typeface="Cambria"/>
                <a:cs typeface="Cambria"/>
              </a:rPr>
              <a:t>1</a:t>
            </a:r>
            <a:r>
              <a:rPr sz="3000" b="1" spc="-310" dirty="0">
                <a:latin typeface="Cambria"/>
                <a:cs typeface="Cambria"/>
              </a:rPr>
              <a:t>8</a:t>
            </a:r>
            <a:r>
              <a:rPr lang="en-IN" sz="3000" b="1" spc="-310" dirty="0">
                <a:latin typeface="Cambria"/>
                <a:cs typeface="Cambria"/>
              </a:rPr>
              <a:t>  </a:t>
            </a:r>
            <a:r>
              <a:rPr sz="3000" b="1" spc="-75" dirty="0">
                <a:latin typeface="Cambria"/>
                <a:cs typeface="Cambria"/>
              </a:rPr>
              <a:t>.</a:t>
            </a:r>
            <a:r>
              <a:rPr sz="3000" b="1" spc="-409" dirty="0">
                <a:latin typeface="Cambria"/>
                <a:cs typeface="Cambria"/>
              </a:rPr>
              <a:t>4</a:t>
            </a:r>
            <a:r>
              <a:rPr sz="3000" b="1" spc="-310" dirty="0">
                <a:latin typeface="Cambria"/>
                <a:cs typeface="Cambria"/>
              </a:rPr>
              <a:t>8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30" dirty="0">
                <a:latin typeface="Cambria"/>
                <a:cs typeface="Cambria"/>
              </a:rPr>
              <a:t>M</a:t>
            </a:r>
            <a:endParaRPr sz="3000" dirty="0">
              <a:latin typeface="Cambria"/>
              <a:cs typeface="Cambria"/>
            </a:endParaRPr>
          </a:p>
          <a:p>
            <a:pPr marL="414655">
              <a:lnSpc>
                <a:spcPct val="100000"/>
              </a:lnSpc>
              <a:spcBef>
                <a:spcPts val="3000"/>
              </a:spcBef>
            </a:pPr>
            <a:r>
              <a:rPr sz="3000" b="1" spc="250" dirty="0">
                <a:latin typeface="Cambria"/>
                <a:cs typeface="Cambria"/>
              </a:rPr>
              <a:t>G</a:t>
            </a:r>
            <a:r>
              <a:rPr sz="3000" b="1" spc="30" dirty="0">
                <a:latin typeface="Cambria"/>
                <a:cs typeface="Cambria"/>
              </a:rPr>
              <a:t>M</a:t>
            </a:r>
            <a:r>
              <a:rPr sz="3000" b="1" spc="10" dirty="0">
                <a:latin typeface="Cambria"/>
                <a:cs typeface="Cambria"/>
              </a:rPr>
              <a:t>T</a:t>
            </a:r>
            <a:r>
              <a:rPr sz="3000" b="1" spc="-375" dirty="0">
                <a:latin typeface="Cambria"/>
                <a:cs typeface="Cambria"/>
              </a:rPr>
              <a:t>=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595" dirty="0">
                <a:latin typeface="Cambria"/>
                <a:cs typeface="Cambria"/>
              </a:rPr>
              <a:t>3</a:t>
            </a:r>
            <a:r>
              <a:rPr lang="en-IN" sz="3000" b="1" spc="-75" dirty="0">
                <a:latin typeface="Cambria"/>
                <a:cs typeface="Cambria"/>
              </a:rPr>
              <a:t>  . </a:t>
            </a:r>
            <a:r>
              <a:rPr sz="3000" b="1" spc="-385" dirty="0">
                <a:latin typeface="Cambria"/>
                <a:cs typeface="Cambria"/>
              </a:rPr>
              <a:t>99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30" dirty="0">
                <a:latin typeface="Cambria"/>
                <a:cs typeface="Cambria"/>
              </a:rPr>
              <a:t>M</a:t>
            </a:r>
            <a:endParaRPr sz="3000" dirty="0">
              <a:latin typeface="Cambria"/>
              <a:cs typeface="Cambria"/>
            </a:endParaRPr>
          </a:p>
          <a:p>
            <a:pPr marL="414655" marR="3234055">
              <a:lnSpc>
                <a:spcPct val="183300"/>
              </a:lnSpc>
            </a:pPr>
            <a:r>
              <a:rPr sz="3000" b="1" spc="250" dirty="0">
                <a:latin typeface="Cambria"/>
                <a:cs typeface="Cambria"/>
              </a:rPr>
              <a:t>G</a:t>
            </a:r>
            <a:r>
              <a:rPr sz="3000" b="1" spc="30" dirty="0">
                <a:latin typeface="Cambria"/>
                <a:cs typeface="Cambria"/>
              </a:rPr>
              <a:t>M</a:t>
            </a:r>
            <a:r>
              <a:rPr sz="3000" b="1" spc="-20" dirty="0">
                <a:latin typeface="Cambria"/>
                <a:cs typeface="Cambria"/>
              </a:rPr>
              <a:t>L</a:t>
            </a:r>
            <a:r>
              <a:rPr sz="3000" b="1" spc="-375" dirty="0">
                <a:latin typeface="Cambria"/>
                <a:cs typeface="Cambria"/>
              </a:rPr>
              <a:t>=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595" dirty="0">
                <a:latin typeface="Cambria"/>
                <a:cs typeface="Cambria"/>
              </a:rPr>
              <a:t>3</a:t>
            </a:r>
            <a:r>
              <a:rPr sz="3000" b="1" spc="-310" dirty="0">
                <a:latin typeface="Cambria"/>
                <a:cs typeface="Cambria"/>
              </a:rPr>
              <a:t>8</a:t>
            </a:r>
            <a:r>
              <a:rPr sz="3000" b="1" spc="-575" dirty="0">
                <a:latin typeface="Cambria"/>
                <a:cs typeface="Cambria"/>
              </a:rPr>
              <a:t>2</a:t>
            </a:r>
            <a:r>
              <a:rPr lang="en-IN" sz="3000" b="1" spc="-575" dirty="0">
                <a:latin typeface="Cambria"/>
                <a:cs typeface="Cambria"/>
              </a:rPr>
              <a:t>           </a:t>
            </a:r>
            <a:r>
              <a:rPr sz="3000" b="1" spc="-75" dirty="0">
                <a:latin typeface="Cambria"/>
                <a:cs typeface="Cambria"/>
              </a:rPr>
              <a:t>.</a:t>
            </a:r>
            <a:r>
              <a:rPr lang="en-IN" sz="3000" b="1" spc="-75" dirty="0">
                <a:latin typeface="Cambria"/>
                <a:cs typeface="Cambria"/>
              </a:rPr>
              <a:t> </a:t>
            </a:r>
            <a:r>
              <a:rPr sz="3000" b="1" spc="-310" dirty="0">
                <a:latin typeface="Cambria"/>
                <a:cs typeface="Cambria"/>
              </a:rPr>
              <a:t>8</a:t>
            </a:r>
            <a:r>
              <a:rPr sz="3000" b="1" spc="-385" dirty="0">
                <a:latin typeface="Cambria"/>
                <a:cs typeface="Cambria"/>
              </a:rPr>
              <a:t>6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20" dirty="0">
                <a:latin typeface="Cambria"/>
                <a:cs typeface="Cambria"/>
              </a:rPr>
              <a:t>M  M</a:t>
            </a:r>
            <a:r>
              <a:rPr sz="3000" b="1" spc="320" dirty="0">
                <a:latin typeface="Cambria"/>
                <a:cs typeface="Cambria"/>
              </a:rPr>
              <a:t>C</a:t>
            </a:r>
            <a:r>
              <a:rPr sz="3000" b="1" spc="10" dirty="0">
                <a:latin typeface="Cambria"/>
                <a:cs typeface="Cambria"/>
              </a:rPr>
              <a:t>T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785" dirty="0">
                <a:latin typeface="Cambria"/>
                <a:cs typeface="Cambria"/>
              </a:rPr>
              <a:t>1</a:t>
            </a:r>
            <a:r>
              <a:rPr sz="3000" b="1" spc="320" dirty="0">
                <a:latin typeface="Cambria"/>
                <a:cs typeface="Cambria"/>
              </a:rPr>
              <a:t>C</a:t>
            </a:r>
            <a:r>
              <a:rPr sz="3000" b="1" spc="30" dirty="0">
                <a:latin typeface="Cambria"/>
                <a:cs typeface="Cambria"/>
              </a:rPr>
              <a:t>M</a:t>
            </a:r>
            <a:r>
              <a:rPr sz="3000" b="1" spc="-375" dirty="0">
                <a:latin typeface="Cambria"/>
                <a:cs typeface="Cambria"/>
              </a:rPr>
              <a:t>=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-575" dirty="0">
                <a:latin typeface="Cambria"/>
                <a:cs typeface="Cambria"/>
              </a:rPr>
              <a:t>2</a:t>
            </a:r>
            <a:r>
              <a:rPr sz="3000" b="1" spc="-409" dirty="0">
                <a:latin typeface="Cambria"/>
                <a:cs typeface="Cambria"/>
              </a:rPr>
              <a:t>4</a:t>
            </a:r>
            <a:r>
              <a:rPr sz="3000" b="1" spc="-550" dirty="0">
                <a:latin typeface="Cambria"/>
                <a:cs typeface="Cambria"/>
              </a:rPr>
              <a:t>5</a:t>
            </a:r>
            <a:r>
              <a:rPr sz="3000" b="1" spc="-785" dirty="0">
                <a:latin typeface="Cambria"/>
                <a:cs typeface="Cambria"/>
              </a:rPr>
              <a:t>1</a:t>
            </a:r>
            <a:r>
              <a:rPr lang="en-IN" sz="3000" b="1" spc="-785" dirty="0">
                <a:latin typeface="Cambria"/>
                <a:cs typeface="Cambria"/>
              </a:rPr>
              <a:t>                         </a:t>
            </a:r>
            <a:r>
              <a:rPr sz="3000" b="1" spc="-75" dirty="0">
                <a:latin typeface="Cambria"/>
                <a:cs typeface="Cambria"/>
              </a:rPr>
              <a:t>.</a:t>
            </a:r>
            <a:r>
              <a:rPr lang="en-IN" sz="3000" b="1" spc="-75" dirty="0">
                <a:latin typeface="Cambria"/>
                <a:cs typeface="Cambria"/>
              </a:rPr>
              <a:t> . </a:t>
            </a:r>
            <a:r>
              <a:rPr sz="3000" b="1" spc="-595" dirty="0">
                <a:latin typeface="Cambria"/>
                <a:cs typeface="Cambria"/>
              </a:rPr>
              <a:t>3</a:t>
            </a:r>
            <a:r>
              <a:rPr sz="3000" b="1" spc="-409" dirty="0">
                <a:latin typeface="Cambria"/>
                <a:cs typeface="Cambria"/>
              </a:rPr>
              <a:t>4</a:t>
            </a:r>
            <a:r>
              <a:rPr sz="3000" b="1" spc="40" dirty="0">
                <a:latin typeface="Cambria"/>
                <a:cs typeface="Cambria"/>
              </a:rPr>
              <a:t> </a:t>
            </a:r>
            <a:r>
              <a:rPr sz="3000" b="1" spc="30" dirty="0">
                <a:latin typeface="Cambria"/>
                <a:cs typeface="Cambria"/>
              </a:rPr>
              <a:t>M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812" y="2066918"/>
            <a:ext cx="737362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b="1" spc="5" dirty="0">
                <a:latin typeface="Tahoma"/>
                <a:cs typeface="Tahoma"/>
              </a:rPr>
              <a:t>Form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coefficients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10" dirty="0">
                <a:latin typeface="Tahoma"/>
                <a:cs typeface="Tahoma"/>
              </a:rPr>
              <a:t>are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ratios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25" dirty="0">
                <a:latin typeface="Tahoma"/>
                <a:cs typeface="Tahoma"/>
              </a:rPr>
              <a:t>that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numerically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compare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15" dirty="0">
                <a:latin typeface="Tahoma"/>
                <a:cs typeface="Tahoma"/>
              </a:rPr>
              <a:t>the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ship's </a:t>
            </a:r>
            <a:r>
              <a:rPr sz="2000" b="1" spc="5" dirty="0">
                <a:latin typeface="Tahoma"/>
                <a:cs typeface="Tahoma"/>
              </a:rPr>
              <a:t>underwater </a:t>
            </a:r>
            <a:r>
              <a:rPr sz="2000" b="1" spc="20" dirty="0">
                <a:latin typeface="Tahoma"/>
                <a:cs typeface="Tahoma"/>
              </a:rPr>
              <a:t>form </a:t>
            </a:r>
            <a:r>
              <a:rPr sz="2000" b="1" spc="15" dirty="0">
                <a:latin typeface="Tahoma"/>
                <a:cs typeface="Tahoma"/>
              </a:rPr>
              <a:t>to </a:t>
            </a:r>
            <a:r>
              <a:rPr sz="2000" b="1" spc="25" dirty="0">
                <a:latin typeface="Tahoma"/>
                <a:cs typeface="Tahoma"/>
              </a:rPr>
              <a:t>that </a:t>
            </a:r>
            <a:r>
              <a:rPr sz="2000" b="1" dirty="0">
                <a:latin typeface="Tahoma"/>
                <a:cs typeface="Tahoma"/>
              </a:rPr>
              <a:t>of </a:t>
            </a:r>
            <a:r>
              <a:rPr sz="2000" b="1" spc="-5" dirty="0">
                <a:latin typeface="Tahoma"/>
                <a:cs typeface="Tahoma"/>
              </a:rPr>
              <a:t>regular </a:t>
            </a:r>
            <a:r>
              <a:rPr sz="2000" b="1" spc="-10" dirty="0">
                <a:latin typeface="Tahoma"/>
                <a:cs typeface="Tahoma"/>
              </a:rPr>
              <a:t>shapes </a:t>
            </a:r>
            <a:r>
              <a:rPr sz="2000" b="1" spc="-15" dirty="0">
                <a:latin typeface="Tahoma"/>
                <a:cs typeface="Tahoma"/>
              </a:rPr>
              <a:t>having 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spc="15" dirty="0">
                <a:latin typeface="Tahoma"/>
                <a:cs typeface="Tahoma"/>
              </a:rPr>
              <a:t>the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same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majority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dimension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as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15" dirty="0">
                <a:latin typeface="Tahoma"/>
                <a:cs typeface="Tahoma"/>
              </a:rPr>
              <a:t>the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ship.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5667" y="9424445"/>
            <a:ext cx="7200900" cy="28575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723" y="1155781"/>
            <a:ext cx="9525" cy="8229600"/>
          </a:xfrm>
          <a:custGeom>
            <a:avLst/>
            <a:gdLst/>
            <a:ahLst/>
            <a:cxnLst/>
            <a:rect l="l" t="t" r="r" b="b"/>
            <a:pathLst>
              <a:path w="9525" h="8229600">
                <a:moveTo>
                  <a:pt x="0" y="0"/>
                </a:moveTo>
                <a:lnTo>
                  <a:pt x="9524" y="0"/>
                </a:lnTo>
                <a:lnTo>
                  <a:pt x="952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52073" y="198453"/>
            <a:ext cx="1009650" cy="1009650"/>
          </a:xfrm>
          <a:custGeom>
            <a:avLst/>
            <a:gdLst/>
            <a:ahLst/>
            <a:cxnLst/>
            <a:rect l="l" t="t" r="r" b="b"/>
            <a:pathLst>
              <a:path w="1009650" h="1009650">
                <a:moveTo>
                  <a:pt x="504824" y="1009649"/>
                </a:moveTo>
                <a:lnTo>
                  <a:pt x="456206" y="1007339"/>
                </a:lnTo>
                <a:lnTo>
                  <a:pt x="408896" y="1000547"/>
                </a:lnTo>
                <a:lnTo>
                  <a:pt x="363105" y="989486"/>
                </a:lnTo>
                <a:lnTo>
                  <a:pt x="319044" y="974367"/>
                </a:lnTo>
                <a:lnTo>
                  <a:pt x="276925" y="955402"/>
                </a:lnTo>
                <a:lnTo>
                  <a:pt x="236960" y="932802"/>
                </a:lnTo>
                <a:lnTo>
                  <a:pt x="199361" y="906779"/>
                </a:lnTo>
                <a:lnTo>
                  <a:pt x="164338" y="877545"/>
                </a:lnTo>
                <a:lnTo>
                  <a:pt x="132104" y="845311"/>
                </a:lnTo>
                <a:lnTo>
                  <a:pt x="102870" y="810288"/>
                </a:lnTo>
                <a:lnTo>
                  <a:pt x="76847" y="772689"/>
                </a:lnTo>
                <a:lnTo>
                  <a:pt x="54247" y="732724"/>
                </a:lnTo>
                <a:lnTo>
                  <a:pt x="35282" y="690605"/>
                </a:lnTo>
                <a:lnTo>
                  <a:pt x="20163" y="646544"/>
                </a:lnTo>
                <a:lnTo>
                  <a:pt x="9102" y="600753"/>
                </a:lnTo>
                <a:lnTo>
                  <a:pt x="2310" y="553443"/>
                </a:lnTo>
                <a:lnTo>
                  <a:pt x="0" y="504824"/>
                </a:lnTo>
                <a:lnTo>
                  <a:pt x="2310" y="456206"/>
                </a:lnTo>
                <a:lnTo>
                  <a:pt x="9102" y="408896"/>
                </a:lnTo>
                <a:lnTo>
                  <a:pt x="20163" y="363105"/>
                </a:lnTo>
                <a:lnTo>
                  <a:pt x="35282" y="319044"/>
                </a:lnTo>
                <a:lnTo>
                  <a:pt x="54247" y="276925"/>
                </a:lnTo>
                <a:lnTo>
                  <a:pt x="76847" y="236960"/>
                </a:lnTo>
                <a:lnTo>
                  <a:pt x="102870" y="199361"/>
                </a:lnTo>
                <a:lnTo>
                  <a:pt x="132104" y="164338"/>
                </a:lnTo>
                <a:lnTo>
                  <a:pt x="164338" y="132104"/>
                </a:lnTo>
                <a:lnTo>
                  <a:pt x="199361" y="102870"/>
                </a:lnTo>
                <a:lnTo>
                  <a:pt x="236960" y="76847"/>
                </a:lnTo>
                <a:lnTo>
                  <a:pt x="276925" y="54247"/>
                </a:lnTo>
                <a:lnTo>
                  <a:pt x="319044" y="35282"/>
                </a:lnTo>
                <a:lnTo>
                  <a:pt x="363105" y="20163"/>
                </a:lnTo>
                <a:lnTo>
                  <a:pt x="408896" y="9102"/>
                </a:lnTo>
                <a:lnTo>
                  <a:pt x="456206" y="2310"/>
                </a:lnTo>
                <a:lnTo>
                  <a:pt x="504824" y="0"/>
                </a:lnTo>
                <a:lnTo>
                  <a:pt x="553443" y="2310"/>
                </a:lnTo>
                <a:lnTo>
                  <a:pt x="600753" y="9102"/>
                </a:lnTo>
                <a:lnTo>
                  <a:pt x="646544" y="20163"/>
                </a:lnTo>
                <a:lnTo>
                  <a:pt x="690605" y="35282"/>
                </a:lnTo>
                <a:lnTo>
                  <a:pt x="732724" y="54247"/>
                </a:lnTo>
                <a:lnTo>
                  <a:pt x="772689" y="76847"/>
                </a:lnTo>
                <a:lnTo>
                  <a:pt x="810288" y="102870"/>
                </a:lnTo>
                <a:lnTo>
                  <a:pt x="845311" y="132104"/>
                </a:lnTo>
                <a:lnTo>
                  <a:pt x="877545" y="164338"/>
                </a:lnTo>
                <a:lnTo>
                  <a:pt x="906779" y="199361"/>
                </a:lnTo>
                <a:lnTo>
                  <a:pt x="932802" y="236960"/>
                </a:lnTo>
                <a:lnTo>
                  <a:pt x="955402" y="276925"/>
                </a:lnTo>
                <a:lnTo>
                  <a:pt x="974367" y="319044"/>
                </a:lnTo>
                <a:lnTo>
                  <a:pt x="989486" y="363105"/>
                </a:lnTo>
                <a:lnTo>
                  <a:pt x="1000547" y="408896"/>
                </a:lnTo>
                <a:lnTo>
                  <a:pt x="1007339" y="456206"/>
                </a:lnTo>
                <a:lnTo>
                  <a:pt x="1009649" y="504824"/>
                </a:lnTo>
                <a:lnTo>
                  <a:pt x="1007339" y="553443"/>
                </a:lnTo>
                <a:lnTo>
                  <a:pt x="1000547" y="600753"/>
                </a:lnTo>
                <a:lnTo>
                  <a:pt x="989486" y="646544"/>
                </a:lnTo>
                <a:lnTo>
                  <a:pt x="974367" y="690605"/>
                </a:lnTo>
                <a:lnTo>
                  <a:pt x="955402" y="732724"/>
                </a:lnTo>
                <a:lnTo>
                  <a:pt x="932802" y="772689"/>
                </a:lnTo>
                <a:lnTo>
                  <a:pt x="906779" y="810288"/>
                </a:lnTo>
                <a:lnTo>
                  <a:pt x="877545" y="845311"/>
                </a:lnTo>
                <a:lnTo>
                  <a:pt x="845311" y="877545"/>
                </a:lnTo>
                <a:lnTo>
                  <a:pt x="810288" y="906779"/>
                </a:lnTo>
                <a:lnTo>
                  <a:pt x="772689" y="932802"/>
                </a:lnTo>
                <a:lnTo>
                  <a:pt x="732724" y="955402"/>
                </a:lnTo>
                <a:lnTo>
                  <a:pt x="690605" y="974367"/>
                </a:lnTo>
                <a:lnTo>
                  <a:pt x="646544" y="989486"/>
                </a:lnTo>
                <a:lnTo>
                  <a:pt x="600753" y="1000547"/>
                </a:lnTo>
                <a:lnTo>
                  <a:pt x="553443" y="1007339"/>
                </a:lnTo>
                <a:lnTo>
                  <a:pt x="504824" y="1009649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554614" y="427830"/>
            <a:ext cx="402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80" dirty="0">
                <a:solidFill>
                  <a:srgbClr val="FAFAFA"/>
                </a:solidFill>
                <a:latin typeface="Cambria"/>
                <a:cs typeface="Cambria"/>
              </a:rPr>
              <a:t>X</a:t>
            </a:r>
            <a:r>
              <a:rPr sz="3000" b="1" spc="-25" dirty="0">
                <a:solidFill>
                  <a:srgbClr val="FAFAFA"/>
                </a:solidFill>
                <a:latin typeface="Cambria"/>
                <a:cs typeface="Cambria"/>
              </a:rPr>
              <a:t>I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526" y="8302811"/>
            <a:ext cx="218999" cy="21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526" y="9040105"/>
            <a:ext cx="218999" cy="218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260" y="8672655"/>
            <a:ext cx="219074" cy="2190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7373" y="4625173"/>
            <a:ext cx="6715124" cy="30829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2822" y="8868560"/>
            <a:ext cx="6353174" cy="7810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1234" y="1413367"/>
            <a:ext cx="5229224" cy="14382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18048" y="3545657"/>
            <a:ext cx="7038974" cy="5524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297762" y="4469481"/>
            <a:ext cx="591600" cy="475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2025"/>
              </a:lnSpc>
            </a:pP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145" dirty="0">
                <a:latin typeface="Cambria"/>
                <a:cs typeface="Cambria"/>
              </a:rPr>
              <a:t>o</a:t>
            </a:r>
            <a:r>
              <a:rPr sz="1800" b="1" spc="-140" dirty="0">
                <a:latin typeface="Cambria"/>
                <a:cs typeface="Cambria"/>
              </a:rPr>
              <a:t>n</a:t>
            </a:r>
            <a:r>
              <a:rPr sz="1800" b="1" spc="-220" dirty="0">
                <a:latin typeface="Cambria"/>
                <a:cs typeface="Cambria"/>
              </a:rPr>
              <a:t>s</a:t>
            </a:r>
            <a:endParaRPr sz="1800" dirty="0">
              <a:latin typeface="Cambria"/>
              <a:cs typeface="Cambria"/>
            </a:endParaRPr>
          </a:p>
          <a:p>
            <a:pPr indent="10160" algn="just">
              <a:lnSpc>
                <a:spcPct val="226500"/>
              </a:lnSpc>
              <a:spcBef>
                <a:spcPts val="55"/>
              </a:spcBef>
            </a:pP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145" dirty="0">
                <a:latin typeface="Cambria"/>
                <a:cs typeface="Cambria"/>
              </a:rPr>
              <a:t>o</a:t>
            </a:r>
            <a:r>
              <a:rPr sz="1800" b="1" spc="-140" dirty="0">
                <a:latin typeface="Cambria"/>
                <a:cs typeface="Cambria"/>
              </a:rPr>
              <a:t>n</a:t>
            </a:r>
            <a:r>
              <a:rPr sz="1800" b="1" spc="-145" dirty="0">
                <a:latin typeface="Cambria"/>
                <a:cs typeface="Cambria"/>
              </a:rPr>
              <a:t>s  </a:t>
            </a:r>
            <a:r>
              <a:rPr sz="1800" b="1" spc="-140" dirty="0">
                <a:latin typeface="Cambria"/>
                <a:cs typeface="Cambria"/>
              </a:rPr>
              <a:t>tons </a:t>
            </a:r>
            <a:r>
              <a:rPr sz="1800" b="1" spc="-385" dirty="0">
                <a:latin typeface="Cambria"/>
                <a:cs typeface="Cambria"/>
              </a:rPr>
              <a:t> </a:t>
            </a:r>
            <a:r>
              <a:rPr sz="1800" b="1" spc="-140" dirty="0">
                <a:latin typeface="Cambria"/>
                <a:cs typeface="Cambria"/>
              </a:rPr>
              <a:t>tons </a:t>
            </a:r>
            <a:r>
              <a:rPr sz="1800" b="1" spc="-385" dirty="0">
                <a:latin typeface="Cambria"/>
                <a:cs typeface="Cambria"/>
              </a:rPr>
              <a:t> </a:t>
            </a:r>
            <a:r>
              <a:rPr sz="1900" b="1" spc="-60" dirty="0">
                <a:latin typeface="Cambria"/>
                <a:cs typeface="Cambria"/>
              </a:rPr>
              <a:t>t</a:t>
            </a:r>
            <a:r>
              <a:rPr sz="1900" b="1" spc="-155" dirty="0">
                <a:latin typeface="Cambria"/>
                <a:cs typeface="Cambria"/>
              </a:rPr>
              <a:t>o</a:t>
            </a:r>
            <a:r>
              <a:rPr sz="1900" b="1" spc="-150" dirty="0">
                <a:latin typeface="Cambria"/>
                <a:cs typeface="Cambria"/>
              </a:rPr>
              <a:t>n</a:t>
            </a:r>
            <a:r>
              <a:rPr sz="1900" b="1" spc="-155" dirty="0">
                <a:latin typeface="Cambria"/>
                <a:cs typeface="Cambria"/>
              </a:rPr>
              <a:t>s  </a:t>
            </a:r>
            <a:r>
              <a:rPr sz="1900" b="1" spc="-60" dirty="0">
                <a:latin typeface="Cambria"/>
                <a:cs typeface="Cambria"/>
              </a:rPr>
              <a:t>t</a:t>
            </a:r>
            <a:r>
              <a:rPr sz="1900" b="1" spc="-155" dirty="0">
                <a:latin typeface="Cambria"/>
                <a:cs typeface="Cambria"/>
              </a:rPr>
              <a:t>o</a:t>
            </a:r>
            <a:r>
              <a:rPr sz="1900" b="1" spc="-150" dirty="0">
                <a:latin typeface="Cambria"/>
                <a:cs typeface="Cambria"/>
              </a:rPr>
              <a:t>n</a:t>
            </a:r>
            <a:r>
              <a:rPr sz="1900" b="1" spc="-155" dirty="0">
                <a:latin typeface="Cambria"/>
                <a:cs typeface="Cambria"/>
              </a:rPr>
              <a:t>s  </a:t>
            </a:r>
            <a:r>
              <a:rPr sz="1900" b="1" spc="-60" dirty="0">
                <a:latin typeface="Cambria"/>
                <a:cs typeface="Cambria"/>
              </a:rPr>
              <a:t>t</a:t>
            </a:r>
            <a:r>
              <a:rPr sz="1900" b="1" spc="-155" dirty="0">
                <a:latin typeface="Cambria"/>
                <a:cs typeface="Cambria"/>
              </a:rPr>
              <a:t>o</a:t>
            </a:r>
            <a:r>
              <a:rPr sz="1900" b="1" spc="-150" dirty="0">
                <a:latin typeface="Cambria"/>
                <a:cs typeface="Cambria"/>
              </a:rPr>
              <a:t>n</a:t>
            </a:r>
            <a:r>
              <a:rPr sz="1900" b="1" spc="-155" dirty="0">
                <a:latin typeface="Cambria"/>
                <a:cs typeface="Cambria"/>
              </a:rPr>
              <a:t>s  </a:t>
            </a:r>
            <a:r>
              <a:rPr sz="1900" b="1" spc="-60" dirty="0">
                <a:latin typeface="Cambria"/>
                <a:cs typeface="Cambria"/>
              </a:rPr>
              <a:t>t</a:t>
            </a:r>
            <a:r>
              <a:rPr sz="1900" b="1" spc="-155" dirty="0">
                <a:latin typeface="Cambria"/>
                <a:cs typeface="Cambria"/>
              </a:rPr>
              <a:t>o</a:t>
            </a:r>
            <a:r>
              <a:rPr sz="1900" b="1" spc="-150" dirty="0">
                <a:latin typeface="Cambria"/>
                <a:cs typeface="Cambria"/>
              </a:rPr>
              <a:t>n</a:t>
            </a:r>
            <a:r>
              <a:rPr sz="1900" b="1" spc="-235" dirty="0">
                <a:latin typeface="Cambria"/>
                <a:cs typeface="Cambria"/>
              </a:rPr>
              <a:t>s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87447" y="4469481"/>
            <a:ext cx="1745614" cy="5383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1800" b="1" spc="75" dirty="0">
                <a:latin typeface="Cambria"/>
                <a:cs typeface="Cambria"/>
              </a:rPr>
              <a:t>H</a:t>
            </a:r>
            <a:r>
              <a:rPr sz="1800" b="1" spc="-204" dirty="0">
                <a:latin typeface="Cambria"/>
                <a:cs typeface="Cambria"/>
              </a:rPr>
              <a:t>e</a:t>
            </a:r>
            <a:r>
              <a:rPr sz="1800" b="1" spc="-210" dirty="0">
                <a:latin typeface="Cambria"/>
                <a:cs typeface="Cambria"/>
              </a:rPr>
              <a:t>a</a:t>
            </a:r>
            <a:r>
              <a:rPr sz="1800" b="1" spc="-165" dirty="0">
                <a:latin typeface="Cambria"/>
                <a:cs typeface="Cambria"/>
              </a:rPr>
              <a:t>v</a:t>
            </a:r>
            <a:r>
              <a:rPr sz="1800" b="1" spc="-190" dirty="0">
                <a:latin typeface="Cambria"/>
                <a:cs typeface="Cambria"/>
              </a:rPr>
              <a:t>y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-55" dirty="0">
                <a:latin typeface="Cambria"/>
                <a:cs typeface="Cambria"/>
              </a:rPr>
              <a:t>F</a:t>
            </a:r>
            <a:r>
              <a:rPr sz="1800" b="1" spc="-170" dirty="0">
                <a:latin typeface="Cambria"/>
                <a:cs typeface="Cambria"/>
              </a:rPr>
              <a:t>u</a:t>
            </a:r>
            <a:r>
              <a:rPr sz="1800" b="1" spc="-204" dirty="0">
                <a:latin typeface="Cambria"/>
                <a:cs typeface="Cambria"/>
              </a:rPr>
              <a:t>e</a:t>
            </a:r>
            <a:r>
              <a:rPr sz="1800" b="1" spc="-75" dirty="0">
                <a:latin typeface="Cambria"/>
                <a:cs typeface="Cambria"/>
              </a:rPr>
              <a:t>l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125" dirty="0">
                <a:latin typeface="Cambria"/>
                <a:cs typeface="Cambria"/>
              </a:rPr>
              <a:t>O</a:t>
            </a:r>
            <a:r>
              <a:rPr sz="1800" b="1" spc="-95" dirty="0">
                <a:latin typeface="Cambria"/>
                <a:cs typeface="Cambria"/>
              </a:rPr>
              <a:t>i</a:t>
            </a:r>
            <a:r>
              <a:rPr sz="1800" b="1" spc="-75" dirty="0">
                <a:latin typeface="Cambria"/>
                <a:cs typeface="Cambria"/>
              </a:rPr>
              <a:t>l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-95" dirty="0">
                <a:latin typeface="Cambria"/>
                <a:cs typeface="Cambria"/>
              </a:rPr>
              <a:t>W</a:t>
            </a: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45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  <a:p>
            <a:pPr marL="201930" marR="194310" indent="26670" algn="just">
              <a:lnSpc>
                <a:spcPct val="229199"/>
              </a:lnSpc>
            </a:pPr>
            <a:r>
              <a:rPr sz="1800" b="1" dirty="0">
                <a:latin typeface="Cambria"/>
                <a:cs typeface="Cambria"/>
              </a:rPr>
              <a:t>D</a:t>
            </a:r>
            <a:r>
              <a:rPr sz="1800" b="1" spc="-95" dirty="0">
                <a:latin typeface="Cambria"/>
                <a:cs typeface="Cambria"/>
              </a:rPr>
              <a:t>i</a:t>
            </a:r>
            <a:r>
              <a:rPr sz="1800" b="1" spc="-204" dirty="0">
                <a:latin typeface="Cambria"/>
                <a:cs typeface="Cambria"/>
              </a:rPr>
              <a:t>e</a:t>
            </a:r>
            <a:r>
              <a:rPr sz="1800" b="1" spc="-220" dirty="0">
                <a:latin typeface="Cambria"/>
                <a:cs typeface="Cambria"/>
              </a:rPr>
              <a:t>s</a:t>
            </a:r>
            <a:r>
              <a:rPr sz="1800" b="1" spc="-204" dirty="0">
                <a:latin typeface="Cambria"/>
                <a:cs typeface="Cambria"/>
              </a:rPr>
              <a:t>e</a:t>
            </a:r>
            <a:r>
              <a:rPr sz="1800" b="1" spc="-75" dirty="0">
                <a:latin typeface="Cambria"/>
                <a:cs typeface="Cambria"/>
              </a:rPr>
              <a:t>l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125" dirty="0">
                <a:latin typeface="Cambria"/>
                <a:cs typeface="Cambria"/>
              </a:rPr>
              <a:t>O</a:t>
            </a:r>
            <a:r>
              <a:rPr sz="1800" b="1" spc="-95" dirty="0">
                <a:latin typeface="Cambria"/>
                <a:cs typeface="Cambria"/>
              </a:rPr>
              <a:t>i</a:t>
            </a:r>
            <a:r>
              <a:rPr sz="1800" b="1" spc="-75" dirty="0">
                <a:latin typeface="Cambria"/>
                <a:cs typeface="Cambria"/>
              </a:rPr>
              <a:t>l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-95" dirty="0">
                <a:latin typeface="Cambria"/>
                <a:cs typeface="Cambria"/>
              </a:rPr>
              <a:t>W</a:t>
            </a: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45" dirty="0">
                <a:latin typeface="Cambria"/>
                <a:cs typeface="Cambria"/>
              </a:rPr>
              <a:t>.  </a:t>
            </a:r>
            <a:r>
              <a:rPr sz="1800" b="1" spc="-15" dirty="0">
                <a:latin typeface="Cambria"/>
                <a:cs typeface="Cambria"/>
              </a:rPr>
              <a:t>L</a:t>
            </a:r>
            <a:r>
              <a:rPr sz="1800" b="1" spc="-170" dirty="0">
                <a:latin typeface="Cambria"/>
                <a:cs typeface="Cambria"/>
              </a:rPr>
              <a:t>u</a:t>
            </a:r>
            <a:r>
              <a:rPr sz="1800" b="1" spc="-140" dirty="0">
                <a:latin typeface="Cambria"/>
                <a:cs typeface="Cambria"/>
              </a:rPr>
              <a:t>b</a:t>
            </a:r>
            <a:r>
              <a:rPr sz="1800" b="1" spc="-204" dirty="0">
                <a:latin typeface="Cambria"/>
                <a:cs typeface="Cambria"/>
              </a:rPr>
              <a:t>e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125" dirty="0">
                <a:latin typeface="Cambria"/>
                <a:cs typeface="Cambria"/>
              </a:rPr>
              <a:t>O</a:t>
            </a:r>
            <a:r>
              <a:rPr sz="1800" b="1" spc="-95" dirty="0">
                <a:latin typeface="Cambria"/>
                <a:cs typeface="Cambria"/>
              </a:rPr>
              <a:t>i</a:t>
            </a:r>
            <a:r>
              <a:rPr sz="1800" b="1" spc="-75" dirty="0">
                <a:latin typeface="Cambria"/>
                <a:cs typeface="Cambria"/>
              </a:rPr>
              <a:t>l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-95" dirty="0">
                <a:latin typeface="Cambria"/>
                <a:cs typeface="Cambria"/>
              </a:rPr>
              <a:t>W</a:t>
            </a: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45" dirty="0">
                <a:latin typeface="Cambria"/>
                <a:cs typeface="Cambria"/>
              </a:rPr>
              <a:t>.  </a:t>
            </a:r>
            <a:r>
              <a:rPr sz="1800" b="1" spc="-55" dirty="0">
                <a:latin typeface="Cambria"/>
                <a:cs typeface="Cambria"/>
              </a:rPr>
              <a:t>F</a:t>
            </a:r>
            <a:r>
              <a:rPr sz="1800" b="1" spc="-150" dirty="0">
                <a:latin typeface="Cambria"/>
                <a:cs typeface="Cambria"/>
              </a:rPr>
              <a:t>r</a:t>
            </a:r>
            <a:r>
              <a:rPr sz="1800" b="1" spc="-204" dirty="0">
                <a:latin typeface="Cambria"/>
                <a:cs typeface="Cambria"/>
              </a:rPr>
              <a:t>e</a:t>
            </a:r>
            <a:r>
              <a:rPr sz="1800" b="1" spc="-220" dirty="0">
                <a:latin typeface="Cambria"/>
                <a:cs typeface="Cambria"/>
              </a:rPr>
              <a:t>s</a:t>
            </a:r>
            <a:r>
              <a:rPr sz="1800" b="1" spc="-160" dirty="0">
                <a:latin typeface="Cambria"/>
                <a:cs typeface="Cambria"/>
              </a:rPr>
              <a:t>h</a:t>
            </a:r>
            <a:r>
              <a:rPr sz="1800" b="1" spc="-204" dirty="0">
                <a:latin typeface="Cambria"/>
                <a:cs typeface="Cambria"/>
              </a:rPr>
              <a:t>w</a:t>
            </a:r>
            <a:r>
              <a:rPr sz="1800" b="1" spc="-210" dirty="0">
                <a:latin typeface="Cambria"/>
                <a:cs typeface="Cambria"/>
              </a:rPr>
              <a:t>a</a:t>
            </a: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204" dirty="0">
                <a:latin typeface="Cambria"/>
                <a:cs typeface="Cambria"/>
              </a:rPr>
              <a:t>e</a:t>
            </a:r>
            <a:r>
              <a:rPr sz="1800" b="1" spc="-150" dirty="0">
                <a:latin typeface="Cambria"/>
                <a:cs typeface="Cambria"/>
              </a:rPr>
              <a:t>r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-204" dirty="0">
                <a:latin typeface="Cambria"/>
                <a:cs typeface="Cambria"/>
              </a:rPr>
              <a:t>w</a:t>
            </a: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45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  <a:p>
            <a:pPr marL="481965" marR="398780" indent="-75565" algn="just">
              <a:lnSpc>
                <a:spcPts val="5100"/>
              </a:lnSpc>
              <a:spcBef>
                <a:spcPts val="560"/>
              </a:spcBef>
            </a:pPr>
            <a:r>
              <a:rPr sz="1800" b="1" spc="-110" dirty="0">
                <a:latin typeface="Cambria"/>
                <a:cs typeface="Cambria"/>
              </a:rPr>
              <a:t>P</a:t>
            </a:r>
            <a:r>
              <a:rPr sz="1800" b="1" spc="-150" dirty="0">
                <a:latin typeface="Cambria"/>
                <a:cs typeface="Cambria"/>
              </a:rPr>
              <a:t>r</a:t>
            </a:r>
            <a:r>
              <a:rPr sz="1800" b="1" spc="-145" dirty="0">
                <a:latin typeface="Cambria"/>
                <a:cs typeface="Cambria"/>
              </a:rPr>
              <a:t>o</a:t>
            </a:r>
            <a:r>
              <a:rPr sz="1800" b="1" spc="-165" dirty="0">
                <a:latin typeface="Cambria"/>
                <a:cs typeface="Cambria"/>
              </a:rPr>
              <a:t>v</a:t>
            </a:r>
            <a:r>
              <a:rPr sz="1800" b="1" spc="-95" dirty="0">
                <a:latin typeface="Cambria"/>
                <a:cs typeface="Cambria"/>
              </a:rPr>
              <a:t>i</a:t>
            </a:r>
            <a:r>
              <a:rPr sz="1800" b="1" spc="-220" dirty="0">
                <a:latin typeface="Cambria"/>
                <a:cs typeface="Cambria"/>
              </a:rPr>
              <a:t>s</a:t>
            </a:r>
            <a:r>
              <a:rPr sz="1800" b="1" spc="-95" dirty="0">
                <a:latin typeface="Cambria"/>
                <a:cs typeface="Cambria"/>
              </a:rPr>
              <a:t>i</a:t>
            </a:r>
            <a:r>
              <a:rPr sz="1800" b="1" spc="-145" dirty="0">
                <a:latin typeface="Cambria"/>
                <a:cs typeface="Cambria"/>
              </a:rPr>
              <a:t>o</a:t>
            </a:r>
            <a:r>
              <a:rPr sz="1800" b="1" spc="-140" dirty="0">
                <a:latin typeface="Cambria"/>
                <a:cs typeface="Cambria"/>
              </a:rPr>
              <a:t>n</a:t>
            </a:r>
            <a:r>
              <a:rPr sz="1800" b="1" spc="-145" dirty="0">
                <a:latin typeface="Cambria"/>
                <a:cs typeface="Cambria"/>
              </a:rPr>
              <a:t>s  </a:t>
            </a:r>
            <a:r>
              <a:rPr sz="1800" b="1" dirty="0">
                <a:latin typeface="Cambria"/>
                <a:cs typeface="Cambria"/>
              </a:rPr>
              <a:t>S</a:t>
            </a: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204" dirty="0">
                <a:latin typeface="Cambria"/>
                <a:cs typeface="Cambria"/>
              </a:rPr>
              <a:t>ee</a:t>
            </a:r>
            <a:r>
              <a:rPr sz="1800" b="1" spc="-75" dirty="0">
                <a:latin typeface="Cambria"/>
                <a:cs typeface="Cambria"/>
              </a:rPr>
              <a:t>l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-204" dirty="0">
                <a:latin typeface="Cambria"/>
                <a:cs typeface="Cambria"/>
              </a:rPr>
              <a:t>w</a:t>
            </a: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45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Cambria"/>
              <a:cs typeface="Cambria"/>
            </a:endParaRPr>
          </a:p>
          <a:p>
            <a:pPr marL="196850" algn="just">
              <a:lnSpc>
                <a:spcPct val="100000"/>
              </a:lnSpc>
            </a:pPr>
            <a:r>
              <a:rPr sz="1800" b="1" spc="15" dirty="0">
                <a:latin typeface="Cambria"/>
                <a:cs typeface="Cambria"/>
              </a:rPr>
              <a:t>M</a:t>
            </a:r>
            <a:r>
              <a:rPr sz="1800" b="1" spc="-210" dirty="0">
                <a:latin typeface="Cambria"/>
                <a:cs typeface="Cambria"/>
              </a:rPr>
              <a:t>a</a:t>
            </a:r>
            <a:r>
              <a:rPr sz="1800" b="1" spc="-80" dirty="0">
                <a:latin typeface="Cambria"/>
                <a:cs typeface="Cambria"/>
              </a:rPr>
              <a:t>c</a:t>
            </a:r>
            <a:r>
              <a:rPr sz="1800" b="1" spc="-160" dirty="0">
                <a:latin typeface="Cambria"/>
                <a:cs typeface="Cambria"/>
              </a:rPr>
              <a:t>h</a:t>
            </a:r>
            <a:r>
              <a:rPr sz="1800" b="1" spc="-95" dirty="0">
                <a:latin typeface="Cambria"/>
                <a:cs typeface="Cambria"/>
              </a:rPr>
              <a:t>i</a:t>
            </a:r>
            <a:r>
              <a:rPr sz="1800" b="1" spc="-140" dirty="0">
                <a:latin typeface="Cambria"/>
                <a:cs typeface="Cambria"/>
              </a:rPr>
              <a:t>n</a:t>
            </a:r>
            <a:r>
              <a:rPr sz="1800" b="1" spc="-204" dirty="0">
                <a:latin typeface="Cambria"/>
                <a:cs typeface="Cambria"/>
              </a:rPr>
              <a:t>e</a:t>
            </a:r>
            <a:r>
              <a:rPr sz="1800" b="1" spc="-150" dirty="0">
                <a:latin typeface="Cambria"/>
                <a:cs typeface="Cambria"/>
              </a:rPr>
              <a:t>r</a:t>
            </a:r>
            <a:r>
              <a:rPr sz="1800" b="1" spc="-190" dirty="0">
                <a:latin typeface="Cambria"/>
                <a:cs typeface="Cambria"/>
              </a:rPr>
              <a:t>y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b="1" spc="-95" dirty="0">
                <a:latin typeface="Cambria"/>
                <a:cs typeface="Cambria"/>
              </a:rPr>
              <a:t>W</a:t>
            </a:r>
            <a:r>
              <a:rPr sz="1800" b="1" spc="-55" dirty="0">
                <a:latin typeface="Cambria"/>
                <a:cs typeface="Cambria"/>
              </a:rPr>
              <a:t>t</a:t>
            </a:r>
            <a:r>
              <a:rPr sz="1800" b="1" spc="-45" dirty="0"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  <a:p>
            <a:pPr marL="541020" marR="410845" indent="-123189" algn="just">
              <a:lnSpc>
                <a:spcPct val="233900"/>
              </a:lnSpc>
              <a:spcBef>
                <a:spcPts val="50"/>
              </a:spcBef>
            </a:pPr>
            <a:r>
              <a:rPr sz="1800" b="1" spc="-50" dirty="0">
                <a:latin typeface="Cambria"/>
                <a:cs typeface="Cambria"/>
              </a:rPr>
              <a:t>Outfit </a:t>
            </a:r>
            <a:r>
              <a:rPr sz="1800" b="1" spc="-105" dirty="0">
                <a:latin typeface="Cambria"/>
                <a:cs typeface="Cambria"/>
              </a:rPr>
              <a:t>wt. </a:t>
            </a:r>
            <a:r>
              <a:rPr sz="1800" b="1" spc="-385" dirty="0">
                <a:latin typeface="Cambria"/>
                <a:cs typeface="Cambria"/>
              </a:rPr>
              <a:t> </a:t>
            </a:r>
            <a:r>
              <a:rPr sz="1800" b="1" spc="-120" dirty="0">
                <a:latin typeface="Cambria"/>
                <a:cs typeface="Cambria"/>
              </a:rPr>
              <a:t>Margin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17299" y="4469481"/>
            <a:ext cx="1057275" cy="5450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b="1" spc="-470" dirty="0">
                <a:latin typeface="Cambria"/>
                <a:cs typeface="Cambria"/>
              </a:rPr>
              <a:t>1</a:t>
            </a:r>
            <a:r>
              <a:rPr sz="1800" b="1" spc="-345" dirty="0">
                <a:latin typeface="Cambria"/>
                <a:cs typeface="Cambria"/>
              </a:rPr>
              <a:t>2</a:t>
            </a:r>
            <a:r>
              <a:rPr sz="1800" b="1" spc="-210" dirty="0">
                <a:latin typeface="Cambria"/>
                <a:cs typeface="Cambria"/>
              </a:rPr>
              <a:t>0</a:t>
            </a:r>
            <a:r>
              <a:rPr sz="1800" b="1" spc="-295" dirty="0">
                <a:latin typeface="Cambria"/>
                <a:cs typeface="Cambria"/>
              </a:rPr>
              <a:t>7</a:t>
            </a:r>
            <a:r>
              <a:rPr sz="1800" b="1" spc="-45" dirty="0">
                <a:latin typeface="Cambria"/>
                <a:cs typeface="Cambria"/>
              </a:rPr>
              <a:t>.</a:t>
            </a:r>
            <a:r>
              <a:rPr sz="1800" b="1" spc="-229" dirty="0">
                <a:latin typeface="Cambria"/>
                <a:cs typeface="Cambria"/>
              </a:rPr>
              <a:t>99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b="1" spc="-285" dirty="0">
                <a:latin typeface="Cambria"/>
                <a:cs typeface="Cambria"/>
              </a:rPr>
              <a:t>73.</a:t>
            </a:r>
            <a:r>
              <a:rPr lang="en-IN" sz="1700" b="1" spc="-285" dirty="0">
                <a:latin typeface="Cambria"/>
                <a:cs typeface="Cambria"/>
              </a:rPr>
              <a:t>      .     </a:t>
            </a:r>
            <a:r>
              <a:rPr sz="1700" b="1" spc="-285" dirty="0">
                <a:latin typeface="Cambria"/>
                <a:cs typeface="Cambria"/>
              </a:rPr>
              <a:t>66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b="1" spc="-380" dirty="0">
                <a:latin typeface="Cambria"/>
                <a:cs typeface="Cambria"/>
              </a:rPr>
              <a:t>15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b="1" spc="-260" dirty="0">
                <a:latin typeface="Cambria"/>
                <a:cs typeface="Cambria"/>
              </a:rPr>
              <a:t>53</a:t>
            </a:r>
            <a:r>
              <a:rPr lang="en-IN" sz="1700" b="1" spc="-260" dirty="0">
                <a:latin typeface="Cambria"/>
                <a:cs typeface="Cambria"/>
              </a:rPr>
              <a:t>   </a:t>
            </a:r>
            <a:r>
              <a:rPr sz="1700" b="1" spc="-260" dirty="0">
                <a:latin typeface="Cambria"/>
                <a:cs typeface="Cambria"/>
              </a:rPr>
              <a:t>.</a:t>
            </a:r>
            <a:r>
              <a:rPr lang="en-IN" sz="1700" b="1" spc="-260" dirty="0">
                <a:latin typeface="Cambria"/>
                <a:cs typeface="Cambria"/>
              </a:rPr>
              <a:t>   </a:t>
            </a:r>
            <a:r>
              <a:rPr sz="1700" b="1" spc="-260" dirty="0">
                <a:latin typeface="Cambria"/>
                <a:cs typeface="Cambria"/>
              </a:rPr>
              <a:t>72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b="1" spc="-260" dirty="0">
                <a:latin typeface="Cambria"/>
                <a:cs typeface="Cambria"/>
              </a:rPr>
              <a:t>3</a:t>
            </a:r>
            <a:r>
              <a:rPr lang="en-IN" sz="1700" b="1" spc="-260" dirty="0">
                <a:latin typeface="Cambria"/>
                <a:cs typeface="Cambria"/>
              </a:rPr>
              <a:t>   </a:t>
            </a:r>
            <a:r>
              <a:rPr sz="1700" b="1" spc="-260" dirty="0">
                <a:latin typeface="Cambria"/>
                <a:cs typeface="Cambria"/>
              </a:rPr>
              <a:t>.</a:t>
            </a:r>
            <a:r>
              <a:rPr lang="en-IN" sz="1700" b="1" spc="-260" dirty="0">
                <a:latin typeface="Cambria"/>
                <a:cs typeface="Cambria"/>
              </a:rPr>
              <a:t>    </a:t>
            </a:r>
            <a:r>
              <a:rPr sz="1700" b="1" spc="-260" dirty="0">
                <a:latin typeface="Cambria"/>
                <a:cs typeface="Cambria"/>
              </a:rPr>
              <a:t>16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b="1" spc="-254" dirty="0">
                <a:latin typeface="Cambria"/>
                <a:cs typeface="Cambria"/>
              </a:rPr>
              <a:t>16465</a:t>
            </a:r>
            <a:r>
              <a:rPr lang="en-IN" sz="1700" b="1" spc="-254" dirty="0">
                <a:latin typeface="Cambria"/>
                <a:cs typeface="Cambria"/>
              </a:rPr>
              <a:t>   </a:t>
            </a:r>
            <a:r>
              <a:rPr sz="1700" b="1" spc="-254" dirty="0">
                <a:latin typeface="Cambria"/>
                <a:cs typeface="Cambria"/>
              </a:rPr>
              <a:t>.</a:t>
            </a:r>
            <a:r>
              <a:rPr lang="en-IN" sz="1700" b="1" spc="-254" dirty="0">
                <a:latin typeface="Cambria"/>
                <a:cs typeface="Cambria"/>
              </a:rPr>
              <a:t>   </a:t>
            </a:r>
            <a:r>
              <a:rPr sz="1700" b="1" spc="-254" dirty="0">
                <a:latin typeface="Cambria"/>
                <a:cs typeface="Cambria"/>
              </a:rPr>
              <a:t>7</a:t>
            </a:r>
            <a:r>
              <a:rPr lang="en-IN" sz="1700" b="1" spc="-254" dirty="0">
                <a:latin typeface="Cambria"/>
                <a:cs typeface="Cambria"/>
              </a:rPr>
              <a:t> </a:t>
            </a:r>
            <a:r>
              <a:rPr sz="1700" b="1" spc="-254" dirty="0">
                <a:latin typeface="Cambria"/>
                <a:cs typeface="Cambria"/>
              </a:rPr>
              <a:t>7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b="1" spc="-260" dirty="0">
                <a:latin typeface="Cambria"/>
                <a:cs typeface="Cambria"/>
              </a:rPr>
              <a:t>2266</a:t>
            </a:r>
            <a:r>
              <a:rPr lang="en-IN" sz="1700" b="1" spc="-260" dirty="0">
                <a:latin typeface="Cambria"/>
                <a:cs typeface="Cambria"/>
              </a:rPr>
              <a:t>  </a:t>
            </a:r>
            <a:r>
              <a:rPr sz="1700" b="1" spc="-260" dirty="0">
                <a:latin typeface="Cambria"/>
                <a:cs typeface="Cambria"/>
              </a:rPr>
              <a:t>.</a:t>
            </a:r>
            <a:r>
              <a:rPr lang="en-IN" sz="1700" b="1" spc="-260" dirty="0">
                <a:latin typeface="Cambria"/>
                <a:cs typeface="Cambria"/>
              </a:rPr>
              <a:t>  </a:t>
            </a:r>
            <a:r>
              <a:rPr sz="1700" b="1" spc="-260" dirty="0">
                <a:latin typeface="Cambria"/>
                <a:cs typeface="Cambria"/>
              </a:rPr>
              <a:t>7</a:t>
            </a:r>
            <a:r>
              <a:rPr lang="en-IN" sz="1700" b="1" spc="-260" dirty="0">
                <a:latin typeface="Cambria"/>
                <a:cs typeface="Cambria"/>
              </a:rPr>
              <a:t> </a:t>
            </a:r>
            <a:r>
              <a:rPr sz="1700" b="1" spc="-260" dirty="0">
                <a:latin typeface="Cambria"/>
                <a:cs typeface="Cambria"/>
              </a:rPr>
              <a:t>61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b="1" spc="-235" dirty="0">
                <a:latin typeface="Cambria"/>
                <a:cs typeface="Cambria"/>
              </a:rPr>
              <a:t>2245</a:t>
            </a:r>
            <a:r>
              <a:rPr lang="en-IN" sz="1700" b="1" spc="-235" dirty="0">
                <a:latin typeface="Cambria"/>
                <a:cs typeface="Cambria"/>
              </a:rPr>
              <a:t>  </a:t>
            </a:r>
            <a:r>
              <a:rPr sz="1700" b="1" spc="-235" dirty="0">
                <a:latin typeface="Cambria"/>
                <a:cs typeface="Cambria"/>
              </a:rPr>
              <a:t>.</a:t>
            </a:r>
            <a:r>
              <a:rPr lang="en-IN" sz="1700" b="1" spc="-235" dirty="0">
                <a:latin typeface="Cambria"/>
                <a:cs typeface="Cambria"/>
              </a:rPr>
              <a:t> </a:t>
            </a:r>
            <a:r>
              <a:rPr sz="1700" b="1" spc="-235" dirty="0">
                <a:latin typeface="Cambria"/>
                <a:cs typeface="Cambria"/>
              </a:rPr>
              <a:t>4</a:t>
            </a:r>
            <a:r>
              <a:rPr lang="en-IN" sz="1700" b="1" spc="-235" dirty="0">
                <a:latin typeface="Cambria"/>
                <a:cs typeface="Cambria"/>
              </a:rPr>
              <a:t> </a:t>
            </a:r>
            <a:r>
              <a:rPr sz="1700" b="1" spc="-235" dirty="0">
                <a:latin typeface="Cambria"/>
                <a:cs typeface="Cambria"/>
              </a:rPr>
              <a:t>09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700" b="1" spc="-509" dirty="0">
                <a:latin typeface="Cambria"/>
                <a:cs typeface="Cambria"/>
              </a:rPr>
              <a:t>3%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27363" y="0"/>
            <a:ext cx="7026275" cy="25019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00"/>
              </a:spcBef>
              <a:tabLst>
                <a:tab pos="7012940" algn="l"/>
              </a:tabLst>
            </a:pPr>
            <a:r>
              <a:rPr sz="8500" spc="-575" dirty="0">
                <a:solidFill>
                  <a:srgbClr val="1A1B17"/>
                </a:solidFill>
              </a:rPr>
              <a:t>Weight </a:t>
            </a:r>
            <a:r>
              <a:rPr sz="8500" spc="-570" dirty="0">
                <a:solidFill>
                  <a:srgbClr val="1A1B17"/>
                </a:solidFill>
              </a:rPr>
              <a:t> </a:t>
            </a:r>
            <a:r>
              <a:rPr sz="8500" u="heavy" spc="-595" dirty="0">
                <a:solidFill>
                  <a:srgbClr val="1A1B17"/>
                </a:solidFill>
                <a:uFill>
                  <a:solidFill>
                    <a:srgbClr val="CCA63C"/>
                  </a:solidFill>
                </a:uFill>
              </a:rPr>
              <a:t>Estimation	</a:t>
            </a:r>
            <a:endParaRPr sz="8500"/>
          </a:p>
        </p:txBody>
      </p:sp>
      <p:sp>
        <p:nvSpPr>
          <p:cNvPr id="18" name="object 18"/>
          <p:cNvSpPr txBox="1"/>
          <p:nvPr/>
        </p:nvSpPr>
        <p:spPr>
          <a:xfrm>
            <a:off x="1443434" y="2824928"/>
            <a:ext cx="38379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u="heavy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LIGHT</a:t>
            </a:r>
            <a:r>
              <a:rPr sz="3100" b="1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100" b="1" u="heavy" spc="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SHIP</a:t>
            </a:r>
            <a:r>
              <a:rPr sz="3100" b="1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100" b="1" u="heavy" spc="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WEIGHT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79473" y="652573"/>
            <a:ext cx="22117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i="1" u="heavy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</a:t>
            </a:r>
            <a:r>
              <a:rPr sz="3400" b="1" i="1" u="heavy" spc="-3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</a:t>
            </a:r>
            <a:r>
              <a:rPr sz="3400" b="1" i="1" u="heavy" spc="-2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3400" b="1" i="1" spc="-180" dirty="0">
                <a:latin typeface="Cambria"/>
                <a:cs typeface="Cambria"/>
              </a:rPr>
              <a:t>f</a:t>
            </a:r>
            <a:r>
              <a:rPr sz="3400" b="1" i="1" u="heavy" spc="-1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3400" b="1" i="1" u="heavy" spc="-2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3400" b="1" i="1" u="heavy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400" b="1" i="1" u="heavy" spc="-3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3400" b="1" i="1" u="heavy" spc="-4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3400" b="1" i="1" u="heavy" spc="-1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3400" b="1" i="1" u="heavy" spc="-6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</a:t>
            </a:r>
            <a:r>
              <a:rPr sz="3400" b="1" i="1" u="heavy" spc="-4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</a:t>
            </a:r>
            <a:r>
              <a:rPr sz="3400" b="1" i="1" u="heavy" spc="-2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26437" y="2824928"/>
            <a:ext cx="27482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u="heavy" spc="1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DEAD</a:t>
            </a:r>
            <a:r>
              <a:rPr sz="3100" b="1" u="heavy" spc="-1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100" b="1" u="heavy" spc="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WEIGHT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1762" y="3977476"/>
            <a:ext cx="19888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i="1" u="heavy" spc="-11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</a:t>
            </a:r>
            <a:r>
              <a:rPr sz="3400" b="1" i="1" u="heavy" spc="-2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3400" b="1" i="1" u="heavy" spc="-4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ee</a:t>
            </a:r>
            <a:r>
              <a:rPr sz="3400" b="1" i="1" u="heavy" spc="-17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</a:t>
            </a:r>
            <a:r>
              <a:rPr sz="3400" b="1" i="1" u="heavy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400" b="1" i="1" u="heavy" spc="-3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3400" b="1" i="1" u="heavy" spc="-4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3400" b="1" i="1" u="heavy" spc="-1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3400" b="1" i="1" spc="-610" dirty="0">
                <a:latin typeface="Cambria"/>
                <a:cs typeface="Cambria"/>
              </a:rPr>
              <a:t>g</a:t>
            </a:r>
            <a:r>
              <a:rPr sz="3400" b="1" i="1" u="heavy" spc="-4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</a:t>
            </a:r>
            <a:r>
              <a:rPr sz="3400" b="1" i="1" u="heavy" spc="-2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58286" y="8690406"/>
            <a:ext cx="1270635" cy="38100"/>
          </a:xfrm>
          <a:custGeom>
            <a:avLst/>
            <a:gdLst/>
            <a:ahLst/>
            <a:cxnLst/>
            <a:rect l="l" t="t" r="r" b="b"/>
            <a:pathLst>
              <a:path w="1270635" h="38100">
                <a:moveTo>
                  <a:pt x="1270520" y="0"/>
                </a:moveTo>
                <a:lnTo>
                  <a:pt x="963650" y="0"/>
                </a:lnTo>
                <a:lnTo>
                  <a:pt x="0" y="0"/>
                </a:lnTo>
                <a:lnTo>
                  <a:pt x="0" y="38100"/>
                </a:lnTo>
                <a:lnTo>
                  <a:pt x="963650" y="38100"/>
                </a:lnTo>
                <a:lnTo>
                  <a:pt x="1270520" y="38100"/>
                </a:lnTo>
                <a:lnTo>
                  <a:pt x="127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27363" y="8217351"/>
            <a:ext cx="29146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i="1" u="heavy" spc="-2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</a:t>
            </a:r>
            <a:r>
              <a:rPr sz="3400" b="1" i="1" u="heavy" spc="-434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</a:t>
            </a:r>
            <a:r>
              <a:rPr sz="3400" b="1" i="1" u="heavy" spc="-36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3400" b="1" i="1" u="heavy" spc="-4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</a:t>
            </a:r>
            <a:r>
              <a:rPr sz="3400" b="1" i="1" u="heavy" spc="-1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3400" b="1" i="1" u="heavy" spc="-3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3400" b="1" i="1" u="heavy" spc="-4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3400" b="1" i="1" u="heavy" spc="-3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</a:t>
            </a:r>
            <a:r>
              <a:rPr sz="3400" b="1" i="1" spc="-160" dirty="0">
                <a:latin typeface="Cambria"/>
                <a:cs typeface="Cambria"/>
              </a:rPr>
              <a:t>y</a:t>
            </a:r>
            <a:r>
              <a:rPr sz="3400" b="1" i="1" spc="45" dirty="0">
                <a:latin typeface="Cambria"/>
                <a:cs typeface="Cambria"/>
              </a:rPr>
              <a:t> </a:t>
            </a:r>
            <a:r>
              <a:rPr sz="3400" b="1" i="1" spc="-335" dirty="0">
                <a:latin typeface="Cambria"/>
                <a:cs typeface="Cambria"/>
              </a:rPr>
              <a:t>W</a:t>
            </a:r>
            <a:r>
              <a:rPr sz="3400" b="1" i="1" spc="-490" dirty="0">
                <a:latin typeface="Cambria"/>
                <a:cs typeface="Cambria"/>
              </a:rPr>
              <a:t>e</a:t>
            </a:r>
            <a:r>
              <a:rPr sz="3400" b="1" i="1" spc="-190" dirty="0">
                <a:latin typeface="Cambria"/>
                <a:cs typeface="Cambria"/>
              </a:rPr>
              <a:t>i</a:t>
            </a:r>
            <a:r>
              <a:rPr sz="3400" b="1" i="1" spc="-610" dirty="0">
                <a:latin typeface="Cambria"/>
                <a:cs typeface="Cambria"/>
              </a:rPr>
              <a:t>g</a:t>
            </a:r>
            <a:r>
              <a:rPr sz="3400" b="1" i="1" spc="-430" dirty="0">
                <a:latin typeface="Cambria"/>
                <a:cs typeface="Cambria"/>
              </a:rPr>
              <a:t>h</a:t>
            </a:r>
            <a:r>
              <a:rPr sz="3400" b="1" i="1" spc="-215" dirty="0">
                <a:latin typeface="Cambria"/>
                <a:cs typeface="Cambria"/>
              </a:rPr>
              <a:t>t</a:t>
            </a:r>
            <a:endParaRPr sz="3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996" y="653200"/>
            <a:ext cx="218836" cy="218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158" y="653200"/>
            <a:ext cx="218836" cy="218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654391"/>
            <a:ext cx="219074" cy="2190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8578" y="2471761"/>
            <a:ext cx="16230600" cy="28575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351369" y="102870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452437" y="904874"/>
                </a:moveTo>
                <a:lnTo>
                  <a:pt x="403139" y="902220"/>
                </a:lnTo>
                <a:lnTo>
                  <a:pt x="355379" y="894439"/>
                </a:lnTo>
                <a:lnTo>
                  <a:pt x="309432" y="881809"/>
                </a:lnTo>
                <a:lnTo>
                  <a:pt x="265575" y="864605"/>
                </a:lnTo>
                <a:lnTo>
                  <a:pt x="224083" y="843104"/>
                </a:lnTo>
                <a:lnTo>
                  <a:pt x="185233" y="817580"/>
                </a:lnTo>
                <a:lnTo>
                  <a:pt x="149301" y="788311"/>
                </a:lnTo>
                <a:lnTo>
                  <a:pt x="116563" y="755573"/>
                </a:lnTo>
                <a:lnTo>
                  <a:pt x="87294" y="719641"/>
                </a:lnTo>
                <a:lnTo>
                  <a:pt x="61770" y="680791"/>
                </a:lnTo>
                <a:lnTo>
                  <a:pt x="40269" y="639299"/>
                </a:lnTo>
                <a:lnTo>
                  <a:pt x="23065" y="595442"/>
                </a:lnTo>
                <a:lnTo>
                  <a:pt x="10435" y="549495"/>
                </a:lnTo>
                <a:lnTo>
                  <a:pt x="2654" y="501735"/>
                </a:lnTo>
                <a:lnTo>
                  <a:pt x="0" y="452437"/>
                </a:lnTo>
                <a:lnTo>
                  <a:pt x="2654" y="403139"/>
                </a:lnTo>
                <a:lnTo>
                  <a:pt x="10435" y="355379"/>
                </a:lnTo>
                <a:lnTo>
                  <a:pt x="23065" y="309432"/>
                </a:lnTo>
                <a:lnTo>
                  <a:pt x="40269" y="265575"/>
                </a:lnTo>
                <a:lnTo>
                  <a:pt x="61770" y="224083"/>
                </a:lnTo>
                <a:lnTo>
                  <a:pt x="87294" y="185233"/>
                </a:lnTo>
                <a:lnTo>
                  <a:pt x="116563" y="149301"/>
                </a:lnTo>
                <a:lnTo>
                  <a:pt x="149301" y="116563"/>
                </a:lnTo>
                <a:lnTo>
                  <a:pt x="185233" y="87294"/>
                </a:lnTo>
                <a:lnTo>
                  <a:pt x="224083" y="61770"/>
                </a:lnTo>
                <a:lnTo>
                  <a:pt x="265575" y="40269"/>
                </a:lnTo>
                <a:lnTo>
                  <a:pt x="309432" y="23065"/>
                </a:lnTo>
                <a:lnTo>
                  <a:pt x="355379" y="10435"/>
                </a:lnTo>
                <a:lnTo>
                  <a:pt x="403139" y="2654"/>
                </a:lnTo>
                <a:lnTo>
                  <a:pt x="452437" y="0"/>
                </a:lnTo>
                <a:lnTo>
                  <a:pt x="501735" y="2654"/>
                </a:lnTo>
                <a:lnTo>
                  <a:pt x="549495" y="10435"/>
                </a:lnTo>
                <a:lnTo>
                  <a:pt x="595442" y="23065"/>
                </a:lnTo>
                <a:lnTo>
                  <a:pt x="639299" y="40269"/>
                </a:lnTo>
                <a:lnTo>
                  <a:pt x="680791" y="61770"/>
                </a:lnTo>
                <a:lnTo>
                  <a:pt x="719641" y="87294"/>
                </a:lnTo>
                <a:lnTo>
                  <a:pt x="755573" y="116563"/>
                </a:lnTo>
                <a:lnTo>
                  <a:pt x="788311" y="149301"/>
                </a:lnTo>
                <a:lnTo>
                  <a:pt x="817580" y="185233"/>
                </a:lnTo>
                <a:lnTo>
                  <a:pt x="843104" y="224083"/>
                </a:lnTo>
                <a:lnTo>
                  <a:pt x="864605" y="265575"/>
                </a:lnTo>
                <a:lnTo>
                  <a:pt x="881809" y="309432"/>
                </a:lnTo>
                <a:lnTo>
                  <a:pt x="894439" y="355379"/>
                </a:lnTo>
                <a:lnTo>
                  <a:pt x="902220" y="403139"/>
                </a:lnTo>
                <a:lnTo>
                  <a:pt x="904874" y="452437"/>
                </a:lnTo>
                <a:lnTo>
                  <a:pt x="902220" y="501735"/>
                </a:lnTo>
                <a:lnTo>
                  <a:pt x="894439" y="549495"/>
                </a:lnTo>
                <a:lnTo>
                  <a:pt x="881809" y="595442"/>
                </a:lnTo>
                <a:lnTo>
                  <a:pt x="864605" y="639299"/>
                </a:lnTo>
                <a:lnTo>
                  <a:pt x="843104" y="680791"/>
                </a:lnTo>
                <a:lnTo>
                  <a:pt x="817580" y="719641"/>
                </a:lnTo>
                <a:lnTo>
                  <a:pt x="788311" y="755573"/>
                </a:lnTo>
                <a:lnTo>
                  <a:pt x="755573" y="788311"/>
                </a:lnTo>
                <a:lnTo>
                  <a:pt x="719641" y="817580"/>
                </a:lnTo>
                <a:lnTo>
                  <a:pt x="680791" y="843104"/>
                </a:lnTo>
                <a:lnTo>
                  <a:pt x="639299" y="864605"/>
                </a:lnTo>
                <a:lnTo>
                  <a:pt x="595442" y="881809"/>
                </a:lnTo>
                <a:lnTo>
                  <a:pt x="549495" y="894439"/>
                </a:lnTo>
                <a:lnTo>
                  <a:pt x="501735" y="902220"/>
                </a:lnTo>
                <a:lnTo>
                  <a:pt x="452437" y="904874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9080" y="1208427"/>
            <a:ext cx="532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80" dirty="0">
                <a:solidFill>
                  <a:srgbClr val="FAFAFA"/>
                </a:solidFill>
                <a:latin typeface="Cambria"/>
                <a:cs typeface="Cambria"/>
              </a:rPr>
              <a:t>X</a:t>
            </a:r>
            <a:r>
              <a:rPr sz="3000" b="1" spc="-30" dirty="0">
                <a:solidFill>
                  <a:srgbClr val="FAFAFA"/>
                </a:solidFill>
                <a:latin typeface="Cambria"/>
                <a:cs typeface="Cambria"/>
              </a:rPr>
              <a:t>I</a:t>
            </a:r>
            <a:r>
              <a:rPr sz="3000" b="1" spc="-25" dirty="0">
                <a:solidFill>
                  <a:srgbClr val="FAFAFA"/>
                </a:solidFill>
                <a:latin typeface="Cambria"/>
                <a:cs typeface="Cambria"/>
              </a:rPr>
              <a:t>I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6348" y="4263199"/>
            <a:ext cx="8115299" cy="5153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9171" y="4263199"/>
            <a:ext cx="7143749" cy="51530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5878" y="914406"/>
            <a:ext cx="578739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b="1" spc="-285" dirty="0">
                <a:solidFill>
                  <a:srgbClr val="1A1B17"/>
                </a:solidFill>
                <a:latin typeface="Cambria"/>
                <a:cs typeface="Cambria"/>
              </a:rPr>
              <a:t>F</a:t>
            </a:r>
            <a:r>
              <a:rPr sz="9500" b="1" spc="-495" dirty="0">
                <a:solidFill>
                  <a:srgbClr val="1A1B17"/>
                </a:solidFill>
                <a:latin typeface="Cambria"/>
                <a:cs typeface="Cambria"/>
              </a:rPr>
              <a:t>i</a:t>
            </a:r>
            <a:r>
              <a:rPr sz="9500" b="1" spc="-745" dirty="0">
                <a:solidFill>
                  <a:srgbClr val="1A1B17"/>
                </a:solidFill>
                <a:latin typeface="Cambria"/>
                <a:cs typeface="Cambria"/>
              </a:rPr>
              <a:t>n</a:t>
            </a:r>
            <a:r>
              <a:rPr sz="9500" b="1" spc="-1090" dirty="0">
                <a:solidFill>
                  <a:srgbClr val="1A1B17"/>
                </a:solidFill>
                <a:latin typeface="Cambria"/>
                <a:cs typeface="Cambria"/>
              </a:rPr>
              <a:t>a</a:t>
            </a:r>
            <a:r>
              <a:rPr sz="9500" b="1" spc="-385" dirty="0">
                <a:solidFill>
                  <a:srgbClr val="1A1B17"/>
                </a:solidFill>
                <a:latin typeface="Cambria"/>
                <a:cs typeface="Cambria"/>
              </a:rPr>
              <a:t>l</a:t>
            </a:r>
            <a:r>
              <a:rPr sz="9500" b="1" spc="130" dirty="0">
                <a:solidFill>
                  <a:srgbClr val="1A1B17"/>
                </a:solidFill>
                <a:latin typeface="Cambria"/>
                <a:cs typeface="Cambria"/>
              </a:rPr>
              <a:t> </a:t>
            </a:r>
            <a:r>
              <a:rPr sz="9500" b="1" spc="95" dirty="0">
                <a:solidFill>
                  <a:srgbClr val="1A1B17"/>
                </a:solidFill>
                <a:latin typeface="Cambria"/>
                <a:cs typeface="Cambria"/>
              </a:rPr>
              <a:t>M</a:t>
            </a:r>
            <a:r>
              <a:rPr sz="9500" b="1" spc="-770" dirty="0">
                <a:solidFill>
                  <a:srgbClr val="1A1B17"/>
                </a:solidFill>
                <a:latin typeface="Cambria"/>
                <a:cs typeface="Cambria"/>
              </a:rPr>
              <a:t>o</a:t>
            </a:r>
            <a:r>
              <a:rPr sz="9500" b="1" spc="-835" dirty="0">
                <a:solidFill>
                  <a:srgbClr val="1A1B17"/>
                </a:solidFill>
                <a:latin typeface="Cambria"/>
                <a:cs typeface="Cambria"/>
              </a:rPr>
              <a:t>d</a:t>
            </a:r>
            <a:r>
              <a:rPr sz="9500" b="1" spc="-1080" dirty="0">
                <a:solidFill>
                  <a:srgbClr val="1A1B17"/>
                </a:solidFill>
                <a:latin typeface="Cambria"/>
                <a:cs typeface="Cambria"/>
              </a:rPr>
              <a:t>e</a:t>
            </a:r>
            <a:r>
              <a:rPr sz="9500" b="1" spc="-385" dirty="0">
                <a:solidFill>
                  <a:srgbClr val="1A1B17"/>
                </a:solidFill>
                <a:latin typeface="Cambria"/>
                <a:cs typeface="Cambria"/>
              </a:rPr>
              <a:t>l</a:t>
            </a:r>
            <a:endParaRPr sz="95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0217" y="2672028"/>
            <a:ext cx="20675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45" dirty="0">
                <a:solidFill>
                  <a:srgbClr val="1A1B17"/>
                </a:solidFill>
                <a:latin typeface="Microsoft Sans Serif"/>
                <a:cs typeface="Microsoft Sans Serif"/>
              </a:rPr>
              <a:t>3</a:t>
            </a:r>
            <a:r>
              <a:rPr sz="5000" spc="-204" dirty="0">
                <a:solidFill>
                  <a:srgbClr val="1A1B17"/>
                </a:solidFill>
                <a:latin typeface="Microsoft Sans Serif"/>
                <a:cs typeface="Microsoft Sans Serif"/>
              </a:rPr>
              <a:t>D</a:t>
            </a:r>
            <a:r>
              <a:rPr sz="5000" spc="-305" dirty="0">
                <a:solidFill>
                  <a:srgbClr val="1A1B17"/>
                </a:solidFill>
                <a:latin typeface="Microsoft Sans Serif"/>
                <a:cs typeface="Microsoft Sans Serif"/>
              </a:rPr>
              <a:t> </a:t>
            </a:r>
            <a:r>
              <a:rPr sz="5000" spc="-195" dirty="0">
                <a:solidFill>
                  <a:srgbClr val="1A1B17"/>
                </a:solidFill>
                <a:latin typeface="Microsoft Sans Serif"/>
                <a:cs typeface="Microsoft Sans Serif"/>
              </a:rPr>
              <a:t>H</a:t>
            </a:r>
            <a:r>
              <a:rPr sz="5000" spc="-50" dirty="0">
                <a:solidFill>
                  <a:srgbClr val="1A1B17"/>
                </a:solidFill>
                <a:latin typeface="Microsoft Sans Serif"/>
                <a:cs typeface="Microsoft Sans Serif"/>
              </a:rPr>
              <a:t>u</a:t>
            </a:r>
            <a:r>
              <a:rPr sz="5000" spc="85" dirty="0">
                <a:solidFill>
                  <a:srgbClr val="1A1B17"/>
                </a:solidFill>
                <a:latin typeface="Microsoft Sans Serif"/>
                <a:cs typeface="Microsoft Sans Serif"/>
              </a:rPr>
              <a:t>l</a:t>
            </a:r>
            <a:r>
              <a:rPr sz="5000" spc="165" dirty="0">
                <a:solidFill>
                  <a:srgbClr val="1A1B17"/>
                </a:solidFill>
                <a:latin typeface="Microsoft Sans Serif"/>
                <a:cs typeface="Microsoft Sans Serif"/>
              </a:rPr>
              <a:t>l</a:t>
            </a:r>
            <a:endParaRPr sz="5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49" y="1028711"/>
            <a:ext cx="1133475" cy="1009650"/>
          </a:xfrm>
          <a:custGeom>
            <a:avLst/>
            <a:gdLst/>
            <a:ahLst/>
            <a:cxnLst/>
            <a:rect l="l" t="t" r="r" b="b"/>
            <a:pathLst>
              <a:path w="1133475" h="1009650">
                <a:moveTo>
                  <a:pt x="566737" y="1009649"/>
                </a:moveTo>
                <a:lnTo>
                  <a:pt x="515152" y="1007586"/>
                </a:lnTo>
                <a:lnTo>
                  <a:pt x="464865" y="1001516"/>
                </a:lnTo>
                <a:lnTo>
                  <a:pt x="416076" y="991617"/>
                </a:lnTo>
                <a:lnTo>
                  <a:pt x="368984" y="978066"/>
                </a:lnTo>
                <a:lnTo>
                  <a:pt x="323790" y="961043"/>
                </a:lnTo>
                <a:lnTo>
                  <a:pt x="280694" y="940726"/>
                </a:lnTo>
                <a:lnTo>
                  <a:pt x="239895" y="917293"/>
                </a:lnTo>
                <a:lnTo>
                  <a:pt x="201595" y="890921"/>
                </a:lnTo>
                <a:lnTo>
                  <a:pt x="165993" y="861790"/>
                </a:lnTo>
                <a:lnTo>
                  <a:pt x="133289" y="830077"/>
                </a:lnTo>
                <a:lnTo>
                  <a:pt x="103683" y="795961"/>
                </a:lnTo>
                <a:lnTo>
                  <a:pt x="77376" y="759619"/>
                </a:lnTo>
                <a:lnTo>
                  <a:pt x="54567" y="721231"/>
                </a:lnTo>
                <a:lnTo>
                  <a:pt x="35456" y="680974"/>
                </a:lnTo>
                <a:lnTo>
                  <a:pt x="20244" y="639027"/>
                </a:lnTo>
                <a:lnTo>
                  <a:pt x="9130" y="595567"/>
                </a:lnTo>
                <a:lnTo>
                  <a:pt x="2316" y="550774"/>
                </a:lnTo>
                <a:lnTo>
                  <a:pt x="0" y="504824"/>
                </a:lnTo>
                <a:lnTo>
                  <a:pt x="2316" y="458875"/>
                </a:lnTo>
                <a:lnTo>
                  <a:pt x="9130" y="414082"/>
                </a:lnTo>
                <a:lnTo>
                  <a:pt x="20244" y="370622"/>
                </a:lnTo>
                <a:lnTo>
                  <a:pt x="35456" y="328675"/>
                </a:lnTo>
                <a:lnTo>
                  <a:pt x="54567" y="288418"/>
                </a:lnTo>
                <a:lnTo>
                  <a:pt x="77376" y="250030"/>
                </a:lnTo>
                <a:lnTo>
                  <a:pt x="103683" y="213688"/>
                </a:lnTo>
                <a:lnTo>
                  <a:pt x="133289" y="179572"/>
                </a:lnTo>
                <a:lnTo>
                  <a:pt x="165993" y="147859"/>
                </a:lnTo>
                <a:lnTo>
                  <a:pt x="201595" y="118728"/>
                </a:lnTo>
                <a:lnTo>
                  <a:pt x="239895" y="92356"/>
                </a:lnTo>
                <a:lnTo>
                  <a:pt x="280694" y="68923"/>
                </a:lnTo>
                <a:lnTo>
                  <a:pt x="323790" y="48606"/>
                </a:lnTo>
                <a:lnTo>
                  <a:pt x="368984" y="31583"/>
                </a:lnTo>
                <a:lnTo>
                  <a:pt x="416076" y="18032"/>
                </a:lnTo>
                <a:lnTo>
                  <a:pt x="464865" y="8133"/>
                </a:lnTo>
                <a:lnTo>
                  <a:pt x="515152" y="2063"/>
                </a:lnTo>
                <a:lnTo>
                  <a:pt x="566737" y="0"/>
                </a:lnTo>
                <a:lnTo>
                  <a:pt x="618322" y="2063"/>
                </a:lnTo>
                <a:lnTo>
                  <a:pt x="668609" y="8133"/>
                </a:lnTo>
                <a:lnTo>
                  <a:pt x="717398" y="18032"/>
                </a:lnTo>
                <a:lnTo>
                  <a:pt x="764490" y="31583"/>
                </a:lnTo>
                <a:lnTo>
                  <a:pt x="809684" y="48606"/>
                </a:lnTo>
                <a:lnTo>
                  <a:pt x="852780" y="68923"/>
                </a:lnTo>
                <a:lnTo>
                  <a:pt x="893579" y="92356"/>
                </a:lnTo>
                <a:lnTo>
                  <a:pt x="931879" y="118728"/>
                </a:lnTo>
                <a:lnTo>
                  <a:pt x="967481" y="147859"/>
                </a:lnTo>
                <a:lnTo>
                  <a:pt x="1000185" y="179572"/>
                </a:lnTo>
                <a:lnTo>
                  <a:pt x="1029791" y="213688"/>
                </a:lnTo>
                <a:lnTo>
                  <a:pt x="1056098" y="250030"/>
                </a:lnTo>
                <a:lnTo>
                  <a:pt x="1078907" y="288418"/>
                </a:lnTo>
                <a:lnTo>
                  <a:pt x="1098018" y="328675"/>
                </a:lnTo>
                <a:lnTo>
                  <a:pt x="1113230" y="370622"/>
                </a:lnTo>
                <a:lnTo>
                  <a:pt x="1124344" y="414082"/>
                </a:lnTo>
                <a:lnTo>
                  <a:pt x="1131158" y="458875"/>
                </a:lnTo>
                <a:lnTo>
                  <a:pt x="1133474" y="504824"/>
                </a:lnTo>
                <a:lnTo>
                  <a:pt x="1131158" y="550774"/>
                </a:lnTo>
                <a:lnTo>
                  <a:pt x="1124344" y="595567"/>
                </a:lnTo>
                <a:lnTo>
                  <a:pt x="1113230" y="639027"/>
                </a:lnTo>
                <a:lnTo>
                  <a:pt x="1098018" y="680974"/>
                </a:lnTo>
                <a:lnTo>
                  <a:pt x="1078907" y="721231"/>
                </a:lnTo>
                <a:lnTo>
                  <a:pt x="1056098" y="759619"/>
                </a:lnTo>
                <a:lnTo>
                  <a:pt x="1029791" y="795961"/>
                </a:lnTo>
                <a:lnTo>
                  <a:pt x="1000185" y="830077"/>
                </a:lnTo>
                <a:lnTo>
                  <a:pt x="967481" y="861790"/>
                </a:lnTo>
                <a:lnTo>
                  <a:pt x="931879" y="890921"/>
                </a:lnTo>
                <a:lnTo>
                  <a:pt x="893579" y="917293"/>
                </a:lnTo>
                <a:lnTo>
                  <a:pt x="852780" y="940726"/>
                </a:lnTo>
                <a:lnTo>
                  <a:pt x="809684" y="961043"/>
                </a:lnTo>
                <a:lnTo>
                  <a:pt x="764490" y="978066"/>
                </a:lnTo>
                <a:lnTo>
                  <a:pt x="717398" y="991617"/>
                </a:lnTo>
                <a:lnTo>
                  <a:pt x="668609" y="1001516"/>
                </a:lnTo>
                <a:lnTo>
                  <a:pt x="618322" y="1007586"/>
                </a:lnTo>
                <a:lnTo>
                  <a:pt x="566737" y="1009649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8945" y="1258089"/>
            <a:ext cx="784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80" dirty="0">
                <a:solidFill>
                  <a:srgbClr val="FAFAFA"/>
                </a:solidFill>
                <a:latin typeface="Cambria"/>
                <a:cs typeface="Cambria"/>
              </a:rPr>
              <a:t>X</a:t>
            </a:r>
            <a:r>
              <a:rPr sz="3000" b="1" spc="70" dirty="0">
                <a:solidFill>
                  <a:srgbClr val="FAFAFA"/>
                </a:solidFill>
                <a:latin typeface="Cambria"/>
                <a:cs typeface="Cambria"/>
              </a:rPr>
              <a:t>V</a:t>
            </a:r>
            <a:r>
              <a:rPr sz="3000" b="1" spc="-30" dirty="0">
                <a:solidFill>
                  <a:srgbClr val="FAFAFA"/>
                </a:solidFill>
                <a:latin typeface="Cambria"/>
                <a:cs typeface="Cambria"/>
              </a:rPr>
              <a:t>I</a:t>
            </a:r>
            <a:r>
              <a:rPr sz="3000" b="1" spc="-25" dirty="0">
                <a:solidFill>
                  <a:srgbClr val="FAFAFA"/>
                </a:solidFill>
                <a:latin typeface="Cambria"/>
                <a:cs typeface="Cambria"/>
              </a:rPr>
              <a:t>I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650" y="9040129"/>
            <a:ext cx="218999" cy="21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650" y="8670285"/>
            <a:ext cx="218999" cy="218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384" y="8302835"/>
            <a:ext cx="219074" cy="2190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776220" y="2035623"/>
            <a:ext cx="6888480" cy="27305"/>
          </a:xfrm>
          <a:custGeom>
            <a:avLst/>
            <a:gdLst/>
            <a:ahLst/>
            <a:cxnLst/>
            <a:rect l="l" t="t" r="r" b="b"/>
            <a:pathLst>
              <a:path w="6888480" h="27305">
                <a:moveTo>
                  <a:pt x="6888387" y="26803"/>
                </a:moveTo>
                <a:lnTo>
                  <a:pt x="0" y="26803"/>
                </a:lnTo>
                <a:lnTo>
                  <a:pt x="0" y="0"/>
                </a:lnTo>
                <a:lnTo>
                  <a:pt x="6888387" y="0"/>
                </a:lnTo>
                <a:lnTo>
                  <a:pt x="6888387" y="26803"/>
                </a:lnTo>
                <a:close/>
              </a:path>
            </a:pathLst>
          </a:custGeom>
          <a:solidFill>
            <a:srgbClr val="CCA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63520" y="286349"/>
            <a:ext cx="1300988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900" spc="-495" dirty="0">
                <a:solidFill>
                  <a:srgbClr val="1A1B17"/>
                </a:solidFill>
              </a:rPr>
              <a:t>Stability</a:t>
            </a:r>
            <a:r>
              <a:rPr lang="en-IN" sz="8900" spc="-495" dirty="0">
                <a:solidFill>
                  <a:srgbClr val="1A1B17"/>
                </a:solidFill>
              </a:rPr>
              <a:t> Curves</a:t>
            </a:r>
            <a:endParaRPr sz="8900" dirty="0"/>
          </a:p>
        </p:txBody>
      </p:sp>
      <p:pic>
        <p:nvPicPr>
          <p:cNvPr id="10" name="object 10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600" y="2480508"/>
            <a:ext cx="6603861" cy="329423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83707" y="4912255"/>
            <a:ext cx="52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1A1B17"/>
                </a:solidFill>
                <a:latin typeface="Cambria"/>
                <a:cs typeface="Cambria"/>
              </a:rPr>
              <a:t>T</a:t>
            </a:r>
            <a:r>
              <a:rPr sz="2800" b="1" spc="114" dirty="0">
                <a:solidFill>
                  <a:srgbClr val="1A1B17"/>
                </a:solidFill>
                <a:latin typeface="Cambria"/>
                <a:cs typeface="Cambria"/>
              </a:rPr>
              <a:t>H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13" name="object 11">
            <a:extLst>
              <a:ext uri="{FF2B5EF4-FFF2-40B4-BE49-F238E27FC236}">
                <a16:creationId xmlns:a16="http://schemas.microsoft.com/office/drawing/2014/main" id="{5A0BE060-33CF-4364-8083-419FF2CA457B}"/>
              </a:ext>
            </a:extLst>
          </p:cNvPr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1324" y="2405015"/>
            <a:ext cx="8617088" cy="3321538"/>
          </a:xfrm>
          <a:prstGeom prst="rect">
            <a:avLst/>
          </a:prstGeom>
        </p:spPr>
      </p:pic>
      <p:pic>
        <p:nvPicPr>
          <p:cNvPr id="14" name="object 17">
            <a:extLst>
              <a:ext uri="{FF2B5EF4-FFF2-40B4-BE49-F238E27FC236}">
                <a16:creationId xmlns:a16="http://schemas.microsoft.com/office/drawing/2014/main" id="{45325BDE-9DC8-434D-9C3F-E11D5E63C0AA}"/>
              </a:ext>
            </a:extLst>
          </p:cNvPr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200" y="5912852"/>
            <a:ext cx="7048500" cy="4115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B1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525</Words>
  <Application>Microsoft Office PowerPoint</Application>
  <PresentationFormat>Custom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Cambria</vt:lpstr>
      <vt:lpstr>Cambria Math</vt:lpstr>
      <vt:lpstr>Lucida Sans Unicode</vt:lpstr>
      <vt:lpstr>Microsoft Sans Serif</vt:lpstr>
      <vt:lpstr>Tahoma</vt:lpstr>
      <vt:lpstr>Trebuchet MS</vt:lpstr>
      <vt:lpstr>Office Theme</vt:lpstr>
      <vt:lpstr>PowerPoint Presentation</vt:lpstr>
      <vt:lpstr>PRELIMINARY DESIGN OF BULK CARRIER  (CAPESIZE) 175,000 DEADWEIGHT</vt:lpstr>
      <vt:lpstr>PROJECT DETAILS</vt:lpstr>
      <vt:lpstr>ROUTE AND VOVAGE  DETAILS</vt:lpstr>
      <vt:lpstr>Vessel Particulars</vt:lpstr>
      <vt:lpstr>Coefficients</vt:lpstr>
      <vt:lpstr>Weight  Estimation </vt:lpstr>
      <vt:lpstr>PowerPoint Presentation</vt:lpstr>
      <vt:lpstr>Stability Curves</vt:lpstr>
      <vt:lpstr>Resistance and  Powering</vt:lpstr>
      <vt:lpstr>Engine  Selection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Muted White Black and Beige Minimalist Elegant Company Meeting Presentation</dc:title>
  <dc:creator>Namratha Raghavan</dc:creator>
  <cp:keywords>DAE8Dpb5SjM,BADl7KUh0kc</cp:keywords>
  <cp:lastModifiedBy>NAMRATHA</cp:lastModifiedBy>
  <cp:revision>7</cp:revision>
  <dcterms:created xsi:type="dcterms:W3CDTF">2022-03-27T11:26:37Z</dcterms:created>
  <dcterms:modified xsi:type="dcterms:W3CDTF">2022-03-28T16:24:29Z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2022-03-27T00:00:00Z</vt:filetime>
  </property>
  <property fmtid="{D5CDD505-2E9C-101B-9397-08002B2CF9AE}" pid="3" name="Creator">
    <vt:lpwstr>Canva</vt:lpwstr>
  </property>
  <property fmtid="{D5CDD505-2E9C-101B-9397-08002B2CF9AE}" pid="4" name="LastSaved">
    <vt:filetime>2022-03-27T00:00:00Z</vt:filetime>
  </property>
</Properties>
</file>