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6" r:id="rId4"/>
    <p:sldId id="258" r:id="rId5"/>
    <p:sldId id="259" r:id="rId6"/>
    <p:sldId id="268" r:id="rId7"/>
    <p:sldId id="261" r:id="rId8"/>
    <p:sldId id="260" r:id="rId9"/>
    <p:sldId id="267" r:id="rId10"/>
    <p:sldId id="262" r:id="rId11"/>
    <p:sldId id="264" r:id="rId12"/>
    <p:sldId id="265"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57F994-B1D3-40C2-BFB0-D0E6FC879769}">
          <p14:sldIdLst>
            <p14:sldId id="257"/>
            <p14:sldId id="263"/>
            <p14:sldId id="266"/>
            <p14:sldId id="258"/>
            <p14:sldId id="259"/>
            <p14:sldId id="268"/>
            <p14:sldId id="261"/>
            <p14:sldId id="260"/>
            <p14:sldId id="267"/>
            <p14:sldId id="262"/>
            <p14:sldId id="264"/>
            <p14:sldId id="265"/>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p:scale>
          <a:sx n="70" d="100"/>
          <a:sy n="70" d="100"/>
        </p:scale>
        <p:origin x="7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BFB60A-CA4B-4E54-A888-4CEB82DF75DA}"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209237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FB60A-CA4B-4E54-A888-4CEB82DF75DA}"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29385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FB60A-CA4B-4E54-A888-4CEB82DF75DA}"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28564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BFB60A-CA4B-4E54-A888-4CEB82DF75DA}"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320802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BFB60A-CA4B-4E54-A888-4CEB82DF75DA}"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65634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BFB60A-CA4B-4E54-A888-4CEB82DF75DA}"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279448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BFB60A-CA4B-4E54-A888-4CEB82DF75DA}" type="datetimeFigureOut">
              <a:rPr lang="en-IN" smtClean="0"/>
              <a:t>27-03-2019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7438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BFB60A-CA4B-4E54-A888-4CEB82DF75DA}" type="datetimeFigureOut">
              <a:rPr lang="en-IN" smtClean="0"/>
              <a:t>27-03-2019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18540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B60A-CA4B-4E54-A888-4CEB82DF75DA}" type="datetimeFigureOut">
              <a:rPr lang="en-IN" smtClean="0"/>
              <a:t>27-03-2019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126022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FB60A-CA4B-4E54-A888-4CEB82DF75DA}"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30012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FB60A-CA4B-4E54-A888-4CEB82DF75DA}"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576E2D-4AAB-4518-9C63-E32D8A7B3069}" type="slidenum">
              <a:rPr lang="en-IN" smtClean="0"/>
              <a:t>‹#›</a:t>
            </a:fld>
            <a:endParaRPr lang="en-IN"/>
          </a:p>
        </p:txBody>
      </p:sp>
    </p:spTree>
    <p:extLst>
      <p:ext uri="{BB962C8B-B14F-4D97-AF65-F5344CB8AC3E}">
        <p14:creationId xmlns:p14="http://schemas.microsoft.com/office/powerpoint/2010/main" val="155061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B60A-CA4B-4E54-A888-4CEB82DF75DA}" type="datetimeFigureOut">
              <a:rPr lang="en-IN" smtClean="0"/>
              <a:t>27-03-2019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76E2D-4AAB-4518-9C63-E32D8A7B3069}" type="slidenum">
              <a:rPr lang="en-IN" smtClean="0"/>
              <a:t>‹#›</a:t>
            </a:fld>
            <a:endParaRPr lang="en-IN"/>
          </a:p>
        </p:txBody>
      </p:sp>
    </p:spTree>
    <p:extLst>
      <p:ext uri="{BB962C8B-B14F-4D97-AF65-F5344CB8AC3E}">
        <p14:creationId xmlns:p14="http://schemas.microsoft.com/office/powerpoint/2010/main" val="334754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318656"/>
            <a:ext cx="10167257" cy="3893855"/>
          </a:xfrm>
          <a:noFill/>
          <a:ln>
            <a:noFill/>
          </a:ln>
        </p:spPr>
        <p:txBody>
          <a:bodyPr>
            <a:normAutofit/>
          </a:bodyPr>
          <a:lstStyle/>
          <a:p>
            <a:r>
              <a:rPr lang="en-US" sz="9600" b="1" dirty="0">
                <a:latin typeface="Times New Roman" panose="02020603050405020304" pitchFamily="18" charset="0"/>
                <a:cs typeface="Times New Roman" panose="02020603050405020304" pitchFamily="18" charset="0"/>
              </a:rPr>
              <a:t>FOG Computing </a:t>
            </a:r>
            <a:r>
              <a:rPr lang="en-US" sz="5400" b="1" dirty="0">
                <a:latin typeface="Times New Roman" panose="02020603050405020304" pitchFamily="18" charset="0"/>
                <a:cs typeface="Times New Roman" panose="02020603050405020304" pitchFamily="18" charset="0"/>
              </a:rPr>
              <a:t>Based On IOT</a:t>
            </a:r>
            <a:endParaRPr lang="en-IN" sz="5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31075" y="4689565"/>
            <a:ext cx="3918856" cy="1815882"/>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Tamojit Saha</a:t>
            </a:r>
          </a:p>
          <a:p>
            <a:r>
              <a:rPr lang="en-US" sz="2800" b="1" dirty="0" smtClean="0">
                <a:latin typeface="Times New Roman" panose="02020603050405020304" pitchFamily="18" charset="0"/>
                <a:cs typeface="Times New Roman" panose="02020603050405020304" pitchFamily="18" charset="0"/>
              </a:rPr>
              <a:t>Roll No: 16900317002</a:t>
            </a:r>
          </a:p>
          <a:p>
            <a:r>
              <a:rPr lang="en-US" sz="2800" b="1" dirty="0" smtClean="0">
                <a:latin typeface="Times New Roman" panose="02020603050405020304" pitchFamily="18" charset="0"/>
                <a:cs typeface="Times New Roman" panose="02020603050405020304" pitchFamily="18" charset="0"/>
              </a:rPr>
              <a:t>Subhayan Bhowmick</a:t>
            </a:r>
          </a:p>
          <a:p>
            <a:r>
              <a:rPr lang="en-US" sz="2800" b="1" dirty="0" smtClean="0">
                <a:latin typeface="Times New Roman" panose="02020603050405020304" pitchFamily="18" charset="0"/>
                <a:cs typeface="Times New Roman" panose="02020603050405020304" pitchFamily="18" charset="0"/>
              </a:rPr>
              <a:t>Roll No: 16900317005</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490857" y="4212511"/>
            <a:ext cx="3370217" cy="138499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Under the Guidence Of </a:t>
            </a:r>
          </a:p>
          <a:p>
            <a:r>
              <a:rPr lang="en-US" sz="2800" b="1" dirty="0" smtClean="0">
                <a:latin typeface="Times New Roman" panose="02020603050405020304" pitchFamily="18" charset="0"/>
                <a:cs typeface="Times New Roman" panose="02020603050405020304" pitchFamily="18" charset="0"/>
              </a:rPr>
              <a:t>Prof: Sanjib Mitra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575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630" y="169817"/>
            <a:ext cx="4101736" cy="855419"/>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9451" y="1397727"/>
            <a:ext cx="11482251" cy="5290456"/>
          </a:xfrm>
        </p:spPr>
        <p:txBody>
          <a:bodyPr>
            <a:normAutofit/>
          </a:bodyPr>
          <a:lstStyle/>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Reduce amount of data sent to the cloud</a:t>
            </a:r>
          </a:p>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Conserve network bandwidth</a:t>
            </a:r>
          </a:p>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Improve system response time</a:t>
            </a:r>
          </a:p>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Improve security by keeping data close to the edge</a:t>
            </a:r>
          </a:p>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Support mobility</a:t>
            </a:r>
          </a:p>
          <a:p>
            <a:pPr marL="571500" indent="-571500" algn="l">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Minimize network and internet latency</a:t>
            </a:r>
          </a:p>
          <a:p>
            <a:pPr marL="571500" indent="-571500" algn="l">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594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3503" y="152401"/>
            <a:ext cx="4926169" cy="858981"/>
          </a:xfrm>
        </p:spPr>
        <p:txBody>
          <a:bodyPr>
            <a:noAutofit/>
          </a:bodyPr>
          <a:lstStyle/>
          <a:p>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7927" y="1177637"/>
            <a:ext cx="11564586" cy="5375563"/>
          </a:xfrm>
        </p:spPr>
        <p:txBody>
          <a:bodyPr>
            <a:normAutofit/>
          </a:bodyPr>
          <a:lstStyle/>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Physical location takes away any data to any where any place disconnect from cloud</a:t>
            </a:r>
          </a:p>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Security issue, IP address spoofing , man-in–the–middle attacks</a:t>
            </a:r>
          </a:p>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Privacy issues</a:t>
            </a:r>
          </a:p>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Lack of availabilities</a:t>
            </a:r>
          </a:p>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Cost of FOG equipment, Hardware</a:t>
            </a:r>
          </a:p>
          <a:p>
            <a:pPr marL="342900" indent="-342900" algn="l">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Wireless network security concern</a:t>
            </a:r>
          </a:p>
          <a:p>
            <a:endParaRPr lang="en-US" dirty="0" smtClean="0"/>
          </a:p>
          <a:p>
            <a:endParaRPr lang="en-IN" dirty="0"/>
          </a:p>
        </p:txBody>
      </p:sp>
    </p:spTree>
    <p:extLst>
      <p:ext uri="{BB962C8B-B14F-4D97-AF65-F5344CB8AC3E}">
        <p14:creationId xmlns:p14="http://schemas.microsoft.com/office/powerpoint/2010/main" val="395427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5942" y="287383"/>
            <a:ext cx="11260183" cy="862148"/>
          </a:xfrm>
        </p:spPr>
        <p:txBody>
          <a:bodyPr>
            <a:noAutofit/>
          </a:bodyPr>
          <a:lstStyle/>
          <a:p>
            <a:pPr algn="l"/>
            <a:r>
              <a:rPr lang="en-US" b="1" dirty="0" smtClean="0">
                <a:latin typeface="Times New Roman" panose="02020603050405020304" pitchFamily="18" charset="0"/>
                <a:cs typeface="Times New Roman" panose="02020603050405020304" pitchFamily="18" charset="0"/>
              </a:rPr>
              <a:t>Conclusion and Future Work</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0263" y="1436914"/>
            <a:ext cx="11338560" cy="5146766"/>
          </a:xfrm>
        </p:spPr>
        <p:txBody>
          <a:bodyPr>
            <a:normAutofit/>
          </a:bodyPr>
          <a:lstStyle/>
          <a:p>
            <a:pPr algn="l"/>
            <a:r>
              <a:rPr lang="en-US" dirty="0" smtClean="0"/>
              <a:t> </a:t>
            </a:r>
            <a:r>
              <a:rPr lang="en-US" sz="3600" dirty="0">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ncrease </a:t>
            </a:r>
            <a:r>
              <a:rPr lang="en-US" sz="3600" dirty="0">
                <a:latin typeface="Times New Roman" panose="02020603050405020304" pitchFamily="18" charset="0"/>
                <a:cs typeface="Times New Roman" panose="02020603050405020304" pitchFamily="18" charset="0"/>
              </a:rPr>
              <a:t>in data and cloud </a:t>
            </a:r>
            <a:r>
              <a:rPr lang="en-US" sz="3600" dirty="0" smtClean="0">
                <a:latin typeface="Times New Roman" panose="02020603050405020304" pitchFamily="18" charset="0"/>
                <a:cs typeface="Times New Roman" panose="02020603050405020304" pitchFamily="18" charset="0"/>
              </a:rPr>
              <a:t>service</a:t>
            </a:r>
          </a:p>
          <a:p>
            <a:pPr algn="l"/>
            <a:r>
              <a:rPr lang="en-US" sz="3600" dirty="0" smtClean="0">
                <a:latin typeface="Times New Roman" panose="02020603050405020304" pitchFamily="18" charset="0"/>
                <a:cs typeface="Times New Roman" panose="02020603050405020304" pitchFamily="18" charset="0"/>
              </a:rPr>
              <a:t>Fog helping </a:t>
            </a:r>
            <a:r>
              <a:rPr lang="en-US" sz="3600" dirty="0">
                <a:latin typeface="Times New Roman" panose="02020603050405020304" pitchFamily="18" charset="0"/>
                <a:cs typeface="Times New Roman" panose="02020603050405020304" pitchFamily="18" charset="0"/>
              </a:rPr>
              <a:t>reduce latency and </a:t>
            </a:r>
            <a:r>
              <a:rPr lang="en-US" sz="3600" dirty="0" smtClean="0">
                <a:latin typeface="Times New Roman" panose="02020603050405020304" pitchFamily="18" charset="0"/>
                <a:cs typeface="Times New Roman" panose="02020603050405020304" pitchFamily="18" charset="0"/>
              </a:rPr>
              <a:t>improving </a:t>
            </a:r>
            <a:r>
              <a:rPr lang="en-US" sz="3600" dirty="0">
                <a:latin typeface="Times New Roman" panose="02020603050405020304" pitchFamily="18" charset="0"/>
                <a:cs typeface="Times New Roman" panose="02020603050405020304" pitchFamily="18" charset="0"/>
              </a:rPr>
              <a:t>the </a:t>
            </a:r>
            <a:r>
              <a:rPr lang="en-US" sz="3600" dirty="0" smtClean="0">
                <a:latin typeface="Times New Roman" panose="02020603050405020304" pitchFamily="18" charset="0"/>
                <a:cs typeface="Times New Roman" panose="02020603050405020304" pitchFamily="18" charset="0"/>
              </a:rPr>
              <a:t>user  experience.</a:t>
            </a:r>
          </a:p>
          <a:p>
            <a:pPr algn="l"/>
            <a:r>
              <a:rPr lang="en-US" sz="3600" dirty="0" smtClean="0">
                <a:latin typeface="Times New Roman" panose="02020603050405020304" pitchFamily="18" charset="0"/>
                <a:cs typeface="Times New Roman" panose="02020603050405020304" pitchFamily="18" charset="0"/>
              </a:rPr>
              <a:t>in </a:t>
            </a:r>
            <a:r>
              <a:rPr lang="en-US" sz="3600" dirty="0">
                <a:latin typeface="Times New Roman" panose="02020603050405020304" pitchFamily="18" charset="0"/>
                <a:cs typeface="Times New Roman" panose="02020603050405020304" pitchFamily="18" charset="0"/>
              </a:rPr>
              <a:t>vehicle-to-vehicle communications systems, smart grid deployments or telemedicine and patient care </a:t>
            </a:r>
            <a:r>
              <a:rPr lang="en-US" sz="3600" dirty="0" smtClean="0">
                <a:latin typeface="Times New Roman" panose="02020603050405020304" pitchFamily="18" charset="0"/>
                <a:cs typeface="Times New Roman" panose="02020603050405020304" pitchFamily="18" charset="0"/>
              </a:rPr>
              <a:t>environments</a:t>
            </a:r>
          </a:p>
          <a:p>
            <a:pPr algn="l"/>
            <a:endParaRPr lang="en-US" sz="3600" dirty="0" smtClean="0">
              <a:latin typeface="Times New Roman" panose="02020603050405020304" pitchFamily="18" charset="0"/>
              <a:cs typeface="Times New Roman" panose="02020603050405020304" pitchFamily="18" charset="0"/>
            </a:endParaRPr>
          </a:p>
          <a:p>
            <a:pPr algn="l"/>
            <a:r>
              <a:rPr lang="en-US" sz="3600" dirty="0" smtClean="0">
                <a:latin typeface="Times New Roman" panose="02020603050405020304" pitchFamily="18" charset="0"/>
                <a:cs typeface="Times New Roman" panose="02020603050405020304" pitchFamily="18" charset="0"/>
              </a:rPr>
              <a:t>Hardware </a:t>
            </a:r>
            <a:r>
              <a:rPr lang="en-US" sz="3600" dirty="0">
                <a:latin typeface="Times New Roman" panose="02020603050405020304" pitchFamily="18" charset="0"/>
                <a:cs typeface="Times New Roman" panose="02020603050405020304" pitchFamily="18" charset="0"/>
              </a:rPr>
              <a:t>manufacturers, such as </a:t>
            </a:r>
            <a:r>
              <a:rPr lang="en-US" sz="3600" b="1" dirty="0">
                <a:latin typeface="Times New Roman" panose="02020603050405020304" pitchFamily="18" charset="0"/>
                <a:cs typeface="Times New Roman" panose="02020603050405020304" pitchFamily="18" charset="0"/>
              </a:rPr>
              <a:t>Cisco, Dell and Intel</a:t>
            </a:r>
            <a:r>
              <a:rPr lang="en-US" sz="3600" dirty="0">
                <a:latin typeface="Times New Roman" panose="02020603050405020304" pitchFamily="18" charset="0"/>
                <a:cs typeface="Times New Roman" panose="02020603050405020304" pitchFamily="18" charset="0"/>
              </a:rPr>
              <a:t>, are working with IoT analytics and machine-learning vendors to create IoT gateways and routers that support fogging</a:t>
            </a:r>
            <a:r>
              <a:rPr lang="en-US" sz="3600" dirty="0" smtClean="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8780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782" y="110837"/>
            <a:ext cx="4073236" cy="983672"/>
          </a:xfrm>
        </p:spPr>
        <p:txBody>
          <a:bodyPr>
            <a:noAutofit/>
          </a:bodyPr>
          <a:lstStyle/>
          <a:p>
            <a:r>
              <a:rPr lang="en-US" sz="6000" b="1" dirty="0" smtClean="0">
                <a:latin typeface="Times New Roman" panose="02020603050405020304" pitchFamily="18" charset="0"/>
                <a:cs typeface="Times New Roman" panose="02020603050405020304" pitchFamily="18" charset="0"/>
              </a:rPr>
              <a:t>Reference:</a:t>
            </a:r>
            <a:endParaRPr lang="en-IN"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1260764"/>
            <a:ext cx="11249891" cy="5458691"/>
          </a:xfrm>
        </p:spPr>
        <p:txBody>
          <a:bodyPr>
            <a:normAutofit fontScale="40000" lnSpcReduction="20000"/>
          </a:bodyPr>
          <a:lstStyle/>
          <a:p>
            <a:endParaRPr lang="en-IN" dirty="0"/>
          </a:p>
          <a:p>
            <a:r>
              <a:rPr lang="en-US" sz="6000" dirty="0">
                <a:latin typeface="Times New Roman" panose="02020603050405020304" pitchFamily="18" charset="0"/>
                <a:cs typeface="Times New Roman" panose="02020603050405020304" pitchFamily="18" charset="0"/>
              </a:rPr>
              <a:t>Fog Computing: Mitigating Insider Data Theft Attacks in the Cloud, USA </a:t>
            </a:r>
          </a:p>
          <a:p>
            <a:endParaRPr lang="en-IN" sz="6000" dirty="0">
              <a:latin typeface="Times New Roman" panose="02020603050405020304" pitchFamily="18" charset="0"/>
              <a:cs typeface="Times New Roman" panose="02020603050405020304" pitchFamily="18" charset="0"/>
            </a:endParaRPr>
          </a:p>
          <a:p>
            <a:r>
              <a:rPr lang="en-IN" sz="6000" dirty="0" smtClean="0">
                <a:latin typeface="Times New Roman" panose="02020603050405020304" pitchFamily="18" charset="0"/>
                <a:cs typeface="Times New Roman" panose="02020603050405020304" pitchFamily="18" charset="0"/>
              </a:rPr>
              <a:t> </a:t>
            </a:r>
            <a:r>
              <a:rPr lang="en-IN" sz="6000" dirty="0">
                <a:latin typeface="Times New Roman" panose="02020603050405020304" pitchFamily="18" charset="0"/>
                <a:cs typeface="Times New Roman" panose="02020603050405020304" pitchFamily="18" charset="0"/>
              </a:rPr>
              <a:t>Ben-Salem M., and Stolfo Angelos D. </a:t>
            </a:r>
            <a:r>
              <a:rPr lang="en-IN" sz="6000" dirty="0" err="1">
                <a:latin typeface="Times New Roman" panose="02020603050405020304" pitchFamily="18" charset="0"/>
                <a:cs typeface="Times New Roman" panose="02020603050405020304" pitchFamily="18" charset="0"/>
              </a:rPr>
              <a:t>Keromytis</a:t>
            </a:r>
            <a:r>
              <a:rPr lang="en-IN" sz="6000" dirty="0">
                <a:latin typeface="Times New Roman" panose="02020603050405020304" pitchFamily="18" charset="0"/>
                <a:cs typeface="Times New Roman" panose="02020603050405020304" pitchFamily="18" charset="0"/>
              </a:rPr>
              <a:t>, “Fog computing: Mitigating Insider Data Theft Attacks in the Cloud,” IEEE symposium on security and privacy workshop (SPW) 2012. </a:t>
            </a:r>
          </a:p>
          <a:p>
            <a:endParaRPr lang="en-IN" sz="6000" dirty="0">
              <a:latin typeface="Times New Roman" panose="02020603050405020304" pitchFamily="18" charset="0"/>
              <a:cs typeface="Times New Roman" panose="02020603050405020304" pitchFamily="18" charset="0"/>
            </a:endParaRPr>
          </a:p>
          <a:p>
            <a:r>
              <a:rPr lang="en-US" sz="6000" dirty="0" smtClean="0">
                <a:latin typeface="Times New Roman" panose="02020603050405020304" pitchFamily="18" charset="0"/>
                <a:cs typeface="Times New Roman" panose="02020603050405020304" pitchFamily="18" charset="0"/>
              </a:rPr>
              <a:t>Ben-Salem </a:t>
            </a:r>
            <a:r>
              <a:rPr lang="en-US" sz="6000" dirty="0">
                <a:latin typeface="Times New Roman" panose="02020603050405020304" pitchFamily="18" charset="0"/>
                <a:cs typeface="Times New Roman" panose="02020603050405020304" pitchFamily="18" charset="0"/>
              </a:rPr>
              <a:t>M., and Stolfo, “Decoy Document Deployment for Effective Masquerade Attack Detection,” Computer Science Department, Columbia University, New York. </a:t>
            </a:r>
          </a:p>
          <a:p>
            <a:endParaRPr lang="en-IN" sz="6000" dirty="0">
              <a:latin typeface="Times New Roman" panose="02020603050405020304" pitchFamily="18" charset="0"/>
              <a:cs typeface="Times New Roman" panose="02020603050405020304" pitchFamily="18" charset="0"/>
            </a:endParaRPr>
          </a:p>
          <a:p>
            <a:r>
              <a:rPr lang="en-US" sz="6000" dirty="0" smtClean="0">
                <a:latin typeface="Times New Roman" panose="02020603050405020304" pitchFamily="18" charset="0"/>
                <a:cs typeface="Times New Roman" panose="02020603050405020304" pitchFamily="18" charset="0"/>
              </a:rPr>
              <a:t>F</a:t>
            </a:r>
            <a:r>
              <a:rPr lang="en-US" sz="6000" dirty="0">
                <a:latin typeface="Times New Roman" panose="02020603050405020304" pitchFamily="18" charset="0"/>
                <a:cs typeface="Times New Roman" panose="02020603050405020304" pitchFamily="18" charset="0"/>
              </a:rPr>
              <a:t>. Bonomi, "Connected vehicles, the internet of things, and fog computing," in The Eighth ACM International Workshop on Vehicular Inter-Networking (VANET), Las Vegas, USA, 2011. </a:t>
            </a:r>
          </a:p>
          <a:p>
            <a:endParaRPr lang="en-IN" sz="6000" dirty="0">
              <a:latin typeface="Times New Roman" panose="02020603050405020304" pitchFamily="18" charset="0"/>
              <a:cs typeface="Times New Roman" panose="02020603050405020304" pitchFamily="18" charset="0"/>
            </a:endParaRPr>
          </a:p>
          <a:p>
            <a:r>
              <a:rPr lang="en-US" sz="6000" dirty="0" smtClean="0">
                <a:latin typeface="Times New Roman" panose="02020603050405020304" pitchFamily="18" charset="0"/>
                <a:cs typeface="Times New Roman" panose="02020603050405020304" pitchFamily="18" charset="0"/>
              </a:rPr>
              <a:t>F</a:t>
            </a:r>
            <a:r>
              <a:rPr lang="en-US" sz="6000" dirty="0">
                <a:latin typeface="Times New Roman" panose="02020603050405020304" pitchFamily="18" charset="0"/>
                <a:cs typeface="Times New Roman" panose="02020603050405020304" pitchFamily="18" charset="0"/>
              </a:rPr>
              <a:t>. Bonomi, R. Milito, J. Zhu, and S. Addepalli, "Fog computing and its role in the internet of things," in Proceedings of the First Edition of the MCC Workshop on Mobile Cloud Computing, ser. MCC'12. ACM, 2012, pp. 13-16. </a:t>
            </a:r>
          </a:p>
          <a:p>
            <a:pPr marL="0" indent="0">
              <a:buNone/>
            </a:pP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115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035675"/>
          </a:xfrm>
        </p:spPr>
        <p:txBody>
          <a:bodyPr>
            <a:noAutofit/>
          </a:bodyPr>
          <a:lstStyle/>
          <a:p>
            <a:pPr algn="ctr"/>
            <a:r>
              <a:rPr lang="en-US" sz="9600" b="1" dirty="0" smtClean="0">
                <a:latin typeface="Times New Roman" panose="02020603050405020304" pitchFamily="18" charset="0"/>
                <a:cs typeface="Times New Roman" panose="02020603050405020304" pitchFamily="18" charset="0"/>
              </a:rPr>
              <a:t>Thank You</a:t>
            </a:r>
            <a:endParaRPr lang="en-US" sz="9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082145"/>
            <a:ext cx="10515600" cy="94818"/>
          </a:xfrm>
        </p:spPr>
        <p:txBody>
          <a:bodyPr>
            <a:normAutofit fontScale="25000" lnSpcReduction="20000"/>
          </a:bodyPr>
          <a:lstStyle/>
          <a:p>
            <a:endParaRPr lang="en-US" dirty="0"/>
          </a:p>
        </p:txBody>
      </p:sp>
    </p:spTree>
    <p:extLst>
      <p:ext uri="{BB962C8B-B14F-4D97-AF65-F5344CB8AC3E}">
        <p14:creationId xmlns:p14="http://schemas.microsoft.com/office/powerpoint/2010/main" val="318032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766" y="339634"/>
            <a:ext cx="5016137" cy="80989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Contains:</a:t>
            </a:r>
            <a:endParaRPr lang="en-IN" b="1" dirty="0">
              <a:latin typeface="Times New Roman" panose="02020603050405020304" pitchFamily="18" charset="0"/>
              <a:cs typeface="Times New Roman" panose="02020603050405020304" pitchFamily="18" charset="0"/>
            </a:endParaRPr>
          </a:p>
        </p:txBody>
      </p:sp>
      <p:sp>
        <p:nvSpPr>
          <p:cNvPr id="5" name="Rectangle 4"/>
          <p:cNvSpPr/>
          <p:nvPr/>
        </p:nvSpPr>
        <p:spPr>
          <a:xfrm>
            <a:off x="1652451" y="1624209"/>
            <a:ext cx="8732519" cy="5109091"/>
          </a:xfrm>
          <a:prstGeom prst="rect">
            <a:avLst/>
          </a:prstGeom>
        </p:spPr>
        <p:txBody>
          <a:bodyPr wrap="square">
            <a:spAutoFit/>
          </a:bodyPr>
          <a:lstStyle/>
          <a:p>
            <a:pPr marL="457200" indent="-457200">
              <a:buFont typeface="Wingdings" panose="05000000000000000000" pitchFamily="2" charset="2"/>
              <a:buChar char="Ø"/>
            </a:pPr>
            <a:r>
              <a:rPr lang="en-US" sz="2800" b="1" dirty="0" smtClean="0">
                <a:solidFill>
                  <a:schemeClr val="accent5"/>
                </a:solidFill>
                <a:latin typeface="Times New Roman" panose="02020603050405020304" pitchFamily="18" charset="0"/>
                <a:cs typeface="Times New Roman" panose="02020603050405020304" pitchFamily="18" charset="0"/>
              </a:rPr>
              <a:t>Introduction Of Fog Computing</a:t>
            </a:r>
            <a:endParaRPr lang="en-US" sz="2800" b="1" dirty="0">
              <a:solidFill>
                <a:schemeClr val="accent5"/>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Cloud Computing</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Internet Of Things</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Difference Between Fog and Cloud Computing</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Basic Diagram</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Working Principles</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Disadvantages</a:t>
            </a:r>
          </a:p>
          <a:p>
            <a:pPr marL="457200" indent="-457200">
              <a:buFont typeface="Wingdings" panose="05000000000000000000" pitchFamily="2" charset="2"/>
              <a:buChar char="Ø"/>
            </a:pPr>
            <a:r>
              <a:rPr lang="en-US" sz="2800" b="1" dirty="0">
                <a:solidFill>
                  <a:schemeClr val="accent5"/>
                </a:solidFill>
                <a:latin typeface="Times New Roman" panose="02020603050405020304" pitchFamily="18" charset="0"/>
                <a:cs typeface="Times New Roman" panose="02020603050405020304" pitchFamily="18" charset="0"/>
              </a:rPr>
              <a:t>Application </a:t>
            </a:r>
          </a:p>
          <a:p>
            <a:pPr marL="457200" indent="-457200">
              <a:buFont typeface="Wingdings" panose="05000000000000000000" pitchFamily="2" charset="2"/>
              <a:buChar char="Ø"/>
            </a:pPr>
            <a:r>
              <a:rPr lang="en-US" sz="2800" b="1" dirty="0" smtClean="0">
                <a:solidFill>
                  <a:schemeClr val="accent5"/>
                </a:solidFill>
                <a:latin typeface="Times New Roman" panose="02020603050405020304" pitchFamily="18" charset="0"/>
                <a:cs typeface="Times New Roman" panose="02020603050405020304" pitchFamily="18" charset="0"/>
              </a:rPr>
              <a:t>Conclusion and Future Work</a:t>
            </a:r>
          </a:p>
          <a:p>
            <a:pPr marL="457200" indent="-457200">
              <a:buFont typeface="Wingdings" panose="05000000000000000000" pitchFamily="2" charset="2"/>
              <a:buChar char="Ø"/>
            </a:pPr>
            <a:r>
              <a:rPr lang="en-US" sz="2800" b="1" dirty="0" smtClean="0">
                <a:solidFill>
                  <a:schemeClr val="accent5"/>
                </a:solidFill>
                <a:latin typeface="Times New Roman" panose="02020603050405020304" pitchFamily="18" charset="0"/>
                <a:cs typeface="Times New Roman" panose="02020603050405020304" pitchFamily="18" charset="0"/>
              </a:rPr>
              <a:t>Reference</a:t>
            </a:r>
            <a:endParaRPr lang="en-US" sz="2800" b="1" dirty="0">
              <a:solidFill>
                <a:schemeClr val="accent5"/>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554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0446" y="182881"/>
            <a:ext cx="5643154" cy="70539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Fog Computing:</a:t>
            </a:r>
            <a:endParaRPr lang="en-IN"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63285" y="1045029"/>
            <a:ext cx="3233057" cy="666206"/>
          </a:xfrm>
          <a:blipFill dpi="0" rotWithShape="1">
            <a:blip r:embed="rId3">
              <a:alphaModFix amt="14000"/>
            </a:blip>
            <a:srcRect/>
            <a:tile tx="0" ty="0" sx="100000" sy="100000" flip="none" algn="tl"/>
          </a:blipFill>
        </p:spPr>
        <p:txBody>
          <a:bodyPr>
            <a:normAutofit fontScale="85000" lnSpcReduction="20000"/>
          </a:bodyPr>
          <a:lstStyle/>
          <a:p>
            <a:r>
              <a:rPr lang="en-US" dirty="0"/>
              <a:t> </a:t>
            </a:r>
            <a:r>
              <a:rPr lang="en-US" dirty="0" smtClean="0"/>
              <a:t>                                                                                                                                             </a:t>
            </a:r>
            <a:r>
              <a:rPr lang="en-US" sz="3500" b="1" dirty="0" smtClean="0">
                <a:latin typeface="Times New Roman" panose="02020603050405020304" pitchFamily="18" charset="0"/>
                <a:cs typeface="Times New Roman" panose="02020603050405020304" pitchFamily="18" charset="0"/>
              </a:rPr>
              <a:t>Introduction:</a:t>
            </a:r>
            <a:endParaRPr lang="en-IN" sz="3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0446" y="1711235"/>
            <a:ext cx="6100354" cy="721030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A technology </a:t>
            </a:r>
            <a:r>
              <a:rPr lang="en-US" sz="2800" b="1" dirty="0">
                <a:latin typeface="Times New Roman" panose="02020603050405020304" pitchFamily="18" charset="0"/>
                <a:ea typeface="Calibri" panose="020F0502020204030204" pitchFamily="34" charset="0"/>
                <a:cs typeface="Times New Roman" panose="02020603050405020304" pitchFamily="18" charset="0"/>
              </a:rPr>
              <a:t>that extends cloud computing and services to the edge of the network</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endParaRPr lang="en-US" sz="2800" b="1" dirty="0" smtClean="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data</a:t>
            </a:r>
            <a:r>
              <a:rPr lang="en-US" sz="2800" b="1" dirty="0">
                <a:latin typeface="Times New Roman" panose="02020603050405020304" pitchFamily="18" charset="0"/>
                <a:cs typeface="Times New Roman" panose="02020603050405020304" pitchFamily="18" charset="0"/>
              </a:rPr>
              <a:t>, compute, </a:t>
            </a:r>
            <a:r>
              <a:rPr lang="en-US" sz="2800" b="1" dirty="0" smtClean="0">
                <a:latin typeface="Times New Roman" panose="02020603050405020304" pitchFamily="18" charset="0"/>
                <a:cs typeface="Times New Roman" panose="02020603050405020304" pitchFamily="18" charset="0"/>
              </a:rPr>
              <a:t>storage, applications </a:t>
            </a:r>
            <a:r>
              <a:rPr lang="en-US" sz="2800" b="1" dirty="0">
                <a:latin typeface="Times New Roman" panose="02020603050405020304" pitchFamily="18" charset="0"/>
                <a:cs typeface="Times New Roman" panose="02020603050405020304" pitchFamily="18" charset="0"/>
              </a:rPr>
              <a:t>are located somewhere between the data source and the </a:t>
            </a:r>
            <a:r>
              <a:rPr lang="en-US" sz="2800" b="1" dirty="0" smtClean="0">
                <a:latin typeface="Times New Roman" panose="02020603050405020304" pitchFamily="18" charset="0"/>
                <a:cs typeface="Times New Roman" panose="02020603050405020304" pitchFamily="18" charset="0"/>
              </a:rPr>
              <a:t>cloud.</a:t>
            </a:r>
          </a:p>
          <a:p>
            <a:pPr marL="342900" indent="-342900">
              <a:lnSpc>
                <a:spcPct val="107000"/>
              </a:lnSpc>
              <a:spcAft>
                <a:spcPts val="800"/>
              </a:spcAft>
              <a:buFont typeface="Arial" panose="020B0604020202020204" pitchFamily="34" charset="0"/>
              <a:buChar char="•"/>
            </a:pPr>
            <a:endParaRPr lang="en-US" sz="2800" b="1"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First invented by CISCO</a:t>
            </a:r>
          </a:p>
          <a:p>
            <a:pPr>
              <a:lnSpc>
                <a:spcPct val="107000"/>
              </a:lnSpc>
              <a:spcAft>
                <a:spcPts val="8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711235"/>
            <a:ext cx="5695406" cy="5016136"/>
          </a:xfrm>
          <a:prstGeom prst="rect">
            <a:avLst/>
          </a:prstGeom>
        </p:spPr>
      </p:pic>
    </p:spTree>
    <p:extLst>
      <p:ext uri="{BB962C8B-B14F-4D97-AF65-F5344CB8AC3E}">
        <p14:creationId xmlns:p14="http://schemas.microsoft.com/office/powerpoint/2010/main" val="80603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0" y="222070"/>
            <a:ext cx="6283234" cy="770707"/>
          </a:xfrm>
        </p:spPr>
        <p:txBody>
          <a:bodyPr>
            <a:noAutofit/>
          </a:bodyPr>
          <a:lstStyle/>
          <a:p>
            <a:r>
              <a:rPr lang="en-IN" sz="5400" b="1" dirty="0">
                <a:latin typeface="Times New Roman" panose="02020603050405020304" pitchFamily="18" charset="0"/>
                <a:cs typeface="Times New Roman" panose="02020603050405020304" pitchFamily="18" charset="0"/>
              </a:rPr>
              <a:t>Cloud computing</a:t>
            </a:r>
          </a:p>
        </p:txBody>
      </p:sp>
      <p:sp>
        <p:nvSpPr>
          <p:cNvPr id="4" name="Text Placeholder 3"/>
          <p:cNvSpPr>
            <a:spLocks noGrp="1"/>
          </p:cNvSpPr>
          <p:nvPr>
            <p:ph type="body" sz="half" idx="2"/>
          </p:nvPr>
        </p:nvSpPr>
        <p:spPr>
          <a:xfrm>
            <a:off x="95205" y="1162594"/>
            <a:ext cx="5965961" cy="5590903"/>
          </a:xfrm>
        </p:spPr>
        <p:txBody>
          <a:bodyPr>
            <a:norm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storing </a:t>
            </a:r>
            <a:r>
              <a:rPr lang="en-US" sz="2800" dirty="0">
                <a:latin typeface="Times New Roman" panose="02020603050405020304" pitchFamily="18" charset="0"/>
                <a:cs typeface="Times New Roman" panose="02020603050405020304" pitchFamily="18" charset="0"/>
              </a:rPr>
              <a:t>and accessing data </a:t>
            </a:r>
            <a:r>
              <a:rPr lang="en-US" sz="2800" dirty="0" smtClean="0">
                <a:latin typeface="Times New Roman" panose="02020603050405020304" pitchFamily="18" charset="0"/>
                <a:cs typeface="Times New Roman" panose="02020603050405020304" pitchFamily="18" charset="0"/>
              </a:rPr>
              <a:t>programs over </a:t>
            </a:r>
            <a:r>
              <a:rPr lang="en-US" sz="2800" dirty="0">
                <a:latin typeface="Times New Roman" panose="02020603050405020304" pitchFamily="18" charset="0"/>
                <a:cs typeface="Times New Roman" panose="02020603050405020304" pitchFamily="18" charset="0"/>
              </a:rPr>
              <a:t>Internet </a:t>
            </a:r>
            <a:endParaRPr lang="en-US" sz="28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Example: Google’s Gmail</a:t>
            </a:r>
          </a:p>
          <a:p>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maintains </a:t>
            </a:r>
            <a:r>
              <a:rPr lang="en-US" sz="2800" dirty="0">
                <a:latin typeface="Times New Roman" panose="02020603050405020304" pitchFamily="18" charset="0"/>
                <a:cs typeface="Times New Roman" panose="02020603050405020304" pitchFamily="18" charset="0"/>
              </a:rPr>
              <a:t>the network-connected hardware </a:t>
            </a:r>
            <a:r>
              <a:rPr lang="en-US" sz="2800" dirty="0" smtClean="0">
                <a:latin typeface="Times New Roman" panose="02020603050405020304" pitchFamily="18" charset="0"/>
                <a:cs typeface="Times New Roman" panose="02020603050405020304" pitchFamily="18" charset="0"/>
              </a:rPr>
              <a:t>via </a:t>
            </a:r>
            <a:r>
              <a:rPr lang="en-US" sz="2800" dirty="0">
                <a:latin typeface="Times New Roman" panose="02020603050405020304" pitchFamily="18" charset="0"/>
                <a:cs typeface="Times New Roman" panose="02020603050405020304" pitchFamily="18" charset="0"/>
              </a:rPr>
              <a:t>a web </a:t>
            </a:r>
            <a:r>
              <a:rPr lang="en-US" sz="2800" dirty="0" smtClean="0">
                <a:latin typeface="Times New Roman" panose="02020603050405020304" pitchFamily="18" charset="0"/>
                <a:cs typeface="Times New Roman" panose="02020603050405020304" pitchFamily="18" charset="0"/>
              </a:rPr>
              <a:t>application.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Information and data is stored on physical or virtual </a:t>
            </a:r>
            <a:r>
              <a:rPr lang="en-US" sz="2800" dirty="0" smtClean="0">
                <a:latin typeface="Times New Roman" panose="02020603050405020304" pitchFamily="18" charset="0"/>
                <a:cs typeface="Times New Roman" panose="02020603050405020304" pitchFamily="18" charset="0"/>
              </a:rPr>
              <a:t>servers</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Benefits:</a:t>
            </a:r>
            <a:r>
              <a:rPr lang="en-US"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Increase speed, </a:t>
            </a:r>
            <a:r>
              <a:rPr lang="en-IN" sz="2800" dirty="0" smtClean="0">
                <a:latin typeface="Times New Roman" panose="02020603050405020304" pitchFamily="18" charset="0"/>
                <a:cs typeface="Times New Roman" panose="02020603050405020304" pitchFamily="18" charset="0"/>
              </a:rPr>
              <a:t>capacity</a:t>
            </a:r>
            <a:r>
              <a:rPr lang="en-IN"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Reduce spending </a:t>
            </a:r>
            <a:r>
              <a:rPr lang="en-US" sz="2800" dirty="0">
                <a:latin typeface="Times New Roman" panose="02020603050405020304" pitchFamily="18" charset="0"/>
                <a:cs typeface="Times New Roman" panose="02020603050405020304" pitchFamily="18" charset="0"/>
              </a:rPr>
              <a:t>money on </a:t>
            </a:r>
            <a:r>
              <a:rPr lang="en-US" sz="2800" dirty="0" smtClean="0">
                <a:latin typeface="Times New Roman" panose="02020603050405020304" pitchFamily="18" charset="0"/>
                <a:cs typeface="Times New Roman" panose="02020603050405020304" pitchFamily="18" charset="0"/>
              </a:rPr>
              <a:t>maintaining </a:t>
            </a:r>
            <a:r>
              <a:rPr lang="en-US" sz="2800" dirty="0">
                <a:latin typeface="Times New Roman" panose="02020603050405020304" pitchFamily="18" charset="0"/>
                <a:cs typeface="Times New Roman" panose="02020603050405020304" pitchFamily="18" charset="0"/>
              </a:rPr>
              <a:t>data </a:t>
            </a:r>
            <a:r>
              <a:rPr lang="en-US" sz="2800" dirty="0" smtClean="0">
                <a:latin typeface="Times New Roman" panose="02020603050405020304" pitchFamily="18" charset="0"/>
                <a:cs typeface="Times New Roman" panose="02020603050405020304" pitchFamily="18" charset="0"/>
              </a:rPr>
              <a:t>centers</a:t>
            </a:r>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000" b="1" dirty="0"/>
          </a:p>
          <a:p>
            <a:endParaRPr lang="en-IN" sz="2000" dirty="0">
              <a:latin typeface="Times New Roman" panose="02020603050405020304" pitchFamily="18" charset="0"/>
              <a:cs typeface="Times New Roman" panose="02020603050405020304" pitchFamily="18"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394" r="1394"/>
          <a:stretch>
            <a:fillRect/>
          </a:stretch>
        </p:blipFill>
        <p:spPr>
          <a:xfrm>
            <a:off x="6237027" y="705394"/>
            <a:ext cx="5833054" cy="5878286"/>
          </a:xfrm>
        </p:spPr>
      </p:pic>
    </p:spTree>
    <p:extLst>
      <p:ext uri="{BB962C8B-B14F-4D97-AF65-F5344CB8AC3E}">
        <p14:creationId xmlns:p14="http://schemas.microsoft.com/office/powerpoint/2010/main" val="3890682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9"/>
            <a:ext cx="5408023" cy="796834"/>
          </a:xfrm>
        </p:spPr>
        <p:txBody>
          <a:bodyPr>
            <a:noAutofit/>
          </a:bodyPr>
          <a:lstStyle/>
          <a:p>
            <a:r>
              <a:rPr lang="en-IN" sz="5400" b="1" dirty="0">
                <a:latin typeface="Times New Roman" panose="02020603050405020304" pitchFamily="18" charset="0"/>
                <a:cs typeface="Times New Roman" panose="02020603050405020304" pitchFamily="18" charset="0"/>
              </a:rPr>
              <a:t>Internet of </a:t>
            </a:r>
            <a:r>
              <a:rPr lang="en-IN" sz="5400" b="1" dirty="0" smtClean="0">
                <a:latin typeface="Times New Roman" panose="02020603050405020304" pitchFamily="18" charset="0"/>
                <a:cs typeface="Times New Roman" panose="02020603050405020304" pitchFamily="18" charset="0"/>
              </a:rPr>
              <a:t>things</a:t>
            </a:r>
            <a:endParaRPr lang="en-IN" sz="5400" b="1"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550" r="4550"/>
          <a:stretch>
            <a:fillRect/>
          </a:stretch>
        </p:blipFill>
        <p:spPr>
          <a:xfrm>
            <a:off x="5630091" y="634425"/>
            <a:ext cx="6400801" cy="5923129"/>
          </a:xfrm>
        </p:spPr>
      </p:pic>
      <p:sp>
        <p:nvSpPr>
          <p:cNvPr id="4" name="Text Placeholder 3"/>
          <p:cNvSpPr>
            <a:spLocks noGrp="1"/>
          </p:cNvSpPr>
          <p:nvPr>
            <p:ph type="body" sz="half" idx="2"/>
          </p:nvPr>
        </p:nvSpPr>
        <p:spPr>
          <a:xfrm>
            <a:off x="182880" y="927463"/>
            <a:ext cx="5225143" cy="5760719"/>
          </a:xfrm>
        </p:spPr>
        <p:txBody>
          <a:bodyPr>
            <a:noAutofit/>
          </a:bodyPr>
          <a:lstStyle/>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SENSORS and </a:t>
            </a:r>
            <a:r>
              <a:rPr lang="en-US" sz="2800" b="1" dirty="0">
                <a:latin typeface="Times New Roman" panose="02020603050405020304" pitchFamily="18" charset="0"/>
                <a:cs typeface="Times New Roman" panose="02020603050405020304" pitchFamily="18" charset="0"/>
              </a:rPr>
              <a:t>ACTUATORS: </a:t>
            </a:r>
            <a:endParaRPr lang="en-US" sz="2800" b="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physical </a:t>
            </a:r>
            <a:r>
              <a:rPr lang="en-US" sz="2800" dirty="0">
                <a:latin typeface="Times New Roman" panose="02020603050405020304" pitchFamily="18" charset="0"/>
                <a:cs typeface="Times New Roman" panose="02020603050405020304" pitchFamily="18" charset="0"/>
              </a:rPr>
              <a:t>quantity </a:t>
            </a:r>
            <a:r>
              <a:rPr lang="en-US" sz="2800" dirty="0" smtClean="0">
                <a:latin typeface="Times New Roman" panose="02020603050405020304" pitchFamily="18" charset="0"/>
                <a:cs typeface="Times New Roman" panose="02020603050405020304" pitchFamily="18" charset="0"/>
              </a:rPr>
              <a:t>converts into electrical </a:t>
            </a: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CONNECTIVITY:</a:t>
            </a:r>
          </a:p>
          <a:p>
            <a:r>
              <a:rPr lang="en-US" sz="2800" dirty="0" smtClean="0">
                <a:latin typeface="Times New Roman" panose="02020603050405020304" pitchFamily="18" charset="0"/>
                <a:cs typeface="Times New Roman" panose="02020603050405020304" pitchFamily="18" charset="0"/>
              </a:rPr>
              <a:t>received </a:t>
            </a:r>
            <a:r>
              <a:rPr lang="en-US" sz="2800" dirty="0">
                <a:latin typeface="Times New Roman" panose="02020603050405020304" pitchFamily="18" charset="0"/>
                <a:cs typeface="Times New Roman" panose="02020603050405020304" pitchFamily="18" charset="0"/>
              </a:rPr>
              <a:t>signals </a:t>
            </a:r>
            <a:r>
              <a:rPr lang="en-US" sz="2800" dirty="0" smtClean="0">
                <a:latin typeface="Times New Roman" panose="02020603050405020304" pitchFamily="18" charset="0"/>
                <a:cs typeface="Times New Roman" panose="02020603050405020304" pitchFamily="18" charset="0"/>
              </a:rPr>
              <a:t>uploaded on the </a:t>
            </a:r>
            <a:r>
              <a:rPr lang="en-US" sz="2800" dirty="0">
                <a:latin typeface="Times New Roman" panose="02020603050405020304" pitchFamily="18" charset="0"/>
                <a:cs typeface="Times New Roman" panose="02020603050405020304" pitchFamily="18" charset="0"/>
              </a:rPr>
              <a:t>network </a:t>
            </a:r>
            <a:endParaRPr lang="en-US" sz="2800"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PEOPLE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PROCESSES: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inputs combined </a:t>
            </a:r>
            <a:r>
              <a:rPr lang="en-US" sz="2800" dirty="0">
                <a:latin typeface="Times New Roman" panose="02020603050405020304" pitchFamily="18" charset="0"/>
                <a:cs typeface="Times New Roman" panose="02020603050405020304" pitchFamily="18" charset="0"/>
              </a:rPr>
              <a:t>into bidirectional system </a:t>
            </a: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better decision making.</a:t>
            </a:r>
          </a:p>
          <a:p>
            <a:endParaRPr lang="en-IN" sz="3200" dirty="0"/>
          </a:p>
        </p:txBody>
      </p:sp>
    </p:spTree>
    <p:extLst>
      <p:ext uri="{BB962C8B-B14F-4D97-AF65-F5344CB8AC3E}">
        <p14:creationId xmlns:p14="http://schemas.microsoft.com/office/powerpoint/2010/main" val="643369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4" y="156755"/>
            <a:ext cx="5551714" cy="692331"/>
          </a:xfrm>
        </p:spPr>
        <p:txBody>
          <a:bodyPr>
            <a:normAutofit fontScale="90000"/>
          </a:bodyPr>
          <a:lstStyle/>
          <a:p>
            <a:r>
              <a:rPr lang="en-US" sz="6000" b="1" dirty="0" smtClean="0">
                <a:latin typeface="Times New Roman" panose="02020603050405020304" pitchFamily="18" charset="0"/>
                <a:cs typeface="Times New Roman" panose="02020603050405020304" pitchFamily="18" charset="0"/>
              </a:rPr>
              <a:t>FOG Architecture</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04" y="1345473"/>
            <a:ext cx="4859382" cy="4831489"/>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Data Management in Fog </a:t>
            </a:r>
            <a:r>
              <a:rPr lang="en-US" sz="3600" dirty="0" smtClean="0">
                <a:latin typeface="Times New Roman" panose="02020603050405020304" pitchFamily="18" charset="0"/>
                <a:cs typeface="Times New Roman" panose="02020603050405020304" pitchFamily="18" charset="0"/>
              </a:rPr>
              <a:t>Computing</a:t>
            </a:r>
          </a:p>
          <a:p>
            <a:pPr marL="0" indent="0">
              <a:buNone/>
            </a:pPr>
            <a:r>
              <a:rPr lang="en-US" sz="3600" dirty="0" smtClean="0">
                <a:latin typeface="Times New Roman" panose="02020603050405020304" pitchFamily="18" charset="0"/>
                <a:cs typeface="Times New Roman" panose="02020603050405020304" pitchFamily="18" charset="0"/>
              </a:rPr>
              <a:t>IOT End-Point:</a:t>
            </a:r>
          </a:p>
          <a:p>
            <a:r>
              <a:rPr lang="en-US" sz="3600" dirty="0">
                <a:latin typeface="Times New Roman" panose="02020603050405020304" pitchFamily="18" charset="0"/>
                <a:cs typeface="Times New Roman" panose="02020603050405020304" pitchFamily="18" charset="0"/>
              </a:rPr>
              <a:t>Real-time </a:t>
            </a:r>
            <a:r>
              <a:rPr lang="en-US" sz="3600" dirty="0" smtClean="0">
                <a:latin typeface="Times New Roman" panose="02020603050405020304" pitchFamily="18" charset="0"/>
                <a:cs typeface="Times New Roman" panose="02020603050405020304" pitchFamily="18" charset="0"/>
              </a:rPr>
              <a:t>Front-end</a:t>
            </a:r>
          </a:p>
          <a:p>
            <a:pPr marL="0" indent="0">
              <a:buNone/>
            </a:pP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Off-line Back-end (centralized Cloud storage)</a:t>
            </a:r>
          </a:p>
        </p:txBody>
      </p:sp>
      <p:pic>
        <p:nvPicPr>
          <p:cNvPr id="4" name="Picture 3" descr="https://eogogics.com/wp-content/uploads/2016/08/Fog-Computing-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5055327" y="849086"/>
            <a:ext cx="6962502" cy="5512525"/>
          </a:xfrm>
          <a:prstGeom prst="rect">
            <a:avLst/>
          </a:prstGeom>
          <a:noFill/>
          <a:ln>
            <a:noFill/>
          </a:ln>
        </p:spPr>
      </p:pic>
    </p:spTree>
    <p:extLst>
      <p:ext uri="{BB962C8B-B14F-4D97-AF65-F5344CB8AC3E}">
        <p14:creationId xmlns:p14="http://schemas.microsoft.com/office/powerpoint/2010/main" val="11105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29994"/>
            <a:ext cx="7940040" cy="1202418"/>
          </a:xfrm>
        </p:spPr>
        <p:txBody>
          <a:bodyPr>
            <a:normAutofit/>
          </a:bodyPr>
          <a:lstStyle/>
          <a:p>
            <a:r>
              <a:rPr lang="en-US" sz="4800" b="1" dirty="0" smtClean="0">
                <a:latin typeface="Times New Roman" panose="02020603050405020304" pitchFamily="18" charset="0"/>
                <a:cs typeface="Times New Roman" panose="02020603050405020304" pitchFamily="18" charset="0"/>
              </a:rPr>
              <a:t>FOG Computing Diagram:</a:t>
            </a:r>
            <a:endParaRPr lang="en-IN"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86" y="1240971"/>
            <a:ext cx="11558451" cy="5512526"/>
          </a:xfrm>
        </p:spPr>
      </p:pic>
    </p:spTree>
    <p:extLst>
      <p:ext uri="{BB962C8B-B14F-4D97-AF65-F5344CB8AC3E}">
        <p14:creationId xmlns:p14="http://schemas.microsoft.com/office/powerpoint/2010/main" val="991339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104503"/>
            <a:ext cx="11926389" cy="1267097"/>
          </a:xfrm>
        </p:spPr>
        <p:txBody>
          <a:bodyPr>
            <a:noAutofit/>
          </a:bodyPr>
          <a:lstStyle/>
          <a:p>
            <a:r>
              <a:rPr lang="en-US" b="1" dirty="0" smtClean="0">
                <a:latin typeface="Times New Roman" panose="02020603050405020304" pitchFamily="18" charset="0"/>
                <a:cs typeface="Times New Roman" panose="02020603050405020304" pitchFamily="18" charset="0"/>
              </a:rPr>
              <a:t>FOG Computing vs Cloud Computing Based On IoT</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169817" y="1071154"/>
            <a:ext cx="12122332" cy="400110"/>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567544"/>
            <a:ext cx="10894423" cy="5199016"/>
          </a:xfrm>
        </p:spPr>
      </p:pic>
    </p:spTree>
    <p:extLst>
      <p:ext uri="{BB962C8B-B14F-4D97-AF65-F5344CB8AC3E}">
        <p14:creationId xmlns:p14="http://schemas.microsoft.com/office/powerpoint/2010/main" val="2386709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0" y="117567"/>
            <a:ext cx="3944982" cy="940524"/>
          </a:xfrm>
        </p:spPr>
        <p:txBody>
          <a:bodyPr>
            <a:normAutofit/>
          </a:bodyPr>
          <a:lstStyle/>
          <a:p>
            <a:r>
              <a:rPr lang="en-US" sz="5400" b="1" dirty="0" smtClean="0">
                <a:latin typeface="Times New Roman" panose="02020603050405020304" pitchFamily="18" charset="0"/>
                <a:cs typeface="Times New Roman" panose="02020603050405020304" pitchFamily="18" charset="0"/>
              </a:rPr>
              <a:t>Application: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445" y="1201783"/>
            <a:ext cx="5473337" cy="4975180"/>
          </a:xfrm>
        </p:spPr>
        <p:txBody>
          <a:bodyPr>
            <a:normAutofit/>
          </a:bodyPr>
          <a:lstStyle/>
          <a:p>
            <a:r>
              <a:rPr lang="en-US" sz="3600" dirty="0" smtClean="0">
                <a:latin typeface="Times New Roman" panose="02020603050405020304" pitchFamily="18" charset="0"/>
                <a:cs typeface="Times New Roman" panose="02020603050405020304" pitchFamily="18" charset="0"/>
              </a:rPr>
              <a:t>Smart Cities</a:t>
            </a:r>
          </a:p>
          <a:p>
            <a:r>
              <a:rPr lang="en-IN" sz="3600" dirty="0">
                <a:latin typeface="Times New Roman" panose="02020603050405020304" pitchFamily="18" charset="0"/>
                <a:cs typeface="Times New Roman" panose="02020603050405020304" pitchFamily="18" charset="0"/>
              </a:rPr>
              <a:t>Smart </a:t>
            </a:r>
            <a:r>
              <a:rPr lang="en-IN" sz="3600" dirty="0" smtClean="0">
                <a:latin typeface="Times New Roman" panose="02020603050405020304" pitchFamily="18" charset="0"/>
                <a:cs typeface="Times New Roman" panose="02020603050405020304" pitchFamily="18" charset="0"/>
              </a:rPr>
              <a:t>grid</a:t>
            </a:r>
          </a:p>
          <a:p>
            <a:r>
              <a:rPr lang="en-IN" sz="3600" dirty="0">
                <a:latin typeface="Times New Roman" panose="02020603050405020304" pitchFamily="18" charset="0"/>
                <a:cs typeface="Times New Roman" panose="02020603050405020304" pitchFamily="18" charset="0"/>
              </a:rPr>
              <a:t>Health care </a:t>
            </a:r>
            <a:r>
              <a:rPr lang="en-IN" sz="3600" dirty="0" smtClean="0">
                <a:latin typeface="Times New Roman" panose="02020603050405020304" pitchFamily="18" charset="0"/>
                <a:cs typeface="Times New Roman" panose="02020603050405020304" pitchFamily="18" charset="0"/>
              </a:rPr>
              <a:t>system</a:t>
            </a:r>
          </a:p>
          <a:p>
            <a:r>
              <a:rPr lang="en-IN" sz="3600" dirty="0" smtClean="0">
                <a:latin typeface="Times New Roman" panose="02020603050405020304" pitchFamily="18" charset="0"/>
                <a:cs typeface="Times New Roman" panose="02020603050405020304" pitchFamily="18" charset="0"/>
              </a:rPr>
              <a:t>Traffic </a:t>
            </a:r>
            <a:r>
              <a:rPr lang="en-IN" sz="3600" dirty="0">
                <a:latin typeface="Times New Roman" panose="02020603050405020304" pitchFamily="18" charset="0"/>
                <a:cs typeface="Times New Roman" panose="02020603050405020304" pitchFamily="18" charset="0"/>
              </a:rPr>
              <a:t>control </a:t>
            </a:r>
            <a:r>
              <a:rPr lang="en-IN" sz="3600" dirty="0" smtClean="0">
                <a:latin typeface="Times New Roman" panose="02020603050405020304" pitchFamily="18" charset="0"/>
                <a:cs typeface="Times New Roman" panose="02020603050405020304" pitchFamily="18" charset="0"/>
              </a:rPr>
              <a:t>system</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Visual Security</a:t>
            </a:r>
          </a:p>
          <a:p>
            <a:r>
              <a:rPr lang="en-US" sz="3600" dirty="0" smtClean="0">
                <a:latin typeface="Times New Roman" panose="02020603050405020304" pitchFamily="18" charset="0"/>
                <a:cs typeface="Times New Roman" panose="02020603050405020304" pitchFamily="18" charset="0"/>
              </a:rPr>
              <a:t>Monitoring </a:t>
            </a:r>
            <a:r>
              <a:rPr lang="en-US" sz="3600" dirty="0">
                <a:latin typeface="Times New Roman" panose="02020603050405020304" pitchFamily="18" charset="0"/>
                <a:cs typeface="Times New Roman" panose="02020603050405020304" pitchFamily="18" charset="0"/>
              </a:rPr>
              <a:t>and response functions, climate control</a:t>
            </a:r>
            <a:endParaRPr lang="en-IN" sz="3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9" y="718457"/>
            <a:ext cx="6871063" cy="5329918"/>
          </a:xfrm>
          <a:prstGeom prst="rect">
            <a:avLst/>
          </a:prstGeom>
        </p:spPr>
      </p:pic>
    </p:spTree>
    <p:extLst>
      <p:ext uri="{BB962C8B-B14F-4D97-AF65-F5344CB8AC3E}">
        <p14:creationId xmlns:p14="http://schemas.microsoft.com/office/powerpoint/2010/main" val="4059826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TotalTime>
  <Words>536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FOG Computing Based On IOT</vt:lpstr>
      <vt:lpstr>Contains:</vt:lpstr>
      <vt:lpstr>Fog Computing:</vt:lpstr>
      <vt:lpstr>Cloud computing</vt:lpstr>
      <vt:lpstr>Internet of things</vt:lpstr>
      <vt:lpstr>FOG Architecture</vt:lpstr>
      <vt:lpstr>FOG Computing Diagram:</vt:lpstr>
      <vt:lpstr>FOG Computing vs Cloud Computing Based On IoT</vt:lpstr>
      <vt:lpstr>Application:</vt:lpstr>
      <vt:lpstr>Advantages</vt:lpstr>
      <vt:lpstr>Disadvantages</vt:lpstr>
      <vt:lpstr>Conclusion and 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 Based On IOT</dc:title>
  <dc:creator>Tamojit</dc:creator>
  <cp:lastModifiedBy>Tamojit</cp:lastModifiedBy>
  <cp:revision>68</cp:revision>
  <dcterms:created xsi:type="dcterms:W3CDTF">2019-03-10T16:42:37Z</dcterms:created>
  <dcterms:modified xsi:type="dcterms:W3CDTF">2019-03-27T07:27:05Z</dcterms:modified>
</cp:coreProperties>
</file>