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41"/>
    <a:srgbClr val="FFE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7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7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7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4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6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37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4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4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721E2D-712C-4E59-BF17-36CEFFC5A6C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5A25A9-221C-4BC8-BDAA-6FEF03B8656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2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42677-EA73-ED9A-DE55-C2263813B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30" y="4686298"/>
            <a:ext cx="4024140" cy="2106386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026" name="Picture 2" descr="Advantages of Power BI for Business">
            <a:extLst>
              <a:ext uri="{FF2B5EF4-FFF2-40B4-BE49-F238E27FC236}">
                <a16:creationId xmlns:a16="http://schemas.microsoft.com/office/drawing/2014/main" id="{8B6FD2B2-1A4F-12A3-5E40-9B0577AC1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15362" r="16332" b="50230"/>
          <a:stretch/>
        </p:blipFill>
        <p:spPr bwMode="auto">
          <a:xfrm>
            <a:off x="9601200" y="239486"/>
            <a:ext cx="2277252" cy="71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5AB5F96-3382-4769-472D-1D6980B8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1" y="1277956"/>
            <a:ext cx="10983800" cy="15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8AC29-D785-E76D-A639-963DD34CE6C8}"/>
              </a:ext>
            </a:extLst>
          </p:cNvPr>
          <p:cNvSpPr txBox="1"/>
          <p:nvPr/>
        </p:nvSpPr>
        <p:spPr>
          <a:xfrm>
            <a:off x="1564394" y="3062689"/>
            <a:ext cx="567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erlin Sans FB Demi" panose="020E0802020502020306" pitchFamily="34" charset="0"/>
              </a:rPr>
              <a:t>Data Analysis &amp; Report Generation By</a:t>
            </a:r>
            <a:r>
              <a:rPr lang="en-IN" dirty="0"/>
              <a:t>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911AE-C792-1E44-3FB2-71CE5A121B86}"/>
              </a:ext>
            </a:extLst>
          </p:cNvPr>
          <p:cNvSpPr txBox="1"/>
          <p:nvPr/>
        </p:nvSpPr>
        <p:spPr>
          <a:xfrm>
            <a:off x="1189818" y="3855904"/>
            <a:ext cx="6422834" cy="19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  <a:latin typeface="Bodoni MT Black" panose="02070A03080606020203" pitchFamily="18" charset="0"/>
              </a:rPr>
              <a:t>Tamojit Sen</a:t>
            </a:r>
          </a:p>
          <a:p>
            <a:pPr algn="ctr">
              <a:lnSpc>
                <a:spcPct val="150000"/>
              </a:lnSpc>
            </a:pPr>
            <a:r>
              <a:rPr lang="en-IN" sz="2400" dirty="0">
                <a:latin typeface="Copperplate Gothic Bold" panose="020E0705020206020404" pitchFamily="34" charset="0"/>
              </a:rPr>
              <a:t>Bachelor of Computer Application</a:t>
            </a:r>
          </a:p>
          <a:p>
            <a:pPr algn="ctr">
              <a:lnSpc>
                <a:spcPct val="150000"/>
              </a:lnSpc>
            </a:pPr>
            <a:r>
              <a:rPr lang="en-IN" sz="2400" b="1" dirty="0">
                <a:latin typeface="Algerian" panose="04020705040A02060702" pitchFamily="82" charset="0"/>
              </a:rPr>
              <a:t>EIILM Kolkata</a:t>
            </a:r>
          </a:p>
        </p:txBody>
      </p:sp>
    </p:spTree>
    <p:extLst>
      <p:ext uri="{BB962C8B-B14F-4D97-AF65-F5344CB8AC3E}">
        <p14:creationId xmlns:p14="http://schemas.microsoft.com/office/powerpoint/2010/main" val="26845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15C1C-3FE6-0816-712E-AED5E46FE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CFC79-33FE-7E9E-A99E-1E55949C7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30" y="4686298"/>
            <a:ext cx="4024140" cy="2106386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026" name="Picture 2" descr="Advantages of Power BI for Business">
            <a:extLst>
              <a:ext uri="{FF2B5EF4-FFF2-40B4-BE49-F238E27FC236}">
                <a16:creationId xmlns:a16="http://schemas.microsoft.com/office/drawing/2014/main" id="{448E31A0-4ED7-E1C8-DBC3-A8EB879B0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15362" r="16332" b="50230"/>
          <a:stretch/>
        </p:blipFill>
        <p:spPr bwMode="auto">
          <a:xfrm>
            <a:off x="9601200" y="239486"/>
            <a:ext cx="2277252" cy="71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0A673-D921-7B53-F3AF-BC44C98EF528}"/>
              </a:ext>
            </a:extLst>
          </p:cNvPr>
          <p:cNvSpPr txBox="1"/>
          <p:nvPr/>
        </p:nvSpPr>
        <p:spPr>
          <a:xfrm>
            <a:off x="352540" y="363557"/>
            <a:ext cx="776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2133E-E875-DCF9-58AD-B07784E4C4FB}"/>
              </a:ext>
            </a:extLst>
          </p:cNvPr>
          <p:cNvSpPr txBox="1"/>
          <p:nvPr/>
        </p:nvSpPr>
        <p:spPr>
          <a:xfrm>
            <a:off x="760161" y="1266939"/>
            <a:ext cx="6643174" cy="502855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(Kaggle.com)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/ Business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Walkthrough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/ Quality Check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Calculations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Lay outing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Development and Formatting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/ Report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91843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D3F5B-4021-3E20-169A-6EF455316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63140-193B-6529-D373-5CBAE0D34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30" y="4686298"/>
            <a:ext cx="4024140" cy="2106386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026" name="Picture 2" descr="Advantages of Power BI for Business">
            <a:extLst>
              <a:ext uri="{FF2B5EF4-FFF2-40B4-BE49-F238E27FC236}">
                <a16:creationId xmlns:a16="http://schemas.microsoft.com/office/drawing/2014/main" id="{8660317A-6708-C232-88E7-0A31CF70A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15362" r="16332" b="50230"/>
          <a:stretch/>
        </p:blipFill>
        <p:spPr bwMode="auto">
          <a:xfrm>
            <a:off x="9601200" y="239486"/>
            <a:ext cx="2277252" cy="71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B9135F-DE76-441B-FF99-868A9544E09C}"/>
              </a:ext>
            </a:extLst>
          </p:cNvPr>
          <p:cNvSpPr txBox="1"/>
          <p:nvPr/>
        </p:nvSpPr>
        <p:spPr>
          <a:xfrm>
            <a:off x="352540" y="363557"/>
            <a:ext cx="776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07C65-240B-2BCB-DB60-F6D43B3DF725}"/>
              </a:ext>
            </a:extLst>
          </p:cNvPr>
          <p:cNvSpPr txBox="1"/>
          <p:nvPr/>
        </p:nvSpPr>
        <p:spPr>
          <a:xfrm>
            <a:off x="253388" y="1255923"/>
            <a:ext cx="1162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performance, customer satisfaction, and inventory distribution to identify key insights and opportunities for optimization using various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(Key Performance Indicators) and visualisations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E5711-8126-8CDB-A98E-036BC4BC0307}"/>
              </a:ext>
            </a:extLst>
          </p:cNvPr>
          <p:cNvSpPr txBox="1"/>
          <p:nvPr/>
        </p:nvSpPr>
        <p:spPr>
          <a:xfrm>
            <a:off x="352540" y="2456761"/>
            <a:ext cx="450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FFE141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KPI’s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42C5-B3D7-495C-0B36-941EEB70E54D}"/>
              </a:ext>
            </a:extLst>
          </p:cNvPr>
          <p:cNvSpPr txBox="1"/>
          <p:nvPr/>
        </p:nvSpPr>
        <p:spPr>
          <a:xfrm>
            <a:off x="429658" y="3194892"/>
            <a:ext cx="728214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Total Sales:- </a:t>
            </a:r>
            <a:r>
              <a:rPr lang="en-IN" dirty="0"/>
              <a:t>The overall revenue generated from all items sold.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Average Sales:- </a:t>
            </a:r>
            <a:r>
              <a:rPr lang="en-IN" dirty="0"/>
              <a:t>The average revenue per sale.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Number of Items:- </a:t>
            </a:r>
            <a:r>
              <a:rPr lang="en-IN" dirty="0"/>
              <a:t>The total count of different items sold.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Average Rating:- </a:t>
            </a:r>
            <a:r>
              <a:rPr lang="en-IN" dirty="0"/>
              <a:t>The average customer rating for items sold.</a:t>
            </a:r>
          </a:p>
        </p:txBody>
      </p:sp>
    </p:spTree>
    <p:extLst>
      <p:ext uri="{BB962C8B-B14F-4D97-AF65-F5344CB8AC3E}">
        <p14:creationId xmlns:p14="http://schemas.microsoft.com/office/powerpoint/2010/main" val="30708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57F5A-EDD0-ADFF-3D1E-2FD0509BA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71DD4-560D-3E24-ED88-AB92F495D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30" y="4686298"/>
            <a:ext cx="4024140" cy="2106386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026" name="Picture 2" descr="Advantages of Power BI for Business">
            <a:extLst>
              <a:ext uri="{FF2B5EF4-FFF2-40B4-BE49-F238E27FC236}">
                <a16:creationId xmlns:a16="http://schemas.microsoft.com/office/drawing/2014/main" id="{160E0748-60EC-6164-1380-445EC9226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15362" r="16332" b="50230"/>
          <a:stretch/>
        </p:blipFill>
        <p:spPr bwMode="auto">
          <a:xfrm>
            <a:off x="9601200" y="239486"/>
            <a:ext cx="2277252" cy="71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E04438-AB78-5633-1E7A-14FABBEB30DA}"/>
              </a:ext>
            </a:extLst>
          </p:cNvPr>
          <p:cNvSpPr txBox="1"/>
          <p:nvPr/>
        </p:nvSpPr>
        <p:spPr>
          <a:xfrm>
            <a:off x="313548" y="239486"/>
            <a:ext cx="450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FFE141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Chart’s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E29BA-1421-1C6C-369C-4D6715A09756}"/>
              </a:ext>
            </a:extLst>
          </p:cNvPr>
          <p:cNvSpPr txBox="1"/>
          <p:nvPr/>
        </p:nvSpPr>
        <p:spPr>
          <a:xfrm>
            <a:off x="418641" y="957943"/>
            <a:ext cx="114598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Fat Content: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/>
              <a:t>Objective:</a:t>
            </a:r>
            <a:r>
              <a:rPr lang="en-IN" sz="1600" dirty="0"/>
              <a:t> Analyse the impact of fat content on total sales.</a:t>
            </a:r>
          </a:p>
          <a:p>
            <a:pPr lvl="1"/>
            <a:r>
              <a:rPr lang="en-IN" sz="1600" dirty="0"/>
              <a:t>	</a:t>
            </a:r>
            <a:r>
              <a:rPr lang="en-IN" sz="1600" b="1" dirty="0"/>
              <a:t>Additional KPI Metrics: </a:t>
            </a:r>
            <a:r>
              <a:rPr lang="en-IN" sz="1600" dirty="0"/>
              <a:t>Access how other KPIs (Average Sales, Number of Items, Average Rating) vary with fat content.</a:t>
            </a:r>
          </a:p>
          <a:p>
            <a:pPr lvl="1">
              <a:spcAft>
                <a:spcPts val="1200"/>
              </a:spcAft>
            </a:pPr>
            <a:r>
              <a:rPr lang="en-IN" sz="1600" dirty="0"/>
              <a:t>	</a:t>
            </a:r>
            <a:r>
              <a:rPr lang="en-IN" sz="1600" b="1" dirty="0"/>
              <a:t>Chart Type:</a:t>
            </a:r>
            <a:r>
              <a:rPr lang="en-IN" sz="1600" dirty="0"/>
              <a:t> Donut Chart.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Item Type:</a:t>
            </a:r>
          </a:p>
          <a:p>
            <a:pPr lvl="1"/>
            <a:r>
              <a:rPr lang="en-IN" sz="1600" b="1" dirty="0"/>
              <a:t>	Objective:</a:t>
            </a:r>
            <a:r>
              <a:rPr lang="en-IN" sz="1600" dirty="0"/>
              <a:t> Identify the performance of different item types in terms of total sales.</a:t>
            </a:r>
          </a:p>
          <a:p>
            <a:pPr lvl="1"/>
            <a:r>
              <a:rPr lang="en-IN" sz="1600" dirty="0"/>
              <a:t>	</a:t>
            </a:r>
            <a:r>
              <a:rPr lang="en-IN" sz="1600" b="1" dirty="0"/>
              <a:t>Additional KPI Metrics: </a:t>
            </a:r>
            <a:r>
              <a:rPr lang="en-IN" sz="1600" dirty="0"/>
              <a:t>Access how other KPIs (Average Sales, Number of Items, Average Rating) vary with fat content.</a:t>
            </a:r>
          </a:p>
          <a:p>
            <a:pPr lvl="1">
              <a:spcAft>
                <a:spcPts val="1200"/>
              </a:spcAft>
            </a:pPr>
            <a:r>
              <a:rPr lang="en-IN" sz="1600" dirty="0"/>
              <a:t>	</a:t>
            </a:r>
            <a:r>
              <a:rPr lang="en-IN" sz="1600" b="1" dirty="0"/>
              <a:t>Chart Type:</a:t>
            </a:r>
            <a:r>
              <a:rPr lang="en-IN" sz="1600" dirty="0"/>
              <a:t> Bar Chart.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 Content by Outlet for Total Sales: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/>
              <a:t>Objective:</a:t>
            </a:r>
            <a:r>
              <a:rPr lang="en-IN" sz="1600" dirty="0"/>
              <a:t> Compare total sales across different outlets segmented by fat content.</a:t>
            </a:r>
          </a:p>
          <a:p>
            <a:pPr lvl="1"/>
            <a:r>
              <a:rPr lang="en-IN" sz="1600" dirty="0"/>
              <a:t>	</a:t>
            </a:r>
            <a:r>
              <a:rPr lang="en-IN" sz="1600" b="1" dirty="0"/>
              <a:t>Additional KPI Metrics: </a:t>
            </a:r>
            <a:r>
              <a:rPr lang="en-IN" sz="1600" dirty="0"/>
              <a:t>Access how other KPIs (Average Sales, Number of Items, Average Rating) vary with fat content.</a:t>
            </a:r>
          </a:p>
          <a:p>
            <a:pPr lvl="1">
              <a:spcAft>
                <a:spcPts val="1200"/>
              </a:spcAft>
            </a:pPr>
            <a:r>
              <a:rPr lang="en-IN" sz="1600" dirty="0"/>
              <a:t>	</a:t>
            </a:r>
            <a:r>
              <a:rPr lang="en-IN" sz="1600" b="1" dirty="0"/>
              <a:t>Chart Type:</a:t>
            </a:r>
            <a:r>
              <a:rPr lang="en-IN" sz="1600" dirty="0"/>
              <a:t> Stacked Column Chart.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Outlet Establishment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/>
              <a:t>Objective:</a:t>
            </a:r>
            <a:r>
              <a:rPr lang="en-IN" sz="1600" dirty="0"/>
              <a:t> Evaluate how the age or type of outlet establishment influences total sales.</a:t>
            </a:r>
          </a:p>
          <a:p>
            <a:pPr lvl="1"/>
            <a:r>
              <a:rPr lang="en-IN" sz="1600" dirty="0"/>
              <a:t>	</a:t>
            </a:r>
            <a:r>
              <a:rPr lang="en-IN" sz="1600" b="1" dirty="0"/>
              <a:t>Chart Type:</a:t>
            </a:r>
            <a:r>
              <a:rPr lang="en-IN" sz="1600" dirty="0"/>
              <a:t> Line Chart.</a:t>
            </a:r>
            <a:r>
              <a:rPr lang="en-IN" dirty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2855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B17F6-6362-E895-474B-DC20A22B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B1ECB-A9F5-697F-CF0D-8DDDED2B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30" y="4686298"/>
            <a:ext cx="4024140" cy="2106386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026" name="Picture 2" descr="Advantages of Power BI for Business">
            <a:extLst>
              <a:ext uri="{FF2B5EF4-FFF2-40B4-BE49-F238E27FC236}">
                <a16:creationId xmlns:a16="http://schemas.microsoft.com/office/drawing/2014/main" id="{D83FEE60-0D03-B150-C8C6-0A4B6C9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15362" r="16332" b="50230"/>
          <a:stretch/>
        </p:blipFill>
        <p:spPr bwMode="auto">
          <a:xfrm>
            <a:off x="9601200" y="239486"/>
            <a:ext cx="2277252" cy="71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6FAEDB-20BD-C03B-441A-C013FD832CA4}"/>
              </a:ext>
            </a:extLst>
          </p:cNvPr>
          <p:cNvSpPr txBox="1"/>
          <p:nvPr/>
        </p:nvSpPr>
        <p:spPr>
          <a:xfrm>
            <a:off x="313548" y="239486"/>
            <a:ext cx="450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FFE141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Chart’s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D6506-ABBE-E9B2-D89D-1A36E1399FF2}"/>
              </a:ext>
            </a:extLst>
          </p:cNvPr>
          <p:cNvSpPr txBox="1"/>
          <p:nvPr/>
        </p:nvSpPr>
        <p:spPr>
          <a:xfrm>
            <a:off x="418641" y="957943"/>
            <a:ext cx="11459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Size: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/>
              <a:t>Objective:</a:t>
            </a:r>
            <a:r>
              <a:rPr lang="en-IN" sz="1600" dirty="0"/>
              <a:t> Analyse the correlation between outlet size and total sales</a:t>
            </a:r>
          </a:p>
          <a:p>
            <a:pPr lvl="1">
              <a:spcAft>
                <a:spcPts val="1200"/>
              </a:spcAft>
            </a:pPr>
            <a:r>
              <a:rPr lang="en-IN" sz="1600" dirty="0"/>
              <a:t>	</a:t>
            </a:r>
            <a:r>
              <a:rPr lang="en-IN" sz="1600" b="1" dirty="0"/>
              <a:t>Chart Type:</a:t>
            </a:r>
            <a:r>
              <a:rPr lang="en-IN" sz="1600" dirty="0"/>
              <a:t> Donut / Pie Chart.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Location:</a:t>
            </a:r>
          </a:p>
          <a:p>
            <a:pPr lvl="1"/>
            <a:r>
              <a:rPr lang="en-IN" sz="1600" b="1" dirty="0"/>
              <a:t>	Objective:</a:t>
            </a:r>
            <a:r>
              <a:rPr lang="en-IN" sz="1600" dirty="0"/>
              <a:t> Access the geographic distribution of sales across different locations.</a:t>
            </a:r>
          </a:p>
          <a:p>
            <a:pPr lvl="1">
              <a:spcAft>
                <a:spcPts val="1200"/>
              </a:spcAft>
            </a:pPr>
            <a:r>
              <a:rPr lang="en-IN" sz="1600" dirty="0"/>
              <a:t>	</a:t>
            </a:r>
            <a:r>
              <a:rPr lang="en-IN" sz="1600" b="1" dirty="0"/>
              <a:t>Chart Type:</a:t>
            </a:r>
            <a:r>
              <a:rPr lang="en-IN" sz="1600" dirty="0"/>
              <a:t> Funnel Map.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Metrices by Outlet Type: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/>
              <a:t>Objective:</a:t>
            </a:r>
            <a:r>
              <a:rPr lang="en-IN" sz="1600" dirty="0"/>
              <a:t> Provide a comprehensive view of all key metrices (Total Sales, Average Sales, Number of Items, Average Rating) 	broken down by different outlet types.</a:t>
            </a:r>
          </a:p>
          <a:p>
            <a:pPr lvl="1">
              <a:spcAft>
                <a:spcPts val="1200"/>
              </a:spcAft>
            </a:pPr>
            <a:r>
              <a:rPr lang="en-IN" sz="1600" dirty="0"/>
              <a:t>	</a:t>
            </a:r>
            <a:r>
              <a:rPr lang="en-IN" sz="1600" b="1" dirty="0"/>
              <a:t>Chart Type:</a:t>
            </a:r>
            <a:r>
              <a:rPr lang="en-IN" sz="1600" dirty="0"/>
              <a:t> Stacked Column Chart.</a:t>
            </a:r>
            <a:r>
              <a:rPr lang="en-IN" dirty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250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3A5A4-088A-D77B-6A60-DD3A49B3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A3375-15CC-679C-E433-97389FCEF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30" y="4686298"/>
            <a:ext cx="4024140" cy="2106386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026" name="Picture 2" descr="Advantages of Power BI for Business">
            <a:extLst>
              <a:ext uri="{FF2B5EF4-FFF2-40B4-BE49-F238E27FC236}">
                <a16:creationId xmlns:a16="http://schemas.microsoft.com/office/drawing/2014/main" id="{2E9C17D6-2EA0-E80F-2FEF-B98CC13A1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15362" r="16332" b="50230"/>
          <a:stretch/>
        </p:blipFill>
        <p:spPr bwMode="auto">
          <a:xfrm>
            <a:off x="9601200" y="239486"/>
            <a:ext cx="2277252" cy="71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F46DCA-D04B-F4F1-ED08-B6FCCB5F8F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7" t="2223" r="1435" b="953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7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">
      <a:dk1>
        <a:srgbClr val="000000"/>
      </a:dk1>
      <a:lt1>
        <a:srgbClr val="FFFFBD"/>
      </a:lt1>
      <a:dk2>
        <a:srgbClr val="637052"/>
      </a:dk2>
      <a:lt2>
        <a:srgbClr val="CCDDEA"/>
      </a:lt2>
      <a:accent1>
        <a:srgbClr val="FFFF4D"/>
      </a:accent1>
      <a:accent2>
        <a:srgbClr val="FFDE5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62F4027-FDF1-4DFA-AD62-D4DC7562C6AA}" vid="{0219D57F-86D2-402F-8233-9AFA7E2BB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Blinkit template</Template>
  <TotalTime>123</TotalTime>
  <Words>436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Algerian</vt:lpstr>
      <vt:lpstr>Arial</vt:lpstr>
      <vt:lpstr>Berlin Sans FB Demi</vt:lpstr>
      <vt:lpstr>Bodoni MT Black</vt:lpstr>
      <vt:lpstr>Calibri</vt:lpstr>
      <vt:lpstr>Calibri Light</vt:lpstr>
      <vt:lpstr>Cascadia Code SemiBold</vt:lpstr>
      <vt:lpstr>Copperplate Gothic Bold</vt:lpstr>
      <vt:lpstr>Segoe UI Black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Tamo Trisha</dc:creator>
  <cp:lastModifiedBy>Tamo Trisha</cp:lastModifiedBy>
  <cp:revision>1</cp:revision>
  <dcterms:created xsi:type="dcterms:W3CDTF">2024-11-24T15:00:17Z</dcterms:created>
  <dcterms:modified xsi:type="dcterms:W3CDTF">2024-11-24T17:03:52Z</dcterms:modified>
</cp:coreProperties>
</file>