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Play"/>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Wd26foDy+rMajrmy+SEBvt78D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font" Target="fonts/Play-bold.fntdata"/><Relationship Id="rId9"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267077" y="206989"/>
            <a:ext cx="11657846" cy="544449"/>
          </a:xfrm>
          <a:prstGeom prst="rect">
            <a:avLst/>
          </a:prstGeom>
          <a:solidFill>
            <a:schemeClr val="accen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sz="2800">
                <a:solidFill>
                  <a:schemeClr val="lt1"/>
                </a:solidFill>
              </a:rPr>
              <a:t>1. </a:t>
            </a:r>
            <a:r>
              <a:rPr b="1" lang="en-US" sz="2800">
                <a:solidFill>
                  <a:schemeClr val="lt1"/>
                </a:solidFill>
              </a:rPr>
              <a:t>What is the total revenue generated by each store?</a:t>
            </a:r>
            <a:endParaRPr b="1"/>
          </a:p>
        </p:txBody>
      </p:sp>
      <p:sp>
        <p:nvSpPr>
          <p:cNvPr id="85" name="Google Shape;85;p1"/>
          <p:cNvSpPr txBox="1"/>
          <p:nvPr/>
        </p:nvSpPr>
        <p:spPr>
          <a:xfrm>
            <a:off x="7191275" y="2280875"/>
            <a:ext cx="46698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2400">
                <a:solidFill>
                  <a:schemeClr val="dk1"/>
                </a:solidFill>
              </a:rPr>
              <a:t>Description</a:t>
            </a:r>
            <a:r>
              <a:rPr lang="en-US" sz="2400">
                <a:solidFill>
                  <a:schemeClr val="dk1"/>
                </a:solidFill>
              </a:rPr>
              <a:t>: This chart shows the total revenue generated by each store. It provides insights into how much each store contributes to the overall revenue, helping to identify which stores are performing the best financially.</a:t>
            </a:r>
            <a:endParaRPr b="0" i="0" sz="2400" u="none" cap="none" strike="noStrike">
              <a:solidFill>
                <a:srgbClr val="000000"/>
              </a:solidFill>
              <a:latin typeface="Arial"/>
              <a:ea typeface="Arial"/>
              <a:cs typeface="Arial"/>
              <a:sym typeface="Arial"/>
            </a:endParaRPr>
          </a:p>
        </p:txBody>
      </p:sp>
      <p:pic>
        <p:nvPicPr>
          <p:cNvPr id="86" name="Google Shape;86;p1"/>
          <p:cNvPicPr preferRelativeResize="0"/>
          <p:nvPr/>
        </p:nvPicPr>
        <p:blipFill>
          <a:blip r:embed="rId3">
            <a:alphaModFix/>
          </a:blip>
          <a:stretch>
            <a:fillRect/>
          </a:stretch>
        </p:blipFill>
        <p:spPr>
          <a:xfrm>
            <a:off x="267075" y="1325438"/>
            <a:ext cx="6886477" cy="49585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subTitle"/>
          </p:nvPr>
        </p:nvSpPr>
        <p:spPr>
          <a:xfrm>
            <a:off x="267077" y="206989"/>
            <a:ext cx="11657846" cy="544449"/>
          </a:xfrm>
          <a:prstGeom prst="rect">
            <a:avLst/>
          </a:prstGeom>
          <a:solidFill>
            <a:schemeClr val="accent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sz="2800">
                <a:solidFill>
                  <a:schemeClr val="lt1"/>
                </a:solidFill>
              </a:rPr>
              <a:t>2. </a:t>
            </a:r>
            <a:r>
              <a:rPr b="1" lang="en-US" sz="2800">
                <a:solidFill>
                  <a:schemeClr val="lt1"/>
                </a:solidFill>
              </a:rPr>
              <a:t>What are the average rental rates for each film category?</a:t>
            </a:r>
            <a:endParaRPr b="1"/>
          </a:p>
        </p:txBody>
      </p:sp>
      <p:sp>
        <p:nvSpPr>
          <p:cNvPr id="92" name="Google Shape;92;p2"/>
          <p:cNvSpPr txBox="1"/>
          <p:nvPr/>
        </p:nvSpPr>
        <p:spPr>
          <a:xfrm>
            <a:off x="8428725" y="2089951"/>
            <a:ext cx="34962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lang="en-US" sz="2400">
                <a:solidFill>
                  <a:schemeClr val="dk1"/>
                </a:solidFill>
              </a:rPr>
              <a:t>Description</a:t>
            </a:r>
            <a:r>
              <a:rPr lang="en-US" sz="2400">
                <a:solidFill>
                  <a:schemeClr val="dk1"/>
                </a:solidFill>
              </a:rPr>
              <a:t>: This chart displays the average rental rate for each film category. It helps in understanding which categories have higher rental rates on average.</a:t>
            </a:r>
            <a:endParaRPr b="0" i="0" sz="2400" u="none" cap="none" strike="noStrike">
              <a:solidFill>
                <a:srgbClr val="000000"/>
              </a:solidFill>
              <a:latin typeface="Arial"/>
              <a:ea typeface="Arial"/>
              <a:cs typeface="Arial"/>
              <a:sym typeface="Arial"/>
            </a:endParaRPr>
          </a:p>
        </p:txBody>
      </p:sp>
      <p:pic>
        <p:nvPicPr>
          <p:cNvPr id="93" name="Google Shape;93;p2"/>
          <p:cNvPicPr preferRelativeResize="0"/>
          <p:nvPr/>
        </p:nvPicPr>
        <p:blipFill>
          <a:blip r:embed="rId3">
            <a:alphaModFix/>
          </a:blip>
          <a:stretch>
            <a:fillRect/>
          </a:stretch>
        </p:blipFill>
        <p:spPr>
          <a:xfrm>
            <a:off x="267075" y="942288"/>
            <a:ext cx="7780790" cy="5801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8428775" y="1176951"/>
            <a:ext cx="34962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rPr>
              <a:t>Description</a:t>
            </a:r>
            <a:r>
              <a:rPr lang="en-US" sz="2400">
                <a:solidFill>
                  <a:schemeClr val="dk1"/>
                </a:solidFill>
              </a:rPr>
              <a:t>: This query shows the distribution of films based on their rating across different categories. It helps to understand how ratings are distributed within each film category, providing insights into the rating trends within various categories.</a:t>
            </a:r>
            <a:endParaRPr b="0" i="0" sz="2400" u="none" cap="none" strike="noStrike">
              <a:solidFill>
                <a:srgbClr val="000000"/>
              </a:solidFill>
              <a:latin typeface="Arial"/>
              <a:ea typeface="Arial"/>
              <a:cs typeface="Arial"/>
              <a:sym typeface="Arial"/>
            </a:endParaRPr>
          </a:p>
        </p:txBody>
      </p:sp>
      <p:sp>
        <p:nvSpPr>
          <p:cNvPr id="99" name="Google Shape;99;p3"/>
          <p:cNvSpPr txBox="1"/>
          <p:nvPr>
            <p:ph idx="1" type="subTitle"/>
          </p:nvPr>
        </p:nvSpPr>
        <p:spPr>
          <a:xfrm>
            <a:off x="267077" y="206989"/>
            <a:ext cx="11657700" cy="544500"/>
          </a:xfrm>
          <a:prstGeom prst="rect">
            <a:avLst/>
          </a:prstGeom>
          <a:solidFill>
            <a:schemeClr val="accent1"/>
          </a:solidFill>
          <a:ln>
            <a:noFill/>
          </a:ln>
        </p:spPr>
        <p:txBody>
          <a:bodyPr anchorCtr="0" anchor="t" bIns="45700" lIns="91425" spcFirstLastPara="1" rIns="91425" wrap="square" tIns="45700">
            <a:normAutofit fontScale="77500"/>
          </a:bodyPr>
          <a:lstStyle/>
          <a:p>
            <a:pPr indent="0" lvl="0" marL="0" rtl="0" algn="l">
              <a:lnSpc>
                <a:spcPct val="90000"/>
              </a:lnSpc>
              <a:spcBef>
                <a:spcPts val="0"/>
              </a:spcBef>
              <a:spcAft>
                <a:spcPts val="0"/>
              </a:spcAft>
              <a:buClr>
                <a:schemeClr val="lt1"/>
              </a:buClr>
              <a:buSzPct val="100000"/>
              <a:buNone/>
            </a:pPr>
            <a:r>
              <a:rPr b="1" lang="en-US" sz="2800">
                <a:solidFill>
                  <a:schemeClr val="lt1"/>
                </a:solidFill>
              </a:rPr>
              <a:t>3. </a:t>
            </a:r>
            <a:r>
              <a:rPr b="1" lang="en-US" sz="2800">
                <a:solidFill>
                  <a:schemeClr val="lt1"/>
                </a:solidFill>
              </a:rPr>
              <a:t>What is the distribution of films based on their rating across different categories?</a:t>
            </a:r>
            <a:endParaRPr b="1"/>
          </a:p>
        </p:txBody>
      </p:sp>
      <p:pic>
        <p:nvPicPr>
          <p:cNvPr id="100" name="Google Shape;100;p3"/>
          <p:cNvPicPr preferRelativeResize="0"/>
          <p:nvPr/>
        </p:nvPicPr>
        <p:blipFill>
          <a:blip r:embed="rId3">
            <a:alphaModFix/>
          </a:blip>
          <a:stretch>
            <a:fillRect/>
          </a:stretch>
        </p:blipFill>
        <p:spPr>
          <a:xfrm>
            <a:off x="267075" y="903900"/>
            <a:ext cx="8009299" cy="562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nvSpPr>
        <p:spPr>
          <a:xfrm>
            <a:off x="7793475" y="1535700"/>
            <a:ext cx="41313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rPr>
              <a:t>Description</a:t>
            </a:r>
            <a:r>
              <a:rPr lang="en-US" sz="2400">
                <a:solidFill>
                  <a:schemeClr val="dk1"/>
                </a:solidFill>
              </a:rPr>
              <a:t>: This chart shows the distribution of film lengths across different length categories (Short, Medium, Long). It helps in understanding how films are distributed based on their length, which can provide insights into the type of films the database holds.</a:t>
            </a:r>
            <a:endParaRPr b="0" i="0" sz="2400" u="none" cap="none" strike="noStrike">
              <a:solidFill>
                <a:srgbClr val="000000"/>
              </a:solidFill>
              <a:latin typeface="Arial"/>
              <a:ea typeface="Arial"/>
              <a:cs typeface="Arial"/>
              <a:sym typeface="Arial"/>
            </a:endParaRPr>
          </a:p>
        </p:txBody>
      </p:sp>
      <p:sp>
        <p:nvSpPr>
          <p:cNvPr id="106" name="Google Shape;106;p4"/>
          <p:cNvSpPr txBox="1"/>
          <p:nvPr>
            <p:ph idx="1" type="subTitle"/>
          </p:nvPr>
        </p:nvSpPr>
        <p:spPr>
          <a:xfrm>
            <a:off x="267075" y="207005"/>
            <a:ext cx="11657700" cy="780000"/>
          </a:xfrm>
          <a:prstGeom prst="rect">
            <a:avLst/>
          </a:prstGeom>
          <a:solidFill>
            <a:schemeClr val="accent1"/>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lt1"/>
              </a:buClr>
              <a:buSzPts val="2800"/>
              <a:buNone/>
            </a:pPr>
            <a:r>
              <a:rPr b="1" lang="en-US" sz="2800">
                <a:solidFill>
                  <a:schemeClr val="lt1"/>
                </a:solidFill>
              </a:rPr>
              <a:t>4. </a:t>
            </a:r>
            <a:r>
              <a:rPr b="1" lang="en-US" sz="2800">
                <a:solidFill>
                  <a:schemeClr val="lt1"/>
                </a:solidFill>
              </a:rPr>
              <a:t>What is the distribution of film lengths across different length categories (e.g., Short, Medium, Long)?</a:t>
            </a:r>
            <a:endParaRPr b="1"/>
          </a:p>
        </p:txBody>
      </p:sp>
      <p:pic>
        <p:nvPicPr>
          <p:cNvPr id="107" name="Google Shape;107;p4"/>
          <p:cNvPicPr preferRelativeResize="0"/>
          <p:nvPr/>
        </p:nvPicPr>
        <p:blipFill>
          <a:blip r:embed="rId3">
            <a:alphaModFix/>
          </a:blip>
          <a:stretch>
            <a:fillRect/>
          </a:stretch>
        </p:blipFill>
        <p:spPr>
          <a:xfrm>
            <a:off x="1190725" y="1176950"/>
            <a:ext cx="5598701" cy="5528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2024-08-27T04:42:37Z</dcterms:created>
  <dc:creator>Duy Le Khanh</dc:creator>
</cp:coreProperties>
</file>