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9"/>
    <p:restoredTop sz="94626"/>
  </p:normalViewPr>
  <p:slideViewPr>
    <p:cSldViewPr snapToGrid="0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BEFA-C38F-E655-2B8A-E3D6569D5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80F33-B779-6018-E28C-6F1000C63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E6B0-E666-05D3-297A-3E037A6D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CDFE-78D2-4D14-2EE6-CAA62EA3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F701-F960-64C1-E67B-474B6BA0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76C1-5D89-9640-0DBE-421CF181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11019-6FAC-B7FD-E36D-012E662C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992C-4E1C-9267-26EB-F3E633EB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938DC-FC4F-9375-F338-1B310518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E3FD-75B1-D3CA-D5E1-4B6BE6BC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C6453-13AC-6660-ABA8-801787450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F5379-E68F-9C09-5B72-FBCA1F4BE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FA6E-B3C6-C6AF-2FD3-E7DB8CE6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6AEA-5CCC-09C5-50F1-A911AD6D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5D76-BE97-4090-C1F0-AA5A525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C0BC-A4B5-A8D2-CFD7-F508FB19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596D-256C-01E7-57C1-DFBC4B2D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FEE5-32DB-25D8-091A-E31E80AB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C42F-28CF-6011-FC60-9AB3FF75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9684-CAD1-0F81-E1D9-34B57028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6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A39-488C-7A5E-4DAF-AFAEE4BC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31AF0-CBC3-99AC-E87A-62F70132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2A4A-0164-A5BB-D470-81B3194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22B6-6EA4-F622-B524-5FF70AD0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DA86-155F-0CEB-8D50-C7B02B40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D9AC-C757-D089-DB7F-8C8FB07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9043B-EE42-2613-68BC-49D7D5F8C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60C93-436D-CD4B-70CA-103CA9D3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BB801-7588-3D42-FD91-24FB8A67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CFC60-BE80-E08B-BC38-0B08CC77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43B41-9620-018A-9A94-B74D5B8B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9EE6-B401-6579-6937-5A5844AF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019C-C4D3-BD3C-A4EA-032928AB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AA3C-206B-09B9-2E6E-4CD38FFD1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E9D5F-0459-4788-D468-3823D4F24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150AC-59E4-1558-A913-079B43F39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EA3DA-B904-85D2-26D7-39CC21A8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81683-06A4-F2D7-C3F4-2840B095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EF305-2AD2-D449-13D6-C4C20306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EB46-1009-9145-DA22-392C4923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BED3-6BD5-371D-8387-08339C04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CAAFB-0481-0B26-D66F-0AA26ECB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4006A-47E6-618E-CBCD-B0C69F11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48CA4-BA26-2D40-2C48-7B727752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A49B0-9E41-26EE-51E6-4B62E31A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2DD0-0297-AC35-ABA6-3729EACE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F4D6-6B45-DDF9-A162-226C20D2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34B6-D8D3-DA3A-A8F7-3DDFC6B4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AFB34-CEDC-8FE4-BBF1-813259BAC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E9D12-F0E7-C550-C2F6-FCBBEAD9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EBF7F-CD89-0F0D-11A5-A68EFC9D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3A5F-F1DC-6A3C-D729-1B8F342C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8E94-A91C-3C0A-AE14-9F0E86C3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047AD-2CA4-36AB-1E21-F51476654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D6688-3F7D-218A-C43C-9013CD45C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FD392-B6F4-0F3E-0943-4DABB7AC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3ACD1-3855-CE92-B607-75849E07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F04C-BC78-7F59-BD7F-ECF36F7F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4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3CD45-D6A7-EE6F-14E1-0F6DAB4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74CE-746D-7637-3DBD-AB889113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CBF4-B347-D1B7-886A-83F6352DB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3B9E3-D48F-0A47-A822-CA0A8599A6C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D7D7-F1E8-1684-7E9A-F3BCB6B4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CAB1-6253-E001-277D-5AB497F1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C3678-764A-1A43-A445-43D4EBBD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FE2773C-6FDC-FF79-F361-B4CE7B8E8FBF}"/>
              </a:ext>
            </a:extLst>
          </p:cNvPr>
          <p:cNvGrpSpPr/>
          <p:nvPr/>
        </p:nvGrpSpPr>
        <p:grpSpPr>
          <a:xfrm>
            <a:off x="659499" y="399534"/>
            <a:ext cx="5915236" cy="792066"/>
            <a:chOff x="910510" y="399534"/>
            <a:chExt cx="5915236" cy="7920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5A5799-5776-3828-77EA-D9CEAC2960BA}"/>
                </a:ext>
              </a:extLst>
            </p:cNvPr>
            <p:cNvSpPr txBox="1"/>
            <p:nvPr/>
          </p:nvSpPr>
          <p:spPr>
            <a:xfrm>
              <a:off x="910510" y="399534"/>
              <a:ext cx="59152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INTB Hot Start: </a:t>
              </a:r>
            </a:p>
            <a:p>
              <a:r>
                <a:rPr lang="en-US" sz="1000" dirty="0"/>
                <a:t>Simulation setup with available data for period 2015-2019, but use prorated pumpage to 5-year average of 90 mgd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52BEE4-734C-2B4C-EA0C-499894F985B5}"/>
                </a:ext>
              </a:extLst>
            </p:cNvPr>
            <p:cNvGrpSpPr/>
            <p:nvPr/>
          </p:nvGrpSpPr>
          <p:grpSpPr>
            <a:xfrm>
              <a:off x="1006128" y="953532"/>
              <a:ext cx="2595260" cy="238068"/>
              <a:chOff x="915302" y="1216497"/>
              <a:chExt cx="2595260" cy="23806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9BD0D8-20FE-995C-8F54-38163933DE53}"/>
                  </a:ext>
                </a:extLst>
              </p:cNvPr>
              <p:cNvSpPr/>
              <p:nvPr/>
            </p:nvSpPr>
            <p:spPr>
              <a:xfrm>
                <a:off x="915302" y="1216497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2015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CEC340-B463-DC5E-7616-C9745DF3C0E5}"/>
                  </a:ext>
                </a:extLst>
              </p:cNvPr>
              <p:cNvSpPr/>
              <p:nvPr/>
            </p:nvSpPr>
            <p:spPr>
              <a:xfrm>
                <a:off x="1434354" y="1216497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2016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6875E2-1F4C-D483-D79C-6D83493EA640}"/>
                  </a:ext>
                </a:extLst>
              </p:cNvPr>
              <p:cNvSpPr/>
              <p:nvPr/>
            </p:nvSpPr>
            <p:spPr>
              <a:xfrm>
                <a:off x="2472458" y="1216497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2018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314AF3-442A-8268-EE27-5AC949444AA5}"/>
                  </a:ext>
                </a:extLst>
              </p:cNvPr>
              <p:cNvSpPr/>
              <p:nvPr/>
            </p:nvSpPr>
            <p:spPr>
              <a:xfrm>
                <a:off x="1953406" y="1216497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2017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F4FACD-7182-CD1C-A0C6-09CE839E4D74}"/>
                  </a:ext>
                </a:extLst>
              </p:cNvPr>
              <p:cNvSpPr/>
              <p:nvPr/>
            </p:nvSpPr>
            <p:spPr>
              <a:xfrm>
                <a:off x="2991510" y="1216497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2019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F7FBD7-D561-3EFF-22AB-228766524D3E}"/>
              </a:ext>
            </a:extLst>
          </p:cNvPr>
          <p:cNvGrpSpPr/>
          <p:nvPr/>
        </p:nvGrpSpPr>
        <p:grpSpPr>
          <a:xfrm>
            <a:off x="659499" y="1391628"/>
            <a:ext cx="6315217" cy="791515"/>
            <a:chOff x="659499" y="1391628"/>
            <a:chExt cx="6315217" cy="7915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501DF8-3549-0A49-DF32-98D2ED5B844C}"/>
                </a:ext>
              </a:extLst>
            </p:cNvPr>
            <p:cNvSpPr txBox="1"/>
            <p:nvPr/>
          </p:nvSpPr>
          <p:spPr>
            <a:xfrm>
              <a:off x="659499" y="1391628"/>
              <a:ext cx="63152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Stochastic (Bayesian Basin) Rainfall: </a:t>
              </a:r>
            </a:p>
            <a:p>
              <a:r>
                <a:rPr lang="en-US" sz="1000" dirty="0"/>
                <a:t>A set of 1000 rainfall realizations of 35 years timespan, INTB uses 15-minutes interval in WDM database, SWRE indirectly uses daily values for certain basins to generate flows for surface water allocation model.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8525F60-C563-E2A7-9ADC-E8A2899A2D4B}"/>
                </a:ext>
              </a:extLst>
            </p:cNvPr>
            <p:cNvGrpSpPr/>
            <p:nvPr/>
          </p:nvGrpSpPr>
          <p:grpSpPr>
            <a:xfrm>
              <a:off x="755117" y="1945075"/>
              <a:ext cx="6219599" cy="238068"/>
              <a:chOff x="755117" y="1945075"/>
              <a:chExt cx="6219599" cy="23806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26B28D-DD41-DD75-8EB1-01CDFA89AD87}"/>
                  </a:ext>
                </a:extLst>
              </p:cNvPr>
              <p:cNvSpPr/>
              <p:nvPr/>
            </p:nvSpPr>
            <p:spPr>
              <a:xfrm>
                <a:off x="755117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30B8AF-92AF-3F8C-520B-545D93583C5D}"/>
                  </a:ext>
                </a:extLst>
              </p:cNvPr>
              <p:cNvSpPr/>
              <p:nvPr/>
            </p:nvSpPr>
            <p:spPr>
              <a:xfrm>
                <a:off x="1271016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D7EEC6-D45F-DD78-176F-9EDA5B49A238}"/>
                  </a:ext>
                </a:extLst>
              </p:cNvPr>
              <p:cNvSpPr/>
              <p:nvPr/>
            </p:nvSpPr>
            <p:spPr>
              <a:xfrm>
                <a:off x="2312273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720E09-B143-A4F6-EF7E-8ECDF28B5BC0}"/>
                  </a:ext>
                </a:extLst>
              </p:cNvPr>
              <p:cNvSpPr/>
              <p:nvPr/>
            </p:nvSpPr>
            <p:spPr>
              <a:xfrm>
                <a:off x="1793221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0CB424-BDFA-3899-216B-ACE66376AAE5}"/>
                  </a:ext>
                </a:extLst>
              </p:cNvPr>
              <p:cNvSpPr/>
              <p:nvPr/>
            </p:nvSpPr>
            <p:spPr>
              <a:xfrm>
                <a:off x="2831325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2025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C0766D-48DA-D5CA-A73B-E8EEE2774E7A}"/>
                  </a:ext>
                </a:extLst>
              </p:cNvPr>
              <p:cNvSpPr/>
              <p:nvPr/>
            </p:nvSpPr>
            <p:spPr>
              <a:xfrm>
                <a:off x="3350377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2026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31B199D-F209-1061-7F1A-770CB01F69BE}"/>
                  </a:ext>
                </a:extLst>
              </p:cNvPr>
              <p:cNvSpPr/>
              <p:nvPr/>
            </p:nvSpPr>
            <p:spPr>
              <a:xfrm>
                <a:off x="3869429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2968023-0D92-C11F-56FC-416C61B92981}"/>
                  </a:ext>
                </a:extLst>
              </p:cNvPr>
              <p:cNvSpPr/>
              <p:nvPr/>
            </p:nvSpPr>
            <p:spPr>
              <a:xfrm>
                <a:off x="4388481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2028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B95B3EE-C34B-1872-4E50-B2B19B056EA5}"/>
                  </a:ext>
                </a:extLst>
              </p:cNvPr>
              <p:cNvSpPr/>
              <p:nvPr/>
            </p:nvSpPr>
            <p:spPr>
              <a:xfrm>
                <a:off x="4904209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A851C1-BEF9-AA56-D67E-6E1C0BB18906}"/>
                  </a:ext>
                </a:extLst>
              </p:cNvPr>
              <p:cNvSpPr/>
              <p:nvPr/>
            </p:nvSpPr>
            <p:spPr>
              <a:xfrm>
                <a:off x="5419937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2037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F9E7122-D5BE-7452-6961-0CFBFCCC959E}"/>
                  </a:ext>
                </a:extLst>
              </p:cNvPr>
              <p:cNvSpPr/>
              <p:nvPr/>
            </p:nvSpPr>
            <p:spPr>
              <a:xfrm>
                <a:off x="5935665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F5EE01-D750-1F62-E370-9A06D3AA314C}"/>
                  </a:ext>
                </a:extLst>
              </p:cNvPr>
              <p:cNvSpPr/>
              <p:nvPr/>
            </p:nvSpPr>
            <p:spPr>
              <a:xfrm>
                <a:off x="6455664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2055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B63C274-41C3-8C19-53BD-BEDBB853EB54}"/>
              </a:ext>
            </a:extLst>
          </p:cNvPr>
          <p:cNvGrpSpPr/>
          <p:nvPr/>
        </p:nvGrpSpPr>
        <p:grpSpPr>
          <a:xfrm>
            <a:off x="659499" y="2383722"/>
            <a:ext cx="6315217" cy="945954"/>
            <a:chOff x="659499" y="2383722"/>
            <a:chExt cx="6315217" cy="9459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84AEF7-6F67-0BEE-B9AA-282ACFE36CD9}"/>
                </a:ext>
              </a:extLst>
            </p:cNvPr>
            <p:cNvSpPr txBox="1"/>
            <p:nvPr/>
          </p:nvSpPr>
          <p:spPr>
            <a:xfrm>
              <a:off x="659499" y="2383722"/>
              <a:ext cx="6315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Reference INTB Simulation: </a:t>
              </a:r>
            </a:p>
            <a:p>
              <a:r>
                <a:rPr lang="en-US" sz="1000" dirty="0"/>
                <a:t>A set of 1000 INTB simulations with 30 years timespan, apply Stochastic Rainfall for each realization and a 30-year repeating well pumping pattern prorated to 98 mgd annual rate. The pumping pattern is determined from the average over 2015-2019.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671C4D-B89B-B972-1B25-2E7C7EECDF4D}"/>
                </a:ext>
              </a:extLst>
            </p:cNvPr>
            <p:cNvGrpSpPr/>
            <p:nvPr/>
          </p:nvGrpSpPr>
          <p:grpSpPr>
            <a:xfrm>
              <a:off x="755116" y="3091608"/>
              <a:ext cx="6219600" cy="238068"/>
              <a:chOff x="755116" y="1945075"/>
              <a:chExt cx="6219600" cy="23806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5679FBA-AC58-7716-73C7-6C9D1E2C313D}"/>
                  </a:ext>
                </a:extLst>
              </p:cNvPr>
              <p:cNvSpPr/>
              <p:nvPr/>
            </p:nvSpPr>
            <p:spPr>
              <a:xfrm>
                <a:off x="755116" y="1945075"/>
                <a:ext cx="2594313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INTB Hot Start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3955F45-E1D0-1C87-26DA-80FFF227EB5B}"/>
                  </a:ext>
                </a:extLst>
              </p:cNvPr>
              <p:cNvSpPr/>
              <p:nvPr/>
            </p:nvSpPr>
            <p:spPr>
              <a:xfrm>
                <a:off x="3350377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2026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0B10D84-325F-EDB1-5C3D-F5876F08A7EF}"/>
                  </a:ext>
                </a:extLst>
              </p:cNvPr>
              <p:cNvSpPr/>
              <p:nvPr/>
            </p:nvSpPr>
            <p:spPr>
              <a:xfrm>
                <a:off x="3869429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2027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A6DAE40-1FBE-629A-82F1-17D0ED1071E6}"/>
                  </a:ext>
                </a:extLst>
              </p:cNvPr>
              <p:cNvSpPr/>
              <p:nvPr/>
            </p:nvSpPr>
            <p:spPr>
              <a:xfrm>
                <a:off x="4388481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2028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66737-53CD-5F52-0ECF-90B081E3851D}"/>
                  </a:ext>
                </a:extLst>
              </p:cNvPr>
              <p:cNvSpPr/>
              <p:nvPr/>
            </p:nvSpPr>
            <p:spPr>
              <a:xfrm>
                <a:off x="4904209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AF5A17F-026F-1738-8AD4-F3ABE8726025}"/>
                  </a:ext>
                </a:extLst>
              </p:cNvPr>
              <p:cNvSpPr/>
              <p:nvPr/>
            </p:nvSpPr>
            <p:spPr>
              <a:xfrm>
                <a:off x="5419937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2037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1754FF3-1BCA-C185-BC69-FA133F94EC54}"/>
                  </a:ext>
                </a:extLst>
              </p:cNvPr>
              <p:cNvSpPr/>
              <p:nvPr/>
            </p:nvSpPr>
            <p:spPr>
              <a:xfrm>
                <a:off x="5935665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32761ED-048F-3AC8-A0B1-96C99DCA584A}"/>
                  </a:ext>
                </a:extLst>
              </p:cNvPr>
              <p:cNvSpPr/>
              <p:nvPr/>
            </p:nvSpPr>
            <p:spPr>
              <a:xfrm>
                <a:off x="6455664" y="194507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2055</a:t>
                </a:r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F3F974-6D62-0D7D-3AEC-812F573488E7}"/>
              </a:ext>
            </a:extLst>
          </p:cNvPr>
          <p:cNvGrpSpPr/>
          <p:nvPr/>
        </p:nvGrpSpPr>
        <p:grpSpPr>
          <a:xfrm>
            <a:off x="659499" y="3528325"/>
            <a:ext cx="6315217" cy="1644235"/>
            <a:chOff x="659499" y="3528325"/>
            <a:chExt cx="6315217" cy="164423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D88D781-88B8-D82F-E702-7573D81813C6}"/>
                </a:ext>
              </a:extLst>
            </p:cNvPr>
            <p:cNvGrpSpPr/>
            <p:nvPr/>
          </p:nvGrpSpPr>
          <p:grpSpPr>
            <a:xfrm>
              <a:off x="659499" y="3528325"/>
              <a:ext cx="6315217" cy="945954"/>
              <a:chOff x="659499" y="2383722"/>
              <a:chExt cx="6315217" cy="945954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F729BF-98EB-EDCF-ED0F-E9E1E7EA26FA}"/>
                  </a:ext>
                </a:extLst>
              </p:cNvPr>
              <p:cNvSpPr txBox="1"/>
              <p:nvPr/>
            </p:nvSpPr>
            <p:spPr>
              <a:xfrm>
                <a:off x="659499" y="2383722"/>
                <a:ext cx="63152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SWRE Simulation: </a:t>
                </a:r>
              </a:p>
              <a:p>
                <a:r>
                  <a:rPr lang="en-US" sz="1000" dirty="0"/>
                  <a:t>A set of 1000 INTB simulations with 30 years timespan, apply Stochastic Rainfall for each realization and a 30-year repeating well pumping pattern prorated to 90 mgd annual rate. The pumping pattern is determined from the average over 2015-2019.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4CF6B7F-C973-0B3D-F86F-D34A1CA7450D}"/>
                  </a:ext>
                </a:extLst>
              </p:cNvPr>
              <p:cNvGrpSpPr/>
              <p:nvPr/>
            </p:nvGrpSpPr>
            <p:grpSpPr>
              <a:xfrm>
                <a:off x="755116" y="3091608"/>
                <a:ext cx="6219600" cy="238068"/>
                <a:chOff x="755116" y="1945075"/>
                <a:chExt cx="6219600" cy="238068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4606FA6-2C14-24F2-7A9B-77D35D7107F6}"/>
                    </a:ext>
                  </a:extLst>
                </p:cNvPr>
                <p:cNvSpPr/>
                <p:nvPr/>
              </p:nvSpPr>
              <p:spPr>
                <a:xfrm>
                  <a:off x="755116" y="1945075"/>
                  <a:ext cx="2594313" cy="23806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Pumpage and Waterlevel from Hot Start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A5584EB-243A-3404-0275-A3847E3E71D2}"/>
                    </a:ext>
                  </a:extLst>
                </p:cNvPr>
                <p:cNvSpPr/>
                <p:nvPr/>
              </p:nvSpPr>
              <p:spPr>
                <a:xfrm>
                  <a:off x="3350377" y="1945075"/>
                  <a:ext cx="519052" cy="23806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2026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3EFF09A-ABBB-9CBC-3F13-B0F07D67743B}"/>
                    </a:ext>
                  </a:extLst>
                </p:cNvPr>
                <p:cNvSpPr/>
                <p:nvPr/>
              </p:nvSpPr>
              <p:spPr>
                <a:xfrm>
                  <a:off x="3869429" y="1945075"/>
                  <a:ext cx="519052" cy="23806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2027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A750B79-E564-E484-37B9-022F8715179A}"/>
                    </a:ext>
                  </a:extLst>
                </p:cNvPr>
                <p:cNvSpPr/>
                <p:nvPr/>
              </p:nvSpPr>
              <p:spPr>
                <a:xfrm>
                  <a:off x="4388481" y="1945075"/>
                  <a:ext cx="519052" cy="23806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2028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7BCC11D-4841-013E-3314-AC23EBF47C64}"/>
                    </a:ext>
                  </a:extLst>
                </p:cNvPr>
                <p:cNvSpPr/>
                <p:nvPr/>
              </p:nvSpPr>
              <p:spPr>
                <a:xfrm>
                  <a:off x="4904209" y="1945075"/>
                  <a:ext cx="519052" cy="23806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53F925D-B09E-40D3-26FC-7285930733C1}"/>
                    </a:ext>
                  </a:extLst>
                </p:cNvPr>
                <p:cNvSpPr/>
                <p:nvPr/>
              </p:nvSpPr>
              <p:spPr>
                <a:xfrm>
                  <a:off x="5419937" y="1945075"/>
                  <a:ext cx="519052" cy="23806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2037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7EB8CC2-1012-9040-956F-869CE5BD7B0D}"/>
                    </a:ext>
                  </a:extLst>
                </p:cNvPr>
                <p:cNvSpPr/>
                <p:nvPr/>
              </p:nvSpPr>
              <p:spPr>
                <a:xfrm>
                  <a:off x="5935665" y="1945075"/>
                  <a:ext cx="519052" cy="23806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7F21B97-45B5-E9C4-8D45-CD3EAEADB9B4}"/>
                    </a:ext>
                  </a:extLst>
                </p:cNvPr>
                <p:cNvSpPr/>
                <p:nvPr/>
              </p:nvSpPr>
              <p:spPr>
                <a:xfrm>
                  <a:off x="6455664" y="1945075"/>
                  <a:ext cx="519052" cy="23806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2055</a:t>
                  </a:r>
                </a:p>
              </p:txBody>
            </p: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014C618-57A8-0094-5E63-66E5BC5D8428}"/>
                </a:ext>
              </a:extLst>
            </p:cNvPr>
            <p:cNvGrpSpPr/>
            <p:nvPr/>
          </p:nvGrpSpPr>
          <p:grpSpPr>
            <a:xfrm>
              <a:off x="3349429" y="4516358"/>
              <a:ext cx="2788407" cy="656202"/>
              <a:chOff x="3349429" y="4516358"/>
              <a:chExt cx="2788407" cy="656202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521DEF4-79AC-3723-478F-7F805CCADB3E}"/>
                  </a:ext>
                </a:extLst>
              </p:cNvPr>
              <p:cNvCxnSpPr/>
              <p:nvPr/>
            </p:nvCxnSpPr>
            <p:spPr>
              <a:xfrm>
                <a:off x="3349429" y="4566024"/>
                <a:ext cx="0" cy="5617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A810F73-1147-98FB-0993-1336690F7F13}"/>
                  </a:ext>
                </a:extLst>
              </p:cNvPr>
              <p:cNvCxnSpPr>
                <a:cxnSpLocks/>
                <a:stCxn id="92" idx="1"/>
              </p:cNvCxnSpPr>
              <p:nvPr/>
            </p:nvCxnSpPr>
            <p:spPr>
              <a:xfrm flipH="1">
                <a:off x="3349429" y="4631774"/>
                <a:ext cx="218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63429C-CCE5-4F66-5BD7-92974D2165D8}"/>
                  </a:ext>
                </a:extLst>
              </p:cNvPr>
              <p:cNvSpPr txBox="1"/>
              <p:nvPr/>
            </p:nvSpPr>
            <p:spPr>
              <a:xfrm>
                <a:off x="3567954" y="4516358"/>
                <a:ext cx="681318" cy="230832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square" lIns="18288" rIns="0" rtlCol="0">
                <a:spAutoFit/>
              </a:bodyPr>
              <a:lstStyle/>
              <a:p>
                <a:r>
                  <a:rPr lang="en-US" sz="900" dirty="0"/>
                  <a:t>90 mgd </a:t>
                </a:r>
                <a:r>
                  <a:rPr lang="en-US" sz="900" dirty="0" err="1"/>
                  <a:t>mavg</a:t>
                </a:r>
                <a:endParaRPr lang="en-US" sz="900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DBDBBBA-8D2E-B7B0-5217-57AB53DA8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335" y="4566024"/>
                <a:ext cx="0" cy="5617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BE248B2-5FDE-05DB-01A1-2B046EBB1B39}"/>
                  </a:ext>
                </a:extLst>
              </p:cNvPr>
              <p:cNvCxnSpPr>
                <a:cxnSpLocks/>
                <a:stCxn id="99" idx="1"/>
              </p:cNvCxnSpPr>
              <p:nvPr/>
            </p:nvCxnSpPr>
            <p:spPr>
              <a:xfrm flipH="1">
                <a:off x="4389335" y="4631774"/>
                <a:ext cx="218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ED0F54D-712C-9FCD-46C1-A2F0FB5102B9}"/>
                  </a:ext>
                </a:extLst>
              </p:cNvPr>
              <p:cNvSpPr txBox="1"/>
              <p:nvPr/>
            </p:nvSpPr>
            <p:spPr>
              <a:xfrm>
                <a:off x="4607860" y="4516358"/>
                <a:ext cx="1529976" cy="230832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square" lIns="18288" rIns="0" rtlCol="0">
                <a:spAutoFit/>
              </a:bodyPr>
              <a:lstStyle/>
              <a:p>
                <a:r>
                  <a:rPr lang="en-US" sz="900" dirty="0"/>
                  <a:t>CWUP increase scenario start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6BB9ACC4-6004-637E-3E7F-AB381785904E}"/>
                  </a:ext>
                </a:extLst>
              </p:cNvPr>
              <p:cNvCxnSpPr>
                <a:cxnSpLocks/>
                <a:stCxn id="105" idx="1"/>
              </p:cNvCxnSpPr>
              <p:nvPr/>
            </p:nvCxnSpPr>
            <p:spPr>
              <a:xfrm flipH="1" flipV="1">
                <a:off x="4388481" y="4987893"/>
                <a:ext cx="21937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F8862F5-22B7-5D28-2354-BFBC16933499}"/>
                  </a:ext>
                </a:extLst>
              </p:cNvPr>
              <p:cNvSpPr txBox="1"/>
              <p:nvPr/>
            </p:nvSpPr>
            <p:spPr>
              <a:xfrm>
                <a:off x="4607859" y="4803228"/>
                <a:ext cx="1105643" cy="369332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txBody>
              <a:bodyPr wrap="square" lIns="18288" rIns="0" rtlCol="0">
                <a:spAutoFit/>
              </a:bodyPr>
              <a:lstStyle/>
              <a:p>
                <a:pPr algn="ctr"/>
                <a:r>
                  <a:rPr lang="en-US" sz="900" dirty="0"/>
                  <a:t>Period to use for computing EPMs 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CDA90296-8F20-0C40-EF9E-84B199979B83}"/>
                  </a:ext>
                </a:extLst>
              </p:cNvPr>
              <p:cNvCxnSpPr>
                <a:cxnSpLocks/>
                <a:stCxn id="105" idx="3"/>
              </p:cNvCxnSpPr>
              <p:nvPr/>
            </p:nvCxnSpPr>
            <p:spPr>
              <a:xfrm>
                <a:off x="5713502" y="4987894"/>
                <a:ext cx="2177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0F1FDC6-50FE-20B8-54E8-5623259DF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265" y="4803228"/>
                <a:ext cx="0" cy="3245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8EDC71-ED50-6838-8F64-FCD2090B77E2}"/>
              </a:ext>
            </a:extLst>
          </p:cNvPr>
          <p:cNvGrpSpPr/>
          <p:nvPr/>
        </p:nvGrpSpPr>
        <p:grpSpPr>
          <a:xfrm>
            <a:off x="659499" y="5349647"/>
            <a:ext cx="6318541" cy="795713"/>
            <a:chOff x="659499" y="5349647"/>
            <a:chExt cx="6318541" cy="79571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95239D-A880-7965-60A6-0EFCFEBAECE7}"/>
                </a:ext>
              </a:extLst>
            </p:cNvPr>
            <p:cNvSpPr txBox="1"/>
            <p:nvPr/>
          </p:nvSpPr>
          <p:spPr>
            <a:xfrm>
              <a:off x="659499" y="5349647"/>
              <a:ext cx="63152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Optimized INTB Simulation: </a:t>
              </a:r>
            </a:p>
            <a:p>
              <a:r>
                <a:rPr lang="en-US" sz="1000" dirty="0"/>
                <a:t>A set of 1000 INTB simulations with 12 years timespan, apply Stochastic Rainfall for each realization and the 12-year optimized well daily pumpage from SWRE output of the same realization.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4AD508-FD41-C777-7CE6-43DDD84634C1}"/>
                </a:ext>
              </a:extLst>
            </p:cNvPr>
            <p:cNvGrpSpPr/>
            <p:nvPr/>
          </p:nvGrpSpPr>
          <p:grpSpPr>
            <a:xfrm>
              <a:off x="755116" y="5903645"/>
              <a:ext cx="6222924" cy="241715"/>
              <a:chOff x="755116" y="5903645"/>
              <a:chExt cx="6222924" cy="241715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F392DA-F35A-7085-6D38-3E69824EF423}"/>
                  </a:ext>
                </a:extLst>
              </p:cNvPr>
              <p:cNvSpPr/>
              <p:nvPr/>
            </p:nvSpPr>
            <p:spPr>
              <a:xfrm>
                <a:off x="755116" y="5903645"/>
                <a:ext cx="2594313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INTB Hot Start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82FD440-2F50-84BE-7B27-5DF5A5C34680}"/>
                  </a:ext>
                </a:extLst>
              </p:cNvPr>
              <p:cNvSpPr/>
              <p:nvPr/>
            </p:nvSpPr>
            <p:spPr>
              <a:xfrm>
                <a:off x="3350377" y="590364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2026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BD53431-7F01-05CF-BA79-0E9865B199C2}"/>
                  </a:ext>
                </a:extLst>
              </p:cNvPr>
              <p:cNvSpPr/>
              <p:nvPr/>
            </p:nvSpPr>
            <p:spPr>
              <a:xfrm>
                <a:off x="3869429" y="590364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2027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13E38B5-3909-CE88-F919-24F3A5F8F5CF}"/>
                  </a:ext>
                </a:extLst>
              </p:cNvPr>
              <p:cNvSpPr/>
              <p:nvPr/>
            </p:nvSpPr>
            <p:spPr>
              <a:xfrm>
                <a:off x="4388481" y="590364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2028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045F39-0F29-4276-E32E-997D5D3A3562}"/>
                  </a:ext>
                </a:extLst>
              </p:cNvPr>
              <p:cNvSpPr/>
              <p:nvPr/>
            </p:nvSpPr>
            <p:spPr>
              <a:xfrm>
                <a:off x="4904209" y="590364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F3683A-36A1-948F-4C19-9AD95FD85996}"/>
                  </a:ext>
                </a:extLst>
              </p:cNvPr>
              <p:cNvSpPr/>
              <p:nvPr/>
            </p:nvSpPr>
            <p:spPr>
              <a:xfrm>
                <a:off x="5419937" y="5903645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2037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96150-F573-8BF7-E42E-C368ACFD628D}"/>
                  </a:ext>
                </a:extLst>
              </p:cNvPr>
              <p:cNvSpPr/>
              <p:nvPr/>
            </p:nvSpPr>
            <p:spPr>
              <a:xfrm>
                <a:off x="5938989" y="5907292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34A64C-56BD-D501-4275-37BB40A5A807}"/>
                  </a:ext>
                </a:extLst>
              </p:cNvPr>
              <p:cNvSpPr/>
              <p:nvPr/>
            </p:nvSpPr>
            <p:spPr>
              <a:xfrm>
                <a:off x="6458988" y="5907292"/>
                <a:ext cx="519052" cy="238068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2055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51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256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Nisai Wanakule</dc:creator>
  <cp:lastModifiedBy>Nisai Wanakule</cp:lastModifiedBy>
  <cp:revision>2</cp:revision>
  <dcterms:created xsi:type="dcterms:W3CDTF">2024-07-27T18:38:48Z</dcterms:created>
  <dcterms:modified xsi:type="dcterms:W3CDTF">2024-09-19T14:45:13Z</dcterms:modified>
</cp:coreProperties>
</file>