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12/1/2016</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1305781"/>
          </a:xfrm>
        </p:spPr>
        <p:txBody>
          <a:bodyPr/>
          <a:lstStyle/>
          <a:p>
            <a:r>
              <a:rPr lang="en-US" dirty="0"/>
              <a:t>Boat bumper Challenge</a:t>
            </a:r>
          </a:p>
        </p:txBody>
      </p:sp>
      <p:sp>
        <p:nvSpPr>
          <p:cNvPr id="3" name="Subtitle 2"/>
          <p:cNvSpPr>
            <a:spLocks noGrp="1"/>
          </p:cNvSpPr>
          <p:nvPr>
            <p:ph type="subTitle" idx="1"/>
          </p:nvPr>
        </p:nvSpPr>
        <p:spPr>
          <a:xfrm>
            <a:off x="1751012" y="2869325"/>
            <a:ext cx="8689976" cy="599090"/>
          </a:xfrm>
        </p:spPr>
        <p:txBody>
          <a:bodyPr>
            <a:normAutofit/>
          </a:bodyPr>
          <a:lstStyle/>
          <a:p>
            <a:r>
              <a:rPr lang="en-US" sz="2400" b="1" dirty="0">
                <a:solidFill>
                  <a:schemeClr val="tx1"/>
                </a:solidFill>
              </a:rPr>
              <a:t>Tampa Deep Sea X-</a:t>
            </a:r>
            <a:r>
              <a:rPr lang="en-US" sz="2400" b="1" dirty="0" err="1">
                <a:solidFill>
                  <a:schemeClr val="tx1"/>
                </a:solidFill>
              </a:rPr>
              <a:t>Plorers</a:t>
            </a:r>
            <a:r>
              <a:rPr lang="en-US" sz="2400" b="1" dirty="0">
                <a:solidFill>
                  <a:schemeClr val="tx1"/>
                </a:solidFill>
              </a:rPr>
              <a:t> Team Red Solution</a:t>
            </a:r>
          </a:p>
        </p:txBody>
      </p:sp>
      <p:sp>
        <p:nvSpPr>
          <p:cNvPr id="4" name="Subtitle 2"/>
          <p:cNvSpPr txBox="1">
            <a:spLocks/>
          </p:cNvSpPr>
          <p:nvPr/>
        </p:nvSpPr>
        <p:spPr>
          <a:xfrm>
            <a:off x="1751012" y="3810001"/>
            <a:ext cx="8689976" cy="1876096"/>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n-US" dirty="0">
                <a:solidFill>
                  <a:schemeClr val="tx1"/>
                </a:solidFill>
              </a:rPr>
              <a:t>Art Ianuzzi</a:t>
            </a:r>
          </a:p>
          <a:p>
            <a:r>
              <a:rPr lang="en-US" dirty="0">
                <a:solidFill>
                  <a:schemeClr val="tx1"/>
                </a:solidFill>
              </a:rPr>
              <a:t>Dexter Bautista</a:t>
            </a:r>
          </a:p>
          <a:p>
            <a:r>
              <a:rPr lang="en-US" dirty="0">
                <a:solidFill>
                  <a:schemeClr val="tx1"/>
                </a:solidFill>
              </a:rPr>
              <a:t>David </a:t>
            </a:r>
            <a:r>
              <a:rPr lang="en-US" dirty="0" err="1">
                <a:solidFill>
                  <a:schemeClr val="tx1"/>
                </a:solidFill>
              </a:rPr>
              <a:t>Meiller</a:t>
            </a:r>
            <a:endParaRPr lang="en-US" dirty="0">
              <a:solidFill>
                <a:schemeClr val="tx1"/>
              </a:solidFill>
            </a:endParaRPr>
          </a:p>
        </p:txBody>
      </p:sp>
    </p:spTree>
    <p:extLst>
      <p:ext uri="{BB962C8B-B14F-4D97-AF65-F5344CB8AC3E}">
        <p14:creationId xmlns:p14="http://schemas.microsoft.com/office/powerpoint/2010/main" val="763789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pic>
        <p:nvPicPr>
          <p:cNvPr id="4" name="Content Placeholder 3"/>
          <p:cNvPicPr>
            <a:picLocks noGrp="1" noChangeAspect="1"/>
          </p:cNvPicPr>
          <p:nvPr>
            <p:ph sz="quarter" idx="13"/>
          </p:nvPr>
        </p:nvPicPr>
        <p:blipFill>
          <a:blip r:embed="rId2"/>
          <a:stretch>
            <a:fillRect/>
          </a:stretch>
        </p:blipFill>
        <p:spPr>
          <a:xfrm>
            <a:off x="7379177" y="3478925"/>
            <a:ext cx="4155837" cy="2831674"/>
          </a:xfrm>
          <a:prstGeom prst="rect">
            <a:avLst/>
          </a:prstGeom>
        </p:spPr>
      </p:pic>
      <p:sp>
        <p:nvSpPr>
          <p:cNvPr id="5" name="TextBox 4"/>
          <p:cNvSpPr txBox="1"/>
          <p:nvPr/>
        </p:nvSpPr>
        <p:spPr>
          <a:xfrm>
            <a:off x="913775" y="2118167"/>
            <a:ext cx="6338364" cy="4062651"/>
          </a:xfrm>
          <a:prstGeom prst="rect">
            <a:avLst/>
          </a:prstGeom>
          <a:noFill/>
        </p:spPr>
        <p:txBody>
          <a:bodyPr wrap="square" rtlCol="0">
            <a:spAutoFit/>
          </a:bodyPr>
          <a:lstStyle/>
          <a:p>
            <a:r>
              <a:rPr lang="en-US" sz="2400" dirty="0"/>
              <a:t>Design a removeable boat bumper that:</a:t>
            </a:r>
          </a:p>
          <a:p>
            <a:pPr marL="285750" indent="-285750">
              <a:buFont typeface="Arial" panose="020B0604020202020204" pitchFamily="34" charset="0"/>
              <a:buChar char="•"/>
            </a:pPr>
            <a:r>
              <a:rPr lang="en-US" sz="2400" dirty="0"/>
              <a:t>Allows for the safe transfer of personnel</a:t>
            </a:r>
          </a:p>
          <a:p>
            <a:pPr marL="285750" indent="-285750">
              <a:buFont typeface="Arial" panose="020B0604020202020204" pitchFamily="34" charset="0"/>
              <a:buChar char="•"/>
            </a:pPr>
            <a:r>
              <a:rPr lang="en-US" sz="2400" dirty="0"/>
              <a:t>Protect the bow from impacting target vessels</a:t>
            </a:r>
          </a:p>
          <a:p>
            <a:pPr marL="285750" indent="-285750">
              <a:buFont typeface="Arial" panose="020B0604020202020204" pitchFamily="34" charset="0"/>
              <a:buChar char="•"/>
            </a:pPr>
            <a:r>
              <a:rPr lang="en-US" sz="2400" dirty="0"/>
              <a:t>Is not permanently attached to the bow</a:t>
            </a:r>
          </a:p>
          <a:p>
            <a:pPr marL="285750" indent="-285750">
              <a:buFont typeface="Arial" panose="020B0604020202020204" pitchFamily="34" charset="0"/>
              <a:buChar char="•"/>
            </a:pPr>
            <a:r>
              <a:rPr lang="en-US" sz="2400" dirty="0"/>
              <a:t>Can be attached by one person in 5 minutes in 4-6’ seas</a:t>
            </a:r>
          </a:p>
          <a:p>
            <a:pPr marL="285750" indent="-285750">
              <a:buFont typeface="Arial" panose="020B0604020202020204" pitchFamily="34" charset="0"/>
              <a:buChar char="•"/>
            </a:pPr>
            <a:r>
              <a:rPr lang="en-US" sz="2400" dirty="0"/>
              <a:t>Fits in a 4x4x2 foot hatch area</a:t>
            </a:r>
          </a:p>
          <a:p>
            <a:pPr marL="285750" indent="-285750">
              <a:buFont typeface="Arial" panose="020B0604020202020204" pitchFamily="34" charset="0"/>
              <a:buChar char="•"/>
            </a:pPr>
            <a:r>
              <a:rPr lang="en-US" sz="2400" dirty="0"/>
              <a:t>Attaches to existing tie-down locations</a:t>
            </a:r>
          </a:p>
          <a:p>
            <a:pPr marL="285750" indent="-285750">
              <a:buFont typeface="Arial" panose="020B0604020202020204" pitchFamily="34" charset="0"/>
              <a:buChar char="•"/>
            </a:pPr>
            <a:r>
              <a:rPr lang="en-US" sz="2400" dirty="0"/>
              <a:t>Can withstand 5,000 </a:t>
            </a:r>
            <a:r>
              <a:rPr lang="en-US" sz="2400" dirty="0" err="1"/>
              <a:t>lb</a:t>
            </a:r>
            <a:r>
              <a:rPr lang="en-US" sz="2400" dirty="0"/>
              <a:t> static and 1,000 </a:t>
            </a:r>
            <a:r>
              <a:rPr lang="en-US" sz="2400" dirty="0" err="1"/>
              <a:t>lb</a:t>
            </a:r>
            <a:r>
              <a:rPr lang="en-US" sz="2400" dirty="0"/>
              <a:t>, 1Hz dynamic loads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61526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625" y="317577"/>
            <a:ext cx="10364451" cy="782020"/>
          </a:xfrm>
        </p:spPr>
        <p:txBody>
          <a:bodyPr/>
          <a:lstStyle/>
          <a:p>
            <a:r>
              <a:rPr lang="en-US" dirty="0"/>
              <a:t>Solution</a:t>
            </a:r>
          </a:p>
        </p:txBody>
      </p:sp>
      <p:pic>
        <p:nvPicPr>
          <p:cNvPr id="6" name="Picture 5"/>
          <p:cNvPicPr>
            <a:picLocks noChangeAspect="1"/>
          </p:cNvPicPr>
          <p:nvPr/>
        </p:nvPicPr>
        <p:blipFill>
          <a:blip r:embed="rId2"/>
          <a:stretch>
            <a:fillRect/>
          </a:stretch>
        </p:blipFill>
        <p:spPr>
          <a:xfrm>
            <a:off x="2006278" y="1099597"/>
            <a:ext cx="8179444" cy="5531820"/>
          </a:xfrm>
          <a:prstGeom prst="rect">
            <a:avLst/>
          </a:prstGeom>
        </p:spPr>
      </p:pic>
    </p:spTree>
    <p:extLst>
      <p:ext uri="{BB962C8B-B14F-4D97-AF65-F5344CB8AC3E}">
        <p14:creationId xmlns:p14="http://schemas.microsoft.com/office/powerpoint/2010/main" val="2989149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625" y="317577"/>
            <a:ext cx="10364451" cy="782020"/>
          </a:xfrm>
        </p:spPr>
        <p:txBody>
          <a:bodyPr/>
          <a:lstStyle/>
          <a:p>
            <a:r>
              <a:rPr lang="en-US" dirty="0"/>
              <a:t>Solution</a:t>
            </a:r>
          </a:p>
        </p:txBody>
      </p:sp>
      <p:pic>
        <p:nvPicPr>
          <p:cNvPr id="6" name="Picture 5"/>
          <p:cNvPicPr>
            <a:picLocks noChangeAspect="1"/>
          </p:cNvPicPr>
          <p:nvPr/>
        </p:nvPicPr>
        <p:blipFill>
          <a:blip r:embed="rId2"/>
          <a:stretch>
            <a:fillRect/>
          </a:stretch>
        </p:blipFill>
        <p:spPr>
          <a:xfrm>
            <a:off x="6946520" y="3310758"/>
            <a:ext cx="4521463" cy="3057900"/>
          </a:xfrm>
          <a:prstGeom prst="rect">
            <a:avLst/>
          </a:prstGeom>
        </p:spPr>
      </p:pic>
      <p:sp>
        <p:nvSpPr>
          <p:cNvPr id="3" name="TextBox 2"/>
          <p:cNvSpPr txBox="1"/>
          <p:nvPr/>
        </p:nvSpPr>
        <p:spPr>
          <a:xfrm>
            <a:off x="890625" y="1408386"/>
            <a:ext cx="5594258" cy="3847207"/>
          </a:xfrm>
          <a:prstGeom prst="rect">
            <a:avLst/>
          </a:prstGeom>
          <a:noFill/>
        </p:spPr>
        <p:txBody>
          <a:bodyPr wrap="square" rtlCol="0">
            <a:spAutoFit/>
          </a:bodyPr>
          <a:lstStyle/>
          <a:p>
            <a:r>
              <a:rPr lang="en-US" sz="2800" dirty="0"/>
              <a:t>Safe transfer of personnel:</a:t>
            </a:r>
          </a:p>
          <a:p>
            <a:pPr marL="285750" indent="-285750">
              <a:buFont typeface="Arial" panose="020B0604020202020204" pitchFamily="34" charset="0"/>
              <a:buChar char="•"/>
            </a:pPr>
            <a:r>
              <a:rPr lang="en-US" dirty="0"/>
              <a:t>Reinforced carbon fiber gang-way</a:t>
            </a:r>
          </a:p>
          <a:p>
            <a:pPr marL="285750" indent="-285750">
              <a:buFont typeface="Arial" panose="020B0604020202020204" pitchFamily="34" charset="0"/>
              <a:buChar char="•"/>
            </a:pPr>
            <a:r>
              <a:rPr lang="en-US" dirty="0"/>
              <a:t>Three sections, folding with hinges</a:t>
            </a:r>
          </a:p>
          <a:p>
            <a:pPr marL="285750" indent="-285750">
              <a:buFont typeface="Arial" panose="020B0604020202020204" pitchFamily="34" charset="0"/>
              <a:buChar char="•"/>
            </a:pPr>
            <a:r>
              <a:rPr lang="en-US" dirty="0"/>
              <a:t>Top section secured to the rest of the device</a:t>
            </a:r>
          </a:p>
          <a:p>
            <a:pPr marL="285750" indent="-285750">
              <a:buFont typeface="Arial" panose="020B0604020202020204" pitchFamily="34" charset="0"/>
              <a:buChar char="•"/>
            </a:pPr>
            <a:r>
              <a:rPr lang="en-US" dirty="0"/>
              <a:t>Lower two sections are free to swing up and down to accommodate height of target vessel</a:t>
            </a:r>
          </a:p>
          <a:p>
            <a:pPr marL="285750" indent="-285750">
              <a:buFont typeface="Arial" panose="020B0604020202020204" pitchFamily="34" charset="0"/>
              <a:buChar char="•"/>
            </a:pPr>
            <a:r>
              <a:rPr lang="en-US" dirty="0"/>
              <a:t>Lower two sections are hinged so that load maintains the flat plane of the lower portion and also have a locking mechanism</a:t>
            </a:r>
          </a:p>
          <a:p>
            <a:pPr marL="285750" indent="-285750">
              <a:buFont typeface="Arial" panose="020B0604020202020204" pitchFamily="34" charset="0"/>
              <a:buChar char="•"/>
            </a:pPr>
            <a:r>
              <a:rPr lang="en-US" dirty="0"/>
              <a:t>Fold up hand rail of aluminum tubing and steel cable on one side of gang-way to steady personnel while still providing mobility if they are carrying bulky equipment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93640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625" y="317577"/>
            <a:ext cx="10364451" cy="782020"/>
          </a:xfrm>
        </p:spPr>
        <p:txBody>
          <a:bodyPr/>
          <a:lstStyle/>
          <a:p>
            <a:r>
              <a:rPr lang="en-US" dirty="0"/>
              <a:t>Solution</a:t>
            </a:r>
          </a:p>
        </p:txBody>
      </p:sp>
      <p:pic>
        <p:nvPicPr>
          <p:cNvPr id="6" name="Picture 5"/>
          <p:cNvPicPr>
            <a:picLocks noChangeAspect="1"/>
          </p:cNvPicPr>
          <p:nvPr/>
        </p:nvPicPr>
        <p:blipFill>
          <a:blip r:embed="rId2"/>
          <a:stretch>
            <a:fillRect/>
          </a:stretch>
        </p:blipFill>
        <p:spPr>
          <a:xfrm>
            <a:off x="6946520" y="3310758"/>
            <a:ext cx="4521463" cy="3057900"/>
          </a:xfrm>
          <a:prstGeom prst="rect">
            <a:avLst/>
          </a:prstGeom>
        </p:spPr>
      </p:pic>
      <p:sp>
        <p:nvSpPr>
          <p:cNvPr id="3" name="TextBox 2"/>
          <p:cNvSpPr txBox="1"/>
          <p:nvPr/>
        </p:nvSpPr>
        <p:spPr>
          <a:xfrm>
            <a:off x="890625" y="1324306"/>
            <a:ext cx="5594258" cy="4955203"/>
          </a:xfrm>
          <a:prstGeom prst="rect">
            <a:avLst/>
          </a:prstGeom>
          <a:noFill/>
        </p:spPr>
        <p:txBody>
          <a:bodyPr wrap="square" rtlCol="0">
            <a:spAutoFit/>
          </a:bodyPr>
          <a:lstStyle/>
          <a:p>
            <a:r>
              <a:rPr lang="en-US" sz="2800" dirty="0"/>
              <a:t>Protection of the bow :</a:t>
            </a:r>
          </a:p>
          <a:p>
            <a:pPr marL="285750" indent="-285750">
              <a:buFont typeface="Arial" panose="020B0604020202020204" pitchFamily="34" charset="0"/>
              <a:buChar char="•"/>
            </a:pPr>
            <a:r>
              <a:rPr lang="en-US" dirty="0"/>
              <a:t>The bow-bumper of the device will consist of three parts</a:t>
            </a:r>
          </a:p>
          <a:p>
            <a:pPr marL="742950" lvl="1" indent="-285750">
              <a:buFont typeface="Arial" panose="020B0604020202020204" pitchFamily="34" charset="0"/>
              <a:buChar char="•"/>
            </a:pPr>
            <a:r>
              <a:rPr lang="en-US" dirty="0"/>
              <a:t>High density closed-cell foam rubber strip over bow, approximately two inches thick and eight inches wide</a:t>
            </a:r>
          </a:p>
          <a:p>
            <a:pPr marL="742950" lvl="1" indent="-285750">
              <a:buFont typeface="Arial" panose="020B0604020202020204" pitchFamily="34" charset="0"/>
              <a:buChar char="•"/>
            </a:pPr>
            <a:r>
              <a:rPr lang="en-US" dirty="0"/>
              <a:t>A set of inflatable gores composed of 1/8” rubber laminated with Kevlar for durability</a:t>
            </a:r>
          </a:p>
          <a:p>
            <a:pPr marL="742950" lvl="1" indent="-285750">
              <a:buFont typeface="Arial" panose="020B0604020202020204" pitchFamily="34" charset="0"/>
              <a:buChar char="•"/>
            </a:pPr>
            <a:r>
              <a:rPr lang="en-US" dirty="0"/>
              <a:t>A rubber/Kevlar and steel cable lay-up that extends back from the inflatable portion that secures to existing attachment points</a:t>
            </a:r>
          </a:p>
          <a:p>
            <a:pPr marL="285750" indent="-285750">
              <a:buFont typeface="Arial" panose="020B0604020202020204" pitchFamily="34" charset="0"/>
              <a:buChar char="•"/>
            </a:pPr>
            <a:r>
              <a:rPr lang="en-US" dirty="0"/>
              <a:t>All edges of the device will contain embedded steel cable for structure and to control elasticity</a:t>
            </a:r>
          </a:p>
          <a:p>
            <a:pPr marL="285750" indent="-285750">
              <a:buFont typeface="Arial" panose="020B0604020202020204" pitchFamily="34" charset="0"/>
              <a:buChar char="•"/>
            </a:pPr>
            <a:r>
              <a:rPr lang="en-US" dirty="0"/>
              <a:t>Lower edge lines of inflatable portion will be geodesics so that the device will remain firmly affixed to bow by tension alone – preventing personnel from the need to hang over the bow to attach the front of the device</a:t>
            </a:r>
          </a:p>
          <a:p>
            <a:pPr marL="285750" indent="-285750">
              <a:buFont typeface="Arial" panose="020B0604020202020204" pitchFamily="34" charset="0"/>
              <a:buChar char="•"/>
            </a:pPr>
            <a:r>
              <a:rPr lang="en-US" dirty="0"/>
              <a:t> Device will be inflated using existing 80 </a:t>
            </a:r>
            <a:r>
              <a:rPr lang="en-US" dirty="0" err="1"/>
              <a:t>cf</a:t>
            </a:r>
            <a:r>
              <a:rPr lang="en-US" dirty="0"/>
              <a:t> air tanks</a:t>
            </a:r>
          </a:p>
        </p:txBody>
      </p:sp>
    </p:spTree>
    <p:extLst>
      <p:ext uri="{BB962C8B-B14F-4D97-AF65-F5344CB8AC3E}">
        <p14:creationId xmlns:p14="http://schemas.microsoft.com/office/powerpoint/2010/main" val="2259778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625" y="317577"/>
            <a:ext cx="10364451" cy="782020"/>
          </a:xfrm>
        </p:spPr>
        <p:txBody>
          <a:bodyPr/>
          <a:lstStyle/>
          <a:p>
            <a:r>
              <a:rPr lang="en-US" dirty="0"/>
              <a:t>Solution</a:t>
            </a:r>
          </a:p>
        </p:txBody>
      </p:sp>
      <p:pic>
        <p:nvPicPr>
          <p:cNvPr id="6" name="Picture 5"/>
          <p:cNvPicPr>
            <a:picLocks noChangeAspect="1"/>
          </p:cNvPicPr>
          <p:nvPr/>
        </p:nvPicPr>
        <p:blipFill>
          <a:blip r:embed="rId2"/>
          <a:stretch>
            <a:fillRect/>
          </a:stretch>
        </p:blipFill>
        <p:spPr>
          <a:xfrm>
            <a:off x="6946520" y="3310758"/>
            <a:ext cx="4521463" cy="3057900"/>
          </a:xfrm>
          <a:prstGeom prst="rect">
            <a:avLst/>
          </a:prstGeom>
        </p:spPr>
      </p:pic>
      <p:sp>
        <p:nvSpPr>
          <p:cNvPr id="3" name="TextBox 2"/>
          <p:cNvSpPr txBox="1"/>
          <p:nvPr/>
        </p:nvSpPr>
        <p:spPr>
          <a:xfrm>
            <a:off x="890625" y="1324306"/>
            <a:ext cx="5594258" cy="4678204"/>
          </a:xfrm>
          <a:prstGeom prst="rect">
            <a:avLst/>
          </a:prstGeom>
          <a:noFill/>
        </p:spPr>
        <p:txBody>
          <a:bodyPr wrap="square" rtlCol="0">
            <a:spAutoFit/>
          </a:bodyPr>
          <a:lstStyle/>
          <a:p>
            <a:r>
              <a:rPr lang="en-US" sz="2800" dirty="0"/>
              <a:t>Attachment and Storage:</a:t>
            </a:r>
          </a:p>
          <a:p>
            <a:pPr marL="285750" indent="-285750">
              <a:buFont typeface="Arial" panose="020B0604020202020204" pitchFamily="34" charset="0"/>
              <a:buChar char="•"/>
            </a:pPr>
            <a:r>
              <a:rPr lang="en-US" dirty="0"/>
              <a:t>The device will be attached by unfolding it from its stored configuration and loosely attaching the straps to the two existing tie-down locations.</a:t>
            </a:r>
          </a:p>
          <a:p>
            <a:pPr marL="285750" indent="-285750">
              <a:buFont typeface="Arial" panose="020B0604020202020204" pitchFamily="34" charset="0"/>
              <a:buChar char="•"/>
            </a:pPr>
            <a:r>
              <a:rPr lang="en-US" dirty="0"/>
              <a:t>The gang-way section will be places near the bow and the remainder of the device will be thrown over the bow and sides.</a:t>
            </a:r>
          </a:p>
          <a:p>
            <a:pPr marL="285750" indent="-285750">
              <a:buFont typeface="Arial" panose="020B0604020202020204" pitchFamily="34" charset="0"/>
              <a:buChar char="•"/>
            </a:pPr>
            <a:r>
              <a:rPr lang="en-US" dirty="0"/>
              <a:t>The device will then be positioned and inflated, locking it in to position.</a:t>
            </a:r>
          </a:p>
          <a:p>
            <a:pPr marL="285750" indent="-285750">
              <a:buFont typeface="Arial" panose="020B0604020202020204" pitchFamily="34" charset="0"/>
              <a:buChar char="•"/>
            </a:pPr>
            <a:r>
              <a:rPr lang="en-US" dirty="0"/>
              <a:t>Finally the gang-way will be unfolded and locked and the hand rail will be unfolded and secured. This portion of the process can be delayed until the vessel is against the target vessel.</a:t>
            </a:r>
          </a:p>
          <a:p>
            <a:pPr marL="285750" indent="-285750">
              <a:buFont typeface="Arial" panose="020B0604020202020204" pitchFamily="34" charset="0"/>
              <a:buChar char="•"/>
            </a:pPr>
            <a:r>
              <a:rPr lang="en-US" dirty="0"/>
              <a:t>With the gang-way folded and the remainder of the device rolled up it will easily fit within the allotted storage space.</a:t>
            </a:r>
          </a:p>
        </p:txBody>
      </p:sp>
    </p:spTree>
    <p:extLst>
      <p:ext uri="{BB962C8B-B14F-4D97-AF65-F5344CB8AC3E}">
        <p14:creationId xmlns:p14="http://schemas.microsoft.com/office/powerpoint/2010/main" val="356523526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67</TotalTime>
  <Words>435</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Tw Cen MT</vt:lpstr>
      <vt:lpstr>Droplet</vt:lpstr>
      <vt:lpstr>Boat bumper Challenge</vt:lpstr>
      <vt:lpstr>objectives</vt:lpstr>
      <vt:lpstr>Solution</vt:lpstr>
      <vt:lpstr>Solution</vt:lpstr>
      <vt:lpstr>Solution</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Boat bumper</dc:title>
  <dc:creator>Arthur Ianuzzi</dc:creator>
  <cp:lastModifiedBy>Arthur Ianuzzi</cp:lastModifiedBy>
  <cp:revision>7</cp:revision>
  <dcterms:created xsi:type="dcterms:W3CDTF">2016-11-30T19:15:24Z</dcterms:created>
  <dcterms:modified xsi:type="dcterms:W3CDTF">2016-12-01T17:33:10Z</dcterms:modified>
</cp:coreProperties>
</file>