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5" r:id="rId3"/>
    <p:sldId id="257" r:id="rId4"/>
    <p:sldId id="269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B59C9-FFBE-497B-896B-6DACABF02AA9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43733-12D6-4431-8714-59D5DC3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12D34A1-7538-4450-8959-D85D6BCCFDB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AB16172-B7CF-4F43-BB82-3A6C2ED445D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89699FA-31AD-41ED-8F70-C38F151A838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BB96415-BC49-47BE-AA41-89D086D92ED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3ECB44-C5D2-4493-AA7B-8BD34528741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DD601B-5F44-4D0D-9465-CAA665815E0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77831" name="Freeform 7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783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FC91437-7B3E-4C30-A977-C10217B078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7834" name="Rectangle 1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09D46-F620-4E57-A561-04173E3BA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39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10F80-0B95-4662-86D2-98992F9ED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25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6E8D8-92C9-48F6-A82C-0C46D61C1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0E475-AC35-45B9-84C4-FC8EA90AA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29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F3C58-54E0-4288-862A-2892C7AC6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2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08A13-468F-4A73-99E8-DFCF7365CB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31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C5A00-5C9F-4549-8787-8B44F4BE9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14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38265-485B-4B7F-B894-3E918BE81F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62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BF4C5-035E-49E0-9F4D-82D5A9EA23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01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1D557-0250-401B-A3AE-67D4090B83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83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68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DF7B1815-2287-442C-A91D-3E43D4CE36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381000"/>
            <a:ext cx="7772400" cy="822325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Tampa Deep-Sea X-</a:t>
            </a:r>
            <a:r>
              <a:rPr lang="en-US" dirty="0" err="1" smtClean="0">
                <a:solidFill>
                  <a:schemeClr val="accent4"/>
                </a:solidFill>
                <a:latin typeface="Arial Rounded MT Bold" panose="020F0704030504030204" pitchFamily="34" charset="0"/>
              </a:rPr>
              <a:t>plorers</a:t>
            </a:r>
            <a:endParaRPr lang="en-US" dirty="0">
              <a:solidFill>
                <a:schemeClr val="accent4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447800" y="2590800"/>
            <a:ext cx="6400800" cy="2362200"/>
          </a:xfrm>
        </p:spPr>
        <p:txBody>
          <a:bodyPr/>
          <a:lstStyle/>
          <a:p>
            <a:r>
              <a:rPr lang="en-US" dirty="0" smtClean="0"/>
              <a:t>AUV Entry</a:t>
            </a:r>
          </a:p>
          <a:p>
            <a:r>
              <a:rPr lang="en-US" dirty="0" smtClean="0"/>
              <a:t>For </a:t>
            </a:r>
          </a:p>
          <a:p>
            <a:r>
              <a:rPr lang="en-US" dirty="0" smtClean="0"/>
              <a:t>OPENWERX</a:t>
            </a:r>
          </a:p>
          <a:p>
            <a:r>
              <a:rPr lang="en-US" dirty="0" smtClean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Mission Definition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57200" y="1752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Turtle mission is defined by a file loaded onto SD card prior to mission. File contains: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Magnetic Variation for mission area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Calm water (“no current”) swim speed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Time interval (in seconds) between surfacing for GPS position checks.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Number of waypoints (WPTs) in mission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Lat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/Lon coordinates of each (WPT)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646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Turtle Controller Software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7200" y="17526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Runs on Pi Zero, under </a:t>
            </a: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Rasbpian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 OS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Takes initial GPS check to define “home”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Lat</a:t>
            </a: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/Lon WPTs converted to UTM coordinates.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Conversion algorithm gives UTM coordinates accurate to within 0.01 meters north and east (!)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All navigation, current speed/direction calculations, etc. are performed with UTM coordinates.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194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Turtle Controller Navigation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57200" y="1905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Navigates to WPT by: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Computing next segment of route towards WPT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ETE, ETA, course, estimated speed, estimated segment endpoint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Course is corrected for current and magnetic variation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5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Estimated speed derived from course and calm water speed corrected for current direction and speed.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172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Turtle Controller GPS Check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7200" y="18288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Initiate GPS check at the end of route segment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When traveling for surfacing interval seconds, route segment is complete.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Surface for GPS check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When surfaced: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Get GPS location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Calculate current speed and direction by comparing actual position to segment estimated position and speed.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336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Turtle Controller AI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57200" y="18288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When calculating route segment ETE, compute: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Estimated battery power remaining if route segment is traveled.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Estimated battery power required to travel from end of route segment back to mission starting point (home).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111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Turtle Controller AI (</a:t>
            </a:r>
            <a:r>
              <a:rPr lang="en-US" sz="4400" b="0" strike="noStrike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con’t</a:t>
            </a:r>
            <a:r>
              <a:rPr lang="en-US" sz="44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57200" y="18288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If traveling to the end of the route segment would leave insufficient power to return from that point to home: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Abort mission. Return to home.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uFill>
                  <a:solidFill>
                    <a:srgbClr val="FFFFFF"/>
                  </a:solidFill>
                </a:uFill>
                <a:latin typeface="Calibri"/>
              </a:rPr>
              <a:t>Otherwise, travel the route segment. 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365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74909" y="2057400"/>
            <a:ext cx="7772400" cy="7620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Questions?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016250"/>
            <a:ext cx="38862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Tampa Deep-Sea X-</a:t>
            </a:r>
            <a:r>
              <a:rPr lang="en-US" dirty="0" err="1" smtClean="0"/>
              <a:t>plorers</a:t>
            </a:r>
            <a:r>
              <a:rPr lang="en-US" dirty="0" smtClean="0"/>
              <a:t> is an LLC in Florida formed for the purpose of competing in the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Shell Ocean Discovery XPRIZE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533400" y="2057400"/>
            <a:ext cx="7772400" cy="7620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The Challenge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800" y="2971800"/>
            <a:ext cx="7772399" cy="2590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  <a:effectLst/>
              </a:rPr>
              <a:t>Build a small underwater robot that looks like a marine organism.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B05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  <a:effectLst/>
              </a:rPr>
              <a:t>The robot should, to the degree feasible, use a natural looking propulsion mechanism.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B05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00B050"/>
                </a:solidFill>
                <a:effectLst/>
              </a:rPr>
              <a:t>The robot should be able to travel 200 meters without a recharge.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57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772400" cy="7620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Our Solution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800" y="2017750"/>
            <a:ext cx="7772399" cy="4459249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Turtle AUV!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971800"/>
            <a:ext cx="3810000" cy="32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772400" cy="7620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Our Solution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800" y="2017750"/>
            <a:ext cx="7772399" cy="4459249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Turtle AUV!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908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772400" cy="7620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Our Solution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685800" y="2017750"/>
            <a:ext cx="7772399" cy="4459249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Turtle AUV!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559815" y="4467233"/>
            <a:ext cx="1517540" cy="17436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Motor Shield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742038" y="1749884"/>
            <a:ext cx="1854293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5612" y="1165372"/>
            <a:ext cx="1039875" cy="4725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036138" y="2507751"/>
            <a:ext cx="1172507" cy="14375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742038" y="2318622"/>
            <a:ext cx="1854293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cxnSp>
        <p:nvCxnSpPr>
          <p:cNvPr id="14" name="Straight Connector 13"/>
          <p:cNvCxnSpPr>
            <a:endCxn id="11" idx="3"/>
          </p:cNvCxnSpPr>
          <p:nvPr/>
        </p:nvCxnSpPr>
        <p:spPr>
          <a:xfrm flipH="1">
            <a:off x="2208645" y="3219302"/>
            <a:ext cx="616967" cy="724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31690" y="2941987"/>
            <a:ext cx="44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USB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9" idx="1"/>
          </p:cNvCxnSpPr>
          <p:nvPr/>
        </p:nvCxnSpPr>
        <p:spPr>
          <a:xfrm flipH="1">
            <a:off x="3865486" y="1987417"/>
            <a:ext cx="876551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22064" y="4664784"/>
            <a:ext cx="1163151" cy="3016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Motor Controller 1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722064" y="5098097"/>
            <a:ext cx="1163151" cy="2917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Motor Controller 2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722064" y="5523295"/>
            <a:ext cx="1163151" cy="3188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Motor Controller 3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940867" y="4682051"/>
            <a:ext cx="1496063" cy="2867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Motor 1, Front </a:t>
            </a:r>
            <a:r>
              <a:rPr lang="en-US" sz="1050" dirty="0" err="1" smtClean="0"/>
              <a:t>Rt</a:t>
            </a:r>
            <a:r>
              <a:rPr lang="en-US" sz="1050" dirty="0" smtClean="0"/>
              <a:t> </a:t>
            </a:r>
            <a:r>
              <a:rPr lang="en-US" sz="1050" dirty="0" smtClean="0"/>
              <a:t>Fin</a:t>
            </a:r>
            <a:endParaRPr lang="en-US" sz="1050" dirty="0"/>
          </a:p>
        </p:txBody>
      </p:sp>
      <p:sp>
        <p:nvSpPr>
          <p:cNvPr id="28" name="Rectangle 27"/>
          <p:cNvSpPr/>
          <p:nvPr/>
        </p:nvSpPr>
        <p:spPr>
          <a:xfrm>
            <a:off x="6940867" y="5107113"/>
            <a:ext cx="1496063" cy="2930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Motor 2 Front Left Fin</a:t>
            </a:r>
            <a:endParaRPr lang="en-US" sz="1050" dirty="0"/>
          </a:p>
        </p:txBody>
      </p:sp>
      <p:sp>
        <p:nvSpPr>
          <p:cNvPr id="29" name="Rectangle 28"/>
          <p:cNvSpPr/>
          <p:nvPr/>
        </p:nvSpPr>
        <p:spPr>
          <a:xfrm>
            <a:off x="6940867" y="5537771"/>
            <a:ext cx="1496063" cy="298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Motor 3 Rear Fins</a:t>
            </a:r>
            <a:endParaRPr lang="en-US" sz="105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885215" y="4812175"/>
            <a:ext cx="1055653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90716" y="5246091"/>
            <a:ext cx="1050152" cy="0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3"/>
          </p:cNvCxnSpPr>
          <p:nvPr/>
        </p:nvCxnSpPr>
        <p:spPr>
          <a:xfrm flipV="1">
            <a:off x="5885215" y="5680008"/>
            <a:ext cx="1055653" cy="2697"/>
          </a:xfrm>
          <a:prstGeom prst="line">
            <a:avLst/>
          </a:prstGeom>
          <a:ln w="412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9452" y="4559661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9452" y="4974778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00157" y="5405994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65486" y="1690776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cxnSp>
        <p:nvCxnSpPr>
          <p:cNvPr id="51" name="Straight Connector 50"/>
          <p:cNvCxnSpPr>
            <a:stCxn id="23" idx="1"/>
          </p:cNvCxnSpPr>
          <p:nvPr/>
        </p:nvCxnSpPr>
        <p:spPr>
          <a:xfrm flipH="1" flipV="1">
            <a:off x="3865487" y="4812176"/>
            <a:ext cx="856577" cy="3417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55080" y="4553772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3849055" y="5686953"/>
            <a:ext cx="876551" cy="5979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58097" y="5437880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cxnSp>
        <p:nvCxnSpPr>
          <p:cNvPr id="55" name="Straight Connector 54"/>
          <p:cNvCxnSpPr>
            <a:stCxn id="25" idx="1"/>
          </p:cNvCxnSpPr>
          <p:nvPr/>
        </p:nvCxnSpPr>
        <p:spPr>
          <a:xfrm flipH="1">
            <a:off x="3860927" y="5243955"/>
            <a:ext cx="861137" cy="4275"/>
          </a:xfrm>
          <a:prstGeom prst="line">
            <a:avLst/>
          </a:prstGeom>
          <a:ln w="508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58097" y="4982726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PWM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844673" y="2355897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I2C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742038" y="3318555"/>
            <a:ext cx="1854293" cy="98194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4528" y="3489078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3865486" y="2632793"/>
            <a:ext cx="876551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865486" y="3791448"/>
            <a:ext cx="876551" cy="536"/>
          </a:xfrm>
          <a:prstGeom prst="line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360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Control and Communications Systems Diagram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6816583" y="3319137"/>
            <a:ext cx="984392" cy="1950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GPS Antenna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>
          <a:xfrm>
            <a:off x="6816583" y="3667370"/>
            <a:ext cx="98439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CELL Antenna</a:t>
            </a:r>
            <a:endParaRPr lang="en-US" sz="105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6596331" y="3767812"/>
            <a:ext cx="2202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596330" y="3416668"/>
            <a:ext cx="2202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16583" y="4027107"/>
            <a:ext cx="984392" cy="2008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Sim Card</a:t>
            </a:r>
            <a:endParaRPr lang="en-US" sz="105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6596331" y="4127549"/>
            <a:ext cx="2202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036138" y="1637123"/>
            <a:ext cx="1172507" cy="508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Memory</a:t>
            </a:r>
          </a:p>
          <a:p>
            <a:pPr algn="ctr"/>
            <a:r>
              <a:rPr lang="en-US" sz="1200" dirty="0" smtClean="0"/>
              <a:t>Micro SD Card</a:t>
            </a:r>
            <a:endParaRPr lang="en-US" sz="1200" dirty="0"/>
          </a:p>
        </p:txBody>
      </p:sp>
      <p:cxnSp>
        <p:nvCxnSpPr>
          <p:cNvPr id="76" name="Straight Connector 75"/>
          <p:cNvCxnSpPr>
            <a:stCxn id="11" idx="0"/>
            <a:endCxn id="75" idx="2"/>
          </p:cNvCxnSpPr>
          <p:nvPr/>
        </p:nvCxnSpPr>
        <p:spPr>
          <a:xfrm flipV="1">
            <a:off x="1622391" y="2145409"/>
            <a:ext cx="0" cy="362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42038" y="1158331"/>
            <a:ext cx="1854293" cy="475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Sonar (Future System)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9" name="Straight Connector 58"/>
          <p:cNvCxnSpPr>
            <a:stCxn id="50" idx="1"/>
          </p:cNvCxnSpPr>
          <p:nvPr/>
        </p:nvCxnSpPr>
        <p:spPr>
          <a:xfrm flipH="1">
            <a:off x="3865486" y="1395864"/>
            <a:ext cx="876551" cy="536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65486" y="1099223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Serial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97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5145" y="1395439"/>
            <a:ext cx="1172507" cy="7917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smtClean="0"/>
              <a:t>Lithium</a:t>
            </a:r>
          </a:p>
          <a:p>
            <a:pPr algn="ctr"/>
            <a:r>
              <a:rPr lang="en-US" sz="1400" dirty="0" smtClean="0"/>
              <a:t>3.6  </a:t>
            </a:r>
            <a:r>
              <a:rPr lang="en-US" sz="1400" dirty="0"/>
              <a:t>volts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9928" y="4918238"/>
            <a:ext cx="1172507" cy="3738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Battery 9VDC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735566" y="3369005"/>
            <a:ext cx="1854293" cy="475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IMU Fusion 9 DOF board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3244" y="3369005"/>
            <a:ext cx="712553" cy="21846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Arduino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52638" y="3661855"/>
            <a:ext cx="712553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PI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735566" y="3982472"/>
            <a:ext cx="1854293" cy="66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Barometric </a:t>
            </a:r>
            <a:r>
              <a:rPr lang="en-US" sz="1400" dirty="0" smtClean="0"/>
              <a:t>Pressure</a:t>
            </a:r>
          </a:p>
          <a:p>
            <a:pPr algn="ctr"/>
            <a:r>
              <a:rPr lang="en-US" sz="1400" dirty="0" smtClean="0"/>
              <a:t>Temperature</a:t>
            </a:r>
          </a:p>
          <a:p>
            <a:pPr algn="ctr"/>
            <a:r>
              <a:rPr lang="en-US" sz="1400" dirty="0" smtClean="0"/>
              <a:t>Altitude </a:t>
            </a:r>
            <a:r>
              <a:rPr lang="en-US" sz="1400" dirty="0"/>
              <a:t>Sensor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3244" y="1395439"/>
            <a:ext cx="1854293" cy="7943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phone + GPS board </a:t>
            </a:r>
          </a:p>
        </p:txBody>
      </p:sp>
      <p:cxnSp>
        <p:nvCxnSpPr>
          <p:cNvPr id="15" name="Straight Connector 14"/>
          <p:cNvCxnSpPr>
            <a:stCxn id="14" idx="1"/>
            <a:endCxn id="4" idx="3"/>
          </p:cNvCxnSpPr>
          <p:nvPr/>
        </p:nvCxnSpPr>
        <p:spPr>
          <a:xfrm flipH="1" flipV="1">
            <a:off x="3197652" y="1791323"/>
            <a:ext cx="625592" cy="13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25145" y="2473023"/>
            <a:ext cx="1172507" cy="6935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Battery</a:t>
            </a:r>
          </a:p>
          <a:p>
            <a:pPr algn="ctr"/>
            <a:r>
              <a:rPr lang="en-US" sz="1400" dirty="0" err="1" smtClean="0"/>
              <a:t>NiMh</a:t>
            </a:r>
            <a:endParaRPr lang="en-US" sz="1400" dirty="0" smtClean="0"/>
          </a:p>
          <a:p>
            <a:pPr algn="ctr"/>
            <a:r>
              <a:rPr lang="en-US" sz="1400" dirty="0" smtClean="0"/>
              <a:t>3.6 Volt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828210" y="2550780"/>
            <a:ext cx="1163151" cy="5596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Arduino Shield</a:t>
            </a:r>
          </a:p>
          <a:p>
            <a:pPr algn="ctr"/>
            <a:r>
              <a:rPr lang="en-US" sz="1200" dirty="0" smtClean="0"/>
              <a:t>Motor Control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3566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Power Distribution Diagram</a:t>
            </a:r>
            <a:endParaRPr lang="en-US" sz="3200" b="1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4535797" y="3585226"/>
            <a:ext cx="1199769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535797" y="4286922"/>
            <a:ext cx="1199769" cy="86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06448" y="3298761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 VDC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06448" y="4012941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3.3 VDC</a:t>
            </a:r>
            <a:endParaRPr lang="en-US" sz="1400" dirty="0"/>
          </a:p>
        </p:txBody>
      </p:sp>
      <p:cxnSp>
        <p:nvCxnSpPr>
          <p:cNvPr id="40" name="Straight Connector 39"/>
          <p:cNvCxnSpPr>
            <a:endCxn id="5" idx="3"/>
          </p:cNvCxnSpPr>
          <p:nvPr/>
        </p:nvCxnSpPr>
        <p:spPr>
          <a:xfrm flipH="1">
            <a:off x="2812435" y="5101297"/>
            <a:ext cx="1010809" cy="385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81214" y="1505645"/>
            <a:ext cx="85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3.6 VDC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964777" y="4813330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  <a:r>
              <a:rPr lang="en-US" sz="1400" dirty="0" smtClean="0"/>
              <a:t> VDC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50447" y="3256772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3.6 VDC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22" idx="2"/>
            <a:endCxn id="9" idx="0"/>
          </p:cNvCxnSpPr>
          <p:nvPr/>
        </p:nvCxnSpPr>
        <p:spPr>
          <a:xfrm flipH="1">
            <a:off x="2608915" y="3166596"/>
            <a:ext cx="2484" cy="49525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7" idx="1"/>
          </p:cNvCxnSpPr>
          <p:nvPr/>
        </p:nvCxnSpPr>
        <p:spPr>
          <a:xfrm>
            <a:off x="4531678" y="5087452"/>
            <a:ext cx="1203887" cy="16788"/>
          </a:xfrm>
          <a:prstGeom prst="line">
            <a:avLst/>
          </a:prstGeom>
          <a:ln w="508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197652" y="2818261"/>
            <a:ext cx="625592" cy="13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81214" y="2532583"/>
            <a:ext cx="85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3.6 VDC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5735566" y="4866707"/>
            <a:ext cx="1854293" cy="475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Sonar (Future System)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81296" y="4809111"/>
            <a:ext cx="858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 VDC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82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13575" r="47975" b="15414"/>
          <a:stretch/>
        </p:blipFill>
        <p:spPr>
          <a:xfrm>
            <a:off x="771525" y="579666"/>
            <a:ext cx="893990" cy="1575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24980" r="7106" b="20933"/>
          <a:stretch/>
        </p:blipFill>
        <p:spPr>
          <a:xfrm>
            <a:off x="2057399" y="579665"/>
            <a:ext cx="2564542" cy="15757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5" t="34179" r="4897" b="17989"/>
          <a:stretch/>
        </p:blipFill>
        <p:spPr>
          <a:xfrm>
            <a:off x="4910818" y="579665"/>
            <a:ext cx="2409014" cy="1575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1" t="9895" r="18765" b="25717"/>
          <a:stretch/>
        </p:blipFill>
        <p:spPr>
          <a:xfrm>
            <a:off x="7445830" y="579665"/>
            <a:ext cx="1532939" cy="1575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7" t="11429" r="23524" b="10833"/>
          <a:stretch/>
        </p:blipFill>
        <p:spPr>
          <a:xfrm>
            <a:off x="771526" y="2539093"/>
            <a:ext cx="2705654" cy="37392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4" t="3271" r="23398" b="2576"/>
          <a:stretch/>
        </p:blipFill>
        <p:spPr>
          <a:xfrm>
            <a:off x="3765778" y="2539093"/>
            <a:ext cx="1194026" cy="20891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44" y="2351314"/>
            <a:ext cx="285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design template">
  <a:themeElements>
    <a:clrScheme name="Office Theme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522</TotalTime>
  <Words>526</Words>
  <Application>Microsoft Office PowerPoint</Application>
  <PresentationFormat>On-screen Show (4:3)</PresentationFormat>
  <Paragraphs>118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Ocean design template</vt:lpstr>
      <vt:lpstr>Tampa Deep-Sea X-plorers</vt:lpstr>
      <vt:lpstr>About Us</vt:lpstr>
      <vt:lpstr>The Challenge</vt:lpstr>
      <vt:lpstr>Our Solution</vt:lpstr>
      <vt:lpstr>Our Solution</vt:lpstr>
      <vt:lpstr>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Tampa Deepsea X-plorers</dc:title>
  <dc:creator>Edward Larson</dc:creator>
  <cp:lastModifiedBy>Edward Larson</cp:lastModifiedBy>
  <cp:revision>62</cp:revision>
  <cp:lastPrinted>1601-01-01T00:00:00Z</cp:lastPrinted>
  <dcterms:created xsi:type="dcterms:W3CDTF">2016-07-25T16:29:36Z</dcterms:created>
  <dcterms:modified xsi:type="dcterms:W3CDTF">2016-11-04T21:24:27Z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TC102037821033</vt:lpwstr>
  </property>
</Properties>
</file>