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9" r:id="rId7"/>
    <p:sldId id="270" r:id="rId8"/>
    <p:sldId id="26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8"/>
          <p:cNvSpPr txBox="1"/>
          <p:nvPr/>
        </p:nvSpPr>
        <p:spPr>
          <a:xfrm>
            <a:off x="1623060" y="1891030"/>
            <a:ext cx="9491345" cy="1938020"/>
          </a:xfrm>
          <a:prstGeom prst="rect">
            <a:avLst/>
          </a:prstGeom>
          <a:noFill/>
        </p:spPr>
        <p:txBody>
          <a:bodyPr wrap="square" rtlCol="0">
            <a:spAutoFit/>
          </a:bodyPr>
          <a:p>
            <a:pPr algn="ctr"/>
            <a:r>
              <a:rPr lang="en-US" altLang="zh-CN" sz="4800" dirty="0" smtClean="0">
                <a:latin typeface="Bahnschrift SemiBold" panose="020B0502040204020203" charset="0"/>
                <a:ea typeface="Calibri" panose="020F0502020204030204" charset="0"/>
                <a:cs typeface="Bahnschrift SemiBold" panose="020B0502040204020203" charset="0"/>
              </a:rPr>
              <a:t>House Price Predictor</a:t>
            </a:r>
            <a:endParaRPr lang="en-US" altLang="zh-CN" sz="4800" dirty="0" smtClean="0">
              <a:latin typeface="Bahnschrift SemiBold" panose="020B0502040204020203" charset="0"/>
              <a:ea typeface="Calibri" panose="020F0502020204030204" charset="0"/>
              <a:cs typeface="Bahnschrift SemiBold" panose="020B0502040204020203" charset="0"/>
            </a:endParaRPr>
          </a:p>
          <a:p>
            <a:pPr algn="ctr"/>
            <a:endParaRPr lang="en-US" altLang="zh-CN" sz="4800" dirty="0" smtClean="0">
              <a:latin typeface="Bahnschrift SemiBold" panose="020B0502040204020203" charset="0"/>
              <a:ea typeface="Calibri" panose="020F0502020204030204" charset="0"/>
              <a:cs typeface="Bahnschrift SemiBold" panose="020B0502040204020203" charset="0"/>
            </a:endParaRPr>
          </a:p>
          <a:p>
            <a:pPr algn="ctr"/>
            <a:r>
              <a:rPr lang="en-US" altLang="zh-CN" sz="2400" dirty="0" smtClean="0">
                <a:latin typeface="Bahnschrift SemiBold" panose="020B0502040204020203" charset="0"/>
                <a:ea typeface="Calibri" panose="020F0502020204030204" charset="0"/>
                <a:cs typeface="Bahnschrift SemiBold" panose="020B0502040204020203" charset="0"/>
              </a:rPr>
              <a:t>A Prediction Model</a:t>
            </a:r>
            <a:endParaRPr lang="en-US" altLang="zh-CN" sz="2400" dirty="0" smtClean="0">
              <a:latin typeface="Bahnschrift SemiBold" panose="020B0502040204020203" charset="0"/>
              <a:ea typeface="Calibri" panose="020F0502020204030204" charset="0"/>
              <a:cs typeface="Bahnschrift SemiBold" panose="020B0502040204020203" charset="0"/>
            </a:endParaRPr>
          </a:p>
        </p:txBody>
      </p:sp>
      <p:grpSp>
        <p:nvGrpSpPr>
          <p:cNvPr id="35" name="组合 32"/>
          <p:cNvGrpSpPr/>
          <p:nvPr/>
        </p:nvGrpSpPr>
        <p:grpSpPr>
          <a:xfrm>
            <a:off x="4338407" y="4656987"/>
            <a:ext cx="428365" cy="468378"/>
            <a:chOff x="697828" y="4453123"/>
            <a:chExt cx="229831" cy="251300"/>
          </a:xfrm>
          <a:solidFill>
            <a:schemeClr val="tx1"/>
          </a:solidFill>
        </p:grpSpPr>
        <p:sp>
          <p:nvSpPr>
            <p:cNvPr id="36"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p:spPr>
          <p:txBody>
            <a:bodyPr vert="horz" wrap="square" lIns="68589" tIns="34295" rIns="68589" bIns="3429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7" name="Rectangle 666"/>
            <p:cNvSpPr>
              <a:spLocks noChangeArrowheads="1"/>
            </p:cNvSpPr>
            <p:nvPr/>
          </p:nvSpPr>
          <p:spPr bwMode="auto">
            <a:xfrm>
              <a:off x="718073" y="4643682"/>
              <a:ext cx="33343" cy="60741"/>
            </a:xfrm>
            <a:prstGeom prst="rect">
              <a:avLst/>
            </a:prstGeom>
            <a:grpFill/>
            <a:ln>
              <a:noFill/>
            </a:ln>
          </p:spPr>
          <p:txBody>
            <a:bodyPr vert="horz" wrap="square" lIns="68589" tIns="34295" rIns="68589" bIns="3429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8" name="Rectangle 667"/>
            <p:cNvSpPr>
              <a:spLocks noChangeArrowheads="1"/>
            </p:cNvSpPr>
            <p:nvPr/>
          </p:nvSpPr>
          <p:spPr bwMode="auto">
            <a:xfrm>
              <a:off x="772851" y="4613906"/>
              <a:ext cx="33343" cy="90515"/>
            </a:xfrm>
            <a:prstGeom prst="rect">
              <a:avLst/>
            </a:prstGeom>
            <a:grpFill/>
            <a:ln>
              <a:noFill/>
            </a:ln>
          </p:spPr>
          <p:txBody>
            <a:bodyPr vert="horz" wrap="square" lIns="68589" tIns="34295" rIns="68589" bIns="3429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39" name="Rectangle 668"/>
            <p:cNvSpPr>
              <a:spLocks noChangeArrowheads="1"/>
            </p:cNvSpPr>
            <p:nvPr/>
          </p:nvSpPr>
          <p:spPr bwMode="auto">
            <a:xfrm>
              <a:off x="828820" y="4584131"/>
              <a:ext cx="33343" cy="120291"/>
            </a:xfrm>
            <a:prstGeom prst="rect">
              <a:avLst/>
            </a:prstGeom>
            <a:grpFill/>
            <a:ln>
              <a:noFill/>
            </a:ln>
          </p:spPr>
          <p:txBody>
            <a:bodyPr vert="horz" wrap="square" lIns="68589" tIns="34295" rIns="68589" bIns="3429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40" name="Rectangle 669"/>
            <p:cNvSpPr>
              <a:spLocks noChangeArrowheads="1"/>
            </p:cNvSpPr>
            <p:nvPr/>
          </p:nvSpPr>
          <p:spPr bwMode="auto">
            <a:xfrm>
              <a:off x="883598" y="4554357"/>
              <a:ext cx="33343" cy="150065"/>
            </a:xfrm>
            <a:prstGeom prst="rect">
              <a:avLst/>
            </a:prstGeom>
            <a:grpFill/>
            <a:ln>
              <a:noFill/>
            </a:ln>
          </p:spPr>
          <p:txBody>
            <a:bodyPr vert="horz" wrap="square" lIns="68589" tIns="34295" rIns="68589" bIns="3429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grpSp>
      <p:sp>
        <p:nvSpPr>
          <p:cNvPr id="41" name="Freeform 15"/>
          <p:cNvSpPr>
            <a:spLocks noEditPoints="1"/>
          </p:cNvSpPr>
          <p:nvPr/>
        </p:nvSpPr>
        <p:spPr bwMode="auto">
          <a:xfrm>
            <a:off x="6187600" y="4676261"/>
            <a:ext cx="523761" cy="449005"/>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tx1"/>
          </a:solidFill>
          <a:ln>
            <a:noFill/>
          </a:ln>
        </p:spPr>
        <p:txBody>
          <a:bodyPr vert="horz" wrap="square" lIns="68571" tIns="34285" rIns="68571" bIns="34285"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87005" y="4598670"/>
            <a:ext cx="526415" cy="526415"/>
          </a:xfrm>
          <a:prstGeom prst="rect">
            <a:avLst/>
          </a:prstGeom>
        </p:spPr>
      </p:pic>
      <p:sp>
        <p:nvSpPr>
          <p:cNvPr id="42" name="Text Box 41"/>
          <p:cNvSpPr txBox="1"/>
          <p:nvPr/>
        </p:nvSpPr>
        <p:spPr>
          <a:xfrm>
            <a:off x="8892540" y="5737860"/>
            <a:ext cx="2771140" cy="368300"/>
          </a:xfrm>
          <a:prstGeom prst="rect">
            <a:avLst/>
          </a:prstGeom>
          <a:noFill/>
        </p:spPr>
        <p:txBody>
          <a:bodyPr wrap="square" rtlCol="0">
            <a:spAutoFit/>
          </a:bodyPr>
          <a:p>
            <a:r>
              <a:rPr lang="en-US"/>
              <a:t>By : Tamradhwaj Sherpa</a:t>
            </a:r>
            <a:endParaRPr lang="en-US"/>
          </a:p>
        </p:txBody>
      </p:sp>
      <p:cxnSp>
        <p:nvCxnSpPr>
          <p:cNvPr id="43" name="Straight Connector 42"/>
          <p:cNvCxnSpPr/>
          <p:nvPr/>
        </p:nvCxnSpPr>
        <p:spPr>
          <a:xfrm flipV="1">
            <a:off x="4185920" y="5149215"/>
            <a:ext cx="4364990" cy="203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8628380" y="753110"/>
            <a:ext cx="3035300" cy="368300"/>
          </a:xfrm>
          <a:prstGeom prst="rect">
            <a:avLst/>
          </a:prstGeom>
          <a:noFill/>
        </p:spPr>
        <p:txBody>
          <a:bodyPr wrap="square" rtlCol="0">
            <a:spAutoFit/>
          </a:bodyPr>
          <a:p>
            <a:r>
              <a:rPr lang="en-US"/>
              <a:t>Guide By : Deepak Sharma Sir</a:t>
            </a:r>
            <a:endParaRPr lang="en-US"/>
          </a:p>
        </p:txBody>
      </p:sp>
      <p:pic>
        <p:nvPicPr>
          <p:cNvPr id="102" name="Picture 101"/>
          <p:cNvPicPr/>
          <p:nvPr/>
        </p:nvPicPr>
        <p:blipFill>
          <a:blip r:embed="rId2"/>
          <a:stretch>
            <a:fillRect/>
          </a:stretch>
        </p:blipFill>
        <p:spPr>
          <a:xfrm>
            <a:off x="546100" y="557530"/>
            <a:ext cx="1615440" cy="143319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atin typeface="Bahnschrift SemiBold" panose="020B0502040204020203" charset="0"/>
                <a:cs typeface="Bahnschrift SemiBold" panose="020B0502040204020203" charset="0"/>
                <a:sym typeface="+mn-ea"/>
              </a:rPr>
              <a:t>objective</a:t>
            </a:r>
            <a:endParaRPr lang="zh-CN" altLang="en-US"/>
          </a:p>
        </p:txBody>
      </p:sp>
      <p:sp>
        <p:nvSpPr>
          <p:cNvPr id="4" name="Text Box 3"/>
          <p:cNvSpPr txBox="1"/>
          <p:nvPr/>
        </p:nvSpPr>
        <p:spPr>
          <a:xfrm>
            <a:off x="3940175" y="1691005"/>
            <a:ext cx="5948680" cy="1938020"/>
          </a:xfrm>
          <a:prstGeom prst="rect">
            <a:avLst/>
          </a:prstGeom>
          <a:noFill/>
        </p:spPr>
        <p:txBody>
          <a:bodyPr wrap="square" rtlCol="0">
            <a:spAutoFit/>
          </a:bodyPr>
          <a:p>
            <a:r>
              <a:rPr lang="en-US" sz="2000">
                <a:latin typeface="Bahnschrift SemiBold" panose="020B0502040204020203" charset="0"/>
                <a:cs typeface="Bahnschrift SemiBold" panose="020B0502040204020203" charset="0"/>
              </a:rPr>
              <a:t>The objective of a house price prediction model is to accurately estimate the market value of residential properties based on relevant features. The primary goal is to leverage data and machine learning techniques to develop a model that can provide reliable predictions of house prices</a:t>
            </a:r>
            <a:endParaRPr lang="en-US" sz="2000">
              <a:latin typeface="Bahnschrift SemiBold" panose="020B0502040204020203" charset="0"/>
              <a:cs typeface="Bahnschrift SemiBold" panose="020B0502040204020203" charset="0"/>
            </a:endParaRPr>
          </a:p>
        </p:txBody>
      </p:sp>
      <p:sp>
        <p:nvSpPr>
          <p:cNvPr id="7" name="Text Box 6"/>
          <p:cNvSpPr txBox="1"/>
          <p:nvPr/>
        </p:nvSpPr>
        <p:spPr>
          <a:xfrm>
            <a:off x="838200" y="706755"/>
            <a:ext cx="1800225"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Objective</a:t>
            </a:r>
            <a:endParaRPr lang="en-US" sz="2800"/>
          </a:p>
        </p:txBody>
      </p:sp>
      <p:pic>
        <p:nvPicPr>
          <p:cNvPr id="102" name="Content Placeholder 101"/>
          <p:cNvPicPr>
            <a:picLocks noChangeAspect="1"/>
          </p:cNvPicPr>
          <p:nvPr>
            <p:ph idx="1"/>
          </p:nvPr>
        </p:nvPicPr>
        <p:blipFill>
          <a:blip r:embed="rId1"/>
          <a:stretch>
            <a:fillRect/>
          </a:stretch>
        </p:blipFill>
        <p:spPr>
          <a:xfrm>
            <a:off x="984250" y="2461260"/>
            <a:ext cx="1875155" cy="1935480"/>
          </a:xfrm>
          <a:prstGeom prst="rect">
            <a:avLst/>
          </a:prstGeom>
          <a:noFill/>
          <a:ln w="9525">
            <a:noFill/>
          </a:ln>
        </p:spPr>
      </p:pic>
      <p:sp>
        <p:nvSpPr>
          <p:cNvPr id="17" name="Text Box 16"/>
          <p:cNvSpPr txBox="1"/>
          <p:nvPr/>
        </p:nvSpPr>
        <p:spPr>
          <a:xfrm>
            <a:off x="4834255" y="4004310"/>
            <a:ext cx="3410585" cy="1198880"/>
          </a:xfrm>
          <a:prstGeom prst="rect">
            <a:avLst/>
          </a:prstGeom>
          <a:noFill/>
        </p:spPr>
        <p:txBody>
          <a:bodyPr wrap="square" rtlCol="0">
            <a:spAutoFit/>
          </a:bodyPr>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Real Estate Decision Support</a:t>
            </a:r>
            <a:endParaRPr lang="en-US">
              <a:latin typeface="Franklin Gothic Medium" panose="020B0603020102020204" charset="0"/>
              <a:cs typeface="Franklin Gothic Medium" panose="020B0603020102020204" charset="0"/>
            </a:endParaRPr>
          </a:p>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Market Trends Analysis</a:t>
            </a:r>
            <a:endParaRPr lang="en-US">
              <a:latin typeface="Franklin Gothic Medium" panose="020B0603020102020204" charset="0"/>
              <a:cs typeface="Franklin Gothic Medium" panose="020B0603020102020204" charset="0"/>
            </a:endParaRPr>
          </a:p>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User-Friendly Interface</a:t>
            </a:r>
            <a:endParaRPr lang="en-US">
              <a:latin typeface="Franklin Gothic Medium" panose="020B0603020102020204" charset="0"/>
              <a:cs typeface="Franklin Gothic Medium" panose="020B0603020102020204" charset="0"/>
            </a:endParaRPr>
          </a:p>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Risk Assessment</a:t>
            </a:r>
            <a:endParaRPr lang="en-US">
              <a:latin typeface="Franklin Gothic Medium" panose="020B0603020102020204" charset="0"/>
              <a:cs typeface="Franklin Gothic Medium" panose="020B0603020102020204" charset="0"/>
            </a:endParaRPr>
          </a:p>
        </p:txBody>
      </p:sp>
      <p:cxnSp>
        <p:nvCxnSpPr>
          <p:cNvPr id="18" name="Straight Connector 17"/>
          <p:cNvCxnSpPr/>
          <p:nvPr/>
        </p:nvCxnSpPr>
        <p:spPr>
          <a:xfrm>
            <a:off x="913130" y="1139190"/>
            <a:ext cx="16040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Text Box 5"/>
          <p:cNvSpPr txBox="1"/>
          <p:nvPr/>
        </p:nvSpPr>
        <p:spPr>
          <a:xfrm>
            <a:off x="838200" y="706755"/>
            <a:ext cx="4732655"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Exploratory Data Analysis</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a:off x="913130" y="1139190"/>
            <a:ext cx="4222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 name="Content Placeholder 101"/>
          <p:cNvPicPr>
            <a:picLocks noChangeAspect="1"/>
          </p:cNvPicPr>
          <p:nvPr>
            <p:ph idx="1"/>
          </p:nvPr>
        </p:nvPicPr>
        <p:blipFill>
          <a:blip r:embed="rId1"/>
          <a:stretch>
            <a:fillRect/>
          </a:stretch>
        </p:blipFill>
        <p:spPr>
          <a:xfrm>
            <a:off x="7013575" y="1139190"/>
            <a:ext cx="4148455" cy="2489200"/>
          </a:xfrm>
          <a:prstGeom prst="rect">
            <a:avLst/>
          </a:prstGeom>
          <a:noFill/>
          <a:ln w="9525">
            <a:noFill/>
          </a:ln>
        </p:spPr>
      </p:pic>
      <p:sp>
        <p:nvSpPr>
          <p:cNvPr id="9" name="Text Box 8"/>
          <p:cNvSpPr txBox="1"/>
          <p:nvPr/>
        </p:nvSpPr>
        <p:spPr>
          <a:xfrm>
            <a:off x="1369695" y="2837180"/>
            <a:ext cx="5345430" cy="2030095"/>
          </a:xfrm>
          <a:prstGeom prst="rect">
            <a:avLst/>
          </a:prstGeom>
          <a:noFill/>
          <a:ln>
            <a:solidFill>
              <a:schemeClr val="tx1"/>
            </a:solidFill>
          </a:ln>
        </p:spPr>
        <p:txBody>
          <a:bodyPr wrap="square" rtlCol="0">
            <a:spAutoFit/>
          </a:bodyPr>
          <a:p>
            <a:pPr marL="285750" indent="-285750">
              <a:buFont typeface="Arial" panose="020B0604020202020204" pitchFamily="34" charset="0"/>
              <a:buChar char="•"/>
            </a:pPr>
            <a:r>
              <a:rPr lang="en-US" b="1">
                <a:latin typeface="Lucida Sans Unicode" panose="020B0602030504020204" charset="0"/>
                <a:cs typeface="Lucida Sans Unicode" panose="020B0602030504020204" charset="0"/>
              </a:rPr>
              <a:t>Showcase important visualizations (e.g., histograms, scatter plots) to understand the data.</a:t>
            </a:r>
            <a:endParaRPr lang="en-US" b="1">
              <a:latin typeface="Lucida Sans Unicode" panose="020B0602030504020204" charset="0"/>
              <a:cs typeface="Lucida Sans Unicode" panose="020B0602030504020204" charset="0"/>
            </a:endParaRPr>
          </a:p>
          <a:p>
            <a:pPr marL="285750" indent="-285750">
              <a:buFont typeface="Arial" panose="020B0604020202020204" pitchFamily="34" charset="0"/>
              <a:buChar char="•"/>
            </a:pPr>
            <a:r>
              <a:rPr lang="en-US" b="1">
                <a:latin typeface="Lucida Sans Unicode" panose="020B0602030504020204" charset="0"/>
                <a:cs typeface="Lucida Sans Unicode" panose="020B0602030504020204" charset="0"/>
              </a:rPr>
              <a:t>Identify correlations between features and the target variable (house prices).</a:t>
            </a:r>
            <a:endParaRPr lang="en-US" b="1">
              <a:latin typeface="Lucida Sans Unicode" panose="020B0602030504020204" charset="0"/>
              <a:cs typeface="Lucida Sans Unicode" panose="020B0602030504020204" charset="0"/>
            </a:endParaRPr>
          </a:p>
          <a:p>
            <a:pPr marL="285750" indent="-285750">
              <a:buFont typeface="Arial" panose="020B0604020202020204" pitchFamily="34" charset="0"/>
              <a:buChar char="•"/>
            </a:pPr>
            <a:r>
              <a:rPr lang="en-US" b="1">
                <a:latin typeface="Lucida Sans Unicode" panose="020B0602030504020204" charset="0"/>
                <a:cs typeface="Lucida Sans Unicode" panose="020B0602030504020204" charset="0"/>
              </a:rPr>
              <a:t>Discuss any outliers and how they were handled.</a:t>
            </a:r>
            <a:endParaRPr lang="en-US" b="1">
              <a:latin typeface="Lucida Sans Unicode" panose="020B0602030504020204" charset="0"/>
              <a:cs typeface="Lucida Sans Unicode" panose="020B0602030504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838200" y="706755"/>
            <a:ext cx="1800225"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Results</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a:off x="913130" y="1139190"/>
            <a:ext cx="16040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Content Placeholder 102"/>
          <p:cNvPicPr>
            <a:picLocks noChangeAspect="1"/>
          </p:cNvPicPr>
          <p:nvPr>
            <p:ph idx="1"/>
          </p:nvPr>
        </p:nvPicPr>
        <p:blipFill>
          <a:blip r:embed="rId1"/>
          <a:stretch>
            <a:fillRect/>
          </a:stretch>
        </p:blipFill>
        <p:spPr>
          <a:xfrm>
            <a:off x="403225" y="3670935"/>
            <a:ext cx="11386185" cy="2202815"/>
          </a:xfrm>
          <a:prstGeom prst="rect">
            <a:avLst/>
          </a:prstGeom>
          <a:noFill/>
          <a:ln w="9525">
            <a:noFill/>
          </a:ln>
        </p:spPr>
      </p:pic>
      <p:sp>
        <p:nvSpPr>
          <p:cNvPr id="8" name="Text Box 7"/>
          <p:cNvSpPr txBox="1"/>
          <p:nvPr/>
        </p:nvSpPr>
        <p:spPr>
          <a:xfrm>
            <a:off x="2990850" y="2078990"/>
            <a:ext cx="5492115" cy="1014730"/>
          </a:xfrm>
          <a:prstGeom prst="rect">
            <a:avLst/>
          </a:prstGeom>
          <a:noFill/>
        </p:spPr>
        <p:txBody>
          <a:bodyPr wrap="square" rtlCol="0">
            <a:spAutoFit/>
          </a:bodyPr>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Show a comparison between predicted and actual house prices.</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Highlight any notable findings or patterns.</a:t>
            </a:r>
            <a:endParaRPr lang="en-US" sz="2000">
              <a:latin typeface="Bahnschrift SemiBold" panose="020B0502040204020203" charset="0"/>
              <a:cs typeface="Bahnschrift SemiBold"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838200" y="706755"/>
            <a:ext cx="3566160"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Feature Selection</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a:off x="913130" y="1139190"/>
            <a:ext cx="3096260" cy="1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5760720" y="3331845"/>
            <a:ext cx="4893310" cy="1322070"/>
          </a:xfrm>
          <a:prstGeom prst="rect">
            <a:avLst/>
          </a:prstGeom>
          <a:noFill/>
        </p:spPr>
        <p:txBody>
          <a:bodyPr wrap="square" rtlCol="0">
            <a:spAutoFit/>
          </a:bodyPr>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Select the location</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Enter the House BHK</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Enter Number of bathrooms</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Enter square feet</a:t>
            </a:r>
            <a:endParaRPr lang="en-US" sz="2000">
              <a:latin typeface="Bahnschrift SemiBold" panose="020B0502040204020203" charset="0"/>
              <a:cs typeface="Bahnschrift SemiBold" panose="020B0502040204020203" charset="0"/>
            </a:endParaRPr>
          </a:p>
        </p:txBody>
      </p:sp>
      <p:pic>
        <p:nvPicPr>
          <p:cNvPr id="100" name="Content Placeholder 99"/>
          <p:cNvPicPr>
            <a:picLocks noChangeAspect="1"/>
          </p:cNvPicPr>
          <p:nvPr>
            <p:ph idx="1"/>
          </p:nvPr>
        </p:nvPicPr>
        <p:blipFill>
          <a:blip r:embed="rId1"/>
          <a:stretch>
            <a:fillRect/>
          </a:stretch>
        </p:blipFill>
        <p:spPr>
          <a:xfrm>
            <a:off x="1080135" y="1990725"/>
            <a:ext cx="4030980" cy="241871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838200" y="706755"/>
            <a:ext cx="3566160"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Model Selection</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a:off x="913130" y="1139190"/>
            <a:ext cx="3096260" cy="1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1" name="Content Placeholder 100"/>
          <p:cNvPicPr>
            <a:picLocks noChangeAspect="1"/>
          </p:cNvPicPr>
          <p:nvPr>
            <p:ph idx="1"/>
          </p:nvPr>
        </p:nvPicPr>
        <p:blipFill>
          <a:blip r:embed="rId1"/>
          <a:stretch>
            <a:fillRect/>
          </a:stretch>
        </p:blipFill>
        <p:spPr>
          <a:xfrm>
            <a:off x="7370445" y="821690"/>
            <a:ext cx="3876040" cy="3380105"/>
          </a:xfrm>
          <a:prstGeom prst="rect">
            <a:avLst/>
          </a:prstGeom>
          <a:noFill/>
          <a:ln w="9525">
            <a:noFill/>
          </a:ln>
        </p:spPr>
      </p:pic>
      <p:sp>
        <p:nvSpPr>
          <p:cNvPr id="5" name="Text Box 4"/>
          <p:cNvSpPr txBox="1"/>
          <p:nvPr/>
        </p:nvSpPr>
        <p:spPr>
          <a:xfrm>
            <a:off x="2268855" y="2316480"/>
            <a:ext cx="4689475" cy="1630045"/>
          </a:xfrm>
          <a:prstGeom prst="rect">
            <a:avLst/>
          </a:prstGeom>
          <a:noFill/>
        </p:spPr>
        <p:txBody>
          <a:bodyPr wrap="square" rtlCol="0">
            <a:spAutoFit/>
          </a:bodyPr>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Linear regression</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sym typeface="+mn-ea"/>
              </a:rPr>
              <a:t>Lasso Regression</a:t>
            </a:r>
            <a:endParaRPr lang="en-US" sz="2000">
              <a:latin typeface="Bahnschrift SemiBold" panose="020B0502040204020203" charset="0"/>
              <a:cs typeface="Bahnschrift SemiBold" panose="020B0502040204020203" charset="0"/>
              <a:sym typeface="+mn-ea"/>
            </a:endParaRPr>
          </a:p>
          <a:p>
            <a:pPr indent="0">
              <a:buFont typeface="Arial" panose="020B0604020202020204" pitchFamily="34" charset="0"/>
              <a:buNone/>
            </a:pPr>
            <a:endParaRPr lang="en-US" sz="2000">
              <a:latin typeface="Bahnschrift SemiBold" panose="020B0502040204020203" charset="0"/>
              <a:cs typeface="Bahnschrift SemiBold" panose="020B0502040204020203" charset="0"/>
              <a:sym typeface="+mn-ea"/>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sym typeface="+mn-ea"/>
              </a:rPr>
              <a:t>Ridge Regression</a:t>
            </a:r>
            <a:endParaRPr lang="en-US" sz="2000">
              <a:latin typeface="Bahnschrift SemiBold" panose="020B0502040204020203" charset="0"/>
              <a:cs typeface="Bahnschrift SemiBold" panose="020B0502040204020203"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838200" y="706755"/>
            <a:ext cx="2520950"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Challenges</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flipV="1">
            <a:off x="913130" y="1129030"/>
            <a:ext cx="1928495" cy="1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4699635" y="1920875"/>
            <a:ext cx="7088505" cy="2553335"/>
          </a:xfrm>
          <a:prstGeom prst="rect">
            <a:avLst/>
          </a:prstGeom>
          <a:noFill/>
        </p:spPr>
        <p:txBody>
          <a:bodyPr wrap="square" rtlCol="0">
            <a:spAutoFit/>
          </a:bodyPr>
          <a:p>
            <a:r>
              <a:rPr lang="en-US" sz="2000">
                <a:latin typeface="Bahnschrift SemiBold" panose="020B0502040204020203" charset="0"/>
                <a:cs typeface="Bahnschrift SemiBold" panose="020B0502040204020203" charset="0"/>
              </a:rPr>
              <a:t>Discuss challenges faced during the project (e.g., data quality issues, model limitations).</a:t>
            </a:r>
            <a:endParaRPr lang="en-US" sz="2000">
              <a:latin typeface="Bahnschrift SemiBold" panose="020B0502040204020203" charset="0"/>
              <a:cs typeface="Bahnschrift SemiBold" panose="020B0502040204020203" charset="0"/>
            </a:endParaRPr>
          </a:p>
          <a:p>
            <a:r>
              <a:rPr lang="en-US" sz="2000">
                <a:latin typeface="Bahnschrift SemiBold" panose="020B0502040204020203" charset="0"/>
                <a:cs typeface="Bahnschrift SemiBold" panose="020B0502040204020203" charset="0"/>
              </a:rPr>
              <a:t>Talk about how you addressed or mitigated these challenges.</a:t>
            </a:r>
            <a:endParaRPr lang="en-US" sz="2000">
              <a:latin typeface="Bahnschrift SemiBold" panose="020B0502040204020203" charset="0"/>
              <a:cs typeface="Bahnschrift SemiBold" panose="020B0502040204020203" charset="0"/>
            </a:endParaRPr>
          </a:p>
          <a:p>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Data Quality</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Feature Selection</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Handling Categorical Data</a:t>
            </a:r>
            <a:endParaRPr lang="en-US" sz="2000">
              <a:latin typeface="Bahnschrift SemiBold" panose="020B0502040204020203" charset="0"/>
              <a:cs typeface="Bahnschrift SemiBold" panose="020B0502040204020203" charset="0"/>
            </a:endParaRPr>
          </a:p>
          <a:p>
            <a:pPr marL="342900" indent="-342900">
              <a:buFont typeface="Arial" panose="020B0604020202020204" pitchFamily="34" charset="0"/>
              <a:buChar char="•"/>
            </a:pPr>
            <a:r>
              <a:rPr lang="en-US" sz="2000">
                <a:latin typeface="Bahnschrift SemiBold" panose="020B0502040204020203" charset="0"/>
                <a:cs typeface="Bahnschrift SemiBold" panose="020B0502040204020203" charset="0"/>
              </a:rPr>
              <a:t>Model Complexity</a:t>
            </a:r>
            <a:endParaRPr lang="en-US" sz="2000">
              <a:latin typeface="Bahnschrift SemiBold" panose="020B0502040204020203" charset="0"/>
              <a:cs typeface="Bahnschrift SemiBold" panose="020B0502040204020203" charset="0"/>
            </a:endParaRPr>
          </a:p>
        </p:txBody>
      </p:sp>
      <p:pic>
        <p:nvPicPr>
          <p:cNvPr id="106" name="Content Placeholder 105"/>
          <p:cNvPicPr>
            <a:picLocks noChangeAspect="1"/>
          </p:cNvPicPr>
          <p:nvPr>
            <p:ph idx="1"/>
          </p:nvPr>
        </p:nvPicPr>
        <p:blipFill>
          <a:blip r:embed="rId1"/>
          <a:stretch>
            <a:fillRect/>
          </a:stretch>
        </p:blipFill>
        <p:spPr>
          <a:xfrm>
            <a:off x="838200" y="1920875"/>
            <a:ext cx="3233420" cy="27971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0"/>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838200" y="706755"/>
            <a:ext cx="4306570"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Future Improvements</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a:off x="913130" y="1139190"/>
            <a:ext cx="37153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4" name="Content Placeholder 103"/>
          <p:cNvPicPr>
            <a:picLocks noChangeAspect="1"/>
          </p:cNvPicPr>
          <p:nvPr>
            <p:ph idx="1"/>
          </p:nvPr>
        </p:nvPicPr>
        <p:blipFill>
          <a:blip r:embed="rId1"/>
          <a:stretch>
            <a:fillRect/>
          </a:stretch>
        </p:blipFill>
        <p:spPr>
          <a:xfrm>
            <a:off x="1228090" y="1381125"/>
            <a:ext cx="2909570" cy="1559560"/>
          </a:xfrm>
          <a:prstGeom prst="rect">
            <a:avLst/>
          </a:prstGeom>
          <a:noFill/>
          <a:ln w="9525">
            <a:noFill/>
          </a:ln>
        </p:spPr>
      </p:pic>
      <p:sp>
        <p:nvSpPr>
          <p:cNvPr id="5" name="Text Box 4"/>
          <p:cNvSpPr txBox="1"/>
          <p:nvPr/>
        </p:nvSpPr>
        <p:spPr>
          <a:xfrm>
            <a:off x="4374515" y="3209925"/>
            <a:ext cx="5877560" cy="1938020"/>
          </a:xfrm>
          <a:prstGeom prst="rect">
            <a:avLst/>
          </a:prstGeom>
          <a:noFill/>
        </p:spPr>
        <p:txBody>
          <a:bodyPr wrap="square" rtlCol="0">
            <a:spAutoFit/>
          </a:bodyPr>
          <a:p>
            <a:pPr marL="342900" indent="-342900">
              <a:buFont typeface="Arial" panose="020B0604020202020204" pitchFamily="34" charset="0"/>
              <a:buChar char="•"/>
            </a:pPr>
            <a:r>
              <a:rPr lang="en-US" sz="2400">
                <a:latin typeface="Cambria" panose="02040503050406030204" charset="0"/>
                <a:cs typeface="Cambria" panose="02040503050406030204" charset="0"/>
              </a:rPr>
              <a:t>Incorporate Additional Features</a:t>
            </a:r>
            <a:endParaRPr lang="en-US" sz="2400">
              <a:latin typeface="Cambria" panose="02040503050406030204" charset="0"/>
              <a:cs typeface="Cambria" panose="02040503050406030204" charset="0"/>
            </a:endParaRPr>
          </a:p>
          <a:p>
            <a:pPr marL="342900" indent="-342900">
              <a:buFont typeface="Arial" panose="020B0604020202020204" pitchFamily="34" charset="0"/>
              <a:buChar char="•"/>
            </a:pPr>
            <a:r>
              <a:rPr lang="en-US" sz="2400">
                <a:latin typeface="Cambria" panose="02040503050406030204" charset="0"/>
                <a:cs typeface="Cambria" panose="02040503050406030204" charset="0"/>
              </a:rPr>
              <a:t>User Feedback Integration</a:t>
            </a:r>
            <a:endParaRPr lang="en-US" sz="2400">
              <a:latin typeface="Cambria" panose="02040503050406030204" charset="0"/>
              <a:cs typeface="Cambria" panose="02040503050406030204" charset="0"/>
            </a:endParaRPr>
          </a:p>
          <a:p>
            <a:pPr marL="342900" indent="-342900">
              <a:buFont typeface="Arial" panose="020B0604020202020204" pitchFamily="34" charset="0"/>
              <a:buChar char="•"/>
            </a:pPr>
            <a:r>
              <a:rPr lang="en-US" sz="2400">
                <a:latin typeface="Cambria" panose="02040503050406030204" charset="0"/>
                <a:cs typeface="Cambria" panose="02040503050406030204" charset="0"/>
              </a:rPr>
              <a:t>Integration with Real Estate Platforms</a:t>
            </a:r>
            <a:endParaRPr lang="en-US" sz="2400">
              <a:latin typeface="Cambria" panose="02040503050406030204" charset="0"/>
              <a:cs typeface="Cambria" panose="02040503050406030204" charset="0"/>
            </a:endParaRPr>
          </a:p>
          <a:p>
            <a:pPr marL="342900" indent="-342900">
              <a:buFont typeface="Arial" panose="020B0604020202020204" pitchFamily="34" charset="0"/>
              <a:buChar char="•"/>
            </a:pPr>
            <a:r>
              <a:rPr lang="en-US" sz="2400">
                <a:latin typeface="Cambria" panose="02040503050406030204" charset="0"/>
                <a:cs typeface="Cambria" panose="02040503050406030204" charset="0"/>
              </a:rPr>
              <a:t>User Interface Enhancements</a:t>
            </a:r>
            <a:endParaRPr lang="en-US" sz="2400">
              <a:latin typeface="Cambria" panose="02040503050406030204" charset="0"/>
              <a:cs typeface="Cambria" panose="02040503050406030204" charset="0"/>
            </a:endParaRPr>
          </a:p>
          <a:p>
            <a:pPr marL="342900" indent="-342900">
              <a:buFont typeface="Arial" panose="020B0604020202020204" pitchFamily="34" charset="0"/>
              <a:buChar char="•"/>
            </a:pPr>
            <a:r>
              <a:rPr lang="en-US" sz="2400">
                <a:latin typeface="Cambria" panose="02040503050406030204" charset="0"/>
                <a:cs typeface="Cambria" panose="02040503050406030204" charset="0"/>
              </a:rPr>
              <a:t>Advanced Modeling Techniques</a:t>
            </a:r>
            <a:endParaRPr lang="en-US" sz="24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13" name="矩形 12"/>
          <p:cNvSpPr/>
          <p:nvPr/>
        </p:nvSpPr>
        <p:spPr>
          <a:xfrm>
            <a:off x="3559693" y="2078784"/>
            <a:ext cx="4353560" cy="212280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Bahnschrift SemiBold" panose="020B0502040204020203" charset="0"/>
                <a:cs typeface="Bahnschrift SemiBold" panose="020B0502040204020203" charset="0"/>
              </a:rPr>
              <a:t>House Price Prediction</a:t>
            </a:r>
            <a:endParaRPr lang="en-US" altLang="zh-CN" sz="3200" dirty="0">
              <a:latin typeface="Bahnschrift SemiBold" panose="020B0502040204020203" charset="0"/>
              <a:cs typeface="Bahnschrift SemiBold" panose="020B0502040204020203" charset="0"/>
            </a:endParaRPr>
          </a:p>
          <a:p>
            <a:pPr algn="ctr"/>
            <a:endParaRPr lang="en-US" altLang="zh-CN" sz="3200" dirty="0">
              <a:latin typeface="Bahnschrift SemiBold" panose="020B0502040204020203" charset="0"/>
              <a:cs typeface="Bahnschrift SemiBold" panose="020B0502040204020203" charset="0"/>
            </a:endParaRPr>
          </a:p>
          <a:p>
            <a:pPr algn="ctr"/>
            <a:endParaRPr lang="zh-CN" altLang="en-US" sz="3200" dirty="0">
              <a:latin typeface="Bahnschrift SemiBold" panose="020B0502040204020203" charset="0"/>
              <a:cs typeface="Bahnschrift SemiBold" panose="020B0502040204020203" charset="0"/>
            </a:endParaRPr>
          </a:p>
          <a:p>
            <a:pPr algn="ctr"/>
            <a:r>
              <a:rPr lang="en-US" altLang="zh-CN" dirty="0">
                <a:cs typeface="+mn-lt"/>
              </a:rPr>
              <a:t>using</a:t>
            </a:r>
            <a:endParaRPr lang="en-US" altLang="zh-CN" dirty="0">
              <a:cs typeface="+mn-lt"/>
            </a:endParaRPr>
          </a:p>
          <a:p>
            <a:pPr algn="ctr"/>
            <a:r>
              <a:rPr lang="en-US" altLang="zh-CN" dirty="0">
                <a:cs typeface="+mn-lt"/>
              </a:rPr>
              <a:t>Machine Learning</a:t>
            </a:r>
            <a:endParaRPr lang="en-US" altLang="zh-CN" dirty="0">
              <a:cs typeface="+mn-lt"/>
            </a:endParaRPr>
          </a:p>
        </p:txBody>
      </p:sp>
      <p:sp>
        <p:nvSpPr>
          <p:cNvPr id="23" name="矩形 12"/>
          <p:cNvSpPr/>
          <p:nvPr/>
        </p:nvSpPr>
        <p:spPr>
          <a:xfrm>
            <a:off x="245805"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11"/>
          <p:cNvSpPr/>
          <p:nvPr/>
        </p:nvSpPr>
        <p:spPr>
          <a:xfrm>
            <a:off x="9984658"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12"/>
          <p:cNvSpPr/>
          <p:nvPr/>
        </p:nvSpPr>
        <p:spPr>
          <a:xfrm>
            <a:off x="372805" y="421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4"/>
          <p:cNvSpPr/>
          <p:nvPr/>
        </p:nvSpPr>
        <p:spPr>
          <a:xfrm>
            <a:off x="245805" y="4866967"/>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5"/>
          <p:cNvSpPr/>
          <p:nvPr/>
        </p:nvSpPr>
        <p:spPr>
          <a:xfrm>
            <a:off x="9984658" y="294968"/>
            <a:ext cx="1961536" cy="169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6"/>
          <p:cNvSpPr/>
          <p:nvPr/>
        </p:nvSpPr>
        <p:spPr>
          <a:xfrm>
            <a:off x="403122" y="45871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838200" y="706755"/>
            <a:ext cx="2114550" cy="521970"/>
          </a:xfrm>
          <a:prstGeom prst="rect">
            <a:avLst/>
          </a:prstGeom>
          <a:noFill/>
        </p:spPr>
        <p:txBody>
          <a:bodyPr wrap="square" rtlCol="0">
            <a:spAutoFit/>
          </a:bodyPr>
          <a:p>
            <a:r>
              <a:rPr lang="en-US" sz="2800">
                <a:latin typeface="Bahnschrift SemiBold" panose="020B0502040204020203" charset="0"/>
                <a:cs typeface="Bahnschrift SemiBold" panose="020B0502040204020203" charset="0"/>
                <a:sym typeface="+mn-ea"/>
              </a:rPr>
              <a:t>Conclusion</a:t>
            </a:r>
            <a:endParaRPr lang="en-US" sz="2800">
              <a:latin typeface="Bahnschrift SemiBold" panose="020B0502040204020203" charset="0"/>
              <a:cs typeface="Bahnschrift SemiBold" panose="020B0502040204020203" charset="0"/>
              <a:sym typeface="+mn-ea"/>
            </a:endParaRPr>
          </a:p>
        </p:txBody>
      </p:sp>
      <p:cxnSp>
        <p:nvCxnSpPr>
          <p:cNvPr id="18" name="Straight Connector 17"/>
          <p:cNvCxnSpPr/>
          <p:nvPr/>
        </p:nvCxnSpPr>
        <p:spPr>
          <a:xfrm>
            <a:off x="913130" y="1139190"/>
            <a:ext cx="23247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33450" y="1941195"/>
            <a:ext cx="10182225" cy="2306955"/>
          </a:xfrm>
          <a:prstGeom prst="rect">
            <a:avLst/>
          </a:prstGeom>
          <a:noFill/>
        </p:spPr>
        <p:txBody>
          <a:bodyPr wrap="square" rtlCol="0">
            <a:spAutoFit/>
          </a:bodyPr>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The model has been designed to provide accurate predictions of house prices, leveraging a robust algorithm trained on relevant features. </a:t>
            </a:r>
            <a:endParaRPr lang="en-US">
              <a:latin typeface="Franklin Gothic Medium" panose="020B0603020102020204" charset="0"/>
              <a:cs typeface="Franklin Gothic Medium" panose="020B0603020102020204" charset="0"/>
            </a:endParaRPr>
          </a:p>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This knowledge is essential for adapting strategies to changing market conditions.</a:t>
            </a:r>
            <a:endParaRPr lang="en-US">
              <a:latin typeface="Franklin Gothic Medium" panose="020B0603020102020204" charset="0"/>
              <a:cs typeface="Franklin Gothic Medium" panose="020B0603020102020204" charset="0"/>
            </a:endParaRPr>
          </a:p>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The primary objective of the model is to serve as a decision support tool. Whether pricing a property for sale, negotiating a purchase, or assessing investment opportunities, the predictions generated by the model aim to empower users with actionable information.</a:t>
            </a:r>
            <a:endParaRPr lang="en-US">
              <a:latin typeface="Franklin Gothic Medium" panose="020B0603020102020204" charset="0"/>
              <a:cs typeface="Franklin Gothic Medium" panose="020B0603020102020204" charset="0"/>
            </a:endParaRPr>
          </a:p>
          <a:p>
            <a:pPr marL="285750" indent="-285750">
              <a:buFont typeface="Arial" panose="020B0604020202020204" pitchFamily="34" charset="0"/>
              <a:buChar char="•"/>
            </a:pPr>
            <a:r>
              <a:rPr lang="en-US">
                <a:latin typeface="Franklin Gothic Medium" panose="020B0603020102020204" charset="0"/>
                <a:cs typeface="Franklin Gothic Medium" panose="020B0603020102020204" charset="0"/>
              </a:rPr>
              <a:t>We remain dedicated to refining and expanding the capabilities of the house price prediction model.</a:t>
            </a:r>
            <a:endParaRPr lang="en-US">
              <a:latin typeface="Franklin Gothic Medium" panose="020B0603020102020204" charset="0"/>
              <a:cs typeface="Franklin Gothic Medium" panose="020B0603020102020204" charset="0"/>
            </a:endParaRPr>
          </a:p>
        </p:txBody>
      </p:sp>
      <p:pic>
        <p:nvPicPr>
          <p:cNvPr id="105" name="Content Placeholder 104"/>
          <p:cNvPicPr>
            <a:picLocks noChangeAspect="1"/>
          </p:cNvPicPr>
          <p:nvPr>
            <p:ph idx="1"/>
          </p:nvPr>
        </p:nvPicPr>
        <p:blipFill>
          <a:blip r:embed="rId1"/>
          <a:stretch>
            <a:fillRect/>
          </a:stretch>
        </p:blipFill>
        <p:spPr>
          <a:xfrm>
            <a:off x="9469755" y="4221480"/>
            <a:ext cx="1645920" cy="177546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2369</Words>
  <Application>WPS Presentation</Application>
  <PresentationFormat>Widescreen</PresentationFormat>
  <Paragraphs>124</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Bahnschrift SemiBold</vt:lpstr>
      <vt:lpstr>Calibri</vt:lpstr>
      <vt:lpstr>字魂58号-创中黑</vt:lpstr>
      <vt:lpstr>Franklin Gothic Medium</vt:lpstr>
      <vt:lpstr>Lucida Sans Unicode</vt:lpstr>
      <vt:lpstr>Cambria</vt:lpstr>
      <vt:lpstr>Microsoft YaHei</vt:lpstr>
      <vt:lpstr>Arial Unicode MS</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sherp</cp:lastModifiedBy>
  <cp:revision>3</cp:revision>
  <dcterms:created xsi:type="dcterms:W3CDTF">2023-11-28T15:37:00Z</dcterms:created>
  <dcterms:modified xsi:type="dcterms:W3CDTF">2023-11-29T09:18:07Z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C1F95195126A4FB68E63D2D1FCBEDBC6</vt:lpwstr>
  </property>
  <property fmtid="{D5CDD505-2E9C-101B-9397-08002B2CF9AE}" pid="3" name="KSOProductBuildVer">
    <vt:lpwstr>1033-11.2.0.11225</vt:lpwstr>
  </property>
</Properties>
</file>